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gif" ContentType="image/gif"/>
  <Override PartName="/customXml/itemProps4.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sldIdLst>
    <p:sldId id="256" r:id="rId6"/>
  </p:sldIdLst>
  <p:sldSz cx="43891200" cy="32918400"/>
  <p:notesSz cx="7010400" cy="9296400"/>
  <p:defaultTextStyle>
    <a:defPPr>
      <a:defRPr lang="en-US"/>
    </a:defPPr>
    <a:lvl1pPr algn="l" rtl="0" fontAlgn="base">
      <a:spcBef>
        <a:spcPct val="0"/>
      </a:spcBef>
      <a:spcAft>
        <a:spcPct val="0"/>
      </a:spcAft>
      <a:defRPr sz="9500" kern="1200">
        <a:solidFill>
          <a:schemeClr val="tx1"/>
        </a:solidFill>
        <a:latin typeface="Arial" charset="0"/>
        <a:ea typeface="ＭＳ Ｐゴシック" charset="-128"/>
        <a:cs typeface="+mn-cs"/>
      </a:defRPr>
    </a:lvl1pPr>
    <a:lvl2pPr marL="457200" algn="l" rtl="0" fontAlgn="base">
      <a:spcBef>
        <a:spcPct val="0"/>
      </a:spcBef>
      <a:spcAft>
        <a:spcPct val="0"/>
      </a:spcAft>
      <a:defRPr sz="9500" kern="1200">
        <a:solidFill>
          <a:schemeClr val="tx1"/>
        </a:solidFill>
        <a:latin typeface="Arial" charset="0"/>
        <a:ea typeface="ＭＳ Ｐゴシック" charset="-128"/>
        <a:cs typeface="+mn-cs"/>
      </a:defRPr>
    </a:lvl2pPr>
    <a:lvl3pPr marL="914400" algn="l" rtl="0" fontAlgn="base">
      <a:spcBef>
        <a:spcPct val="0"/>
      </a:spcBef>
      <a:spcAft>
        <a:spcPct val="0"/>
      </a:spcAft>
      <a:defRPr sz="9500" kern="1200">
        <a:solidFill>
          <a:schemeClr val="tx1"/>
        </a:solidFill>
        <a:latin typeface="Arial" charset="0"/>
        <a:ea typeface="ＭＳ Ｐゴシック" charset="-128"/>
        <a:cs typeface="+mn-cs"/>
      </a:defRPr>
    </a:lvl3pPr>
    <a:lvl4pPr marL="1371600" algn="l" rtl="0" fontAlgn="base">
      <a:spcBef>
        <a:spcPct val="0"/>
      </a:spcBef>
      <a:spcAft>
        <a:spcPct val="0"/>
      </a:spcAft>
      <a:defRPr sz="9500" kern="1200">
        <a:solidFill>
          <a:schemeClr val="tx1"/>
        </a:solidFill>
        <a:latin typeface="Arial" charset="0"/>
        <a:ea typeface="ＭＳ Ｐゴシック" charset="-128"/>
        <a:cs typeface="+mn-cs"/>
      </a:defRPr>
    </a:lvl4pPr>
    <a:lvl5pPr marL="1828800" algn="l" rtl="0" fontAlgn="base">
      <a:spcBef>
        <a:spcPct val="0"/>
      </a:spcBef>
      <a:spcAft>
        <a:spcPct val="0"/>
      </a:spcAft>
      <a:defRPr sz="9500" kern="1200">
        <a:solidFill>
          <a:schemeClr val="tx1"/>
        </a:solidFill>
        <a:latin typeface="Arial" charset="0"/>
        <a:ea typeface="ＭＳ Ｐゴシック" charset="-128"/>
        <a:cs typeface="+mn-cs"/>
      </a:defRPr>
    </a:lvl5pPr>
    <a:lvl6pPr marL="2286000" algn="l" defTabSz="914400" rtl="0" eaLnBrk="1" latinLnBrk="0" hangingPunct="1">
      <a:defRPr sz="9500" kern="1200">
        <a:solidFill>
          <a:schemeClr val="tx1"/>
        </a:solidFill>
        <a:latin typeface="Arial" charset="0"/>
        <a:ea typeface="ＭＳ Ｐゴシック" charset="-128"/>
        <a:cs typeface="+mn-cs"/>
      </a:defRPr>
    </a:lvl6pPr>
    <a:lvl7pPr marL="2743200" algn="l" defTabSz="914400" rtl="0" eaLnBrk="1" latinLnBrk="0" hangingPunct="1">
      <a:defRPr sz="9500" kern="1200">
        <a:solidFill>
          <a:schemeClr val="tx1"/>
        </a:solidFill>
        <a:latin typeface="Arial" charset="0"/>
        <a:ea typeface="ＭＳ Ｐゴシック" charset="-128"/>
        <a:cs typeface="+mn-cs"/>
      </a:defRPr>
    </a:lvl7pPr>
    <a:lvl8pPr marL="3200400" algn="l" defTabSz="914400" rtl="0" eaLnBrk="1" latinLnBrk="0" hangingPunct="1">
      <a:defRPr sz="9500" kern="1200">
        <a:solidFill>
          <a:schemeClr val="tx1"/>
        </a:solidFill>
        <a:latin typeface="Arial" charset="0"/>
        <a:ea typeface="ＭＳ Ｐゴシック" charset="-128"/>
        <a:cs typeface="+mn-cs"/>
      </a:defRPr>
    </a:lvl8pPr>
    <a:lvl9pPr marL="3657600" algn="l" defTabSz="914400" rtl="0" eaLnBrk="1" latinLnBrk="0" hangingPunct="1">
      <a:defRPr sz="95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0CD"/>
    <a:srgbClr val="F8F2D6"/>
    <a:srgbClr val="EDDE9C"/>
    <a:srgbClr val="00466C"/>
    <a:srgbClr val="606D17"/>
    <a:srgbClr val="DD5114"/>
    <a:srgbClr val="323232"/>
    <a:srgbClr val="CC25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86" autoAdjust="0"/>
  </p:normalViewPr>
  <p:slideViewPr>
    <p:cSldViewPr>
      <p:cViewPr>
        <p:scale>
          <a:sx n="20" d="100"/>
          <a:sy n="20" d="100"/>
        </p:scale>
        <p:origin x="-750" y="18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136" y="18653125"/>
            <a:ext cx="30724929"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7680325"/>
            <a:ext cx="39501536"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1317625"/>
            <a:ext cx="9874704"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7625"/>
            <a:ext cx="2949620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4833" y="7680325"/>
            <a:ext cx="39501536"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064"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4833" y="7680325"/>
            <a:ext cx="19685453"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0325"/>
            <a:ext cx="19685454"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6"/>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3" y="10439401"/>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6"/>
            <a:ext cx="19399704"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4" y="10439401"/>
            <a:ext cx="19399704"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639"/>
            <a:ext cx="26335264"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436" y="25763539"/>
            <a:ext cx="26335264"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AutoShape 26"/>
          <p:cNvSpPr>
            <a:spLocks noChangeArrowheads="1"/>
          </p:cNvSpPr>
          <p:nvPr userDrawn="1"/>
        </p:nvSpPr>
        <p:spPr bwMode="auto">
          <a:xfrm>
            <a:off x="914400" y="0"/>
            <a:ext cx="42976800" cy="12649200"/>
          </a:xfrm>
          <a:prstGeom prst="roundRect">
            <a:avLst>
              <a:gd name="adj" fmla="val 0"/>
            </a:avLst>
          </a:prstGeom>
          <a:gradFill rotWithShape="1">
            <a:gsLst>
              <a:gs pos="0">
                <a:srgbClr val="FFFFFF"/>
              </a:gs>
              <a:gs pos="100000">
                <a:srgbClr val="EEE6D6"/>
              </a:gs>
            </a:gsLst>
            <a:lin ang="0" scaled="1"/>
          </a:gradFill>
          <a:ln w="9525">
            <a:noFill/>
            <a:round/>
            <a:headEnd/>
            <a:tailEnd/>
          </a:ln>
          <a:effectLst/>
        </p:spPr>
        <p:txBody>
          <a:bodyPr wrap="none" anchor="ctr"/>
          <a:lstStyle/>
          <a:p>
            <a:pPr>
              <a:defRPr/>
            </a:pPr>
            <a:endParaRPr lang="en-US">
              <a:ea typeface="+mn-ea"/>
            </a:endParaRPr>
          </a:p>
        </p:txBody>
      </p:sp>
      <p:sp>
        <p:nvSpPr>
          <p:cNvPr id="1051" name="Rectangle 27"/>
          <p:cNvSpPr>
            <a:spLocks noChangeArrowheads="1"/>
          </p:cNvSpPr>
          <p:nvPr userDrawn="1"/>
        </p:nvSpPr>
        <p:spPr bwMode="auto">
          <a:xfrm>
            <a:off x="0" y="5562600"/>
            <a:ext cx="43891200" cy="746760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1052" name="Rectangle 28"/>
          <p:cNvSpPr>
            <a:spLocks noChangeArrowheads="1"/>
          </p:cNvSpPr>
          <p:nvPr userDrawn="1"/>
        </p:nvSpPr>
        <p:spPr bwMode="auto">
          <a:xfrm>
            <a:off x="29718000" y="4800600"/>
            <a:ext cx="14173200" cy="381000"/>
          </a:xfrm>
          <a:prstGeom prst="rect">
            <a:avLst/>
          </a:prstGeom>
          <a:solidFill>
            <a:srgbClr val="00466C"/>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3" name="Rectangle 29"/>
          <p:cNvSpPr>
            <a:spLocks noChangeArrowheads="1"/>
          </p:cNvSpPr>
          <p:nvPr userDrawn="1"/>
        </p:nvSpPr>
        <p:spPr bwMode="auto">
          <a:xfrm>
            <a:off x="21035963" y="4800600"/>
            <a:ext cx="14103350" cy="533400"/>
          </a:xfrm>
          <a:prstGeom prst="rect">
            <a:avLst/>
          </a:prstGeom>
          <a:solidFill>
            <a:srgbClr val="606D1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4" name="Rectangle 30"/>
          <p:cNvSpPr>
            <a:spLocks noChangeArrowheads="1"/>
          </p:cNvSpPr>
          <p:nvPr userDrawn="1"/>
        </p:nvSpPr>
        <p:spPr bwMode="auto">
          <a:xfrm>
            <a:off x="10912475" y="4800600"/>
            <a:ext cx="15409863" cy="609600"/>
          </a:xfrm>
          <a:prstGeom prst="rect">
            <a:avLst/>
          </a:prstGeom>
          <a:solidFill>
            <a:srgbClr val="DD5114"/>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5" name="Rectangle 31"/>
          <p:cNvSpPr>
            <a:spLocks noChangeArrowheads="1"/>
          </p:cNvSpPr>
          <p:nvPr userDrawn="1"/>
        </p:nvSpPr>
        <p:spPr bwMode="auto">
          <a:xfrm>
            <a:off x="8491538" y="4800600"/>
            <a:ext cx="9077325" cy="762000"/>
          </a:xfrm>
          <a:prstGeom prst="rect">
            <a:avLst/>
          </a:prstGeom>
          <a:solidFill>
            <a:srgbClr val="A8948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9" name="Rectangle 31"/>
          <p:cNvSpPr>
            <a:spLocks noChangeArrowheads="1"/>
          </p:cNvSpPr>
          <p:nvPr userDrawn="1"/>
        </p:nvSpPr>
        <p:spPr bwMode="auto">
          <a:xfrm>
            <a:off x="0" y="4800600"/>
            <a:ext cx="8777288" cy="685800"/>
          </a:xfrm>
          <a:prstGeom prst="rect">
            <a:avLst/>
          </a:prstGeom>
          <a:solidFill>
            <a:schemeClr val="tx1"/>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6" name="Rectangle 32"/>
          <p:cNvSpPr>
            <a:spLocks noChangeArrowheads="1"/>
          </p:cNvSpPr>
          <p:nvPr userDrawn="1"/>
        </p:nvSpPr>
        <p:spPr bwMode="auto">
          <a:xfrm>
            <a:off x="0" y="5105400"/>
            <a:ext cx="43891200" cy="457200"/>
          </a:xfrm>
          <a:prstGeom prst="rect">
            <a:avLst/>
          </a:prstGeom>
          <a:solidFill>
            <a:srgbClr val="BE0F33"/>
          </a:solidFill>
          <a:ln w="9525">
            <a:noFill/>
            <a:miter lim="800000"/>
            <a:headEnd/>
            <a:tailEnd/>
          </a:ln>
          <a:effectLst/>
        </p:spPr>
        <p:txBody>
          <a:bodyPr wrap="none" anchor="ctr"/>
          <a:lstStyle/>
          <a:p>
            <a:pPr algn="ctr" defTabSz="4806950">
              <a:defRPr/>
            </a:pPr>
            <a:endParaRPr lang="en-US">
              <a:ea typeface="+mn-ea"/>
            </a:endParaRPr>
          </a:p>
        </p:txBody>
      </p:sp>
      <p:sp>
        <p:nvSpPr>
          <p:cNvPr id="1058" name="Line 34"/>
          <p:cNvSpPr>
            <a:spLocks noChangeShapeType="1"/>
          </p:cNvSpPr>
          <p:nvPr userDrawn="1"/>
        </p:nvSpPr>
        <p:spPr bwMode="auto">
          <a:xfrm flipV="1">
            <a:off x="1755616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9" name="Line 35"/>
          <p:cNvSpPr>
            <a:spLocks noChangeShapeType="1"/>
          </p:cNvSpPr>
          <p:nvPr userDrawn="1"/>
        </p:nvSpPr>
        <p:spPr bwMode="auto">
          <a:xfrm flipV="1">
            <a:off x="2633503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0" name="Line 36"/>
          <p:cNvSpPr>
            <a:spLocks noChangeShapeType="1"/>
          </p:cNvSpPr>
          <p:nvPr userDrawn="1"/>
        </p:nvSpPr>
        <p:spPr bwMode="auto">
          <a:xfrm flipV="1">
            <a:off x="3511391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8" name="Line 37"/>
          <p:cNvSpPr>
            <a:spLocks noChangeShapeType="1"/>
          </p:cNvSpPr>
          <p:nvPr userDrawn="1"/>
        </p:nvSpPr>
        <p:spPr bwMode="auto">
          <a:xfrm>
            <a:off x="195263" y="8991600"/>
            <a:ext cx="43695937"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7" name="Line 33"/>
          <p:cNvSpPr>
            <a:spLocks noChangeShapeType="1"/>
          </p:cNvSpPr>
          <p:nvPr userDrawn="1"/>
        </p:nvSpPr>
        <p:spPr bwMode="auto">
          <a:xfrm>
            <a:off x="0" y="5105400"/>
            <a:ext cx="43891200"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0" name="Line 34"/>
          <p:cNvSpPr>
            <a:spLocks noChangeShapeType="1"/>
          </p:cNvSpPr>
          <p:nvPr userDrawn="1"/>
        </p:nvSpPr>
        <p:spPr bwMode="auto">
          <a:xfrm flipV="1">
            <a:off x="877728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1" name="Line 37"/>
          <p:cNvSpPr>
            <a:spLocks noChangeShapeType="1"/>
          </p:cNvSpPr>
          <p:nvPr userDrawn="1"/>
        </p:nvSpPr>
        <p:spPr bwMode="auto">
          <a:xfrm>
            <a:off x="-11113" y="4800600"/>
            <a:ext cx="43902313"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1" name="AutoShape 26"/>
          <p:cNvSpPr>
            <a:spLocks noChangeArrowheads="1"/>
          </p:cNvSpPr>
          <p:nvPr userDrawn="1"/>
        </p:nvSpPr>
        <p:spPr bwMode="auto">
          <a:xfrm>
            <a:off x="0" y="25527000"/>
            <a:ext cx="43891200" cy="7391400"/>
          </a:xfrm>
          <a:prstGeom prst="roundRect">
            <a:avLst>
              <a:gd name="adj" fmla="val 16667"/>
            </a:avLst>
          </a:prstGeom>
          <a:solidFill>
            <a:srgbClr val="606D17"/>
          </a:solidFill>
          <a:ln w="9525">
            <a:noFill/>
            <a:round/>
            <a:headEnd/>
            <a:tailEnd/>
          </a:ln>
          <a:effectLst/>
        </p:spPr>
        <p:txBody>
          <a:bodyPr wrap="none" anchor="ctr"/>
          <a:lstStyle/>
          <a:p>
            <a:pPr>
              <a:defRPr/>
            </a:pPr>
            <a:endParaRPr lang="en-US">
              <a:ea typeface="+mn-ea"/>
            </a:endParaRPr>
          </a:p>
        </p:txBody>
      </p:sp>
      <p:sp>
        <p:nvSpPr>
          <p:cNvPr id="22" name="Rectangle 21"/>
          <p:cNvSpPr/>
          <p:nvPr userDrawn="1"/>
        </p:nvSpPr>
        <p:spPr bwMode="auto">
          <a:xfrm>
            <a:off x="26909713" y="25527000"/>
            <a:ext cx="16981487" cy="7391400"/>
          </a:xfrm>
          <a:prstGeom prst="rect">
            <a:avLst/>
          </a:prstGeom>
          <a:solidFill>
            <a:srgbClr val="606D17"/>
          </a:solidFill>
          <a:ln w="9525" cap="flat" cmpd="sng" algn="ctr">
            <a:noFill/>
            <a:prstDash val="solid"/>
            <a:round/>
            <a:headEnd type="none" w="med" len="med"/>
            <a:tailEnd type="none" w="med" len="med"/>
          </a:ln>
          <a:effectLst/>
        </p:spPr>
        <p:txBody>
          <a:bodyPr/>
          <a:lstStyle/>
          <a:p>
            <a:pPr defTabSz="4806950">
              <a:defRPr/>
            </a:pPr>
            <a:r>
              <a:rPr lang="en-US" dirty="0" err="1">
                <a:ea typeface="+mn-ea"/>
              </a:rPr>
              <a:t>h</a:t>
            </a:r>
            <a:endParaRPr lang="en-US" dirty="0">
              <a:ea typeface="+mn-ea"/>
            </a:endParaRPr>
          </a:p>
        </p:txBody>
      </p:sp>
      <p:sp>
        <p:nvSpPr>
          <p:cNvPr id="23" name="Rectangle 22"/>
          <p:cNvSpPr/>
          <p:nvPr userDrawn="1"/>
        </p:nvSpPr>
        <p:spPr bwMode="auto">
          <a:xfrm>
            <a:off x="0" y="25069800"/>
            <a:ext cx="43891200" cy="5943600"/>
          </a:xfrm>
          <a:prstGeom prst="rect">
            <a:avLst/>
          </a:prstGeom>
          <a:solidFill>
            <a:schemeClr val="bg1"/>
          </a:solidFill>
          <a:ln w="9525" cap="flat" cmpd="sng" algn="ctr">
            <a:noFill/>
            <a:prstDash val="solid"/>
            <a:round/>
            <a:headEnd type="none" w="med" len="med"/>
            <a:tailEnd type="none" w="med" len="med"/>
          </a:ln>
          <a:effectLst/>
        </p:spPr>
        <p:txBody>
          <a:bodyPr/>
          <a:lstStyle/>
          <a:p>
            <a:pPr defTabSz="4806950">
              <a:defRPr/>
            </a:pPr>
            <a:endParaRPr lang="en-US">
              <a:ea typeface="+mn-ea"/>
            </a:endParaRPr>
          </a:p>
        </p:txBody>
      </p:sp>
      <p:sp>
        <p:nvSpPr>
          <p:cNvPr id="25" name="TextBox 24"/>
          <p:cNvSpPr txBox="1"/>
          <p:nvPr userDrawn="1"/>
        </p:nvSpPr>
        <p:spPr>
          <a:xfrm>
            <a:off x="38023800" y="31699200"/>
            <a:ext cx="5516563" cy="769938"/>
          </a:xfrm>
          <a:prstGeom prst="rect">
            <a:avLst/>
          </a:prstGeom>
          <a:noFill/>
        </p:spPr>
        <p:txBody>
          <a:bodyPr wrap="none">
            <a:spAutoFit/>
          </a:bodyPr>
          <a:lstStyle/>
          <a:p>
            <a:pPr>
              <a:defRPr/>
            </a:pPr>
            <a:r>
              <a:rPr lang="en-US" sz="4400" dirty="0">
                <a:solidFill>
                  <a:schemeClr val="bg1"/>
                </a:solidFill>
                <a:ea typeface="+mn-ea"/>
              </a:rPr>
              <a:t>http://</a:t>
            </a:r>
            <a:r>
              <a:rPr lang="en-US" sz="4400" dirty="0" err="1">
                <a:solidFill>
                  <a:schemeClr val="bg1"/>
                </a:solidFill>
                <a:ea typeface="+mn-ea"/>
              </a:rPr>
              <a:t>citih.osumc.edu</a:t>
            </a:r>
            <a:endParaRPr lang="en-US" sz="4400" dirty="0">
              <a:solidFill>
                <a:schemeClr val="bg1"/>
              </a:solidFill>
              <a:ea typeface="+mn-ea"/>
            </a:endParaRPr>
          </a:p>
        </p:txBody>
      </p:sp>
      <p:pic>
        <p:nvPicPr>
          <p:cNvPr id="1045" name="Picture 22" descr="RGB_GIF"/>
          <p:cNvPicPr>
            <a:picLocks noChangeAspect="1" noChangeArrowheads="1"/>
          </p:cNvPicPr>
          <p:nvPr userDrawn="1"/>
        </p:nvPicPr>
        <p:blipFill>
          <a:blip r:embed="rId13">
            <a:lum contrast="6000"/>
          </a:blip>
          <a:srcRect/>
          <a:stretch>
            <a:fillRect/>
          </a:stretch>
        </p:blipFill>
        <p:spPr bwMode="auto">
          <a:xfrm>
            <a:off x="733425" y="838200"/>
            <a:ext cx="5486400" cy="2654300"/>
          </a:xfrm>
          <a:prstGeom prst="rect">
            <a:avLst/>
          </a:prstGeom>
          <a:noFill/>
          <a:ln w="9525">
            <a:noFill/>
            <a:miter lim="800000"/>
            <a:headEnd/>
            <a:tailEnd/>
          </a:ln>
        </p:spPr>
      </p:pic>
      <p:pic>
        <p:nvPicPr>
          <p:cNvPr id="1046" name="Picture 23" descr="CITIH.wmf"/>
          <p:cNvPicPr>
            <a:picLocks noChangeAspect="1"/>
          </p:cNvPicPr>
          <p:nvPr userDrawn="1"/>
        </p:nvPicPr>
        <p:blipFill>
          <a:blip r:embed="rId14"/>
          <a:srcRect/>
          <a:stretch>
            <a:fillRect/>
          </a:stretch>
        </p:blipFill>
        <p:spPr bwMode="auto">
          <a:xfrm>
            <a:off x="37671375" y="1265238"/>
            <a:ext cx="5486400" cy="1800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ＭＳ Ｐゴシック" charset="-128"/>
          <a:cs typeface="ＭＳ Ｐゴシック" charset="-128"/>
        </a:defRPr>
      </a:lvl1pPr>
      <a:lvl2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2pPr>
      <a:lvl3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3pPr>
      <a:lvl4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4pPr>
      <a:lvl5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5pPr>
      <a:lvl6pPr marL="457200" algn="ctr" defTabSz="4806950" rtl="0" fontAlgn="base">
        <a:spcBef>
          <a:spcPct val="0"/>
        </a:spcBef>
        <a:spcAft>
          <a:spcPct val="0"/>
        </a:spcAft>
        <a:defRPr sz="23100">
          <a:solidFill>
            <a:schemeClr val="tx2"/>
          </a:solidFill>
          <a:latin typeface="Arial" charset="0"/>
        </a:defRPr>
      </a:lvl6pPr>
      <a:lvl7pPr marL="914400" algn="ctr" defTabSz="4806950" rtl="0" fontAlgn="base">
        <a:spcBef>
          <a:spcPct val="0"/>
        </a:spcBef>
        <a:spcAft>
          <a:spcPct val="0"/>
        </a:spcAft>
        <a:defRPr sz="23100">
          <a:solidFill>
            <a:schemeClr val="tx2"/>
          </a:solidFill>
          <a:latin typeface="Arial" charset="0"/>
        </a:defRPr>
      </a:lvl7pPr>
      <a:lvl8pPr marL="1371600" algn="ctr" defTabSz="4806950" rtl="0" fontAlgn="base">
        <a:spcBef>
          <a:spcPct val="0"/>
        </a:spcBef>
        <a:spcAft>
          <a:spcPct val="0"/>
        </a:spcAft>
        <a:defRPr sz="23100">
          <a:solidFill>
            <a:schemeClr val="tx2"/>
          </a:solidFill>
          <a:latin typeface="Arial" charset="0"/>
        </a:defRPr>
      </a:lvl8pPr>
      <a:lvl9pPr marL="1828800" algn="ctr" defTabSz="4806950" rtl="0" fontAlgn="base">
        <a:spcBef>
          <a:spcPct val="0"/>
        </a:spcBef>
        <a:spcAft>
          <a:spcPct val="0"/>
        </a:spcAft>
        <a:defRPr sz="23100">
          <a:solidFill>
            <a:schemeClr val="tx2"/>
          </a:solidFill>
          <a:latin typeface="Arial"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ＭＳ Ｐゴシック" charset="-128"/>
          <a:cs typeface="ＭＳ Ｐゴシック" charset="-128"/>
        </a:defRPr>
      </a:lvl1pPr>
      <a:lvl2pPr marL="3905250" indent="-1501775" algn="l" defTabSz="4806950" rtl="0" eaLnBrk="0" fontAlgn="base" hangingPunct="0">
        <a:spcBef>
          <a:spcPct val="20000"/>
        </a:spcBef>
        <a:spcAft>
          <a:spcPct val="0"/>
        </a:spcAft>
        <a:buChar char="–"/>
        <a:defRPr sz="14700">
          <a:solidFill>
            <a:schemeClr val="tx1"/>
          </a:solidFill>
          <a:latin typeface="+mn-lt"/>
          <a:ea typeface="ＭＳ Ｐゴシック" charset="-128"/>
        </a:defRPr>
      </a:lvl2pPr>
      <a:lvl3pPr marL="6008688" indent="-1201738" algn="l" defTabSz="4806950" rtl="0" eaLnBrk="0" fontAlgn="base" hangingPunct="0">
        <a:spcBef>
          <a:spcPct val="20000"/>
        </a:spcBef>
        <a:spcAft>
          <a:spcPct val="0"/>
        </a:spcAft>
        <a:buChar char="•"/>
        <a:defRPr sz="12600">
          <a:solidFill>
            <a:schemeClr val="tx1"/>
          </a:solidFill>
          <a:latin typeface="+mn-lt"/>
          <a:ea typeface="ＭＳ Ｐゴシック" charset="-128"/>
        </a:defRPr>
      </a:lvl3pPr>
      <a:lvl4pPr marL="8412163"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4pPr>
      <a:lvl5pPr marL="10815638"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5pPr>
      <a:lvl6pPr marL="11272838" indent="-1201738" algn="l" defTabSz="4806950" rtl="0" fontAlgn="base">
        <a:spcBef>
          <a:spcPct val="20000"/>
        </a:spcBef>
        <a:spcAft>
          <a:spcPct val="0"/>
        </a:spcAft>
        <a:buChar char="»"/>
        <a:defRPr sz="10500">
          <a:solidFill>
            <a:schemeClr val="tx1"/>
          </a:solidFill>
          <a:latin typeface="+mn-lt"/>
          <a:ea typeface="ＭＳ Ｐゴシック" charset="-128"/>
        </a:defRPr>
      </a:lvl6pPr>
      <a:lvl7pPr marL="11730038" indent="-1201738" algn="l" defTabSz="4806950" rtl="0" fontAlgn="base">
        <a:spcBef>
          <a:spcPct val="20000"/>
        </a:spcBef>
        <a:spcAft>
          <a:spcPct val="0"/>
        </a:spcAft>
        <a:buChar char="»"/>
        <a:defRPr sz="10500">
          <a:solidFill>
            <a:schemeClr val="tx1"/>
          </a:solidFill>
          <a:latin typeface="+mn-lt"/>
          <a:ea typeface="ＭＳ Ｐゴシック" charset="-128"/>
        </a:defRPr>
      </a:lvl7pPr>
      <a:lvl8pPr marL="12187238" indent="-1201738" algn="l" defTabSz="4806950" rtl="0" fontAlgn="base">
        <a:spcBef>
          <a:spcPct val="20000"/>
        </a:spcBef>
        <a:spcAft>
          <a:spcPct val="0"/>
        </a:spcAft>
        <a:buChar char="»"/>
        <a:defRPr sz="10500">
          <a:solidFill>
            <a:schemeClr val="tx1"/>
          </a:solidFill>
          <a:latin typeface="+mn-lt"/>
          <a:ea typeface="ＭＳ Ｐゴシック" charset="-128"/>
        </a:defRPr>
      </a:lvl8pPr>
      <a:lvl9pPr marL="12644438" indent="-1201738" algn="l" defTabSz="4806950" rtl="0" fontAlgn="base">
        <a:spcBef>
          <a:spcPct val="20000"/>
        </a:spcBef>
        <a:spcAft>
          <a:spcPct val="0"/>
        </a:spcAft>
        <a:buChar char="»"/>
        <a:defRPr sz="10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5"/>
          <p:cNvSpPr txBox="1">
            <a:spLocks noChangeArrowheads="1"/>
          </p:cNvSpPr>
          <p:nvPr/>
        </p:nvSpPr>
        <p:spPr bwMode="auto">
          <a:xfrm>
            <a:off x="7543800" y="0"/>
            <a:ext cx="28824238" cy="4832092"/>
          </a:xfrm>
          <a:prstGeom prst="rect">
            <a:avLst/>
          </a:prstGeom>
          <a:noFill/>
          <a:ln w="9525">
            <a:noFill/>
            <a:miter lim="800000"/>
            <a:headEnd/>
            <a:tailEnd/>
          </a:ln>
        </p:spPr>
        <p:txBody>
          <a:bodyPr wrap="square">
            <a:spAutoFit/>
          </a:bodyPr>
          <a:lstStyle/>
          <a:p>
            <a:pPr algn="ctr" defTabSz="4806950"/>
            <a:r>
              <a:rPr lang="en-US" sz="8000" dirty="0"/>
              <a:t>Adaptation and Adoption of </a:t>
            </a:r>
            <a:r>
              <a:rPr lang="en-US" sz="8000" dirty="0" err="1"/>
              <a:t>caBIG</a:t>
            </a:r>
            <a:r>
              <a:rPr lang="en-US" sz="8000" dirty="0"/>
              <a:t> tools to a </a:t>
            </a:r>
            <a:endParaRPr lang="en-US" sz="8000" dirty="0" smtClean="0"/>
          </a:p>
          <a:p>
            <a:pPr algn="ctr" defTabSz="4806950"/>
            <a:r>
              <a:rPr lang="en-US" sz="8000" dirty="0" smtClean="0"/>
              <a:t>clinical </a:t>
            </a:r>
            <a:r>
              <a:rPr lang="en-US" sz="8000" dirty="0"/>
              <a:t>research </a:t>
            </a:r>
            <a:r>
              <a:rPr lang="en-US" sz="8000" dirty="0" smtClean="0"/>
              <a:t>community</a:t>
            </a:r>
          </a:p>
          <a:p>
            <a:pPr algn="ctr"/>
            <a:r>
              <a:rPr lang="en-US" sz="5400" dirty="0" smtClean="0"/>
              <a:t>David Ervin, </a:t>
            </a:r>
            <a:r>
              <a:rPr lang="en-US" sz="5400" dirty="0" err="1" smtClean="0"/>
              <a:t>Sreekant</a:t>
            </a:r>
            <a:r>
              <a:rPr lang="en-US" sz="5400" dirty="0" smtClean="0"/>
              <a:t> </a:t>
            </a:r>
            <a:r>
              <a:rPr lang="en-US" sz="5400" dirty="0" err="1" smtClean="0"/>
              <a:t>Lalokta</a:t>
            </a:r>
            <a:r>
              <a:rPr lang="en-US" sz="5400" dirty="0" smtClean="0"/>
              <a:t>, Puneet Mathur, Rakesh Dhaval, Calixto Melean, Omkar Lele, Tara Payne, Philip R. O. Payne, Ph.D. </a:t>
            </a:r>
          </a:p>
          <a:p>
            <a:pPr algn="ctr"/>
            <a:r>
              <a:rPr lang="en-US" sz="4000" dirty="0" smtClean="0"/>
              <a:t>Center for IT Innovation in Healthcare, Department of Biomedical Informatics, The Ohio State University </a:t>
            </a:r>
            <a:endParaRPr lang="en-US" sz="4000" i="1" dirty="0">
              <a:solidFill>
                <a:srgbClr val="505050"/>
              </a:solidFill>
            </a:endParaRPr>
          </a:p>
        </p:txBody>
      </p:sp>
      <p:grpSp>
        <p:nvGrpSpPr>
          <p:cNvPr id="13315" name="Group 18"/>
          <p:cNvGrpSpPr>
            <a:grpSpLocks/>
          </p:cNvGrpSpPr>
          <p:nvPr/>
        </p:nvGrpSpPr>
        <p:grpSpPr bwMode="auto">
          <a:xfrm>
            <a:off x="2090738" y="6096000"/>
            <a:ext cx="8359775" cy="914400"/>
            <a:chOff x="2090738" y="6553200"/>
            <a:chExt cx="8359775" cy="914400"/>
          </a:xfrm>
        </p:grpSpPr>
        <p:sp>
          <p:nvSpPr>
            <p:cNvPr id="9" name="Rounded Rectangle 8"/>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30"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Abstract</a:t>
              </a:r>
            </a:p>
          </p:txBody>
        </p:sp>
      </p:grpSp>
      <p:sp>
        <p:nvSpPr>
          <p:cNvPr id="13316" name="TextBox 24"/>
          <p:cNvSpPr txBox="1">
            <a:spLocks noChangeArrowheads="1"/>
          </p:cNvSpPr>
          <p:nvPr/>
        </p:nvSpPr>
        <p:spPr bwMode="auto">
          <a:xfrm>
            <a:off x="76200" y="7315200"/>
            <a:ext cx="13411200" cy="10556736"/>
          </a:xfrm>
          <a:prstGeom prst="rect">
            <a:avLst/>
          </a:prstGeom>
          <a:noFill/>
          <a:ln w="9525">
            <a:noFill/>
            <a:miter lim="800000"/>
            <a:headEnd/>
            <a:tailEnd/>
          </a:ln>
        </p:spPr>
        <p:txBody>
          <a:bodyPr wrap="square">
            <a:spAutoFit/>
          </a:bodyPr>
          <a:lstStyle/>
          <a:p>
            <a:pPr algn="just"/>
            <a:r>
              <a:rPr lang="en-US" sz="3400" dirty="0"/>
              <a:t>The Ohio State University Clinical and Translational Science Award (CTSA) is addressing the need to collect, store, integrate, analyze, and report upon heterogeneous and distributed data sets spanning organizational boundaries.  This is accomplished by a grid middleware and tooling system known as </a:t>
            </a:r>
            <a:r>
              <a:rPr lang="en-US" sz="3400" dirty="0" smtClean="0"/>
              <a:t>TRIAD.</a:t>
            </a:r>
          </a:p>
          <a:p>
            <a:pPr algn="just"/>
            <a:endParaRPr lang="en-US" sz="3400" dirty="0" smtClean="0"/>
          </a:p>
          <a:p>
            <a:pPr algn="just"/>
            <a:r>
              <a:rPr lang="en-US" sz="3400" dirty="0" smtClean="0"/>
              <a:t>TRIAD </a:t>
            </a:r>
            <a:r>
              <a:rPr lang="en-US" sz="3400" dirty="0"/>
              <a:t>addresses the needs and challenges presented by multi-institutional translational team science by allowing for the creation of a scalable, secure, and knowledge anchored data sharing environment.  TRIAD builds upon and extends the robust </a:t>
            </a:r>
            <a:r>
              <a:rPr lang="en-US" sz="3400" dirty="0" smtClean="0"/>
              <a:t>caGrid[1] </a:t>
            </a:r>
            <a:r>
              <a:rPr lang="en-US" sz="3400" dirty="0"/>
              <a:t>infrastructure that was initially designed for the National Cancer Institute’s </a:t>
            </a:r>
            <a:r>
              <a:rPr lang="en-US" sz="3400" dirty="0" err="1"/>
              <a:t>caBIG</a:t>
            </a:r>
            <a:r>
              <a:rPr lang="en-US" sz="3400" dirty="0"/>
              <a:t> program.</a:t>
            </a:r>
          </a:p>
          <a:p>
            <a:pPr algn="just"/>
            <a:endParaRPr lang="en-US" sz="3400" dirty="0" smtClean="0"/>
          </a:p>
          <a:p>
            <a:pPr algn="just"/>
            <a:r>
              <a:rPr lang="en-US" sz="3400" dirty="0" smtClean="0"/>
              <a:t>TRIAD </a:t>
            </a:r>
            <a:r>
              <a:rPr lang="en-US" sz="3400" dirty="0"/>
              <a:t>seeks to integrate disparate clinical data sources into a common grid environment.  By doing so, researchers maintain locus of control over their research while expanding the scope, capability, and quality of research and knowledge made available to the broader TRIAD adopter community.  TRIAD accelerates the pace of research by providing the means to create knowledge centered pipelines and facilitating cross-institutional data queries</a:t>
            </a:r>
            <a:r>
              <a:rPr lang="en-US" sz="3400" dirty="0" smtClean="0"/>
              <a:t>.</a:t>
            </a:r>
          </a:p>
        </p:txBody>
      </p:sp>
      <p:grpSp>
        <p:nvGrpSpPr>
          <p:cNvPr id="13317" name="Group 19"/>
          <p:cNvGrpSpPr>
            <a:grpSpLocks/>
          </p:cNvGrpSpPr>
          <p:nvPr/>
        </p:nvGrpSpPr>
        <p:grpSpPr bwMode="auto">
          <a:xfrm>
            <a:off x="17907000" y="6019800"/>
            <a:ext cx="8359775" cy="914400"/>
            <a:chOff x="2090738" y="6553200"/>
            <a:chExt cx="8359775" cy="914400"/>
          </a:xfrm>
        </p:grpSpPr>
        <p:sp>
          <p:nvSpPr>
            <p:cNvPr id="21" name="Rounded Rectangle 2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8"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Methods</a:t>
              </a:r>
            </a:p>
          </p:txBody>
        </p:sp>
      </p:grpSp>
      <p:grpSp>
        <p:nvGrpSpPr>
          <p:cNvPr id="13318" name="Group 26"/>
          <p:cNvGrpSpPr>
            <a:grpSpLocks/>
          </p:cNvGrpSpPr>
          <p:nvPr/>
        </p:nvGrpSpPr>
        <p:grpSpPr bwMode="auto">
          <a:xfrm>
            <a:off x="2286000" y="18288000"/>
            <a:ext cx="8359775" cy="914400"/>
            <a:chOff x="2090738" y="6553200"/>
            <a:chExt cx="8359775" cy="914400"/>
          </a:xfrm>
        </p:grpSpPr>
        <p:sp>
          <p:nvSpPr>
            <p:cNvPr id="28" name="Rounded Rectangle 27"/>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6"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Background</a:t>
              </a:r>
            </a:p>
          </p:txBody>
        </p:sp>
      </p:grpSp>
      <p:grpSp>
        <p:nvGrpSpPr>
          <p:cNvPr id="13319" name="Group 29"/>
          <p:cNvGrpSpPr>
            <a:grpSpLocks/>
          </p:cNvGrpSpPr>
          <p:nvPr/>
        </p:nvGrpSpPr>
        <p:grpSpPr bwMode="auto">
          <a:xfrm>
            <a:off x="33223200" y="6019800"/>
            <a:ext cx="8359775" cy="914400"/>
            <a:chOff x="2090738" y="6553200"/>
            <a:chExt cx="8359775" cy="914400"/>
          </a:xfrm>
        </p:grpSpPr>
        <p:sp>
          <p:nvSpPr>
            <p:cNvPr id="31" name="Rounded Rectangle 3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4"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Results</a:t>
              </a:r>
            </a:p>
          </p:txBody>
        </p:sp>
      </p:grpSp>
      <p:grpSp>
        <p:nvGrpSpPr>
          <p:cNvPr id="13320" name="Group 32"/>
          <p:cNvGrpSpPr>
            <a:grpSpLocks/>
          </p:cNvGrpSpPr>
          <p:nvPr/>
        </p:nvGrpSpPr>
        <p:grpSpPr bwMode="auto">
          <a:xfrm>
            <a:off x="33223200" y="21553706"/>
            <a:ext cx="8359775" cy="914400"/>
            <a:chOff x="2090738" y="6553200"/>
            <a:chExt cx="8359775" cy="914400"/>
          </a:xfrm>
        </p:grpSpPr>
        <p:sp>
          <p:nvSpPr>
            <p:cNvPr id="34" name="Rounded Rectangle 33"/>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2"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dirty="0" smtClean="0">
                  <a:solidFill>
                    <a:schemeClr val="bg1"/>
                  </a:solidFill>
                </a:rPr>
                <a:t>References</a:t>
              </a:r>
              <a:endParaRPr lang="en-US" sz="4000" b="1" dirty="0">
                <a:solidFill>
                  <a:schemeClr val="bg1"/>
                </a:solidFill>
              </a:endParaRPr>
            </a:p>
          </p:txBody>
        </p:sp>
      </p:grpSp>
      <p:sp>
        <p:nvSpPr>
          <p:cNvPr id="19" name="TextBox 18"/>
          <p:cNvSpPr txBox="1"/>
          <p:nvPr/>
        </p:nvSpPr>
        <p:spPr>
          <a:xfrm>
            <a:off x="15316200" y="7239000"/>
            <a:ext cx="13411200" cy="7940635"/>
          </a:xfrm>
          <a:prstGeom prst="rect">
            <a:avLst/>
          </a:prstGeom>
          <a:noFill/>
        </p:spPr>
        <p:txBody>
          <a:bodyPr wrap="square" rtlCol="0">
            <a:spAutoFit/>
          </a:bodyPr>
          <a:lstStyle/>
          <a:p>
            <a:pPr algn="just"/>
            <a:r>
              <a:rPr lang="en-US" sz="3400" dirty="0" smtClean="0"/>
              <a:t>Specialized adapters have been created within TRIAD to enable use of common data gathering and storage tools such as </a:t>
            </a:r>
            <a:r>
              <a:rPr lang="en-US" sz="3400" dirty="0" err="1" smtClean="0"/>
              <a:t>REDCap</a:t>
            </a:r>
            <a:r>
              <a:rPr lang="en-US" sz="3400" dirty="0" smtClean="0"/>
              <a:t> and i2b2 within the existing grid infrastructure.  By approaching data sharing from the perspective of a wrapper around an existing tool rather than a monolithic and large engineering effort, researchers and clinicians may readily and rapidly move to interconnected grid systems.</a:t>
            </a:r>
          </a:p>
          <a:p>
            <a:pPr algn="just"/>
            <a:endParaRPr lang="en-US" sz="3400" dirty="0" smtClean="0"/>
          </a:p>
          <a:p>
            <a:pPr algn="just"/>
            <a:r>
              <a:rPr lang="en-US" sz="3400" dirty="0" smtClean="0"/>
              <a:t>A major benefit of TRIAD is the ability to allow researchers or institutions to maintain control of their own data and decide with whom and in what contexts it is shared. As such, TRIAD makes research data management and hypothesis testing more efficient by bringing disparate data and systems together, ultimately moving science forward by enabling researchers to ask and answer impactful and timely questions.</a:t>
            </a:r>
          </a:p>
        </p:txBody>
      </p:sp>
      <p:sp>
        <p:nvSpPr>
          <p:cNvPr id="20" name="TextBox 19"/>
          <p:cNvSpPr txBox="1"/>
          <p:nvPr/>
        </p:nvSpPr>
        <p:spPr>
          <a:xfrm>
            <a:off x="76200" y="19507200"/>
            <a:ext cx="13411200" cy="11603176"/>
          </a:xfrm>
          <a:prstGeom prst="rect">
            <a:avLst/>
          </a:prstGeom>
          <a:noFill/>
        </p:spPr>
        <p:txBody>
          <a:bodyPr wrap="square" rtlCol="0">
            <a:spAutoFit/>
          </a:bodyPr>
          <a:lstStyle/>
          <a:p>
            <a:pPr algn="just"/>
            <a:r>
              <a:rPr lang="en-US" sz="3400" dirty="0" smtClean="0"/>
              <a:t>The need to collect, store, integrate, analyze, and report upon heterogeneous and distributed data sets spanning organizational boundaries is one of the most common informatics needs found in multidisciplinary and team-based clinical and translational research programs. Examples of the informatics challenges that are often experienced in this regard include:</a:t>
            </a:r>
          </a:p>
          <a:p>
            <a:pPr algn="just"/>
            <a:endParaRPr lang="en-US" sz="3400" dirty="0" smtClean="0"/>
          </a:p>
          <a:p>
            <a:pPr algn="just">
              <a:buFont typeface="Arial" pitchFamily="34" charset="0"/>
              <a:buChar char="•"/>
            </a:pPr>
            <a:r>
              <a:rPr lang="en-US" sz="3400" dirty="0" smtClean="0"/>
              <a:t>Physically disparate community participants.</a:t>
            </a:r>
          </a:p>
          <a:p>
            <a:pPr algn="just">
              <a:buFont typeface="Arial" pitchFamily="34" charset="0"/>
              <a:buChar char="•"/>
            </a:pPr>
            <a:r>
              <a:rPr lang="en-US" sz="3400" dirty="0" smtClean="0"/>
              <a:t>Multi-institutional security and data interoperability issues.</a:t>
            </a:r>
          </a:p>
          <a:p>
            <a:pPr algn="just">
              <a:buFont typeface="Arial" pitchFamily="34" charset="0"/>
              <a:buChar char="•"/>
            </a:pPr>
            <a:r>
              <a:rPr lang="en-US" sz="3400" dirty="0" smtClean="0"/>
              <a:t>Training and change-management overhead.</a:t>
            </a:r>
          </a:p>
          <a:p>
            <a:pPr algn="just">
              <a:buFont typeface="Arial" pitchFamily="34" charset="0"/>
              <a:buChar char="•"/>
            </a:pPr>
            <a:r>
              <a:rPr lang="en-US" sz="3400" dirty="0" smtClean="0"/>
              <a:t>Complex federal and local data integrity and privacy constraints.</a:t>
            </a:r>
          </a:p>
          <a:p>
            <a:pPr algn="just">
              <a:buFont typeface="Arial" pitchFamily="34" charset="0"/>
              <a:buChar char="•"/>
            </a:pPr>
            <a:endParaRPr lang="en-US" sz="3400" dirty="0" smtClean="0"/>
          </a:p>
          <a:p>
            <a:pPr algn="just"/>
            <a:r>
              <a:rPr lang="en-US" sz="3400" dirty="0" smtClean="0"/>
              <a:t>TRIAD addresses these needs and challenges by allowing for the creation of a scalable, secure, and knowledge anchored data sharing environment, building upon the robust caGrid infrastructure that was initially designed for the National Cancer Institute’s </a:t>
            </a:r>
            <a:r>
              <a:rPr lang="en-US" sz="3400" dirty="0" err="1" smtClean="0"/>
              <a:t>caBIG</a:t>
            </a:r>
            <a:r>
              <a:rPr lang="en-US" sz="3400" dirty="0" smtClean="0"/>
              <a:t> program. Researchers can utilize TRIAD to discover, retrieve, and integrate data and knowledge sources related to their research from multiple systems (e.g., data warehouses, project-specific databases, bio-specimen repositories, etc.), often across multiple institutions, with a single query.</a:t>
            </a:r>
          </a:p>
          <a:p>
            <a:pPr algn="just"/>
            <a:endParaRPr lang="en-US" sz="3400" dirty="0"/>
          </a:p>
        </p:txBody>
      </p:sp>
      <p:sp>
        <p:nvSpPr>
          <p:cNvPr id="22" name="TextBox 21"/>
          <p:cNvSpPr txBox="1"/>
          <p:nvPr/>
        </p:nvSpPr>
        <p:spPr>
          <a:xfrm>
            <a:off x="685800" y="31775400"/>
            <a:ext cx="23747335" cy="615553"/>
          </a:xfrm>
          <a:prstGeom prst="rect">
            <a:avLst/>
          </a:prstGeom>
          <a:noFill/>
        </p:spPr>
        <p:txBody>
          <a:bodyPr wrap="none" rtlCol="0">
            <a:spAutoFit/>
          </a:bodyPr>
          <a:lstStyle/>
          <a:p>
            <a:r>
              <a:rPr lang="en-US" sz="3400" dirty="0" smtClean="0">
                <a:solidFill>
                  <a:schemeClr val="bg1"/>
                </a:solidFill>
              </a:rPr>
              <a:t>The project described was supported by Award Number UL1RR025755 from the National Center For Research Resources</a:t>
            </a:r>
            <a:endParaRPr lang="en-US" sz="3400" dirty="0">
              <a:solidFill>
                <a:schemeClr val="bg1"/>
              </a:solidFill>
            </a:endParaRPr>
          </a:p>
        </p:txBody>
      </p:sp>
      <p:graphicFrame>
        <p:nvGraphicFramePr>
          <p:cNvPr id="24" name="Object 23"/>
          <p:cNvGraphicFramePr>
            <a:graphicFrameLocks noChangeAspect="1"/>
          </p:cNvGraphicFramePr>
          <p:nvPr/>
        </p:nvGraphicFramePr>
        <p:xfrm>
          <a:off x="15392401" y="15011400"/>
          <a:ext cx="8991600" cy="8105973"/>
        </p:xfrm>
        <a:graphic>
          <a:graphicData uri="http://schemas.openxmlformats.org/presentationml/2006/ole">
            <p:oleObj spid="_x0000_s1028" name="Visio" r:id="rId3" imgW="7171740" imgH="6466576" progId="Visio.Drawing.11">
              <p:embed/>
            </p:oleObj>
          </a:graphicData>
        </a:graphic>
      </p:graphicFrame>
      <p:sp>
        <p:nvSpPr>
          <p:cNvPr id="25" name="TextBox 24"/>
          <p:cNvSpPr txBox="1"/>
          <p:nvPr/>
        </p:nvSpPr>
        <p:spPr>
          <a:xfrm>
            <a:off x="24612600" y="14859000"/>
            <a:ext cx="4114800" cy="8305800"/>
          </a:xfrm>
          <a:prstGeom prst="rect">
            <a:avLst/>
          </a:prstGeom>
          <a:noFill/>
        </p:spPr>
        <p:txBody>
          <a:bodyPr wrap="square" rtlCol="0">
            <a:noAutofit/>
          </a:bodyPr>
          <a:lstStyle/>
          <a:p>
            <a:pPr algn="just"/>
            <a:r>
              <a:rPr lang="en-US" sz="3400" dirty="0" smtClean="0"/>
              <a:t>The TRIAD data service creation workflow extensively leverages the </a:t>
            </a:r>
            <a:r>
              <a:rPr lang="en-US" sz="3400" dirty="0" err="1" smtClean="0"/>
              <a:t>openMDR</a:t>
            </a:r>
            <a:r>
              <a:rPr lang="en-US" sz="3400" dirty="0" smtClean="0"/>
              <a:t>,</a:t>
            </a:r>
            <a:r>
              <a:rPr lang="en-US" sz="3400" dirty="0" smtClean="0"/>
              <a:t> </a:t>
            </a:r>
            <a:r>
              <a:rPr lang="en-US" sz="3400" dirty="0" smtClean="0"/>
              <a:t>a </a:t>
            </a:r>
            <a:r>
              <a:rPr lang="en-US" sz="3400" dirty="0" smtClean="0"/>
              <a:t>federated ISO 11179 metadata </a:t>
            </a:r>
            <a:r>
              <a:rPr lang="en-US" sz="3400" dirty="0" smtClean="0"/>
              <a:t>repository[2] developed </a:t>
            </a:r>
            <a:r>
              <a:rPr lang="en-US" sz="3400" dirty="0" smtClean="0"/>
              <a:t>with the express purpose of enabling institutions to </a:t>
            </a:r>
            <a:r>
              <a:rPr lang="en-US" sz="3400" dirty="0" smtClean="0"/>
              <a:t>develop and maintain their own unique </a:t>
            </a:r>
            <a:r>
              <a:rPr lang="en-US" sz="3400" dirty="0" smtClean="0"/>
              <a:t>semantic library       while</a:t>
            </a:r>
            <a:endParaRPr lang="en-US" sz="3400" dirty="0"/>
          </a:p>
        </p:txBody>
      </p:sp>
      <p:sp>
        <p:nvSpPr>
          <p:cNvPr id="29" name="TextBox 28"/>
          <p:cNvSpPr txBox="1"/>
          <p:nvPr/>
        </p:nvSpPr>
        <p:spPr>
          <a:xfrm>
            <a:off x="15316200" y="23088600"/>
            <a:ext cx="13487400" cy="8077200"/>
          </a:xfrm>
          <a:prstGeom prst="rect">
            <a:avLst/>
          </a:prstGeom>
          <a:noFill/>
        </p:spPr>
        <p:txBody>
          <a:bodyPr wrap="square" rtlCol="0">
            <a:noAutofit/>
          </a:bodyPr>
          <a:lstStyle/>
          <a:p>
            <a:pPr algn="just"/>
            <a:r>
              <a:rPr lang="en-US" sz="3400" dirty="0" smtClean="0"/>
              <a:t>interoperating </a:t>
            </a:r>
            <a:r>
              <a:rPr lang="en-US" sz="3400" dirty="0" smtClean="0"/>
              <a:t>with repositories and systems.  This enables researchers to create, curate, and iteratively build their own data models specific to their problem domain without a large administrative burden.  Simple, powerful tools for querying the </a:t>
            </a:r>
            <a:r>
              <a:rPr lang="en-US" sz="3400" dirty="0" err="1" smtClean="0"/>
              <a:t>openMDR</a:t>
            </a:r>
            <a:r>
              <a:rPr lang="en-US" sz="3400" dirty="0" smtClean="0"/>
              <a:t> and annotating models directly in the tools which create them make the TRIAD data service creation workflow streamlined and agile</a:t>
            </a:r>
            <a:r>
              <a:rPr lang="en-US" sz="3400" dirty="0" smtClean="0"/>
              <a:t>.</a:t>
            </a:r>
          </a:p>
          <a:p>
            <a:pPr algn="just"/>
            <a:endParaRPr lang="en-US" sz="3400" dirty="0" smtClean="0"/>
          </a:p>
          <a:p>
            <a:pPr algn="just"/>
            <a:r>
              <a:rPr lang="en-US" sz="3400" dirty="0" smtClean="0"/>
              <a:t>TRIAD additionally provides wrappers to bring varied</a:t>
            </a:r>
            <a:r>
              <a:rPr lang="en-US" sz="3400" dirty="0" smtClean="0"/>
              <a:t> data sources to the grid using the standardized query interface which enables interoperability with existing grid tooling and federated data retrieval through a common query language.  Such wrappers have been developed for </a:t>
            </a:r>
            <a:r>
              <a:rPr lang="en-US" sz="3400" dirty="0" err="1" smtClean="0"/>
              <a:t>REDCap</a:t>
            </a:r>
            <a:r>
              <a:rPr lang="en-US" sz="3400" dirty="0" smtClean="0"/>
              <a:t> and i2b2, enabling researchers to bring forms-based data capture and </a:t>
            </a:r>
            <a:r>
              <a:rPr lang="en-US" sz="3400" dirty="0" err="1" smtClean="0"/>
              <a:t>performant</a:t>
            </a:r>
            <a:r>
              <a:rPr lang="en-US" sz="3400" dirty="0" smtClean="0"/>
              <a:t> clinical data stores to the grid.</a:t>
            </a:r>
            <a:endParaRPr lang="en-US" sz="3400" dirty="0"/>
          </a:p>
        </p:txBody>
      </p:sp>
      <p:sp>
        <p:nvSpPr>
          <p:cNvPr id="26" name="TextBox 25"/>
          <p:cNvSpPr txBox="1"/>
          <p:nvPr/>
        </p:nvSpPr>
        <p:spPr>
          <a:xfrm>
            <a:off x="30406413" y="7239000"/>
            <a:ext cx="12874752" cy="14250055"/>
          </a:xfrm>
          <a:prstGeom prst="rect">
            <a:avLst/>
          </a:prstGeom>
          <a:noFill/>
        </p:spPr>
        <p:txBody>
          <a:bodyPr wrap="square" rtlCol="0">
            <a:spAutoFit/>
          </a:bodyPr>
          <a:lstStyle/>
          <a:p>
            <a:pPr algn="just"/>
            <a:r>
              <a:rPr lang="en-US" sz="3400" dirty="0" smtClean="0"/>
              <a:t>Nationwide Children's </a:t>
            </a:r>
            <a:r>
              <a:rPr lang="en-US" sz="3400" dirty="0" smtClean="0"/>
              <a:t>Hospital and The Ohio </a:t>
            </a:r>
            <a:r>
              <a:rPr lang="en-US" sz="3400" dirty="0" smtClean="0"/>
              <a:t>State </a:t>
            </a:r>
            <a:r>
              <a:rPr lang="en-US" sz="3400" dirty="0" smtClean="0"/>
              <a:t>University Medical Center are </a:t>
            </a:r>
            <a:r>
              <a:rPr lang="en-US" sz="3400" dirty="0" smtClean="0"/>
              <a:t>participating in </a:t>
            </a:r>
            <a:r>
              <a:rPr lang="en-US" sz="3400" dirty="0" smtClean="0"/>
              <a:t>the Ohio Perinatal Research Network (OPRN) and </a:t>
            </a:r>
            <a:r>
              <a:rPr lang="en-US" sz="3400" dirty="0" smtClean="0"/>
              <a:t>using </a:t>
            </a:r>
            <a:r>
              <a:rPr lang="en-US" sz="3400" dirty="0" smtClean="0"/>
              <a:t>TRIAD </a:t>
            </a:r>
            <a:r>
              <a:rPr lang="en-US" sz="3400" dirty="0" smtClean="0"/>
              <a:t>to break down institutional barriers to improve quality of care for at-risk infants</a:t>
            </a:r>
            <a:r>
              <a:rPr lang="en-US" sz="3400" dirty="0" smtClean="0"/>
              <a:t>. </a:t>
            </a:r>
            <a:r>
              <a:rPr lang="en-US" sz="3600" dirty="0" smtClean="0"/>
              <a:t>A </a:t>
            </a:r>
            <a:r>
              <a:rPr lang="en-US" sz="3600" dirty="0" smtClean="0"/>
              <a:t>virtually integrated perinatal research repository comprised of clinical data and specimens from mothers and their infants will support the OPRN, and provide information to collaborating OPRN researchers and institutions</a:t>
            </a:r>
            <a:endParaRPr lang="en-US" sz="3400" dirty="0" smtClean="0"/>
          </a:p>
          <a:p>
            <a:pPr algn="just"/>
            <a:endParaRPr lang="en-US" sz="3400" dirty="0" smtClean="0"/>
          </a:p>
          <a:p>
            <a:pPr algn="just"/>
            <a:r>
              <a:rPr lang="en-US" sz="3400" dirty="0" smtClean="0"/>
              <a:t>The Ohio State </a:t>
            </a:r>
            <a:r>
              <a:rPr lang="en-US" sz="3400" dirty="0" smtClean="0"/>
              <a:t>University is </a:t>
            </a:r>
            <a:r>
              <a:rPr lang="en-US" sz="3400" dirty="0" smtClean="0"/>
              <a:t>collaborating with the Human Studies Database </a:t>
            </a:r>
            <a:r>
              <a:rPr lang="en-US" sz="3400" dirty="0" smtClean="0"/>
              <a:t>Project (HSDB) to </a:t>
            </a:r>
            <a:r>
              <a:rPr lang="en-US" sz="3400" dirty="0" smtClean="0"/>
              <a:t>accelerate adoption and interoperability of the Human Studies model known as the Ontology of Clinical Research (</a:t>
            </a:r>
            <a:r>
              <a:rPr lang="en-US" sz="3400" dirty="0" err="1" smtClean="0"/>
              <a:t>OCRe</a:t>
            </a:r>
            <a:r>
              <a:rPr lang="en-US" sz="3400" dirty="0" smtClean="0"/>
              <a:t>).  HSDB </a:t>
            </a:r>
            <a:r>
              <a:rPr lang="en-US" sz="3600" dirty="0" smtClean="0"/>
              <a:t>aims </a:t>
            </a:r>
            <a:r>
              <a:rPr lang="en-US" sz="3600" dirty="0" smtClean="0"/>
              <a:t>to standardize the storage model for the designs and discoveries of human studies, with the ultimate goal of accelerating analysis across studies, data mining, and reuse</a:t>
            </a:r>
            <a:endParaRPr lang="en-US" sz="3400" dirty="0" smtClean="0"/>
          </a:p>
          <a:p>
            <a:pPr algn="just"/>
            <a:endParaRPr lang="en-US" sz="3400" dirty="0" smtClean="0"/>
          </a:p>
          <a:p>
            <a:pPr algn="just"/>
            <a:r>
              <a:rPr lang="en-US" sz="3400" dirty="0" smtClean="0"/>
              <a:t>TRIAD is connecting </a:t>
            </a:r>
            <a:r>
              <a:rPr lang="en-US" sz="3600" dirty="0" smtClean="0"/>
              <a:t>disparate </a:t>
            </a:r>
            <a:r>
              <a:rPr lang="en-US" sz="3600" dirty="0" smtClean="0"/>
              <a:t>information between the institutional Information Warehouse </a:t>
            </a:r>
            <a:r>
              <a:rPr lang="en-US" sz="3600" dirty="0" smtClean="0"/>
              <a:t>and </a:t>
            </a:r>
            <a:r>
              <a:rPr lang="en-US" sz="3600" dirty="0" smtClean="0"/>
              <a:t>the </a:t>
            </a:r>
            <a:r>
              <a:rPr lang="en-US" sz="3600" dirty="0" err="1" smtClean="0"/>
              <a:t>biospecimen</a:t>
            </a:r>
            <a:r>
              <a:rPr lang="en-US" sz="3600" dirty="0" smtClean="0"/>
              <a:t> banking repository </a:t>
            </a:r>
            <a:r>
              <a:rPr lang="en-US" sz="3600" dirty="0" smtClean="0"/>
              <a:t>which </a:t>
            </a:r>
            <a:r>
              <a:rPr lang="en-US" sz="3600" dirty="0" smtClean="0"/>
              <a:t>leverages the </a:t>
            </a:r>
            <a:r>
              <a:rPr lang="en-US" sz="3600" dirty="0" err="1" smtClean="0"/>
              <a:t>caTissue</a:t>
            </a:r>
            <a:r>
              <a:rPr lang="en-US" sz="3600" dirty="0" smtClean="0"/>
              <a:t> tool to provide researchers with a rich way to rapidly discover cohorts of patients and tissue samples. To address this disconnect, TRIAD has undertaken a project to expose the IW and </a:t>
            </a:r>
            <a:r>
              <a:rPr lang="en-US" sz="3600" dirty="0" err="1" smtClean="0"/>
              <a:t>caTissue</a:t>
            </a:r>
            <a:r>
              <a:rPr lang="en-US" sz="3600" dirty="0" smtClean="0"/>
              <a:t> data sources as specialized grid data services, and then apply both existing and new grid tooling and application </a:t>
            </a:r>
            <a:r>
              <a:rPr lang="en-US" sz="3600" dirty="0" smtClean="0"/>
              <a:t>interfaces.</a:t>
            </a:r>
            <a:endParaRPr lang="en-US" sz="3400" dirty="0" smtClean="0"/>
          </a:p>
        </p:txBody>
      </p:sp>
      <p:sp>
        <p:nvSpPr>
          <p:cNvPr id="30" name="TextBox 29"/>
          <p:cNvSpPr txBox="1"/>
          <p:nvPr/>
        </p:nvSpPr>
        <p:spPr>
          <a:xfrm>
            <a:off x="30327600" y="23001506"/>
            <a:ext cx="12954000" cy="4278094"/>
          </a:xfrm>
          <a:prstGeom prst="rect">
            <a:avLst/>
          </a:prstGeom>
          <a:noFill/>
        </p:spPr>
        <p:txBody>
          <a:bodyPr wrap="square" rtlCol="0">
            <a:spAutoFit/>
          </a:bodyPr>
          <a:lstStyle/>
          <a:p>
            <a:pPr algn="just"/>
            <a:r>
              <a:rPr lang="en-US" sz="3400" dirty="0" smtClean="0">
                <a:latin typeface="+mn-lt"/>
              </a:rPr>
              <a:t>1:	Oster</a:t>
            </a:r>
            <a:r>
              <a:rPr lang="en-US" sz="3400" dirty="0" smtClean="0">
                <a:latin typeface="+mn-lt"/>
              </a:rPr>
              <a:t>, S. et al., (2007), "caGrid 1.0: An Enterprise Grid Infrastructure for Biomedical Research", Journal of the American Medical Informatics Association, Vol. 15(2): pp.138-149</a:t>
            </a:r>
            <a:r>
              <a:rPr lang="en-US" sz="3400" dirty="0" smtClean="0">
                <a:latin typeface="+mn-lt"/>
              </a:rPr>
              <a:t>.</a:t>
            </a:r>
          </a:p>
          <a:p>
            <a:pPr algn="just"/>
            <a:r>
              <a:rPr lang="en-US" sz="3400" dirty="0" smtClean="0">
                <a:latin typeface="+mn-lt"/>
              </a:rPr>
              <a:t>2:	Dhaval, R. et al., </a:t>
            </a:r>
            <a:r>
              <a:rPr lang="en-US" sz="3400" dirty="0" smtClean="0">
                <a:latin typeface="+mn-lt"/>
              </a:rPr>
              <a:t>“Development of an Extensible Knowledge </a:t>
            </a:r>
            <a:r>
              <a:rPr lang="en-US" sz="3400" dirty="0" smtClean="0">
                <a:latin typeface="+mn-lt"/>
              </a:rPr>
              <a:t>Management Infrastructure </a:t>
            </a:r>
            <a:r>
              <a:rPr lang="en-US" sz="3400" dirty="0" smtClean="0">
                <a:latin typeface="+mn-lt"/>
              </a:rPr>
              <a:t>for the Translational Research </a:t>
            </a:r>
            <a:r>
              <a:rPr lang="en-US" sz="3400" dirty="0" smtClean="0">
                <a:latin typeface="+mn-lt"/>
              </a:rPr>
              <a:t>Informatics and </a:t>
            </a:r>
            <a:r>
              <a:rPr lang="en-US" sz="3400" dirty="0" smtClean="0">
                <a:latin typeface="+mn-lt"/>
              </a:rPr>
              <a:t>Data Management Grid (TRIAD</a:t>
            </a:r>
            <a:r>
              <a:rPr lang="en-US" sz="3400" dirty="0" smtClean="0">
                <a:latin typeface="+mn-lt"/>
              </a:rPr>
              <a:t>)”, Poster session presented at American Medical </a:t>
            </a:r>
            <a:r>
              <a:rPr lang="en-US" sz="3400" dirty="0" smtClean="0">
                <a:latin typeface="+mn-lt"/>
              </a:rPr>
              <a:t>Informatics Association</a:t>
            </a:r>
            <a:r>
              <a:rPr lang="en-US" sz="3400" dirty="0" smtClean="0">
                <a:latin typeface="+mn-lt"/>
              </a:rPr>
              <a:t>, annual symposium; 2009 Nov 14-18; San Francisco, CA</a:t>
            </a:r>
            <a:endParaRPr lang="en-US" sz="3400" dirty="0">
              <a:latin typeface="+mn-lt"/>
            </a:endParaRPr>
          </a:p>
        </p:txBody>
      </p:sp>
      <p:pic>
        <p:nvPicPr>
          <p:cNvPr id="32" name="Picture 31" descr="green-triad.gif"/>
          <p:cNvPicPr>
            <a:picLocks noChangeAspect="1"/>
          </p:cNvPicPr>
          <p:nvPr/>
        </p:nvPicPr>
        <p:blipFill>
          <a:blip r:embed="rId4"/>
          <a:stretch>
            <a:fillRect/>
          </a:stretch>
        </p:blipFill>
        <p:spPr>
          <a:xfrm>
            <a:off x="40005000" y="28727400"/>
            <a:ext cx="3167063" cy="1620276"/>
          </a:xfrm>
          <a:prstGeom prst="rect">
            <a:avLst/>
          </a:prstGeom>
        </p:spPr>
      </p:pic>
      <p:sp>
        <p:nvSpPr>
          <p:cNvPr id="36" name="Rectangle 35"/>
          <p:cNvSpPr/>
          <p:nvPr/>
        </p:nvSpPr>
        <p:spPr>
          <a:xfrm>
            <a:off x="31089600" y="28956000"/>
            <a:ext cx="8686800" cy="1138773"/>
          </a:xfrm>
          <a:prstGeom prst="rect">
            <a:avLst/>
          </a:prstGeom>
        </p:spPr>
        <p:txBody>
          <a:bodyPr wrap="square">
            <a:spAutoFit/>
          </a:bodyPr>
          <a:lstStyle/>
          <a:p>
            <a:pPr lvl="0" algn="r"/>
            <a:r>
              <a:rPr lang="en-US" sz="3400" dirty="0" smtClean="0">
                <a:solidFill>
                  <a:srgbClr val="000000"/>
                </a:solidFill>
              </a:rPr>
              <a:t>Please see http://triadcommunity.org</a:t>
            </a:r>
          </a:p>
          <a:p>
            <a:pPr lvl="0" algn="r"/>
            <a:r>
              <a:rPr lang="en-US" sz="3400" dirty="0" smtClean="0">
                <a:solidFill>
                  <a:srgbClr val="000000"/>
                </a:solidFill>
              </a:rPr>
              <a:t>for more information</a:t>
            </a:r>
            <a:endParaRPr lang="en-US" sz="3400" dirty="0">
              <a:solidFill>
                <a:srgbClr val="00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B9990401DE874BA94FAA5CA5B76D50" ma:contentTypeVersion="4" ma:contentTypeDescription="Create a new document." ma:contentTypeScope="" ma:versionID="ab954ca9e68604bf033c87d3a2d151bc">
  <xsd:schema xmlns:xsd="http://www.w3.org/2001/XMLSchema" xmlns:xs="http://www.w3.org/2001/XMLSchema" xmlns:p="http://schemas.microsoft.com/office/2006/metadata/properties" xmlns:ns2="2789d12c-9c7d-485e-80e7-093e7df1ec59" targetNamespace="http://schemas.microsoft.com/office/2006/metadata/properties" ma:root="true" ma:fieldsID="c40d6780d6381e8815d2fc3bd6ca831e" ns2:_="">
    <xsd:import namespace="2789d12c-9c7d-485e-80e7-093e7df1ec59"/>
    <xsd:element name="properties">
      <xsd:complexType>
        <xsd:sequence>
          <xsd:element name="documentManagement">
            <xsd:complexType>
              <xsd:all>
                <xsd:element ref="ns2:Thumbnail" minOccurs="0"/>
                <xsd:element ref="ns2:Preview"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9d12c-9c7d-485e-80e7-093e7df1ec59"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eview" ma:index="9" nillable="true" ma:displayName="Preview" ma:format="Hyperlink"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review xmlns="2789d12c-9c7d-485e-80e7-093e7df1ec59">
      <Url xmlns="2789d12c-9c7d-485e-80e7-093e7df1ec59">https://brandsource.osumc.edu/downloadcenter/PublishingImages/56x36_poster_template1-zm.gif</Url>
      <Description xmlns="2789d12c-9c7d-485e-80e7-093e7df1ec59">Preview</Description>
    </Preview>
    <Data_x0020_Classification xmlns="2789d12c-9c7d-485e-80e7-093e7df1ec59">Limited Access</Data_x0020_Classification>
    <Thumbnail xmlns="2789d12c-9c7d-485e-80e7-093e7df1ec59">
      <Url xmlns="2789d12c-9c7d-485e-80e7-093e7df1ec59">https://brandsource.osumc.edu/downloadcenter/PublishingImages/56x36_poster_template1.gif</Url>
      <Description xmlns="2789d12c-9c7d-485e-80e7-093e7df1ec59" xsi:nil="true"/>
    </Thumbnail>
    <Security_x0020_Disclaimer xmlns="2789d12c-9c7d-485e-80e7-093e7df1ec59">Yes</Security_x0020_Disclaimer>
  </documentManagement>
</p:properties>
</file>

<file path=customXml/itemProps1.xml><?xml version="1.0" encoding="utf-8"?>
<ds:datastoreItem xmlns:ds="http://schemas.openxmlformats.org/officeDocument/2006/customXml" ds:itemID="{75E54912-27AF-4FAE-9BE9-ACB470EE5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9d12c-9c7d-485e-80e7-093e7df1e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6C6020-86BF-4727-93DE-895994970E44}">
  <ds:schemaRefs>
    <ds:schemaRef ds:uri="http://schemas.microsoft.com/office/2006/metadata/longProperties"/>
  </ds:schemaRefs>
</ds:datastoreItem>
</file>

<file path=customXml/itemProps3.xml><?xml version="1.0" encoding="utf-8"?>
<ds:datastoreItem xmlns:ds="http://schemas.openxmlformats.org/officeDocument/2006/customXml" ds:itemID="{84004FB6-B2EF-46EA-9793-BCA5224ECEC3}">
  <ds:schemaRefs>
    <ds:schemaRef ds:uri="http://schemas.microsoft.com/sharepoint/v3/contenttype/forms"/>
  </ds:schemaRefs>
</ds:datastoreItem>
</file>

<file path=customXml/itemProps4.xml><?xml version="1.0" encoding="utf-8"?>
<ds:datastoreItem xmlns:ds="http://schemas.openxmlformats.org/officeDocument/2006/customXml" ds:itemID="{ECA8ABB0-33B3-4F4C-97EC-17304F9DC8BB}">
  <ds:schemaRefs>
    <ds:schemaRef ds:uri="http://schemas.microsoft.com/office/2006/metadata/properties"/>
    <ds:schemaRef ds:uri="2789d12c-9c7d-485e-80e7-093e7df1ec59"/>
  </ds:schemaRefs>
</ds:datastoreItem>
</file>

<file path=docProps/app.xml><?xml version="1.0" encoding="utf-8"?>
<Properties xmlns="http://schemas.openxmlformats.org/officeDocument/2006/extended-properties" xmlns:vt="http://schemas.openxmlformats.org/officeDocument/2006/docPropsVTypes">
  <TotalTime>823</TotalTime>
  <Words>929</Words>
  <Application>Microsoft Office PowerPoint</Application>
  <PresentationFormat>Custom</PresentationFormat>
  <Paragraphs>39</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Visio</vt:lpstr>
      <vt:lpstr>Slide 1</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Center 56 x 36 Poster Template 1</dc:title>
  <dc:creator>mthompson</dc:creator>
  <cp:lastModifiedBy>David Ervin</cp:lastModifiedBy>
  <cp:revision>49</cp:revision>
  <dcterms:created xsi:type="dcterms:W3CDTF">2010-08-16T15:40:58Z</dcterms:created>
  <dcterms:modified xsi:type="dcterms:W3CDTF">2010-08-20T18:53:32Z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