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0" r:id="rId1"/>
  </p:sldMasterIdLst>
  <p:notesMasterIdLst>
    <p:notesMasterId r:id="rId13"/>
  </p:notesMasterIdLst>
  <p:sldIdLst>
    <p:sldId id="272" r:id="rId2"/>
    <p:sldId id="275" r:id="rId3"/>
    <p:sldId id="276" r:id="rId4"/>
    <p:sldId id="266" r:id="rId5"/>
    <p:sldId id="277" r:id="rId6"/>
    <p:sldId id="267" r:id="rId7"/>
    <p:sldId id="268" r:id="rId8"/>
    <p:sldId id="278" r:id="rId9"/>
    <p:sldId id="279" r:id="rId10"/>
    <p:sldId id="281" r:id="rId11"/>
    <p:sldId id="28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0190" autoAdjust="0"/>
    <p:restoredTop sz="94660"/>
  </p:normalViewPr>
  <p:slideViewPr>
    <p:cSldViewPr>
      <p:cViewPr varScale="1">
        <p:scale>
          <a:sx n="111" d="100"/>
          <a:sy n="111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63AB74-D5B8-4598-A57D-B84A6D85E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1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32E5-7E9F-4898-AC0F-7BB43D6A9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F5B04-CAD6-4549-8757-C1D401BAF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D91FE-0478-44F7-8F2D-16910B881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1241A-4697-4508-BB00-61E3F146A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CF12B-82F6-4EB5-9D2D-3C79E4244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08A7C-693E-44C5-9CF3-36BFF5EE9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AEF2E-CCCA-41E0-87E2-4E1629DAC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873C-1654-430B-8075-C11EA12EA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E4BF-FA63-420A-89B0-DDBF07D228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2DB4B-C210-4E3E-A202-96DD3D8B4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8FB07FD-E652-487C-8506-F7AF9BC67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https://wiki.cagrid.org/display/knowledgebase/How+to+Create+CaGrid+Workflow+Using+Taverna+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tan@mcs.anl.gov" TargetMode="External"/><Relationship Id="rId3" Type="http://schemas.openxmlformats.org/officeDocument/2006/relationships/hyperlink" Target="mailto:madduri@mcs.anl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s.anl.gov/~wtan/t2/" TargetMode="External"/><Relationship Id="rId3" Type="http://schemas.openxmlformats.org/officeDocument/2006/relationships/hyperlink" Target="http://software.cagrid.org/taverna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5744" y="2071678"/>
            <a:ext cx="5048256" cy="207170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1" charset="-122"/>
              </a:rPr>
              <a:t>CQL plug-in in </a:t>
            </a:r>
            <a:r>
              <a:rPr lang="en-US" altLang="zh-CN" dirty="0" err="1" smtClean="0">
                <a:ea typeface="宋体" pitchFamily="1" charset="-122"/>
              </a:rPr>
              <a:t>caBIG</a:t>
            </a:r>
            <a:r>
              <a:rPr lang="en-US" altLang="zh-CN" dirty="0" smtClean="0">
                <a:ea typeface="宋体" pitchFamily="1" charset="-122"/>
              </a:rPr>
              <a:t> workflows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57728" y="3643314"/>
            <a:ext cx="4400552" cy="457200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solidFill>
                  <a:srgbClr val="002060"/>
                </a:solidFill>
                <a:ea typeface="宋体" pitchFamily="1" charset="-122"/>
              </a:rPr>
              <a:t>Wei Tan</a:t>
            </a:r>
          </a:p>
          <a:p>
            <a:pPr eaLnBrk="1" hangingPunct="1"/>
            <a:r>
              <a:rPr lang="en-US" altLang="zh-CN" sz="1800" dirty="0" smtClean="0">
                <a:ea typeface="宋体" pitchFamily="1" charset="-122"/>
              </a:rPr>
              <a:t>University of Chicago</a:t>
            </a:r>
          </a:p>
          <a:p>
            <a:pPr eaLnBrk="1" hangingPunct="1"/>
            <a:r>
              <a:rPr lang="en-US" altLang="zh-CN" sz="1800" dirty="0" smtClean="0">
                <a:ea typeface="宋体" pitchFamily="1" charset="-122"/>
              </a:rPr>
              <a:t>Monika </a:t>
            </a:r>
            <a:r>
              <a:rPr lang="en-US" altLang="zh-CN" sz="1800" dirty="0" err="1" smtClean="0">
                <a:ea typeface="宋体" pitchFamily="1" charset="-122"/>
              </a:rPr>
              <a:t>Machunik</a:t>
            </a:r>
            <a:r>
              <a:rPr lang="en-US" altLang="zh-CN" sz="1800" dirty="0" smtClean="0">
                <a:ea typeface="宋体" pitchFamily="1" charset="-122"/>
              </a:rPr>
              <a:t> </a:t>
            </a:r>
          </a:p>
          <a:p>
            <a:pPr eaLnBrk="1" hangingPunct="1"/>
            <a:r>
              <a:rPr lang="en-US" altLang="zh-CN" sz="1800" dirty="0" smtClean="0">
                <a:ea typeface="宋体" pitchFamily="1" charset="-122"/>
              </a:rPr>
              <a:t>(Google Summer of Code student)</a:t>
            </a:r>
          </a:p>
          <a:p>
            <a:pPr eaLnBrk="1" hangingPunct="1"/>
            <a:r>
              <a:rPr lang="en-US" altLang="zh-CN" sz="1800" dirty="0" smtClean="0">
                <a:ea typeface="宋体" pitchFamily="1" charset="-122"/>
              </a:rPr>
              <a:t>Ravi </a:t>
            </a:r>
            <a:r>
              <a:rPr lang="en-US" altLang="zh-CN" sz="1800" dirty="0" err="1" smtClean="0">
                <a:ea typeface="宋体" pitchFamily="1" charset="-122"/>
              </a:rPr>
              <a:t>Madduri</a:t>
            </a:r>
            <a:endParaRPr lang="en-US" altLang="zh-CN" sz="1800" dirty="0" smtClean="0">
              <a:ea typeface="宋体" pitchFamily="1" charset="-122"/>
            </a:endParaRPr>
          </a:p>
          <a:p>
            <a:pPr eaLnBrk="1" hangingPunct="1"/>
            <a:r>
              <a:rPr lang="en-US" altLang="zh-CN" sz="1800" dirty="0" smtClean="0">
                <a:ea typeface="宋体" pitchFamily="1" charset="-122"/>
              </a:rPr>
              <a:t>(</a:t>
            </a:r>
            <a:r>
              <a:rPr lang="en-US" sz="1800" dirty="0" smtClean="0"/>
              <a:t>Workflow Architect of </a:t>
            </a:r>
            <a:r>
              <a:rPr lang="en-US" sz="1800" dirty="0" err="1" smtClean="0"/>
              <a:t>caGrid</a:t>
            </a:r>
            <a:r>
              <a:rPr lang="en-US" altLang="zh-CN" sz="1800" dirty="0" smtClean="0">
                <a:ea typeface="宋体" pitchFamily="1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CQL2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caGrid</a:t>
            </a:r>
            <a:r>
              <a:rPr lang="en-US" dirty="0" smtClean="0"/>
              <a:t> </a:t>
            </a:r>
            <a:r>
              <a:rPr lang="en-US" dirty="0" err="1" smtClean="0"/>
              <a:t>cql</a:t>
            </a:r>
            <a:r>
              <a:rPr lang="en-US" dirty="0" smtClean="0"/>
              <a:t> libraries instead of </a:t>
            </a:r>
            <a:r>
              <a:rPr lang="en-US" smtClean="0"/>
              <a:t>our own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</a:p>
          <a:p>
            <a:pPr lvl="1"/>
            <a:r>
              <a:rPr lang="en-US" dirty="0" smtClean="0"/>
              <a:t>Wei Tan: </a:t>
            </a:r>
            <a:r>
              <a:rPr lang="en-US" dirty="0" smtClean="0">
                <a:hlinkClick r:id="rId2"/>
              </a:rPr>
              <a:t>wtan@mcs.anl.gov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Ravi </a:t>
            </a:r>
            <a:r>
              <a:rPr lang="en-US" dirty="0" err="1" smtClean="0"/>
              <a:t>Madduri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madduri@mcs.anl.gov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Wiki page: How to Create </a:t>
            </a:r>
            <a:r>
              <a:rPr lang="en-US" dirty="0" err="1" smtClean="0"/>
              <a:t>caGrid</a:t>
            </a:r>
            <a:r>
              <a:rPr lang="en-US" dirty="0" smtClean="0"/>
              <a:t> Workflow Using </a:t>
            </a:r>
            <a:r>
              <a:rPr lang="en-US" dirty="0" err="1" smtClean="0"/>
              <a:t>Taverna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>
                <a:hlinkClick r:id="rId4"/>
              </a:rPr>
              <a:t>https://wiki.cagrid.org/display/knowledgebase/How+to+Create+CaGrid+Workflow+Using+Taverna+2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References</a:t>
            </a:r>
          </a:p>
          <a:p>
            <a:pPr lvl="1"/>
            <a:r>
              <a:rPr lang="de-DE" dirty="0" smtClean="0"/>
              <a:t>Wei Tan, et al. </a:t>
            </a:r>
            <a:r>
              <a:rPr lang="de-DE" i="1" dirty="0" smtClean="0"/>
              <a:t>A Comparison of Using Taverna and BPEL in Building Scientific Workflows: the case of caGrid</a:t>
            </a:r>
            <a:r>
              <a:rPr lang="de-DE" dirty="0" smtClean="0"/>
              <a:t>. Concurrency and Computation: Practice and Experience. (2009)</a:t>
            </a:r>
          </a:p>
          <a:p>
            <a:pPr lvl="1"/>
            <a:r>
              <a:rPr lang="de-DE" dirty="0" smtClean="0"/>
              <a:t>Wei Tan, et al. </a:t>
            </a:r>
            <a:r>
              <a:rPr lang="de-DE" i="1" dirty="0" smtClean="0"/>
              <a:t>Scientific workflows as services in caGrid: a Taverna and gRAVI approach</a:t>
            </a:r>
            <a:r>
              <a:rPr lang="de-DE" dirty="0" smtClean="0"/>
              <a:t>.IEEE International Conference on Web Services (ICWS 2009), July, 2009. </a:t>
            </a:r>
          </a:p>
          <a:p>
            <a:pPr lvl="1"/>
            <a:r>
              <a:rPr lang="de-DE" dirty="0" smtClean="0"/>
              <a:t>Wei Tan, Ian Foster, Ravi Madduri.</a:t>
            </a:r>
            <a:r>
              <a:rPr lang="de-DE" i="1" dirty="0" smtClean="0"/>
              <a:t> Scientific workflows that enable Web-scale collaboration: combining the power of Taverna and caGrid</a:t>
            </a:r>
            <a:r>
              <a:rPr lang="de-DE" dirty="0" smtClean="0"/>
              <a:t>. IEEE Internet Computing. 2008, vol.12, no.6: 30-37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CQL?</a:t>
            </a:r>
          </a:p>
          <a:p>
            <a:r>
              <a:rPr lang="en-US" sz="2800" dirty="0" smtClean="0"/>
              <a:t>What is CQL builder plug-in in </a:t>
            </a:r>
            <a:r>
              <a:rPr lang="en-US" sz="2800" dirty="0" err="1" smtClean="0"/>
              <a:t>Taverna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References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057400"/>
          </a:xfrm>
        </p:spPr>
        <p:txBody>
          <a:bodyPr/>
          <a:lstStyle/>
          <a:p>
            <a:r>
              <a:rPr lang="en-US" sz="2000" dirty="0" smtClean="0"/>
              <a:t>CQL (Common/</a:t>
            </a:r>
            <a:r>
              <a:rPr lang="en-US" sz="2000" dirty="0" err="1" smtClean="0"/>
              <a:t>caGrid</a:t>
            </a:r>
            <a:r>
              <a:rPr lang="en-US" sz="2000" dirty="0" smtClean="0"/>
              <a:t> Query Language)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caGrid</a:t>
            </a:r>
            <a:r>
              <a:rPr lang="en-US" sz="2000" dirty="0" smtClean="0"/>
              <a:t> query language used for all </a:t>
            </a:r>
            <a:r>
              <a:rPr lang="en-US" sz="2000" dirty="0" err="1" smtClean="0"/>
              <a:t>caGrid</a:t>
            </a:r>
            <a:r>
              <a:rPr lang="en-US" sz="2000" dirty="0" smtClean="0"/>
              <a:t> Data Services to express queries against a </a:t>
            </a:r>
            <a:r>
              <a:rPr lang="en-US" sz="2000" dirty="0" smtClean="0">
                <a:solidFill>
                  <a:srgbClr val="FF0000"/>
                </a:solidFill>
              </a:rPr>
              <a:t>data source </a:t>
            </a:r>
            <a:r>
              <a:rPr lang="en-US" sz="2000" dirty="0" smtClean="0"/>
              <a:t>using an </a:t>
            </a:r>
            <a:r>
              <a:rPr lang="en-US" sz="2000" dirty="0" smtClean="0">
                <a:solidFill>
                  <a:srgbClr val="FF0000"/>
                </a:solidFill>
              </a:rPr>
              <a:t>object oriented language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It is defined in an </a:t>
            </a:r>
            <a:r>
              <a:rPr lang="en-US" sz="2000" dirty="0" smtClean="0">
                <a:solidFill>
                  <a:srgbClr val="FF0000"/>
                </a:solidFill>
              </a:rPr>
              <a:t>XML</a:t>
            </a:r>
            <a:r>
              <a:rPr lang="en-US" sz="2000" dirty="0" smtClean="0"/>
              <a:t> document conforming to a well defined schema with the URI</a:t>
            </a:r>
            <a:endParaRPr lang="en-US" sz="2000" dirty="0"/>
          </a:p>
        </p:txBody>
      </p:sp>
      <p:pic>
        <p:nvPicPr>
          <p:cNvPr id="7" name="Picture 6" descr="DataService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3500438"/>
            <a:ext cx="8543925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6335713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1" charset="-122"/>
              </a:rPr>
              <a:t>What is CQL builder plug-in in </a:t>
            </a:r>
            <a:r>
              <a:rPr lang="en-US" altLang="zh-CN" dirty="0" err="1" smtClean="0">
                <a:ea typeface="宋体" pitchFamily="1" charset="-122"/>
              </a:rPr>
              <a:t>Taverna</a:t>
            </a:r>
            <a:r>
              <a:rPr lang="en-US" altLang="zh-CN" dirty="0" smtClean="0">
                <a:ea typeface="宋体" pitchFamily="1" charset="-122"/>
              </a:rPr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1" charset="-122"/>
              </a:rPr>
              <a:t>Motivation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Most </a:t>
            </a:r>
            <a:r>
              <a:rPr lang="en-US" altLang="zh-CN" dirty="0" err="1" smtClean="0">
                <a:ea typeface="宋体" pitchFamily="1" charset="-122"/>
              </a:rPr>
              <a:t>caBIG</a:t>
            </a:r>
            <a:r>
              <a:rPr lang="en-US" altLang="zh-CN" dirty="0" smtClean="0">
                <a:ea typeface="宋体" pitchFamily="1" charset="-122"/>
              </a:rPr>
              <a:t> workflows involve data retrieving from </a:t>
            </a:r>
            <a:r>
              <a:rPr lang="en-US" altLang="zh-CN" dirty="0" err="1" smtClean="0">
                <a:ea typeface="宋体" pitchFamily="1" charset="-122"/>
              </a:rPr>
              <a:t>caGrid</a:t>
            </a:r>
            <a:r>
              <a:rPr lang="en-US" altLang="zh-CN" dirty="0" smtClean="0">
                <a:ea typeface="宋体" pitchFamily="1" charset="-122"/>
              </a:rPr>
              <a:t> data services.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Currently there is NOT a </a:t>
            </a:r>
            <a:r>
              <a:rPr lang="en-US" altLang="zh-CN" dirty="0" smtClean="0">
                <a:solidFill>
                  <a:srgbClr val="FF0000"/>
                </a:solidFill>
                <a:ea typeface="宋体" pitchFamily="1" charset="-122"/>
              </a:rPr>
              <a:t>GUI</a:t>
            </a:r>
            <a:r>
              <a:rPr lang="en-US" altLang="zh-CN" dirty="0" smtClean="0">
                <a:ea typeface="宋体" pitchFamily="1" charset="-122"/>
              </a:rPr>
              <a:t> for workflow users to construct a CQL.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Writing CQL clauses can be cumbersome and error-prone since most users are NOT familiar with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1" charset="-122"/>
              </a:rPr>
              <a:t>caDSR</a:t>
            </a:r>
            <a:r>
              <a:rPr lang="en-US" altLang="zh-CN" dirty="0" smtClean="0">
                <a:ea typeface="宋体" pitchFamily="1" charset="-12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a typeface="宋体" pitchFamily="1" charset="-122"/>
              </a:rPr>
              <a:t>CQL syntax</a:t>
            </a:r>
            <a:r>
              <a:rPr lang="en-US" altLang="zh-CN" dirty="0" smtClean="0">
                <a:ea typeface="宋体" pitchFamily="1" charset="-122"/>
              </a:rPr>
              <a:t>.</a:t>
            </a:r>
          </a:p>
          <a:p>
            <a:pPr eaLnBrk="1" hangingPunct="1"/>
            <a:r>
              <a:rPr lang="en-US" altLang="zh-CN" dirty="0" smtClean="0">
                <a:ea typeface="宋体" pitchFamily="1" charset="-122"/>
              </a:rPr>
              <a:t>CQL builder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Supported by Google Summer of Code</a:t>
            </a:r>
          </a:p>
          <a:p>
            <a:pPr lvl="2" eaLnBrk="1" hangingPunct="1"/>
            <a:r>
              <a:rPr lang="en-US" altLang="zh-CN" dirty="0" smtClean="0">
                <a:ea typeface="宋体" pitchFamily="1" charset="-122"/>
              </a:rPr>
              <a:t>Student: Monika </a:t>
            </a:r>
            <a:r>
              <a:rPr lang="en-US" altLang="zh-CN" dirty="0" err="1" smtClean="0">
                <a:ea typeface="宋体" pitchFamily="1" charset="-122"/>
              </a:rPr>
              <a:t>Machunik</a:t>
            </a:r>
            <a:r>
              <a:rPr lang="en-US" altLang="zh-CN" dirty="0" smtClean="0">
                <a:ea typeface="宋体" pitchFamily="1" charset="-122"/>
              </a:rPr>
              <a:t>; Mentor: Wei Tan 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A GUI that </a:t>
            </a:r>
            <a:r>
              <a:rPr lang="en-US" altLang="zh-CN" dirty="0" err="1" smtClean="0">
                <a:ea typeface="宋体" pitchFamily="1" charset="-122"/>
              </a:rPr>
              <a:t>Taverna</a:t>
            </a:r>
            <a:r>
              <a:rPr lang="en-US" altLang="zh-CN" dirty="0" smtClean="0">
                <a:ea typeface="宋体" pitchFamily="1" charset="-122"/>
              </a:rPr>
              <a:t> users can use to build CQL</a:t>
            </a:r>
          </a:p>
          <a:p>
            <a:pPr lvl="1" eaLnBrk="1" hangingPunct="1"/>
            <a:r>
              <a:rPr lang="en-US" altLang="zh-CN" dirty="0" smtClean="0">
                <a:ea typeface="宋体" pitchFamily="1" charset="-122"/>
              </a:rPr>
              <a:t>Without the need to write </a:t>
            </a:r>
            <a:r>
              <a:rPr lang="en-US" altLang="zh-CN" dirty="0" smtClean="0">
                <a:solidFill>
                  <a:srgbClr val="FF0000"/>
                </a:solidFill>
                <a:ea typeface="宋体" pitchFamily="1" charset="-122"/>
              </a:rPr>
              <a:t>ANY</a:t>
            </a:r>
            <a:r>
              <a:rPr lang="en-US" altLang="zh-CN" dirty="0" smtClean="0">
                <a:ea typeface="宋体" pitchFamily="1" charset="-122"/>
              </a:rPr>
              <a:t> CQL clauses by hand</a:t>
            </a:r>
          </a:p>
          <a:p>
            <a:pPr eaLnBrk="1" hangingPunct="1"/>
            <a:endParaRPr lang="en-US" altLang="zh-CN" dirty="0" smtClean="0">
              <a:ea typeface="宋体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builder can be easily installed as a </a:t>
            </a:r>
            <a:r>
              <a:rPr lang="en-US" dirty="0" err="1" smtClean="0"/>
              <a:t>Taverna</a:t>
            </a:r>
            <a:r>
              <a:rPr lang="en-US" dirty="0" smtClean="0"/>
              <a:t> plug-in</a:t>
            </a:r>
          </a:p>
          <a:p>
            <a:pPr lvl="1"/>
            <a:r>
              <a:rPr lang="en-US" dirty="0" smtClean="0"/>
              <a:t>Plug-in site: </a:t>
            </a:r>
            <a:r>
              <a:rPr lang="en-US" dirty="0" smtClean="0">
                <a:hlinkClick r:id="rId2"/>
              </a:rPr>
              <a:t>http://www.mcs.anl.gov/~wtan/t2/</a:t>
            </a:r>
            <a:endParaRPr lang="en-US" dirty="0" smtClean="0"/>
          </a:p>
          <a:p>
            <a:pPr lvl="1"/>
            <a:r>
              <a:rPr lang="en-US" dirty="0" smtClean="0"/>
              <a:t>Will move to </a:t>
            </a:r>
            <a:r>
              <a:rPr lang="en-US" dirty="0" smtClean="0">
                <a:hlinkClick r:id="rId3"/>
              </a:rPr>
              <a:t>http://software.cagrid.org/taverna2/</a:t>
            </a:r>
            <a:r>
              <a:rPr lang="en-US" dirty="0" smtClean="0"/>
              <a:t> once it is included in a formal </a:t>
            </a:r>
            <a:r>
              <a:rPr lang="en-US" dirty="0" err="1" smtClean="0"/>
              <a:t>caGrid</a:t>
            </a:r>
            <a:r>
              <a:rPr lang="en-US" dirty="0" smtClean="0"/>
              <a:t> release.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2786058"/>
            <a:ext cx="5143496" cy="385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1" charset="-122"/>
              </a:rPr>
              <a:t>The GUI</a:t>
            </a: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5560" y="1357298"/>
            <a:ext cx="9149560" cy="5357850"/>
          </a:xfrm>
        </p:spPr>
      </p:pic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357158" y="2928934"/>
            <a:ext cx="2486055" cy="21431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1" charset="-122"/>
              </a:rPr>
              <a:t>CQL builder GUI</a:t>
            </a:r>
          </a:p>
        </p:txBody>
      </p:sp>
      <p:pic>
        <p:nvPicPr>
          <p:cNvPr id="8195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20" y="1714488"/>
            <a:ext cx="8458200" cy="49530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071538" y="1643050"/>
            <a:ext cx="1143008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214422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URL of the data service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714876" y="1714488"/>
            <a:ext cx="1285884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9256" y="128586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Service’s metadata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rot="10800000" flipV="1">
            <a:off x="1785918" y="5399616"/>
            <a:ext cx="714380" cy="29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0298" y="5214950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. UML classes to be queried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 rot="5400000">
            <a:off x="6900519" y="3327202"/>
            <a:ext cx="731886" cy="388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3702" y="278605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Output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000496" y="4303764"/>
            <a:ext cx="500066" cy="2682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00562" y="46434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Criteria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generated CQL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857364"/>
            <a:ext cx="6885715" cy="238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00298" y="2571744"/>
            <a:ext cx="4857784" cy="78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CQL </a:t>
            </a:r>
            <a:r>
              <a:rPr lang="en-US" smtClean="0"/>
              <a:t>Builder Demonstration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477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1_Default Design</vt:lpstr>
      <vt:lpstr>CQL plug-in in caBIG workflows</vt:lpstr>
      <vt:lpstr>Agenda</vt:lpstr>
      <vt:lpstr>What is CQL?</vt:lpstr>
      <vt:lpstr>What is CQL builder plug-in in Taverna?</vt:lpstr>
      <vt:lpstr>Installation </vt:lpstr>
      <vt:lpstr>The GUI</vt:lpstr>
      <vt:lpstr>CQL builder GUI</vt:lpstr>
      <vt:lpstr>The generated CQL</vt:lpstr>
      <vt:lpstr>Demo</vt:lpstr>
      <vt:lpstr>Future work</vt:lpstr>
      <vt:lpstr>Q&amp;A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Workflow: microarray clustering*</dc:title>
  <dc:creator>User</dc:creator>
  <cp:lastModifiedBy>William Stephens</cp:lastModifiedBy>
  <cp:revision>273</cp:revision>
  <dcterms:created xsi:type="dcterms:W3CDTF">2009-10-13T18:33:30Z</dcterms:created>
  <dcterms:modified xsi:type="dcterms:W3CDTF">2009-10-13T19:15:24Z</dcterms:modified>
</cp:coreProperties>
</file>