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s/slide34.xml" ContentType="application/vnd.openxmlformats-officedocument.presentationml.slide+xml"/>
  <Default Extension="jpeg" ContentType="image/jpeg"/>
  <Override PartName="/ppt/slideLayouts/slideLayout1.xml" ContentType="application/vnd.openxmlformats-officedocument.presentationml.slideLayout+xml"/>
  <Override PartName="/ppt/theme/theme2.xml" ContentType="application/vnd.openxmlformats-officedocument.theme+xml"/>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id="2147483648" r:id="rId1"/>
  </p:sldMasterIdLst>
  <p:notesMasterIdLst>
    <p:notesMasterId r:id="rId42"/>
  </p:notesMasterIdLst>
  <p:handoutMasterIdLst>
    <p:handoutMasterId r:id="rId43"/>
  </p:handoutMasterIdLst>
  <p:sldIdLst>
    <p:sldId id="256" r:id="rId2"/>
    <p:sldId id="324" r:id="rId3"/>
    <p:sldId id="325" r:id="rId4"/>
    <p:sldId id="326" r:id="rId5"/>
    <p:sldId id="329" r:id="rId6"/>
    <p:sldId id="328" r:id="rId7"/>
    <p:sldId id="330" r:id="rId8"/>
    <p:sldId id="297" r:id="rId9"/>
    <p:sldId id="282" r:id="rId10"/>
    <p:sldId id="283" r:id="rId11"/>
    <p:sldId id="284" r:id="rId12"/>
    <p:sldId id="281" r:id="rId13"/>
    <p:sldId id="285" r:id="rId14"/>
    <p:sldId id="286" r:id="rId15"/>
    <p:sldId id="287" r:id="rId16"/>
    <p:sldId id="292" r:id="rId17"/>
    <p:sldId id="293" r:id="rId18"/>
    <p:sldId id="301"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258" r:id="rId41"/>
  </p:sldIdLst>
  <p:sldSz cx="9144000" cy="6858000" type="screen4x3"/>
  <p:notesSz cx="6858000" cy="9144000"/>
  <p:defaultTextStyle>
    <a:defPPr>
      <a:defRPr lang="en-US"/>
    </a:defPPr>
    <a:lvl1pPr algn="ctr" rtl="0" eaLnBrk="0" fontAlgn="base" hangingPunct="0">
      <a:spcBef>
        <a:spcPct val="0"/>
      </a:spcBef>
      <a:spcAft>
        <a:spcPct val="0"/>
      </a:spcAft>
      <a:defRPr sz="2400" b="1" kern="1200">
        <a:solidFill>
          <a:schemeClr val="tx1"/>
        </a:solidFill>
        <a:latin typeface="Arial" charset="0"/>
        <a:ea typeface="ヒラギノ角ゴ Pro W3" charset="-128"/>
        <a:cs typeface="ヒラギノ角ゴ Pro W3" charset="-128"/>
      </a:defRPr>
    </a:lvl1pPr>
    <a:lvl2pPr marL="457200" algn="ctr" rtl="0" eaLnBrk="0" fontAlgn="base" hangingPunct="0">
      <a:spcBef>
        <a:spcPct val="0"/>
      </a:spcBef>
      <a:spcAft>
        <a:spcPct val="0"/>
      </a:spcAft>
      <a:defRPr sz="2400" b="1" kern="1200">
        <a:solidFill>
          <a:schemeClr val="tx1"/>
        </a:solidFill>
        <a:latin typeface="Arial" charset="0"/>
        <a:ea typeface="ヒラギノ角ゴ Pro W3" charset="-128"/>
        <a:cs typeface="ヒラギノ角ゴ Pro W3" charset="-128"/>
      </a:defRPr>
    </a:lvl2pPr>
    <a:lvl3pPr marL="914400" algn="ctr" rtl="0" eaLnBrk="0" fontAlgn="base" hangingPunct="0">
      <a:spcBef>
        <a:spcPct val="0"/>
      </a:spcBef>
      <a:spcAft>
        <a:spcPct val="0"/>
      </a:spcAft>
      <a:defRPr sz="2400" b="1" kern="1200">
        <a:solidFill>
          <a:schemeClr val="tx1"/>
        </a:solidFill>
        <a:latin typeface="Arial" charset="0"/>
        <a:ea typeface="ヒラギノ角ゴ Pro W3" charset="-128"/>
        <a:cs typeface="ヒラギノ角ゴ Pro W3" charset="-128"/>
      </a:defRPr>
    </a:lvl3pPr>
    <a:lvl4pPr marL="1371600" algn="ctr" rtl="0" eaLnBrk="0" fontAlgn="base" hangingPunct="0">
      <a:spcBef>
        <a:spcPct val="0"/>
      </a:spcBef>
      <a:spcAft>
        <a:spcPct val="0"/>
      </a:spcAft>
      <a:defRPr sz="2400" b="1" kern="1200">
        <a:solidFill>
          <a:schemeClr val="tx1"/>
        </a:solidFill>
        <a:latin typeface="Arial" charset="0"/>
        <a:ea typeface="ヒラギノ角ゴ Pro W3" charset="-128"/>
        <a:cs typeface="ヒラギノ角ゴ Pro W3" charset="-128"/>
      </a:defRPr>
    </a:lvl4pPr>
    <a:lvl5pPr marL="1828800" algn="ctr" rtl="0" eaLnBrk="0" fontAlgn="base" hangingPunct="0">
      <a:spcBef>
        <a:spcPct val="0"/>
      </a:spcBef>
      <a:spcAft>
        <a:spcPct val="0"/>
      </a:spcAft>
      <a:defRPr sz="2400" b="1"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sz="2400" b="1"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sz="2400" b="1"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sz="2400" b="1"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sz="2400" b="1" kern="1200">
        <a:solidFill>
          <a:schemeClr val="tx1"/>
        </a:solidFill>
        <a:latin typeface="Arial" charset="0"/>
        <a:ea typeface="ヒラギノ角ゴ Pro W3" charset="-128"/>
        <a:cs typeface="ヒラギノ角ゴ Pro W3"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A1131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vertBarState="maximized">
    <p:restoredLeft sz="23948" autoAdjust="0"/>
    <p:restoredTop sz="94660"/>
  </p:normalViewPr>
  <p:slideViewPr>
    <p:cSldViewPr>
      <p:cViewPr varScale="1">
        <p:scale>
          <a:sx n="108" d="100"/>
          <a:sy n="108" d="100"/>
        </p:scale>
        <p:origin x="-120"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D31083-12D6-6B40-B6EC-A41447BBC586}" type="datetimeFigureOut">
              <a:rPr lang="en-US" smtClean="0"/>
              <a:pPr/>
              <a:t>10/16/09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F494C0-50E4-3F45-8A2A-13C10A65985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A4BE9C-A999-BB47-8CFD-9FB83117441B}" type="datetime1">
              <a:rPr lang="en-US"/>
              <a:pPr/>
              <a:t>10/16/09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858AA8A-56AF-4248-8486-7013D892AC1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7F9846F3-3EF6-B14D-A68F-CA2FD69B5BA4}" type="slidenum">
              <a:rPr lang="en-US" smtClean="0"/>
              <a:pPr/>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361E151-6FE6-4A4A-A551-1011ABBBB45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B8A4AA3-68B5-2B49-B8B8-429A94DDDE5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62D8225-7BC2-B146-86C2-8120427EB13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E86B4E8-A01F-8945-AEFC-97FADF38B26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328EA94-CDDA-544E-88E5-7B61046152B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DED8ACA-FEDE-5B46-BFB3-BDCB6ADCAAC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D3B3228-F020-E945-9869-32C9CBC252C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8BD837D-D1E4-D84D-8D7D-9E3DCBC6B3D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71D7AB2-5B4B-1943-A5A2-5411553C451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E3CCA6F-1781-EC48-96AA-C4753F2D5D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99B3D81-FA0D-E04A-B828-FFA79954B06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7" name="Picture 6" descr="PPT_ContentB"/>
          <p:cNvPicPr>
            <a:picLocks noChangeAspect="1" noChangeArrowheads="1"/>
          </p:cNvPicPr>
          <p:nvPr userDrawn="1"/>
        </p:nvPicPr>
        <p:blipFill>
          <a:blip r:embed="rId13"/>
          <a:srcRect/>
          <a:stretch>
            <a:fillRect/>
          </a:stretch>
        </p:blipFill>
        <p:spPr bwMode="auto">
          <a:xfrm>
            <a:off x="0" y="0"/>
            <a:ext cx="9145588" cy="6859588"/>
          </a:xfrm>
          <a:prstGeom prst="rect">
            <a:avLst/>
          </a:prstGeom>
          <a:noFill/>
          <a:ln w="9525">
            <a:noFill/>
            <a:miter lim="800000"/>
            <a:headEnd/>
            <a:tailEnd/>
          </a:ln>
        </p:spPr>
      </p:pic>
      <p:sp>
        <p:nvSpPr>
          <p:cNvPr id="1026" name="Rectangle 2"/>
          <p:cNvSpPr>
            <a:spLocks noGrp="1" noChangeArrowheads="1"/>
          </p:cNvSpPr>
          <p:nvPr>
            <p:ph type="title"/>
          </p:nvPr>
        </p:nvSpPr>
        <p:spPr bwMode="auto">
          <a:xfrm>
            <a:off x="381000" y="0"/>
            <a:ext cx="6781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066800"/>
            <a:ext cx="8229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5532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endParaRPr lang="en-US"/>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dirty="0"/>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lvl1pPr>
          </a:lstStyle>
          <a:p>
            <a:fld id="{ED69F9C4-636F-E249-83B1-8CE10A6849DC}" type="slidenum">
              <a:rPr lang="en-US"/>
              <a:pPr/>
              <a:t>‹#›</a:t>
            </a:fld>
            <a:endParaRPr lang="en-US"/>
          </a:p>
        </p:txBody>
      </p:sp>
      <p:pic>
        <p:nvPicPr>
          <p:cNvPr id="8" name="Picture 6" descr="4color medcenter logo"/>
          <p:cNvPicPr>
            <a:picLocks noChangeAspect="1" noChangeArrowheads="1"/>
          </p:cNvPicPr>
          <p:nvPr userDrawn="1"/>
        </p:nvPicPr>
        <p:blipFill>
          <a:blip r:embed="rId14"/>
          <a:srcRect/>
          <a:stretch>
            <a:fillRect/>
          </a:stretch>
        </p:blipFill>
        <p:spPr bwMode="auto">
          <a:xfrm>
            <a:off x="7239000" y="0"/>
            <a:ext cx="1889125" cy="914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000">
          <a:solidFill>
            <a:srgbClr val="A1131B"/>
          </a:solidFill>
          <a:latin typeface="+mj-lt"/>
          <a:ea typeface="+mj-ea"/>
          <a:cs typeface="ヒラギノ角ゴ Pro W3" charset="-128"/>
        </a:defRPr>
      </a:lvl1pPr>
      <a:lvl2pPr algn="ctr" rtl="0" eaLnBrk="0" fontAlgn="base" hangingPunct="0">
        <a:spcBef>
          <a:spcPct val="0"/>
        </a:spcBef>
        <a:spcAft>
          <a:spcPct val="0"/>
        </a:spcAft>
        <a:defRPr sz="4400">
          <a:solidFill>
            <a:schemeClr val="tx2"/>
          </a:solidFill>
          <a:latin typeface="Arial" charset="0"/>
          <a:ea typeface="ヒラギノ角ゴ Pro W3" pitchFamily="71" charset="-128"/>
          <a:cs typeface="ヒラギノ角ゴ Pro W3" charset="-128"/>
        </a:defRPr>
      </a:lvl2pPr>
      <a:lvl3pPr algn="ctr" rtl="0" eaLnBrk="0" fontAlgn="base" hangingPunct="0">
        <a:spcBef>
          <a:spcPct val="0"/>
        </a:spcBef>
        <a:spcAft>
          <a:spcPct val="0"/>
        </a:spcAft>
        <a:defRPr sz="4400">
          <a:solidFill>
            <a:schemeClr val="tx2"/>
          </a:solidFill>
          <a:latin typeface="Arial" charset="0"/>
          <a:ea typeface="ヒラギノ角ゴ Pro W3" pitchFamily="71" charset="-128"/>
          <a:cs typeface="ヒラギノ角ゴ Pro W3" charset="-128"/>
        </a:defRPr>
      </a:lvl3pPr>
      <a:lvl4pPr algn="ctr" rtl="0" eaLnBrk="0" fontAlgn="base" hangingPunct="0">
        <a:spcBef>
          <a:spcPct val="0"/>
        </a:spcBef>
        <a:spcAft>
          <a:spcPct val="0"/>
        </a:spcAft>
        <a:defRPr sz="4400">
          <a:solidFill>
            <a:schemeClr val="tx2"/>
          </a:solidFill>
          <a:latin typeface="Arial" charset="0"/>
          <a:ea typeface="ヒラギノ角ゴ Pro W3" pitchFamily="71" charset="-128"/>
          <a:cs typeface="ヒラギノ角ゴ Pro W3" charset="-128"/>
        </a:defRPr>
      </a:lvl4pPr>
      <a:lvl5pPr algn="ctr" rtl="0" eaLnBrk="0" fontAlgn="base" hangingPunct="0">
        <a:spcBef>
          <a:spcPct val="0"/>
        </a:spcBef>
        <a:spcAft>
          <a:spcPct val="0"/>
        </a:spcAft>
        <a:defRPr sz="4400">
          <a:solidFill>
            <a:schemeClr val="tx2"/>
          </a:solidFill>
          <a:latin typeface="Arial" charset="0"/>
          <a:ea typeface="ヒラギノ角ゴ Pro W3" pitchFamily="71" charset="-128"/>
          <a:cs typeface="ヒラギノ角ゴ Pro W3" charset="-128"/>
        </a:defRPr>
      </a:lvl5pPr>
      <a:lvl6pPr marL="457200" algn="ctr" rtl="0" fontAlgn="base">
        <a:spcBef>
          <a:spcPct val="0"/>
        </a:spcBef>
        <a:spcAft>
          <a:spcPct val="0"/>
        </a:spcAft>
        <a:defRPr sz="4400">
          <a:solidFill>
            <a:schemeClr val="tx2"/>
          </a:solidFill>
          <a:latin typeface="Arial" charset="0"/>
          <a:ea typeface="ヒラギノ角ゴ Pro W3" pitchFamily="71" charset="-128"/>
        </a:defRPr>
      </a:lvl6pPr>
      <a:lvl7pPr marL="914400" algn="ctr" rtl="0" fontAlgn="base">
        <a:spcBef>
          <a:spcPct val="0"/>
        </a:spcBef>
        <a:spcAft>
          <a:spcPct val="0"/>
        </a:spcAft>
        <a:defRPr sz="4400">
          <a:solidFill>
            <a:schemeClr val="tx2"/>
          </a:solidFill>
          <a:latin typeface="Arial" charset="0"/>
          <a:ea typeface="ヒラギノ角ゴ Pro W3" pitchFamily="71" charset="-128"/>
        </a:defRPr>
      </a:lvl7pPr>
      <a:lvl8pPr marL="1371600" algn="ctr" rtl="0" fontAlgn="base">
        <a:spcBef>
          <a:spcPct val="0"/>
        </a:spcBef>
        <a:spcAft>
          <a:spcPct val="0"/>
        </a:spcAft>
        <a:defRPr sz="4400">
          <a:solidFill>
            <a:schemeClr val="tx2"/>
          </a:solidFill>
          <a:latin typeface="Arial" charset="0"/>
          <a:ea typeface="ヒラギノ角ゴ Pro W3" pitchFamily="71" charset="-128"/>
        </a:defRPr>
      </a:lvl8pPr>
      <a:lvl9pPr marL="1828800" algn="ctr" rtl="0" fontAlgn="base">
        <a:spcBef>
          <a:spcPct val="0"/>
        </a:spcBef>
        <a:spcAft>
          <a:spcPct val="0"/>
        </a:spcAft>
        <a:defRPr sz="4400">
          <a:solidFill>
            <a:schemeClr val="tx2"/>
          </a:solidFill>
          <a:latin typeface="Arial" charset="0"/>
          <a:ea typeface="ヒラギノ角ゴ Pro W3" pitchFamily="71"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ヒラギノ角ゴ Pro W3" charset="-128"/>
        </a:defRPr>
      </a:lvl1pPr>
      <a:lvl2pPr marL="742950" indent="-285750" algn="l" rtl="0" eaLnBrk="0" fontAlgn="base" hangingPunct="0">
        <a:spcBef>
          <a:spcPct val="20000"/>
        </a:spcBef>
        <a:spcAft>
          <a:spcPct val="0"/>
        </a:spcAft>
        <a:buChar char="–"/>
        <a:defRPr sz="2800">
          <a:solidFill>
            <a:schemeClr val="tx1"/>
          </a:solidFill>
          <a:latin typeface="+mn-lt"/>
          <a:ea typeface="+mn-ea"/>
          <a:cs typeface="ヒラギノ角ゴ Pro W3" charset="-128"/>
        </a:defRPr>
      </a:lvl2pPr>
      <a:lvl3pPr marL="1143000" indent="-228600" algn="l" rtl="0" eaLnBrk="0" fontAlgn="base" hangingPunct="0">
        <a:spcBef>
          <a:spcPct val="20000"/>
        </a:spcBef>
        <a:spcAft>
          <a:spcPct val="0"/>
        </a:spcAft>
        <a:buChar char="•"/>
        <a:defRPr sz="2400">
          <a:solidFill>
            <a:schemeClr val="tx1"/>
          </a:solidFill>
          <a:latin typeface="+mn-lt"/>
          <a:ea typeface="+mn-ea"/>
          <a:cs typeface="ヒラギノ角ゴ Pro W3" charset="-128"/>
        </a:defRPr>
      </a:lvl3pPr>
      <a:lvl4pPr marL="1600200" indent="-228600" algn="l" rtl="0" eaLnBrk="0" fontAlgn="base" hangingPunct="0">
        <a:spcBef>
          <a:spcPct val="20000"/>
        </a:spcBef>
        <a:spcAft>
          <a:spcPct val="0"/>
        </a:spcAft>
        <a:buChar char="–"/>
        <a:defRPr sz="2000">
          <a:solidFill>
            <a:schemeClr val="tx1"/>
          </a:solidFill>
          <a:latin typeface="+mn-lt"/>
          <a:ea typeface="+mn-ea"/>
          <a:cs typeface="ヒラギノ角ゴ Pro W3" charset="-128"/>
        </a:defRPr>
      </a:lvl4pPr>
      <a:lvl5pPr marL="2057400" indent="-228600" algn="l" rtl="0" eaLnBrk="0" fontAlgn="base" hangingPunct="0">
        <a:spcBef>
          <a:spcPct val="20000"/>
        </a:spcBef>
        <a:spcAft>
          <a:spcPct val="0"/>
        </a:spcAft>
        <a:buChar char="»"/>
        <a:defRPr sz="2000">
          <a:solidFill>
            <a:schemeClr val="tx1"/>
          </a:solidFill>
          <a:latin typeface="+mn-lt"/>
          <a:ea typeface="+mn-ea"/>
          <a:cs typeface="ヒラギノ角ゴ Pro W3"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3.pn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8.jpe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19.jpe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20.png"/><Relationship Id="rId6" Type="http://schemas.openxmlformats.org/officeDocument/2006/relationships/image" Target="../media/image17.png"/><Relationship Id="rId7"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22.png"/><Relationship Id="rId6" Type="http://schemas.openxmlformats.org/officeDocument/2006/relationships/image" Target="../media/image17.png"/><Relationship Id="rId7" Type="http://schemas.openxmlformats.org/officeDocument/2006/relationships/image" Target="../media/image23.png"/><Relationship Id="rId8"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338" name="Picture 8" descr="PPT_TitleB"/>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4339" name="Rectangle 2"/>
          <p:cNvSpPr>
            <a:spLocks noGrp="1" noChangeArrowheads="1"/>
          </p:cNvSpPr>
          <p:nvPr>
            <p:ph type="ctrTitle"/>
          </p:nvPr>
        </p:nvSpPr>
        <p:spPr>
          <a:xfrm>
            <a:off x="914400" y="2667000"/>
            <a:ext cx="7772400" cy="2971800"/>
          </a:xfrm>
        </p:spPr>
        <p:txBody>
          <a:bodyPr/>
          <a:lstStyle/>
          <a:p>
            <a:pPr algn="ctr" eaLnBrk="1" hangingPunct="1"/>
            <a:r>
              <a:rPr lang="en-US" dirty="0" smtClean="0">
                <a:solidFill>
                  <a:schemeClr val="bg1"/>
                </a:solidFill>
              </a:rPr>
              <a:t>Adopting and Adapting </a:t>
            </a:r>
            <a:r>
              <a:rPr lang="en-US" dirty="0" err="1" smtClean="0">
                <a:solidFill>
                  <a:schemeClr val="bg1"/>
                </a:solidFill>
              </a:rPr>
              <a:t>caGrid</a:t>
            </a:r>
            <a:r>
              <a:rPr lang="en-US" dirty="0" smtClean="0">
                <a:solidFill>
                  <a:schemeClr val="bg1"/>
                </a:solidFill>
              </a:rPr>
              <a:t>: TRIAD </a:t>
            </a:r>
            <a:endParaRPr lang="en-US" dirty="0" smtClean="0">
              <a:solidFill>
                <a:schemeClr val="bg1"/>
              </a:solidFill>
            </a:endParaRPr>
          </a:p>
        </p:txBody>
      </p:sp>
      <p:pic>
        <p:nvPicPr>
          <p:cNvPr id="14340" name="Picture 4" descr="SRI.png"/>
          <p:cNvPicPr>
            <a:picLocks noChangeAspect="1"/>
          </p:cNvPicPr>
          <p:nvPr/>
        </p:nvPicPr>
        <p:blipFill>
          <a:blip r:embed="rId4"/>
          <a:srcRect/>
          <a:stretch>
            <a:fillRect/>
          </a:stretch>
        </p:blipFill>
        <p:spPr bwMode="auto">
          <a:xfrm>
            <a:off x="6648133" y="6324600"/>
            <a:ext cx="2495867" cy="533400"/>
          </a:xfrm>
          <a:prstGeom prst="rect">
            <a:avLst/>
          </a:prstGeom>
          <a:noFill/>
          <a:ln w="9525">
            <a:noFill/>
            <a:miter lim="800000"/>
            <a:headEnd/>
            <a:tailEnd/>
          </a:ln>
        </p:spPr>
      </p:pic>
      <p:pic>
        <p:nvPicPr>
          <p:cNvPr id="5" name="Picture 16" descr="CCTS_Identity"/>
          <p:cNvPicPr>
            <a:picLocks noChangeAspect="1" noChangeArrowheads="1"/>
          </p:cNvPicPr>
          <p:nvPr/>
        </p:nvPicPr>
        <p:blipFill>
          <a:blip r:embed="rId5"/>
          <a:srcRect/>
          <a:stretch>
            <a:fillRect/>
          </a:stretch>
        </p:blipFill>
        <p:spPr bwMode="auto">
          <a:xfrm>
            <a:off x="0" y="6199717"/>
            <a:ext cx="3048000" cy="65828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Grid: Approach</a:t>
            </a:r>
            <a:endParaRPr lang="en-US" b="1" dirty="0"/>
          </a:p>
        </p:txBody>
      </p:sp>
      <p:sp>
        <p:nvSpPr>
          <p:cNvPr id="3" name="Content Placeholder 2"/>
          <p:cNvSpPr>
            <a:spLocks noGrp="1"/>
          </p:cNvSpPr>
          <p:nvPr>
            <p:ph idx="1"/>
          </p:nvPr>
        </p:nvSpPr>
        <p:spPr/>
        <p:txBody>
          <a:bodyPr>
            <a:normAutofit/>
          </a:bodyPr>
          <a:lstStyle/>
          <a:p>
            <a:r>
              <a:rPr lang="en-US" dirty="0"/>
              <a:t>An instance of </a:t>
            </a:r>
            <a:r>
              <a:rPr lang="en-US" dirty="0" err="1"/>
              <a:t>caGrid</a:t>
            </a:r>
            <a:r>
              <a:rPr lang="en-US" dirty="0"/>
              <a:t> to support cancer research at The Ohio State </a:t>
            </a:r>
            <a:r>
              <a:rPr lang="en-US" dirty="0" smtClean="0"/>
              <a:t>University</a:t>
            </a:r>
          </a:p>
          <a:p>
            <a:r>
              <a:rPr lang="en-US" dirty="0"/>
              <a:t>Secure connections between independent data sets from the CCC and </a:t>
            </a:r>
            <a:r>
              <a:rPr lang="en-US" dirty="0" smtClean="0"/>
              <a:t>OSUMC</a:t>
            </a:r>
          </a:p>
          <a:p>
            <a:r>
              <a:rPr lang="en-US" dirty="0" smtClean="0"/>
              <a:t>Knowledge collection supporting </a:t>
            </a:r>
            <a:r>
              <a:rPr lang="en-US" dirty="0"/>
              <a:t>semantic interoperability between the preceding datasets and data </a:t>
            </a:r>
            <a:r>
              <a:rPr lang="en-US" dirty="0" smtClean="0"/>
              <a:t>types</a:t>
            </a:r>
          </a:p>
          <a:p>
            <a:r>
              <a:rPr lang="en-US" dirty="0" smtClean="0"/>
              <a:t>Web application for secured query access to independent data sets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Grid: Design</a:t>
            </a:r>
            <a:endParaRPr lang="en-US" b="1" dirty="0"/>
          </a:p>
        </p:txBody>
      </p:sp>
      <p:pic>
        <p:nvPicPr>
          <p:cNvPr id="4" name="Content Placeholder 3" descr="ProjectDiagram.PNG"/>
          <p:cNvPicPr>
            <a:picLocks noGrp="1" noChangeAspect="1"/>
          </p:cNvPicPr>
          <p:nvPr>
            <p:ph idx="1"/>
          </p:nvPr>
        </p:nvPicPr>
        <p:blipFill>
          <a:blip r:embed="rId2"/>
          <a:srcRect l="-11099" r="-11099"/>
          <a:stretch>
            <a:fillRect/>
          </a:stretch>
        </p:blipFill>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5"/>
          <p:cNvSpPr/>
          <p:nvPr/>
        </p:nvSpPr>
        <p:spPr bwMode="auto">
          <a:xfrm>
            <a:off x="0" y="0"/>
            <a:ext cx="9144000" cy="685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a typeface="ヒラギノ角ゴ Pro W3" pitchFamily="71" charset="-128"/>
            </a:endParaRPr>
          </a:p>
        </p:txBody>
      </p:sp>
      <p:pic>
        <p:nvPicPr>
          <p:cNvPr id="4" name="Picture 3"/>
          <p:cNvPicPr>
            <a:picLocks noChangeAspect="1"/>
          </p:cNvPicPr>
          <p:nvPr/>
        </p:nvPicPr>
        <p:blipFill>
          <a:blip r:embed="rId2"/>
          <a:stretch>
            <a:fillRect/>
          </a:stretch>
        </p:blipFill>
        <p:spPr>
          <a:xfrm>
            <a:off x="2209800" y="23812"/>
            <a:ext cx="6248400" cy="6834188"/>
          </a:xfrm>
          <a:prstGeom prst="rect">
            <a:avLst/>
          </a:prstGeom>
        </p:spPr>
      </p:pic>
      <p:sp>
        <p:nvSpPr>
          <p:cNvPr id="7" name="Rectangle 6"/>
          <p:cNvSpPr/>
          <p:nvPr/>
        </p:nvSpPr>
        <p:spPr>
          <a:xfrm>
            <a:off x="0" y="0"/>
            <a:ext cx="2286000" cy="646331"/>
          </a:xfrm>
          <a:prstGeom prst="rect">
            <a:avLst/>
          </a:prstGeom>
        </p:spPr>
        <p:txBody>
          <a:bodyPr wrap="square">
            <a:spAutoFit/>
          </a:bodyPr>
          <a:lstStyle/>
          <a:p>
            <a:r>
              <a:rPr lang="en-US" sz="3600" dirty="0">
                <a:solidFill>
                  <a:srgbClr val="A1131B"/>
                </a:solidFill>
              </a:rPr>
              <a:t>Progress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Progress</a:t>
            </a:r>
            <a:endParaRPr lang="en-US" b="1" dirty="0"/>
          </a:p>
        </p:txBody>
      </p:sp>
      <p:sp>
        <p:nvSpPr>
          <p:cNvPr id="3" name="Content Placeholder 2"/>
          <p:cNvSpPr>
            <a:spLocks noGrp="1"/>
          </p:cNvSpPr>
          <p:nvPr>
            <p:ph idx="1"/>
          </p:nvPr>
        </p:nvSpPr>
        <p:spPr/>
        <p:txBody>
          <a:bodyPr/>
          <a:lstStyle/>
          <a:p>
            <a:r>
              <a:rPr lang="en-US" dirty="0" err="1" smtClean="0"/>
              <a:t>caTissue</a:t>
            </a:r>
            <a:r>
              <a:rPr lang="en-US" dirty="0" smtClean="0"/>
              <a:t> instance installed and loaded with initial set of data from CCC Bio-specimen repository. </a:t>
            </a:r>
          </a:p>
          <a:p>
            <a:r>
              <a:rPr lang="en-US" dirty="0" smtClean="0"/>
              <a:t>800 samples initially loaded. Rate of growth has increased during summer usage</a:t>
            </a:r>
          </a:p>
          <a:p>
            <a:endParaRPr lang="en-US" dirty="0" smtClean="0"/>
          </a:p>
          <a:p>
            <a:pPr>
              <a:buNone/>
            </a:pPr>
            <a:endParaRPr lang="en-US" dirty="0"/>
          </a:p>
        </p:txBody>
      </p:sp>
      <p:graphicFrame>
        <p:nvGraphicFramePr>
          <p:cNvPr id="4" name="Table 3"/>
          <p:cNvGraphicFramePr>
            <a:graphicFrameLocks noGrp="1"/>
          </p:cNvGraphicFramePr>
          <p:nvPr/>
        </p:nvGraphicFramePr>
        <p:xfrm>
          <a:off x="990600" y="4343400"/>
          <a:ext cx="7315200" cy="1828801"/>
        </p:xfrm>
        <a:graphic>
          <a:graphicData uri="http://schemas.openxmlformats.org/drawingml/2006/table">
            <a:tbl>
              <a:tblPr firstRow="1" bandRow="1">
                <a:tableStyleId>{5C22544A-7EE6-4342-B048-85BDC9FD1C3A}</a:tableStyleId>
              </a:tblPr>
              <a:tblGrid>
                <a:gridCol w="2438400"/>
                <a:gridCol w="2438400"/>
                <a:gridCol w="2438400"/>
              </a:tblGrid>
              <a:tr h="673768">
                <a:tc>
                  <a:txBody>
                    <a:bodyPr/>
                    <a:lstStyle/>
                    <a:p>
                      <a:endParaRPr lang="en-US" dirty="0"/>
                    </a:p>
                  </a:txBody>
                  <a:tcPr>
                    <a:solidFill>
                      <a:schemeClr val="bg2">
                        <a:lumMod val="75000"/>
                      </a:schemeClr>
                    </a:solidFill>
                  </a:tcPr>
                </a:tc>
                <a:tc>
                  <a:txBody>
                    <a:bodyPr/>
                    <a:lstStyle/>
                    <a:p>
                      <a:r>
                        <a:rPr lang="en-US" dirty="0" smtClean="0"/>
                        <a:t>Samples</a:t>
                      </a:r>
                      <a:r>
                        <a:rPr lang="en-US" baseline="0" dirty="0" smtClean="0"/>
                        <a:t> added</a:t>
                      </a:r>
                      <a:endParaRPr lang="en-US" dirty="0"/>
                    </a:p>
                  </a:txBody>
                  <a:tcPr>
                    <a:solidFill>
                      <a:schemeClr val="bg2">
                        <a:lumMod val="75000"/>
                      </a:schemeClr>
                    </a:solidFill>
                  </a:tcPr>
                </a:tc>
                <a:tc>
                  <a:txBody>
                    <a:bodyPr/>
                    <a:lstStyle/>
                    <a:p>
                      <a:r>
                        <a:rPr lang="en-US" dirty="0" smtClean="0"/>
                        <a:t>Participants</a:t>
                      </a:r>
                      <a:r>
                        <a:rPr lang="en-US" baseline="0" dirty="0" smtClean="0"/>
                        <a:t> added</a:t>
                      </a:r>
                      <a:endParaRPr lang="en-US" dirty="0"/>
                    </a:p>
                  </a:txBody>
                  <a:tcPr>
                    <a:solidFill>
                      <a:schemeClr val="bg2">
                        <a:lumMod val="75000"/>
                      </a:schemeClr>
                    </a:solidFill>
                  </a:tcPr>
                </a:tc>
              </a:tr>
              <a:tr h="385011">
                <a:tc>
                  <a:txBody>
                    <a:bodyPr/>
                    <a:lstStyle/>
                    <a:p>
                      <a:r>
                        <a:rPr lang="en-US" dirty="0" smtClean="0"/>
                        <a:t>June</a:t>
                      </a:r>
                    </a:p>
                  </a:txBody>
                  <a:tcPr/>
                </a:tc>
                <a:tc>
                  <a:txBody>
                    <a:bodyPr/>
                    <a:lstStyle/>
                    <a:p>
                      <a:r>
                        <a:rPr lang="en-US" dirty="0" smtClean="0"/>
                        <a:t>1034</a:t>
                      </a:r>
                      <a:endParaRPr lang="en-US" dirty="0"/>
                    </a:p>
                  </a:txBody>
                  <a:tcPr/>
                </a:tc>
                <a:tc>
                  <a:txBody>
                    <a:bodyPr/>
                    <a:lstStyle/>
                    <a:p>
                      <a:r>
                        <a:rPr lang="en-US" dirty="0" smtClean="0"/>
                        <a:t>138</a:t>
                      </a:r>
                      <a:endParaRPr lang="en-US" dirty="0"/>
                    </a:p>
                  </a:txBody>
                  <a:tcPr/>
                </a:tc>
              </a:tr>
              <a:tr h="385011">
                <a:tc>
                  <a:txBody>
                    <a:bodyPr/>
                    <a:lstStyle/>
                    <a:p>
                      <a:r>
                        <a:rPr lang="en-US" dirty="0" smtClean="0"/>
                        <a:t>July</a:t>
                      </a:r>
                      <a:endParaRPr lang="en-US" dirty="0"/>
                    </a:p>
                  </a:txBody>
                  <a:tcPr/>
                </a:tc>
                <a:tc>
                  <a:txBody>
                    <a:bodyPr/>
                    <a:lstStyle/>
                    <a:p>
                      <a:r>
                        <a:rPr lang="en-US" dirty="0" smtClean="0"/>
                        <a:t>1114</a:t>
                      </a:r>
                      <a:endParaRPr lang="en-US" dirty="0"/>
                    </a:p>
                  </a:txBody>
                  <a:tcPr/>
                </a:tc>
                <a:tc>
                  <a:txBody>
                    <a:bodyPr/>
                    <a:lstStyle/>
                    <a:p>
                      <a:r>
                        <a:rPr lang="en-US" dirty="0" smtClean="0"/>
                        <a:t>185</a:t>
                      </a:r>
                      <a:endParaRPr lang="en-US" dirty="0"/>
                    </a:p>
                  </a:txBody>
                  <a:tcPr/>
                </a:tc>
              </a:tr>
              <a:tr h="385011">
                <a:tc>
                  <a:txBody>
                    <a:bodyPr/>
                    <a:lstStyle/>
                    <a:p>
                      <a:r>
                        <a:rPr lang="en-US" dirty="0" smtClean="0"/>
                        <a:t>August</a:t>
                      </a:r>
                      <a:endParaRPr lang="en-US" dirty="0"/>
                    </a:p>
                  </a:txBody>
                  <a:tcPr/>
                </a:tc>
                <a:tc>
                  <a:txBody>
                    <a:bodyPr/>
                    <a:lstStyle/>
                    <a:p>
                      <a:r>
                        <a:rPr lang="en-US" dirty="0" smtClean="0"/>
                        <a:t>1293</a:t>
                      </a:r>
                      <a:endParaRPr lang="en-US" dirty="0"/>
                    </a:p>
                  </a:txBody>
                  <a:tcPr/>
                </a:tc>
                <a:tc>
                  <a:txBody>
                    <a:bodyPr/>
                    <a:lstStyle/>
                    <a:p>
                      <a:r>
                        <a:rPr lang="en-US" dirty="0" smtClean="0"/>
                        <a:t>180</a:t>
                      </a:r>
                      <a:endParaRPr lang="en-US"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Progress</a:t>
            </a:r>
            <a:endParaRPr lang="en-US" b="1" dirty="0"/>
          </a:p>
        </p:txBody>
      </p:sp>
      <p:sp>
        <p:nvSpPr>
          <p:cNvPr id="3" name="Content Placeholder 2"/>
          <p:cNvSpPr>
            <a:spLocks noGrp="1"/>
          </p:cNvSpPr>
          <p:nvPr>
            <p:ph idx="1"/>
          </p:nvPr>
        </p:nvSpPr>
        <p:spPr/>
        <p:txBody>
          <a:bodyPr>
            <a:normAutofit/>
          </a:bodyPr>
          <a:lstStyle/>
          <a:p>
            <a:r>
              <a:rPr lang="en-US" dirty="0" smtClean="0"/>
              <a:t>Test deployment complete for </a:t>
            </a:r>
            <a:r>
              <a:rPr lang="en-US" dirty="0" err="1" smtClean="0"/>
              <a:t>caTissue’s</a:t>
            </a:r>
            <a:r>
              <a:rPr lang="en-US" dirty="0" smtClean="0"/>
              <a:t> secure data service</a:t>
            </a:r>
          </a:p>
          <a:p>
            <a:r>
              <a:rPr lang="en-US" dirty="0" smtClean="0"/>
              <a:t>Draft version of OSUMC Information Warehouse secure data service complete</a:t>
            </a:r>
          </a:p>
          <a:p>
            <a:r>
              <a:rPr lang="en-US" dirty="0" smtClean="0"/>
              <a:t>Data services registered with new Index Service instance</a:t>
            </a:r>
          </a:p>
          <a:p>
            <a:r>
              <a:rPr lang="en-US" dirty="0" smtClean="0"/>
              <a:t>Federated Query Processor instance created </a:t>
            </a:r>
          </a:p>
          <a:p>
            <a:r>
              <a:rPr lang="en-US" dirty="0" smtClean="0"/>
              <a:t>Grid Grouper controls data service access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Next Steps</a:t>
            </a:r>
            <a:endParaRPr lang="en-US" b="1" dirty="0"/>
          </a:p>
        </p:txBody>
      </p:sp>
      <p:sp>
        <p:nvSpPr>
          <p:cNvPr id="3" name="Content Placeholder 2"/>
          <p:cNvSpPr>
            <a:spLocks noGrp="1"/>
          </p:cNvSpPr>
          <p:nvPr>
            <p:ph idx="1"/>
          </p:nvPr>
        </p:nvSpPr>
        <p:spPr/>
        <p:txBody>
          <a:bodyPr>
            <a:normAutofit/>
          </a:bodyPr>
          <a:lstStyle/>
          <a:p>
            <a:r>
              <a:rPr lang="en-US" dirty="0" err="1" smtClean="0"/>
              <a:t>caTissue’s</a:t>
            </a:r>
            <a:r>
              <a:rPr lang="en-US" dirty="0" smtClean="0"/>
              <a:t> </a:t>
            </a:r>
            <a:r>
              <a:rPr lang="en-US" dirty="0" err="1" smtClean="0"/>
              <a:t>caGrid</a:t>
            </a:r>
            <a:r>
              <a:rPr lang="en-US" dirty="0" smtClean="0"/>
              <a:t> data service deployed to production machine</a:t>
            </a:r>
          </a:p>
          <a:p>
            <a:r>
              <a:rPr lang="en-US" dirty="0" smtClean="0"/>
              <a:t>Complete final version of OSUMC IW data service pending database optimizations</a:t>
            </a:r>
          </a:p>
          <a:p>
            <a:r>
              <a:rPr lang="en-US" dirty="0" smtClean="0"/>
              <a:t>Build DCQL queries to test FQP service</a:t>
            </a:r>
          </a:p>
          <a:p>
            <a:r>
              <a:rPr lang="en-US" dirty="0" smtClean="0"/>
              <a:t>Explore creation of UI </a:t>
            </a:r>
            <a:r>
              <a:rPr lang="en-US" dirty="0" err="1" smtClean="0"/>
              <a:t>portlets</a:t>
            </a:r>
            <a:r>
              <a:rPr lang="en-US" dirty="0" smtClean="0"/>
              <a:t> which can integrate with </a:t>
            </a:r>
            <a:r>
              <a:rPr lang="en-US" dirty="0" err="1" smtClean="0"/>
              <a:t>caGrid</a:t>
            </a:r>
            <a:r>
              <a:rPr lang="en-US" dirty="0" smtClean="0"/>
              <a:t> Portal site</a:t>
            </a:r>
          </a:p>
          <a:p>
            <a:r>
              <a:rPr lang="en-US" dirty="0" smtClean="0"/>
              <a:t>Build visual query creation tool for search UI</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9458"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9459" name="Rectangle 3"/>
          <p:cNvSpPr>
            <a:spLocks noGrp="1" noChangeArrowheads="1"/>
          </p:cNvSpPr>
          <p:nvPr>
            <p:ph type="body" idx="1"/>
          </p:nvPr>
        </p:nvSpPr>
        <p:spPr>
          <a:xfrm>
            <a:off x="838200" y="1066800"/>
            <a:ext cx="8305800" cy="5257800"/>
          </a:xfrm>
        </p:spPr>
        <p:txBody>
          <a:bodyPr/>
          <a:lstStyle/>
          <a:p>
            <a:pPr eaLnBrk="1" hangingPunct="1">
              <a:buFontTx/>
              <a:buNone/>
            </a:pPr>
            <a:r>
              <a:rPr lang="en-US" sz="2000" smtClean="0">
                <a:ea typeface="ＭＳ Ｐゴシック" charset="-128"/>
                <a:cs typeface="ＭＳ Ｐゴシック" charset="-128"/>
              </a:rPr>
              <a:t>Challenges:</a:t>
            </a:r>
          </a:p>
          <a:p>
            <a:pPr eaLnBrk="1" hangingPunct="1"/>
            <a:r>
              <a:rPr lang="en-US" sz="2000" smtClean="0">
                <a:ea typeface="ＭＳ Ｐゴシック" charset="-128"/>
                <a:cs typeface="ＭＳ Ｐゴシック" charset="-128"/>
              </a:rPr>
              <a:t>Utilize Standards based semantic metadata repositories such as caDSR and LexEVS.</a:t>
            </a:r>
          </a:p>
          <a:p>
            <a:pPr eaLnBrk="1" hangingPunct="1"/>
            <a:r>
              <a:rPr lang="en-US" sz="2000" smtClean="0">
                <a:ea typeface="ＭＳ Ｐゴシック" charset="-128"/>
                <a:cs typeface="ＭＳ Ｐゴシック" charset="-128"/>
              </a:rPr>
              <a:t>Enable local creation and evolution of new semantic metadata from domain experts who may be using other semantic metadata creation and curation tools such as protégé, EVS, or cgMDR.</a:t>
            </a:r>
          </a:p>
          <a:p>
            <a:pPr eaLnBrk="1" hangingPunct="1"/>
            <a:r>
              <a:rPr lang="en-US" sz="2000" smtClean="0">
                <a:ea typeface="ＭＳ Ｐゴシック" charset="-128"/>
                <a:cs typeface="ＭＳ Ｐゴシック" charset="-128"/>
              </a:rPr>
              <a:t>Utilize others local semantic metadata in conjunction with standards based metadata creating a more federated view of the knowledge represented in different domains.</a:t>
            </a:r>
          </a:p>
          <a:p>
            <a:pPr eaLnBrk="1" hangingPunct="1"/>
            <a:r>
              <a:rPr lang="en-US" sz="2000" smtClean="0">
                <a:ea typeface="ＭＳ Ｐゴシック" charset="-128"/>
                <a:cs typeface="ＭＳ Ｐゴシック" charset="-128"/>
              </a:rPr>
              <a:t>Use this federated metadata approach to annotate the data traveling in a service oriented framework where data is being moved across knowledge domains and disparate organizations. </a:t>
            </a:r>
          </a:p>
          <a:p>
            <a:pPr eaLnBrk="1" hangingPunct="1"/>
            <a:endParaRPr lang="en-US" sz="2000" smtClean="0">
              <a:ea typeface="ＭＳ Ｐゴシック" charset="-128"/>
              <a:cs typeface="ＭＳ Ｐゴシック" charset="-128"/>
            </a:endParaRPr>
          </a:p>
          <a:p>
            <a:pPr eaLnBrk="1" hangingPunct="1"/>
            <a:endParaRPr lang="en-US" sz="2000" smtClean="0">
              <a:ea typeface="ＭＳ Ｐゴシック" charset="-128"/>
              <a:cs typeface="ＭＳ Ｐゴシック" charset="-128"/>
            </a:endParaRPr>
          </a:p>
        </p:txBody>
      </p:sp>
      <p:sp>
        <p:nvSpPr>
          <p:cNvPr id="19460" name="Rectangle 5"/>
          <p:cNvSpPr>
            <a:spLocks noGrp="1" noChangeArrowheads="1"/>
          </p:cNvSpPr>
          <p:nvPr>
            <p:ph type="title"/>
          </p:nvPr>
        </p:nvSpPr>
        <p:spPr>
          <a:xfrm>
            <a:off x="609600" y="0"/>
            <a:ext cx="6477000" cy="914400"/>
          </a:xfrm>
        </p:spPr>
        <p:txBody>
          <a:bodyPr/>
          <a:lstStyle/>
          <a:p>
            <a:pPr algn="l" eaLnBrk="1" hangingPunct="1"/>
            <a:r>
              <a:rPr lang="en-US" smtClean="0">
                <a:solidFill>
                  <a:srgbClr val="A1131B"/>
                </a:solidFill>
                <a:ea typeface="ＭＳ Ｐゴシック" charset="-128"/>
                <a:cs typeface="ＭＳ Ｐゴシック" charset="-128"/>
              </a:rPr>
              <a:t>Knowledge Management</a:t>
            </a:r>
          </a:p>
        </p:txBody>
      </p:sp>
      <p:pic>
        <p:nvPicPr>
          <p:cNvPr id="19461"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482"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0483" name="Rectangle 3"/>
          <p:cNvSpPr>
            <a:spLocks noGrp="1" noChangeArrowheads="1"/>
          </p:cNvSpPr>
          <p:nvPr>
            <p:ph type="body" idx="1"/>
          </p:nvPr>
        </p:nvSpPr>
        <p:spPr>
          <a:xfrm>
            <a:off x="838200" y="1066800"/>
            <a:ext cx="8305800" cy="5257800"/>
          </a:xfrm>
        </p:spPr>
        <p:txBody>
          <a:bodyPr/>
          <a:lstStyle/>
          <a:p>
            <a:pPr eaLnBrk="1" hangingPunct="1">
              <a:buFontTx/>
              <a:buNone/>
            </a:pPr>
            <a:r>
              <a:rPr lang="en-US" sz="2000" smtClean="0">
                <a:ea typeface="ＭＳ Ｐゴシック" charset="-128"/>
                <a:cs typeface="ＭＳ Ｐゴシック" charset="-128"/>
              </a:rPr>
              <a:t>KM challenges when adopting caGrid:</a:t>
            </a:r>
          </a:p>
          <a:p>
            <a:pPr eaLnBrk="1" hangingPunct="1"/>
            <a:r>
              <a:rPr lang="en-US" sz="2000" smtClean="0">
                <a:ea typeface="ＭＳ Ｐゴシック" charset="-128"/>
                <a:cs typeface="ＭＳ Ｐゴシック" charset="-128"/>
              </a:rPr>
              <a:t>caGrid does not directly address the need for a knowledge management infrastructure, however, it utilizes semantic information enabling the publishing of semantically annotated services.  </a:t>
            </a:r>
          </a:p>
          <a:p>
            <a:pPr eaLnBrk="1" hangingPunct="1"/>
            <a:endParaRPr lang="en-US" sz="2000" smtClean="0">
              <a:ea typeface="ＭＳ Ｐゴシック" charset="-128"/>
              <a:cs typeface="ＭＳ Ｐゴシック" charset="-128"/>
            </a:endParaRPr>
          </a:p>
          <a:p>
            <a:pPr eaLnBrk="1" hangingPunct="1"/>
            <a:r>
              <a:rPr lang="en-US" sz="2000" smtClean="0">
                <a:ea typeface="ＭＳ Ｐゴシック" charset="-128"/>
                <a:cs typeface="ＭＳ Ｐゴシック" charset="-128"/>
              </a:rPr>
              <a:t>caGrid currently utilizes the NCI tools and processes for centrally managed semantic metadata.  (caDSR, EVS)</a:t>
            </a:r>
          </a:p>
          <a:p>
            <a:pPr eaLnBrk="1" hangingPunct="1"/>
            <a:endParaRPr lang="en-US" sz="2000" smtClean="0">
              <a:ea typeface="ＭＳ Ｐゴシック" charset="-128"/>
              <a:cs typeface="ＭＳ Ｐゴシック" charset="-128"/>
            </a:endParaRPr>
          </a:p>
          <a:p>
            <a:pPr eaLnBrk="1" hangingPunct="1"/>
            <a:r>
              <a:rPr lang="en-US" sz="2000" smtClean="0">
                <a:ea typeface="ＭＳ Ｐゴシック" charset="-128"/>
                <a:cs typeface="ＭＳ Ｐゴシック" charset="-128"/>
              </a:rPr>
              <a:t>TRIAD aims to extend this effort with a flexible and federated knowledge management pipeline enabling local creation of domain knowledge to be used in conjunction with standard metadata in order to expose semantically annotated services used for data sharing.  Once this local metadata reaches an acceptance or adoption level it could then be published to a metadata standards registrity.</a:t>
            </a:r>
          </a:p>
          <a:p>
            <a:pPr eaLnBrk="1" hangingPunct="1"/>
            <a:endParaRPr lang="en-US" sz="2000" smtClean="0">
              <a:ea typeface="ＭＳ Ｐゴシック" charset="-128"/>
              <a:cs typeface="ＭＳ Ｐゴシック" charset="-128"/>
            </a:endParaRPr>
          </a:p>
          <a:p>
            <a:pPr eaLnBrk="1" hangingPunct="1"/>
            <a:endParaRPr lang="en-US" sz="2000" smtClean="0">
              <a:ea typeface="ＭＳ Ｐゴシック" charset="-128"/>
              <a:cs typeface="ＭＳ Ｐゴシック" charset="-128"/>
            </a:endParaRPr>
          </a:p>
        </p:txBody>
      </p:sp>
      <p:sp>
        <p:nvSpPr>
          <p:cNvPr id="20484" name="Rectangle 5"/>
          <p:cNvSpPr>
            <a:spLocks noGrp="1" noChangeArrowheads="1"/>
          </p:cNvSpPr>
          <p:nvPr>
            <p:ph type="title"/>
          </p:nvPr>
        </p:nvSpPr>
        <p:spPr>
          <a:xfrm>
            <a:off x="609600" y="0"/>
            <a:ext cx="6477000" cy="914400"/>
          </a:xfrm>
        </p:spPr>
        <p:txBody>
          <a:bodyPr/>
          <a:lstStyle/>
          <a:p>
            <a:pPr algn="l" eaLnBrk="1" hangingPunct="1"/>
            <a:r>
              <a:rPr lang="en-US" smtClean="0">
                <a:solidFill>
                  <a:srgbClr val="A1131B"/>
                </a:solidFill>
                <a:ea typeface="ＭＳ Ｐゴシック" charset="-128"/>
                <a:cs typeface="ＭＳ Ｐゴシック" charset="-128"/>
              </a:rPr>
              <a:t>Knowledge Management</a:t>
            </a:r>
          </a:p>
        </p:txBody>
      </p:sp>
      <p:pic>
        <p:nvPicPr>
          <p:cNvPr id="20485"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9458"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9459" name="Rectangle 3"/>
          <p:cNvSpPr>
            <a:spLocks noGrp="1" noChangeArrowheads="1"/>
          </p:cNvSpPr>
          <p:nvPr>
            <p:ph type="body" idx="1"/>
          </p:nvPr>
        </p:nvSpPr>
        <p:spPr>
          <a:xfrm>
            <a:off x="838200" y="1066800"/>
            <a:ext cx="8305800" cy="5257800"/>
          </a:xfrm>
        </p:spPr>
        <p:txBody>
          <a:bodyPr/>
          <a:lstStyle/>
          <a:p>
            <a:pPr eaLnBrk="1" hangingPunct="1">
              <a:buFontTx/>
              <a:buNone/>
            </a:pPr>
            <a:r>
              <a:rPr lang="en-US" sz="2000" smtClean="0">
                <a:ea typeface="ＭＳ Ｐゴシック" charset="-128"/>
                <a:cs typeface="ＭＳ Ｐゴシック" charset="-128"/>
              </a:rPr>
              <a:t>Challenges:</a:t>
            </a:r>
          </a:p>
          <a:p>
            <a:pPr eaLnBrk="1" hangingPunct="1"/>
            <a:r>
              <a:rPr lang="en-US" sz="2000" smtClean="0">
                <a:ea typeface="ＭＳ Ｐゴシック" charset="-128"/>
                <a:cs typeface="ＭＳ Ｐゴシック" charset="-128"/>
              </a:rPr>
              <a:t>Utilize Standards based semantic metadata repositories such as caDSR and LexEVS.</a:t>
            </a:r>
          </a:p>
          <a:p>
            <a:pPr eaLnBrk="1" hangingPunct="1"/>
            <a:r>
              <a:rPr lang="en-US" sz="2000" smtClean="0">
                <a:ea typeface="ＭＳ Ｐゴシック" charset="-128"/>
                <a:cs typeface="ＭＳ Ｐゴシック" charset="-128"/>
              </a:rPr>
              <a:t>Enable local creation and evolution of new semantic metadata from domain experts who may be using other semantic metadata creation and curation tools such as protégé, EVS, or cgMDR.</a:t>
            </a:r>
          </a:p>
          <a:p>
            <a:pPr eaLnBrk="1" hangingPunct="1"/>
            <a:r>
              <a:rPr lang="en-US" sz="2000" smtClean="0">
                <a:ea typeface="ＭＳ Ｐゴシック" charset="-128"/>
                <a:cs typeface="ＭＳ Ｐゴシック" charset="-128"/>
              </a:rPr>
              <a:t>Utilize others local semantic metadata in conjunction with standards based metadata creating a more federated view of the knowledge represented in different domains.</a:t>
            </a:r>
          </a:p>
          <a:p>
            <a:pPr eaLnBrk="1" hangingPunct="1"/>
            <a:r>
              <a:rPr lang="en-US" sz="2000" smtClean="0">
                <a:ea typeface="ＭＳ Ｐゴシック" charset="-128"/>
                <a:cs typeface="ＭＳ Ｐゴシック" charset="-128"/>
              </a:rPr>
              <a:t>Use this federated metadata approach to annotate the data traveling in a service oriented framework where data is being moved across knowledge domains and disparate organizations. </a:t>
            </a:r>
          </a:p>
          <a:p>
            <a:pPr eaLnBrk="1" hangingPunct="1"/>
            <a:endParaRPr lang="en-US" sz="2000" smtClean="0">
              <a:ea typeface="ＭＳ Ｐゴシック" charset="-128"/>
              <a:cs typeface="ＭＳ Ｐゴシック" charset="-128"/>
            </a:endParaRPr>
          </a:p>
          <a:p>
            <a:pPr eaLnBrk="1" hangingPunct="1"/>
            <a:endParaRPr lang="en-US" sz="2000" smtClean="0">
              <a:ea typeface="ＭＳ Ｐゴシック" charset="-128"/>
              <a:cs typeface="ＭＳ Ｐゴシック" charset="-128"/>
            </a:endParaRPr>
          </a:p>
        </p:txBody>
      </p:sp>
      <p:sp>
        <p:nvSpPr>
          <p:cNvPr id="19460" name="Rectangle 5"/>
          <p:cNvSpPr>
            <a:spLocks noGrp="1" noChangeArrowheads="1"/>
          </p:cNvSpPr>
          <p:nvPr>
            <p:ph type="title"/>
          </p:nvPr>
        </p:nvSpPr>
        <p:spPr>
          <a:xfrm>
            <a:off x="609600" y="0"/>
            <a:ext cx="6477000" cy="914400"/>
          </a:xfrm>
        </p:spPr>
        <p:txBody>
          <a:bodyPr/>
          <a:lstStyle/>
          <a:p>
            <a:pPr algn="l" eaLnBrk="1" hangingPunct="1"/>
            <a:r>
              <a:rPr lang="en-US" smtClean="0">
                <a:solidFill>
                  <a:srgbClr val="A1131B"/>
                </a:solidFill>
                <a:ea typeface="ＭＳ Ｐゴシック" charset="-128"/>
                <a:cs typeface="ＭＳ Ｐゴシック" charset="-128"/>
              </a:rPr>
              <a:t>Knowledge Management</a:t>
            </a:r>
          </a:p>
        </p:txBody>
      </p:sp>
      <p:pic>
        <p:nvPicPr>
          <p:cNvPr id="19461"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1506"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1507" name="Rectangle 3"/>
          <p:cNvSpPr>
            <a:spLocks noGrp="1" noChangeArrowheads="1"/>
          </p:cNvSpPr>
          <p:nvPr>
            <p:ph type="body" idx="1"/>
          </p:nvPr>
        </p:nvSpPr>
        <p:spPr>
          <a:xfrm>
            <a:off x="838200" y="3657600"/>
            <a:ext cx="8305800" cy="2667000"/>
          </a:xfrm>
        </p:spPr>
        <p:txBody>
          <a:bodyPr/>
          <a:lstStyle/>
          <a:p>
            <a:pPr eaLnBrk="1" hangingPunct="1">
              <a:buFontTx/>
              <a:buNone/>
            </a:pPr>
            <a:r>
              <a:rPr lang="en-US" sz="2000" smtClean="0">
                <a:ea typeface="ＭＳ Ｐゴシック" charset="-128"/>
                <a:cs typeface="ＭＳ Ｐゴシック" charset="-128"/>
              </a:rPr>
              <a:t>A central review process for curating semantic metadata which is stored in the single and managed instance of the NCI caDSR and annotated by concepts from the single and managed instance of the NCI EVS.</a:t>
            </a:r>
          </a:p>
          <a:p>
            <a:pPr lvl="1" eaLnBrk="1" hangingPunct="1"/>
            <a:r>
              <a:rPr lang="en-US" sz="1600" smtClean="0">
                <a:ea typeface="ＭＳ Ｐゴシック" charset="-128"/>
                <a:cs typeface="ＭＳ Ｐゴシック" charset="-128"/>
              </a:rPr>
              <a:t>Build Domain Model in EA or ArgoUML</a:t>
            </a:r>
          </a:p>
          <a:p>
            <a:pPr lvl="1" eaLnBrk="1" hangingPunct="1"/>
            <a:r>
              <a:rPr lang="en-US" sz="1600" smtClean="0">
                <a:ea typeface="ＭＳ Ｐゴシック" charset="-128"/>
                <a:cs typeface="ＭＳ Ｐゴシック" charset="-128"/>
              </a:rPr>
              <a:t>Annotate model with CDEs and concepts with the SIW.</a:t>
            </a:r>
          </a:p>
          <a:p>
            <a:pPr lvl="1" eaLnBrk="1" hangingPunct="1"/>
            <a:r>
              <a:rPr lang="en-US" sz="1600" smtClean="0">
                <a:ea typeface="ＭＳ Ｐゴシック" charset="-128"/>
                <a:cs typeface="ＭＳ Ｐゴシック" charset="-128"/>
              </a:rPr>
              <a:t>Submit for review and cycle this process until accepted.</a:t>
            </a:r>
          </a:p>
          <a:p>
            <a:pPr eaLnBrk="1" hangingPunct="1"/>
            <a:endParaRPr lang="en-US" sz="2000" smtClean="0">
              <a:ea typeface="ＭＳ Ｐゴシック" charset="-128"/>
              <a:cs typeface="ＭＳ Ｐゴシック" charset="-128"/>
            </a:endParaRPr>
          </a:p>
        </p:txBody>
      </p:sp>
      <p:sp>
        <p:nvSpPr>
          <p:cNvPr id="21508" name="Rectangle 5"/>
          <p:cNvSpPr>
            <a:spLocks noGrp="1" noChangeArrowheads="1"/>
          </p:cNvSpPr>
          <p:nvPr>
            <p:ph type="title"/>
          </p:nvPr>
        </p:nvSpPr>
        <p:spPr>
          <a:xfrm>
            <a:off x="609600" y="0"/>
            <a:ext cx="6477000" cy="914400"/>
          </a:xfrm>
        </p:spPr>
        <p:txBody>
          <a:bodyPr/>
          <a:lstStyle/>
          <a:p>
            <a:pPr algn="l" eaLnBrk="1" hangingPunct="1"/>
            <a:r>
              <a:rPr lang="en-US" smtClean="0">
                <a:solidFill>
                  <a:srgbClr val="A1131B"/>
                </a:solidFill>
                <a:ea typeface="ＭＳ Ｐゴシック" charset="-128"/>
                <a:cs typeface="ＭＳ Ｐゴシック" charset="-128"/>
              </a:rPr>
              <a:t>Current NCI Process</a:t>
            </a:r>
          </a:p>
        </p:txBody>
      </p:sp>
      <p:pic>
        <p:nvPicPr>
          <p:cNvPr id="21509"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1510" name="Picture 6"/>
          <p:cNvPicPr>
            <a:picLocks noChangeAspect="1"/>
          </p:cNvPicPr>
          <p:nvPr/>
        </p:nvPicPr>
        <p:blipFill>
          <a:blip r:embed="rId4"/>
          <a:srcRect/>
          <a:stretch>
            <a:fillRect/>
          </a:stretch>
        </p:blipFill>
        <p:spPr bwMode="auto">
          <a:xfrm>
            <a:off x="609600" y="914400"/>
            <a:ext cx="8305800" cy="26828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CTSA TRIAD Grid</a:t>
            </a:r>
          </a:p>
          <a:p>
            <a:r>
              <a:rPr lang="en-US" dirty="0" smtClean="0"/>
              <a:t>OSU Grid</a:t>
            </a:r>
          </a:p>
          <a:p>
            <a:r>
              <a:rPr lang="en-US" dirty="0" smtClean="0"/>
              <a:t>Federated and Localized KM</a:t>
            </a:r>
          </a:p>
          <a:p>
            <a:r>
              <a:rPr lang="en-US" dirty="0" smtClean="0"/>
              <a:t>Grid of Grids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2530"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2531" name="Rectangle 3"/>
          <p:cNvSpPr>
            <a:spLocks noGrp="1" noChangeArrowheads="1"/>
          </p:cNvSpPr>
          <p:nvPr>
            <p:ph type="body" idx="1"/>
          </p:nvPr>
        </p:nvSpPr>
        <p:spPr>
          <a:xfrm>
            <a:off x="609600" y="3505200"/>
            <a:ext cx="8534400" cy="2819400"/>
          </a:xfrm>
        </p:spPr>
        <p:txBody>
          <a:bodyPr/>
          <a:lstStyle/>
          <a:p>
            <a:pPr eaLnBrk="1" hangingPunct="1">
              <a:buFontTx/>
              <a:buNone/>
            </a:pPr>
            <a:r>
              <a:rPr lang="en-US" sz="1800" smtClean="0">
                <a:ea typeface="ＭＳ Ｐゴシック" charset="-128"/>
                <a:cs typeface="ＭＳ Ｐゴシック" charset="-128"/>
              </a:rPr>
              <a:t>Current Issues:</a:t>
            </a:r>
          </a:p>
          <a:p>
            <a:pPr eaLnBrk="1" hangingPunct="1"/>
            <a:r>
              <a:rPr lang="en-US" sz="1800" i="1" smtClean="0">
                <a:ea typeface="ＭＳ Ｐゴシック" charset="-128"/>
                <a:cs typeface="ＭＳ Ｐゴシック" charset="-128"/>
              </a:rPr>
              <a:t>No support for “local” metadata or terminologies/ontologies.</a:t>
            </a:r>
          </a:p>
          <a:p>
            <a:pPr eaLnBrk="1" hangingPunct="1"/>
            <a:r>
              <a:rPr lang="en-US" sz="1800" i="1" smtClean="0">
                <a:ea typeface="ＭＳ Ｐゴシック" charset="-128"/>
                <a:cs typeface="ＭＳ Ｐゴシック" charset="-128"/>
              </a:rPr>
              <a:t>Can stand up a “local” caDSR , however, the annotation tools and caDSR cant annotate or store a model that is annotated by more that one metadata registry.</a:t>
            </a:r>
          </a:p>
          <a:p>
            <a:pPr eaLnBrk="1" hangingPunct="1"/>
            <a:r>
              <a:rPr lang="en-US" sz="1800" i="1" smtClean="0">
                <a:ea typeface="ＭＳ Ｐゴシック" charset="-128"/>
                <a:cs typeface="ＭＳ Ｐゴシック" charset="-128"/>
              </a:rPr>
              <a:t>Hard to or can’t copy content from NCI caDSR to your own caDSR.</a:t>
            </a:r>
          </a:p>
          <a:p>
            <a:pPr eaLnBrk="1" hangingPunct="1"/>
            <a:r>
              <a:rPr lang="en-US" sz="1800" i="1" smtClean="0">
                <a:ea typeface="ＭＳ Ｐゴシック" charset="-128"/>
                <a:cs typeface="ＭＳ Ｐゴシック" charset="-128"/>
              </a:rPr>
              <a:t>caGrid tools currently can only create grid data services that use models which have gone through the SIW so currently need to use the above single source of metadata approach.</a:t>
            </a:r>
          </a:p>
          <a:p>
            <a:pPr eaLnBrk="1" hangingPunct="1"/>
            <a:endParaRPr lang="en-US" sz="1200" smtClean="0">
              <a:ea typeface="ＭＳ Ｐゴシック" charset="-128"/>
              <a:cs typeface="ＭＳ Ｐゴシック" charset="-128"/>
            </a:endParaRPr>
          </a:p>
        </p:txBody>
      </p:sp>
      <p:sp>
        <p:nvSpPr>
          <p:cNvPr id="22532" name="Rectangle 5"/>
          <p:cNvSpPr>
            <a:spLocks noGrp="1" noChangeArrowheads="1"/>
          </p:cNvSpPr>
          <p:nvPr>
            <p:ph type="title"/>
          </p:nvPr>
        </p:nvSpPr>
        <p:spPr>
          <a:xfrm>
            <a:off x="609600" y="0"/>
            <a:ext cx="6477000" cy="914400"/>
          </a:xfrm>
        </p:spPr>
        <p:txBody>
          <a:bodyPr/>
          <a:lstStyle/>
          <a:p>
            <a:pPr algn="l" eaLnBrk="1" hangingPunct="1"/>
            <a:r>
              <a:rPr lang="en-US" smtClean="0">
                <a:solidFill>
                  <a:srgbClr val="A1131B"/>
                </a:solidFill>
                <a:ea typeface="ＭＳ Ｐゴシック" charset="-128"/>
                <a:cs typeface="ＭＳ Ｐゴシック" charset="-128"/>
              </a:rPr>
              <a:t>Current NCI Process</a:t>
            </a:r>
          </a:p>
        </p:txBody>
      </p:sp>
      <p:pic>
        <p:nvPicPr>
          <p:cNvPr id="22533"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2534" name="Picture 6"/>
          <p:cNvPicPr>
            <a:picLocks noChangeAspect="1"/>
          </p:cNvPicPr>
          <p:nvPr/>
        </p:nvPicPr>
        <p:blipFill>
          <a:blip r:embed="rId4"/>
          <a:srcRect/>
          <a:stretch>
            <a:fillRect/>
          </a:stretch>
        </p:blipFill>
        <p:spPr bwMode="auto">
          <a:xfrm>
            <a:off x="609600" y="898525"/>
            <a:ext cx="8305800" cy="26828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3554"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3555"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cgMDR</a:t>
            </a:r>
          </a:p>
        </p:txBody>
      </p:sp>
      <p:pic>
        <p:nvPicPr>
          <p:cNvPr id="23556"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
        <p:nvSpPr>
          <p:cNvPr id="23557" name="Content Placeholder 8"/>
          <p:cNvSpPr>
            <a:spLocks noGrp="1"/>
          </p:cNvSpPr>
          <p:nvPr>
            <p:ph idx="1"/>
          </p:nvPr>
        </p:nvSpPr>
        <p:spPr>
          <a:xfrm>
            <a:off x="533400" y="914400"/>
            <a:ext cx="8382000" cy="4114800"/>
          </a:xfrm>
        </p:spPr>
        <p:txBody>
          <a:bodyPr/>
          <a:lstStyle/>
          <a:p>
            <a:endParaRPr lang="en-US" sz="2400" smtClean="0"/>
          </a:p>
          <a:p>
            <a:r>
              <a:rPr lang="en-US" sz="2400" smtClean="0"/>
              <a:t>cgMDR was created by the UK cancer grid to create a framework for supporting a light weight ISO 11179 standards metadata repository.</a:t>
            </a:r>
          </a:p>
          <a:p>
            <a:r>
              <a:rPr lang="en-US" sz="2400" smtClean="0"/>
              <a:t>cgMDR has tools enabling semantic annotation from its own metadata repository but also can resolve metadata and terminologies from remote metadata resources such as the caDSR and EVS.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4578"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4579"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Proposed Process</a:t>
            </a:r>
          </a:p>
        </p:txBody>
      </p:sp>
      <p:pic>
        <p:nvPicPr>
          <p:cNvPr id="24580"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4581" name="Picture 6"/>
          <p:cNvPicPr>
            <a:picLocks noChangeAspect="1"/>
          </p:cNvPicPr>
          <p:nvPr/>
        </p:nvPicPr>
        <p:blipFill>
          <a:blip r:embed="rId4"/>
          <a:srcRect/>
          <a:stretch>
            <a:fillRect/>
          </a:stretch>
        </p:blipFill>
        <p:spPr bwMode="auto">
          <a:xfrm>
            <a:off x="1485900" y="1270000"/>
            <a:ext cx="7505700" cy="5251450"/>
          </a:xfrm>
          <a:prstGeom prst="rect">
            <a:avLst/>
          </a:prstGeom>
          <a:noFill/>
          <a:ln w="9525">
            <a:noFill/>
            <a:miter lim="800000"/>
            <a:headEnd/>
            <a:tailEnd/>
          </a:ln>
        </p:spPr>
      </p:pic>
      <p:sp>
        <p:nvSpPr>
          <p:cNvPr id="24582" name="Content Placeholder 8"/>
          <p:cNvSpPr>
            <a:spLocks noGrp="1"/>
          </p:cNvSpPr>
          <p:nvPr>
            <p:ph idx="1"/>
          </p:nvPr>
        </p:nvSpPr>
        <p:spPr>
          <a:xfrm>
            <a:off x="533400" y="914400"/>
            <a:ext cx="5105400" cy="4114800"/>
          </a:xfrm>
        </p:spPr>
        <p:txBody>
          <a:bodyPr/>
          <a:lstStyle/>
          <a:p>
            <a:r>
              <a:rPr lang="en-US" sz="2400" smtClean="0"/>
              <a:t>Federated semantic metadata management utilizing and enhancing UK CancerGrid cgMDR.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5602"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5603"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Proposed Process</a:t>
            </a:r>
          </a:p>
        </p:txBody>
      </p:sp>
      <p:pic>
        <p:nvPicPr>
          <p:cNvPr id="25604"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5605" name="Picture 6"/>
          <p:cNvPicPr>
            <a:picLocks noChangeAspect="1"/>
          </p:cNvPicPr>
          <p:nvPr/>
        </p:nvPicPr>
        <p:blipFill>
          <a:blip r:embed="rId4"/>
          <a:srcRect/>
          <a:stretch>
            <a:fillRect/>
          </a:stretch>
        </p:blipFill>
        <p:spPr bwMode="auto">
          <a:xfrm>
            <a:off x="5029200" y="3124200"/>
            <a:ext cx="3875088" cy="2711450"/>
          </a:xfrm>
          <a:prstGeom prst="rect">
            <a:avLst/>
          </a:prstGeom>
          <a:noFill/>
          <a:ln w="9525">
            <a:noFill/>
            <a:miter lim="800000"/>
            <a:headEnd/>
            <a:tailEnd/>
          </a:ln>
        </p:spPr>
      </p:pic>
      <p:sp>
        <p:nvSpPr>
          <p:cNvPr id="25606" name="Content Placeholder 8"/>
          <p:cNvSpPr>
            <a:spLocks noGrp="1"/>
          </p:cNvSpPr>
          <p:nvPr>
            <p:ph idx="1"/>
          </p:nvPr>
        </p:nvSpPr>
        <p:spPr>
          <a:xfrm>
            <a:off x="533400" y="914400"/>
            <a:ext cx="8229600" cy="2286000"/>
          </a:xfrm>
        </p:spPr>
        <p:txBody>
          <a:bodyPr/>
          <a:lstStyle/>
          <a:p>
            <a:r>
              <a:rPr lang="en-US" sz="2400" smtClean="0"/>
              <a:t>Using cgMDR helps to create a general process for utilizing a more federated view of semantic metadata.  </a:t>
            </a:r>
          </a:p>
          <a:p>
            <a:r>
              <a:rPr lang="en-US" sz="2400" smtClean="0"/>
              <a:t>Once local metadata reaches more acceptance it can be submitted to a standard metadata repository such as the NCI caDSR.</a:t>
            </a:r>
          </a:p>
          <a:p>
            <a:pPr>
              <a:buFontTx/>
              <a:buNone/>
            </a:pPr>
            <a:endParaRPr lang="en-US" sz="2400" smtClean="0"/>
          </a:p>
        </p:txBody>
      </p:sp>
      <p:sp>
        <p:nvSpPr>
          <p:cNvPr id="10" name="Content Placeholder 8"/>
          <p:cNvSpPr txBox="1">
            <a:spLocks/>
          </p:cNvSpPr>
          <p:nvPr/>
        </p:nvSpPr>
        <p:spPr bwMode="auto">
          <a:xfrm>
            <a:off x="533400" y="3124200"/>
            <a:ext cx="4495800" cy="3124200"/>
          </a:xfrm>
          <a:prstGeom prst="rect">
            <a:avLst/>
          </a:prstGeom>
          <a:noFill/>
          <a:ln w="9525">
            <a:noFill/>
            <a:miter lim="800000"/>
            <a:headEnd/>
            <a:tailEnd/>
          </a:ln>
        </p:spPr>
        <p:txBody>
          <a:bodyPr>
            <a:prstTxWarp prst="textNoShape">
              <a:avLst/>
            </a:prstTxWarp>
          </a:bodyPr>
          <a:lstStyle/>
          <a:p>
            <a:pPr marL="342900" indent="-342900" algn="l">
              <a:spcBef>
                <a:spcPct val="20000"/>
              </a:spcBef>
              <a:buFontTx/>
              <a:buChar char="•"/>
            </a:pPr>
            <a:endParaRPr lang="en-US" b="0"/>
          </a:p>
          <a:p>
            <a:pPr marL="342900" indent="-342900" algn="l">
              <a:spcBef>
                <a:spcPct val="20000"/>
              </a:spcBef>
              <a:buFontTx/>
              <a:buChar char="•"/>
            </a:pPr>
            <a:r>
              <a:rPr lang="en-US" b="0"/>
              <a:t>Gap areas still exist:</a:t>
            </a:r>
          </a:p>
          <a:p>
            <a:pPr marL="742950" lvl="1" indent="-285750" algn="l">
              <a:spcBef>
                <a:spcPct val="20000"/>
              </a:spcBef>
              <a:buFontTx/>
              <a:buChar char="–"/>
            </a:pPr>
            <a:r>
              <a:rPr lang="en-US" sz="2000" b="0"/>
              <a:t>cgMDR does not enable storing XMI of Domain Models</a:t>
            </a:r>
          </a:p>
          <a:p>
            <a:pPr marL="742950" lvl="1" indent="-285750" algn="l">
              <a:spcBef>
                <a:spcPct val="20000"/>
              </a:spcBef>
              <a:buFontTx/>
              <a:buChar char="–"/>
            </a:pPr>
            <a:r>
              <a:rPr lang="en-US" sz="2000" b="0"/>
              <a:t>caGrid data service creation framework cannot yet utilize the cgMDR annotated domain models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6"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6387"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16388"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16389"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16390" name="Content Placeholder 7"/>
          <p:cNvSpPr>
            <a:spLocks noGrp="1"/>
          </p:cNvSpPr>
          <p:nvPr>
            <p:ph idx="1"/>
          </p:nvPr>
        </p:nvSpPr>
        <p:spPr>
          <a:xfrm>
            <a:off x="685800" y="1447800"/>
            <a:ext cx="7772400" cy="4876800"/>
          </a:xfrm>
        </p:spPr>
        <p:txBody>
          <a:bodyPr/>
          <a:lstStyle/>
          <a:p>
            <a:r>
              <a:rPr lang="en-US" sz="2800" smtClean="0"/>
              <a:t>What are we trying to solve?</a:t>
            </a:r>
          </a:p>
          <a:p>
            <a:pPr lvl="1"/>
            <a:r>
              <a:rPr lang="en-US" sz="2400" smtClean="0"/>
              <a:t>Give groups other choices for managing semantic metadata and still give them the ability to create caGrid semantically annotated grid services.</a:t>
            </a:r>
          </a:p>
          <a:p>
            <a:pPr lvl="2"/>
            <a:r>
              <a:rPr lang="en-US" sz="2000" smtClean="0"/>
              <a:t>Currently caGrid tools can only use the caDSR, caCore, and SIW etc in order to create semantically annotated grid services.</a:t>
            </a:r>
          </a:p>
          <a:p>
            <a:pPr lvl="2"/>
            <a:r>
              <a:rPr lang="en-US" sz="2000" smtClean="0"/>
              <a:t>User groups that don’t want for whatever reason to use the NCI caDSR or want to create a non authoritative or group authoritative metadata resource during development have no options.</a:t>
            </a:r>
          </a:p>
          <a:p>
            <a:pPr lvl="2"/>
            <a:r>
              <a:rPr lang="en-US" sz="2000" smtClean="0"/>
              <a:t>Support for CTSA’s, Cooperative Groups, Regional Health Groups, Other domain.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410"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7411"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17412"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17413"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17414" name="Content Placeholder 6"/>
          <p:cNvSpPr>
            <a:spLocks noGrp="1"/>
          </p:cNvSpPr>
          <p:nvPr>
            <p:ph idx="1"/>
          </p:nvPr>
        </p:nvSpPr>
        <p:spPr/>
        <p:txBody>
          <a:bodyPr/>
          <a:lstStyle/>
          <a:p>
            <a:endParaRPr lang="en-US"/>
          </a:p>
        </p:txBody>
      </p:sp>
      <p:sp>
        <p:nvSpPr>
          <p:cNvPr id="9" name="Rectangle 3"/>
          <p:cNvSpPr txBox="1">
            <a:spLocks noChangeArrowheads="1"/>
          </p:cNvSpPr>
          <p:nvPr/>
        </p:nvSpPr>
        <p:spPr bwMode="auto">
          <a:xfrm>
            <a:off x="609600" y="3505200"/>
            <a:ext cx="8534400" cy="2819400"/>
          </a:xfrm>
          <a:prstGeom prst="rect">
            <a:avLst/>
          </a:prstGeom>
          <a:noFill/>
          <a:ln w="9525">
            <a:noFill/>
            <a:miter lim="800000"/>
            <a:headEnd/>
            <a:tailEnd/>
          </a:ln>
        </p:spPr>
        <p:txBody>
          <a:bodyPr>
            <a:prstTxWarp prst="textNoShape">
              <a:avLst/>
            </a:prstTxWarp>
          </a:bodyPr>
          <a:lstStyle/>
          <a:p>
            <a:pPr marL="342900" indent="-342900" algn="l" eaLnBrk="1" hangingPunct="1">
              <a:spcBef>
                <a:spcPct val="20000"/>
              </a:spcBef>
              <a:defRPr/>
            </a:pPr>
            <a:r>
              <a:rPr lang="en-US" sz="1800" b="0" kern="0" dirty="0">
                <a:latin typeface="+mn-lt"/>
                <a:ea typeface="ＭＳ Ｐゴシック" pitchFamily="-109" charset="-128"/>
                <a:cs typeface="ＭＳ Ｐゴシック" pitchFamily="-109" charset="-128"/>
              </a:rPr>
              <a:t>Current </a:t>
            </a:r>
            <a:r>
              <a:rPr lang="en-US" sz="1800" b="0" kern="0" dirty="0" err="1">
                <a:latin typeface="+mn-lt"/>
                <a:ea typeface="ＭＳ Ｐゴシック" pitchFamily="-109" charset="-128"/>
                <a:cs typeface="ＭＳ Ｐゴシック" pitchFamily="-109" charset="-128"/>
              </a:rPr>
              <a:t>caBIG</a:t>
            </a:r>
            <a:r>
              <a:rPr lang="en-US" sz="1800" b="0" kern="0" dirty="0">
                <a:latin typeface="+mn-lt"/>
                <a:ea typeface="ＭＳ Ｐゴシック" pitchFamily="-109" charset="-128"/>
                <a:cs typeface="ＭＳ Ｐゴシック" pitchFamily="-109" charset="-128"/>
              </a:rPr>
              <a:t> Issues:</a:t>
            </a:r>
          </a:p>
          <a:p>
            <a:pPr marL="342900" indent="-342900" algn="l" eaLnBrk="1" hangingPunct="1">
              <a:spcBef>
                <a:spcPct val="20000"/>
              </a:spcBef>
              <a:buFontTx/>
              <a:buChar char="•"/>
              <a:defRPr/>
            </a:pPr>
            <a:r>
              <a:rPr lang="en-US" sz="1800" b="0" i="1" kern="0" dirty="0">
                <a:latin typeface="+mn-lt"/>
                <a:ea typeface="ＭＳ Ｐゴシック" pitchFamily="-109" charset="-128"/>
                <a:cs typeface="ＭＳ Ｐゴシック" pitchFamily="-109" charset="-128"/>
              </a:rPr>
              <a:t>No support for “local” metadata or terminologies/</a:t>
            </a:r>
            <a:r>
              <a:rPr lang="en-US" sz="1800" b="0" i="1" kern="0" dirty="0" err="1">
                <a:latin typeface="+mn-lt"/>
                <a:ea typeface="ＭＳ Ｐゴシック" pitchFamily="-109" charset="-128"/>
                <a:cs typeface="ＭＳ Ｐゴシック" pitchFamily="-109" charset="-128"/>
              </a:rPr>
              <a:t>ontologies</a:t>
            </a:r>
            <a:r>
              <a:rPr lang="en-US" sz="1800" b="0" i="1" kern="0" dirty="0">
                <a:latin typeface="+mn-lt"/>
                <a:ea typeface="ＭＳ Ｐゴシック" pitchFamily="-109" charset="-128"/>
                <a:cs typeface="ＭＳ Ｐゴシック" pitchFamily="-109" charset="-128"/>
              </a:rPr>
              <a:t>.</a:t>
            </a:r>
          </a:p>
          <a:p>
            <a:pPr marL="342900" indent="-342900" algn="l" eaLnBrk="1" hangingPunct="1">
              <a:spcBef>
                <a:spcPct val="20000"/>
              </a:spcBef>
              <a:buFontTx/>
              <a:buChar char="•"/>
              <a:defRPr/>
            </a:pPr>
            <a:r>
              <a:rPr lang="en-US" sz="1800" b="0" i="1" kern="0" dirty="0">
                <a:latin typeface="+mn-lt"/>
                <a:ea typeface="ＭＳ Ｐゴシック" pitchFamily="-109" charset="-128"/>
                <a:cs typeface="ＭＳ Ｐゴシック" pitchFamily="-109" charset="-128"/>
              </a:rPr>
              <a:t>Can’t or not intended to stand up a “local” </a:t>
            </a:r>
            <a:r>
              <a:rPr lang="en-US" sz="1800" b="0" i="1" kern="0" dirty="0" err="1">
                <a:latin typeface="+mn-lt"/>
                <a:ea typeface="ＭＳ Ｐゴシック" pitchFamily="-109" charset="-128"/>
                <a:cs typeface="ＭＳ Ｐゴシック" pitchFamily="-109" charset="-128"/>
              </a:rPr>
              <a:t>caDSR</a:t>
            </a:r>
            <a:r>
              <a:rPr lang="en-US" sz="1800" b="0" i="1" kern="0" dirty="0">
                <a:latin typeface="+mn-lt"/>
                <a:ea typeface="ＭＳ Ｐゴシック" pitchFamily="-109" charset="-128"/>
                <a:cs typeface="ＭＳ Ｐゴシック" pitchFamily="-109" charset="-128"/>
              </a:rPr>
              <a:t> .</a:t>
            </a:r>
          </a:p>
          <a:p>
            <a:pPr marL="342900" indent="-342900" algn="l" eaLnBrk="1" hangingPunct="1">
              <a:spcBef>
                <a:spcPct val="20000"/>
              </a:spcBef>
              <a:buFontTx/>
              <a:buChar char="•"/>
              <a:defRPr/>
            </a:pPr>
            <a:r>
              <a:rPr lang="en-US" sz="1800" b="0" i="1" kern="0" dirty="0">
                <a:latin typeface="+mn-lt"/>
                <a:ea typeface="ＭＳ Ｐゴシック" pitchFamily="-109" charset="-128"/>
                <a:cs typeface="ＭＳ Ｐゴシック" pitchFamily="-109" charset="-128"/>
              </a:rPr>
              <a:t>The annotation tools and </a:t>
            </a:r>
            <a:r>
              <a:rPr lang="en-US" sz="1800" b="0" i="1" kern="0" dirty="0" err="1">
                <a:latin typeface="+mn-lt"/>
                <a:ea typeface="ＭＳ Ｐゴシック" pitchFamily="-109" charset="-128"/>
                <a:cs typeface="ＭＳ Ｐゴシック" pitchFamily="-109" charset="-128"/>
              </a:rPr>
              <a:t>caDSR</a:t>
            </a:r>
            <a:r>
              <a:rPr lang="en-US" sz="1800" b="0" i="1" kern="0" dirty="0">
                <a:latin typeface="+mn-lt"/>
                <a:ea typeface="ＭＳ Ｐゴシック" pitchFamily="-109" charset="-128"/>
                <a:cs typeface="ＭＳ Ｐゴシック" pitchFamily="-109" charset="-128"/>
              </a:rPr>
              <a:t> cant annotate or store a model that is annotated by more that one metadata registry.</a:t>
            </a:r>
          </a:p>
          <a:p>
            <a:pPr marL="342900" indent="-342900" algn="l" eaLnBrk="1" hangingPunct="1">
              <a:spcBef>
                <a:spcPct val="20000"/>
              </a:spcBef>
              <a:buFontTx/>
              <a:buChar char="•"/>
              <a:defRPr/>
            </a:pPr>
            <a:r>
              <a:rPr lang="en-US" sz="1800" b="0" i="1" kern="0" dirty="0">
                <a:latin typeface="+mn-lt"/>
                <a:ea typeface="ＭＳ Ｐゴシック" pitchFamily="-109" charset="-128"/>
                <a:cs typeface="ＭＳ Ｐゴシック" pitchFamily="-109" charset="-128"/>
              </a:rPr>
              <a:t>Hard to or can’t copy content from NCI </a:t>
            </a:r>
            <a:r>
              <a:rPr lang="en-US" sz="1800" b="0" i="1" kern="0" dirty="0" err="1">
                <a:latin typeface="+mn-lt"/>
                <a:ea typeface="ＭＳ Ｐゴシック" pitchFamily="-109" charset="-128"/>
                <a:cs typeface="ＭＳ Ｐゴシック" pitchFamily="-109" charset="-128"/>
              </a:rPr>
              <a:t>caDSR</a:t>
            </a:r>
            <a:r>
              <a:rPr lang="en-US" sz="1800" b="0" i="1" kern="0" dirty="0">
                <a:latin typeface="+mn-lt"/>
                <a:ea typeface="ＭＳ Ｐゴシック" pitchFamily="-109" charset="-128"/>
                <a:cs typeface="ＭＳ Ｐゴシック" pitchFamily="-109" charset="-128"/>
              </a:rPr>
              <a:t> to your own </a:t>
            </a:r>
            <a:r>
              <a:rPr lang="en-US" sz="1800" b="0" i="1" kern="0" dirty="0" err="1">
                <a:latin typeface="+mn-lt"/>
                <a:ea typeface="ＭＳ Ｐゴシック" pitchFamily="-109" charset="-128"/>
                <a:cs typeface="ＭＳ Ｐゴシック" pitchFamily="-109" charset="-128"/>
              </a:rPr>
              <a:t>caDSR</a:t>
            </a:r>
            <a:r>
              <a:rPr lang="en-US" sz="1800" b="0" i="1" kern="0" dirty="0">
                <a:latin typeface="+mn-lt"/>
                <a:ea typeface="ＭＳ Ｐゴシック" pitchFamily="-109" charset="-128"/>
                <a:cs typeface="ＭＳ Ｐゴシック" pitchFamily="-109" charset="-128"/>
              </a:rPr>
              <a:t>.</a:t>
            </a:r>
          </a:p>
          <a:p>
            <a:pPr marL="342900" indent="-342900" algn="l" eaLnBrk="1" hangingPunct="1">
              <a:spcBef>
                <a:spcPct val="20000"/>
              </a:spcBef>
              <a:buFontTx/>
              <a:buChar char="•"/>
              <a:defRPr/>
            </a:pPr>
            <a:r>
              <a:rPr lang="en-US" sz="1800" b="0" i="1" kern="0" dirty="0" err="1">
                <a:latin typeface="+mn-lt"/>
                <a:ea typeface="ＭＳ Ｐゴシック" pitchFamily="-109" charset="-128"/>
                <a:cs typeface="ＭＳ Ｐゴシック" pitchFamily="-109" charset="-128"/>
              </a:rPr>
              <a:t>caGrid</a:t>
            </a:r>
            <a:r>
              <a:rPr lang="en-US" sz="1800" b="0" i="1" kern="0" dirty="0">
                <a:latin typeface="+mn-lt"/>
                <a:ea typeface="ＭＳ Ｐゴシック" pitchFamily="-109" charset="-128"/>
                <a:cs typeface="ＭＳ Ｐゴシック" pitchFamily="-109" charset="-128"/>
              </a:rPr>
              <a:t> tools currently can only create grid data services that use models which have gone through the SIW so currently need to use the above NCI source of metadata approach.</a:t>
            </a:r>
          </a:p>
          <a:p>
            <a:pPr marL="342900" indent="-342900" algn="l" eaLnBrk="1" hangingPunct="1">
              <a:spcBef>
                <a:spcPct val="20000"/>
              </a:spcBef>
              <a:buFontTx/>
              <a:buChar char="•"/>
              <a:defRPr/>
            </a:pPr>
            <a:endParaRPr lang="en-US" sz="1200" b="0" kern="0" dirty="0">
              <a:latin typeface="+mn-lt"/>
              <a:ea typeface="ＭＳ Ｐゴシック" pitchFamily="-109" charset="-128"/>
              <a:cs typeface="ＭＳ Ｐゴシック" pitchFamily="-109" charset="-128"/>
            </a:endParaRPr>
          </a:p>
        </p:txBody>
      </p:sp>
      <p:pic>
        <p:nvPicPr>
          <p:cNvPr id="17416" name="Picture 6"/>
          <p:cNvPicPr>
            <a:picLocks noChangeAspect="1"/>
          </p:cNvPicPr>
          <p:nvPr/>
        </p:nvPicPr>
        <p:blipFill>
          <a:blip r:embed="rId5"/>
          <a:srcRect/>
          <a:stretch>
            <a:fillRect/>
          </a:stretch>
        </p:blipFill>
        <p:spPr bwMode="auto">
          <a:xfrm>
            <a:off x="609600" y="898525"/>
            <a:ext cx="8305800" cy="268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8434"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8435"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18436"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18437"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13" name="Content Placeholder 8"/>
          <p:cNvSpPr txBox="1">
            <a:spLocks/>
          </p:cNvSpPr>
          <p:nvPr/>
        </p:nvSpPr>
        <p:spPr bwMode="auto">
          <a:xfrm>
            <a:off x="304800" y="1219200"/>
            <a:ext cx="8305800" cy="4114800"/>
          </a:xfrm>
          <a:prstGeom prst="rect">
            <a:avLst/>
          </a:prstGeom>
          <a:noFill/>
          <a:ln w="9525">
            <a:noFill/>
            <a:miter lim="800000"/>
            <a:headEnd/>
            <a:tailEnd/>
          </a:ln>
        </p:spPr>
        <p:txBody>
          <a:bodyPr>
            <a:prstTxWarp prst="textNoShape">
              <a:avLst/>
            </a:prstTxWarp>
          </a:bodyPr>
          <a:lstStyle/>
          <a:p>
            <a:pPr marL="342900" indent="-342900" algn="l">
              <a:spcBef>
                <a:spcPct val="20000"/>
              </a:spcBef>
              <a:buFontTx/>
              <a:buChar char="•"/>
              <a:defRPr/>
            </a:pPr>
            <a:r>
              <a:rPr lang="en-US" b="0" kern="0" dirty="0">
                <a:latin typeface="+mn-lt"/>
                <a:ea typeface="+mn-ea"/>
                <a:cs typeface="ヒラギノ角ゴ Pro W3" pitchFamily="-109" charset="-128"/>
              </a:rPr>
              <a:t>Where are we going?</a:t>
            </a:r>
          </a:p>
          <a:p>
            <a:pPr marL="342900" indent="-342900" algn="l">
              <a:spcBef>
                <a:spcPct val="20000"/>
              </a:spcBef>
              <a:buFontTx/>
              <a:buChar char="•"/>
              <a:defRPr/>
            </a:pPr>
            <a:endParaRPr lang="en-US" b="0" kern="0" dirty="0">
              <a:latin typeface="+mn-lt"/>
              <a:ea typeface="+mn-ea"/>
              <a:cs typeface="ヒラギノ角ゴ Pro W3" pitchFamily="-109" charset="-128"/>
            </a:endParaRPr>
          </a:p>
          <a:p>
            <a:pPr marL="342900" indent="-342900" algn="l">
              <a:spcBef>
                <a:spcPct val="20000"/>
              </a:spcBef>
              <a:buFontTx/>
              <a:buChar char="•"/>
              <a:defRPr/>
            </a:pPr>
            <a:endParaRPr lang="en-US" b="0" kern="0" dirty="0">
              <a:latin typeface="+mn-lt"/>
              <a:ea typeface="+mn-ea"/>
              <a:cs typeface="ヒラギノ角ゴ Pro W3" pitchFamily="-109" charset="-128"/>
            </a:endParaRPr>
          </a:p>
          <a:p>
            <a:pPr marL="800100" lvl="1" indent="-342900" algn="l">
              <a:spcBef>
                <a:spcPct val="20000"/>
              </a:spcBef>
              <a:buFontTx/>
              <a:buChar char="•"/>
              <a:defRPr/>
            </a:pPr>
            <a:r>
              <a:rPr lang="en-US" b="0" kern="0" dirty="0">
                <a:latin typeface="+mn-lt"/>
                <a:ea typeface="+mn-ea"/>
                <a:cs typeface="ヒラギノ角ゴ Pro W3" pitchFamily="-109" charset="-128"/>
              </a:rPr>
              <a:t>Enable another path for creating semantically annotated grid services.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9458"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9459"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19460"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19461"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pic>
        <p:nvPicPr>
          <p:cNvPr id="19462" name="Picture 6"/>
          <p:cNvPicPr>
            <a:picLocks noChangeAspect="1"/>
          </p:cNvPicPr>
          <p:nvPr/>
        </p:nvPicPr>
        <p:blipFill>
          <a:blip r:embed="rId5"/>
          <a:srcRect/>
          <a:stretch>
            <a:fillRect/>
          </a:stretch>
        </p:blipFill>
        <p:spPr bwMode="auto">
          <a:xfrm>
            <a:off x="1981200" y="2514600"/>
            <a:ext cx="5257800" cy="3952875"/>
          </a:xfrm>
          <a:prstGeom prst="rect">
            <a:avLst/>
          </a:prstGeom>
          <a:noFill/>
          <a:ln w="9525">
            <a:noFill/>
            <a:miter lim="800000"/>
            <a:headEnd/>
            <a:tailEnd/>
          </a:ln>
        </p:spPr>
      </p:pic>
      <p:sp>
        <p:nvSpPr>
          <p:cNvPr id="13" name="Content Placeholder 8"/>
          <p:cNvSpPr txBox="1">
            <a:spLocks/>
          </p:cNvSpPr>
          <p:nvPr/>
        </p:nvSpPr>
        <p:spPr bwMode="auto">
          <a:xfrm>
            <a:off x="304800" y="1066800"/>
            <a:ext cx="8839200" cy="5105400"/>
          </a:xfrm>
          <a:prstGeom prst="rect">
            <a:avLst/>
          </a:prstGeom>
          <a:noFill/>
          <a:ln w="9525">
            <a:noFill/>
            <a:miter lim="800000"/>
            <a:headEnd/>
            <a:tailEnd/>
          </a:ln>
        </p:spPr>
        <p:txBody>
          <a:bodyPr>
            <a:prstTxWarp prst="textNoShape">
              <a:avLst/>
            </a:prstTxWarp>
          </a:bodyPr>
          <a:lstStyle/>
          <a:p>
            <a:pPr marL="342900" indent="-342900" algn="l">
              <a:spcBef>
                <a:spcPct val="20000"/>
              </a:spcBef>
            </a:pPr>
            <a:r>
              <a:rPr lang="en-US" b="0"/>
              <a:t>Federated semantic metadata management utilizing and enhancing UK CancerGrid cgMDR and adding components to fill the gaps to provide another possible workflow for creating cagrid services that can leverage this alternative process.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482"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0483"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0484"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0485" name="Content Placeholder 8" descr="mdr.png"/>
          <p:cNvPicPr>
            <a:picLocks noGrp="1" noChangeAspect="1"/>
          </p:cNvPicPr>
          <p:nvPr>
            <p:ph idx="1"/>
          </p:nvPr>
        </p:nvPicPr>
        <p:blipFill>
          <a:blip r:embed="rId4"/>
          <a:srcRect l="-39740" r="-39740"/>
          <a:stretch>
            <a:fillRect/>
          </a:stretch>
        </p:blipFill>
        <p:spPr>
          <a:xfrm>
            <a:off x="-304800" y="1066800"/>
            <a:ext cx="10134600" cy="5365750"/>
          </a:xfrm>
        </p:spPr>
      </p:pic>
      <p:pic>
        <p:nvPicPr>
          <p:cNvPr id="20486" name="Picture 9" descr="mdr.jpg"/>
          <p:cNvPicPr>
            <a:picLocks noChangeAspect="1"/>
          </p:cNvPicPr>
          <p:nvPr/>
        </p:nvPicPr>
        <p:blipFill>
          <a:blip r:embed="rId5"/>
          <a:srcRect/>
          <a:stretch>
            <a:fillRect/>
          </a:stretch>
        </p:blipFill>
        <p:spPr bwMode="auto">
          <a:xfrm>
            <a:off x="457200" y="0"/>
            <a:ext cx="4203700" cy="94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1506"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1507"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1508"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1509"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20486" name="Content Placeholder 6"/>
          <p:cNvSpPr>
            <a:spLocks noGrp="1"/>
          </p:cNvSpPr>
          <p:nvPr>
            <p:ph idx="1"/>
          </p:nvPr>
        </p:nvSpPr>
        <p:spPr>
          <a:xfrm>
            <a:off x="3048000" y="609600"/>
            <a:ext cx="5867400" cy="5486400"/>
          </a:xfrm>
        </p:spPr>
        <p:txBody>
          <a:bodyPr/>
          <a:lstStyle/>
          <a:p>
            <a:pPr>
              <a:buFontTx/>
              <a:buNone/>
              <a:defRPr/>
            </a:pPr>
            <a:endParaRPr lang="en-US" sz="2400" dirty="0" smtClean="0">
              <a:cs typeface="ヒラギノ角ゴ Pro W3" pitchFamily="-65" charset="-128"/>
            </a:endParaRPr>
          </a:p>
          <a:p>
            <a:pPr>
              <a:defRPr/>
            </a:pPr>
            <a:r>
              <a:rPr lang="en-US" sz="2400" dirty="0" smtClean="0">
                <a:cs typeface="ヒラギノ角ゴ Pro W3" pitchFamily="-65" charset="-128"/>
              </a:rPr>
              <a:t>Utilizing/enhancing the </a:t>
            </a:r>
            <a:r>
              <a:rPr lang="en-US" sz="2400" dirty="0" err="1" smtClean="0">
                <a:cs typeface="ヒラギノ角ゴ Pro W3" pitchFamily="-65" charset="-128"/>
              </a:rPr>
              <a:t>cancergrid</a:t>
            </a:r>
            <a:r>
              <a:rPr lang="en-US" sz="2400" dirty="0" smtClean="0">
                <a:cs typeface="ヒラギノ角ゴ Pro W3" pitchFamily="-65" charset="-128"/>
              </a:rPr>
              <a:t> </a:t>
            </a:r>
            <a:r>
              <a:rPr lang="en-US" sz="2400" dirty="0" err="1" smtClean="0">
                <a:cs typeface="ヒラギノ角ゴ Pro W3" pitchFamily="-65" charset="-128"/>
              </a:rPr>
              <a:t>cgMDR</a:t>
            </a:r>
            <a:r>
              <a:rPr lang="en-US" sz="2400" dirty="0" smtClean="0">
                <a:cs typeface="ヒラギノ角ゴ Pro W3" pitchFamily="-65" charset="-128"/>
              </a:rPr>
              <a:t> iso11179 database.</a:t>
            </a:r>
          </a:p>
          <a:p>
            <a:pPr>
              <a:defRPr/>
            </a:pPr>
            <a:r>
              <a:rPr lang="en-US" sz="2400" dirty="0" smtClean="0">
                <a:cs typeface="ヒラギノ角ゴ Pro W3" pitchFamily="-65" charset="-128"/>
              </a:rPr>
              <a:t>Built on the Exist XML database.</a:t>
            </a:r>
          </a:p>
          <a:p>
            <a:pPr>
              <a:defRPr/>
            </a:pPr>
            <a:r>
              <a:rPr lang="en-US" sz="2400" dirty="0" smtClean="0">
                <a:cs typeface="ヒラギノ角ゴ Pro W3" pitchFamily="-65" charset="-128"/>
              </a:rPr>
              <a:t>Capable of storing, versioning, and maintaining semantic and representational metadata.</a:t>
            </a:r>
          </a:p>
          <a:p>
            <a:pPr lvl="6">
              <a:defRPr/>
            </a:pPr>
            <a:r>
              <a:rPr lang="en-US" dirty="0" smtClean="0">
                <a:cs typeface="ヒラギノ角ゴ Pro W3" pitchFamily="-65" charset="-128"/>
              </a:rPr>
              <a:t>Metadata is annotated with conceptual information from a local or remote </a:t>
            </a:r>
            <a:r>
              <a:rPr lang="en-US" dirty="0" err="1" smtClean="0">
                <a:cs typeface="ヒラギノ角ゴ Pro W3" pitchFamily="-65" charset="-128"/>
              </a:rPr>
              <a:t>lexEVS</a:t>
            </a:r>
            <a:r>
              <a:rPr lang="en-US" dirty="0" smtClean="0">
                <a:cs typeface="ヒラギノ角ゴ Pro W3" pitchFamily="-65" charset="-128"/>
              </a:rPr>
              <a:t> system.</a:t>
            </a:r>
          </a:p>
          <a:p>
            <a:pPr lvl="6">
              <a:defRPr/>
            </a:pPr>
            <a:r>
              <a:rPr lang="en-US" dirty="0" smtClean="0">
                <a:cs typeface="ヒラギノ角ゴ Pro W3" pitchFamily="-65" charset="-128"/>
              </a:rPr>
              <a:t>Web based front-end for creating and </a:t>
            </a:r>
            <a:r>
              <a:rPr lang="en-US" dirty="0" err="1" smtClean="0">
                <a:cs typeface="ヒラギノ角ゴ Pro W3" pitchFamily="-65" charset="-128"/>
              </a:rPr>
              <a:t>curating</a:t>
            </a:r>
            <a:r>
              <a:rPr lang="en-US" dirty="0" smtClean="0">
                <a:cs typeface="ヒラギノ角ゴ Pro W3" pitchFamily="-65" charset="-128"/>
              </a:rPr>
              <a:t> semantic metadata.</a:t>
            </a:r>
          </a:p>
        </p:txBody>
      </p:sp>
      <p:pic>
        <p:nvPicPr>
          <p:cNvPr id="21511" name="Picture 7"/>
          <p:cNvPicPr>
            <a:picLocks noChangeAspect="1"/>
          </p:cNvPicPr>
          <p:nvPr/>
        </p:nvPicPr>
        <p:blipFill>
          <a:blip r:embed="rId5"/>
          <a:srcRect/>
          <a:stretch>
            <a:fillRect/>
          </a:stretch>
        </p:blipFill>
        <p:spPr bwMode="auto">
          <a:xfrm>
            <a:off x="685800" y="1143000"/>
            <a:ext cx="2349500" cy="1968500"/>
          </a:xfrm>
          <a:prstGeom prst="rect">
            <a:avLst/>
          </a:prstGeom>
          <a:noFill/>
          <a:ln w="9525">
            <a:noFill/>
            <a:miter lim="800000"/>
            <a:headEnd/>
            <a:tailEnd/>
          </a:ln>
        </p:spPr>
      </p:pic>
      <p:pic>
        <p:nvPicPr>
          <p:cNvPr id="21512" name="Picture 7" descr="Picture 1.png"/>
          <p:cNvPicPr>
            <a:picLocks noChangeAspect="1"/>
          </p:cNvPicPr>
          <p:nvPr/>
        </p:nvPicPr>
        <p:blipFill>
          <a:blip r:embed="rId6"/>
          <a:srcRect/>
          <a:stretch>
            <a:fillRect/>
          </a:stretch>
        </p:blipFill>
        <p:spPr bwMode="auto">
          <a:xfrm>
            <a:off x="685800" y="3581400"/>
            <a:ext cx="51816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6"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6387" name="Rectangle 3"/>
          <p:cNvSpPr>
            <a:spLocks noGrp="1" noChangeArrowheads="1"/>
          </p:cNvSpPr>
          <p:nvPr>
            <p:ph type="body" idx="1"/>
          </p:nvPr>
        </p:nvSpPr>
        <p:spPr>
          <a:xfrm>
            <a:off x="533400" y="1143000"/>
            <a:ext cx="8610600" cy="5181600"/>
          </a:xfrm>
        </p:spPr>
        <p:txBody>
          <a:bodyPr/>
          <a:lstStyle/>
          <a:p>
            <a:pPr lvl="1" eaLnBrk="1" hangingPunct="1">
              <a:buFontTx/>
              <a:buNone/>
            </a:pPr>
            <a:endParaRPr lang="en-US" sz="1800" dirty="0" smtClean="0">
              <a:ea typeface="ＭＳ Ｐゴシック" charset="-128"/>
              <a:cs typeface="ＭＳ Ｐゴシック" charset="-128"/>
            </a:endParaRPr>
          </a:p>
          <a:p>
            <a:pPr>
              <a:buFontTx/>
              <a:buNone/>
            </a:pPr>
            <a:r>
              <a:rPr lang="en-US" sz="1800" dirty="0" err="1" smtClean="0"/>
              <a:t>caGrid</a:t>
            </a:r>
            <a:r>
              <a:rPr lang="en-US" sz="1800" dirty="0" smtClean="0"/>
              <a:t> is a generic and domain agnostic set of middleware and tools that enables service oriented science.  Initially created for </a:t>
            </a:r>
            <a:r>
              <a:rPr lang="en-US" sz="1800" dirty="0" err="1" smtClean="0"/>
              <a:t>caBIG</a:t>
            </a:r>
            <a:r>
              <a:rPr lang="en-US" sz="1800" dirty="0" smtClean="0"/>
              <a:t> program effort and currently growing into a far reaching general community supported middleware system for data and analytics sharing.  </a:t>
            </a:r>
            <a:r>
              <a:rPr lang="en-US" sz="1800" dirty="0" err="1" smtClean="0"/>
              <a:t>caGrid</a:t>
            </a:r>
            <a:r>
              <a:rPr lang="en-US" sz="1800" dirty="0" smtClean="0"/>
              <a:t> aims to be a platform to help solve some of the basic challenges in multi-institutional research collaboration and shares many of the goals and challenges that we see ourselves facing in data sharing in CTSA:</a:t>
            </a:r>
          </a:p>
          <a:p>
            <a:endParaRPr lang="en-US" sz="1800" dirty="0" smtClean="0"/>
          </a:p>
          <a:p>
            <a:r>
              <a:rPr lang="en-US" sz="1800" dirty="0" smtClean="0"/>
              <a:t>Physically and logically disparate community participants.</a:t>
            </a:r>
          </a:p>
          <a:p>
            <a:r>
              <a:rPr lang="en-US" sz="1800" dirty="0" smtClean="0"/>
              <a:t>Multi-institutional security interoperability and policy issues.</a:t>
            </a:r>
          </a:p>
          <a:p>
            <a:r>
              <a:rPr lang="en-US" sz="1800" dirty="0" smtClean="0"/>
              <a:t>Use of new technologies which require training, expertise, and process change.</a:t>
            </a:r>
          </a:p>
          <a:p>
            <a:r>
              <a:rPr lang="en-US" sz="1800" dirty="0" smtClean="0"/>
              <a:t>Complex federal and local data integrity and privacy constraints.</a:t>
            </a:r>
          </a:p>
          <a:p>
            <a:r>
              <a:rPr lang="en-US" sz="1800" dirty="0" smtClean="0"/>
              <a:t>Semantic and syntactic differences in data within and across research groups and institutions.</a:t>
            </a:r>
          </a:p>
        </p:txBody>
      </p:sp>
      <p:sp>
        <p:nvSpPr>
          <p:cNvPr id="16388" name="Rectangle 5"/>
          <p:cNvSpPr>
            <a:spLocks noGrp="1" noChangeArrowheads="1"/>
          </p:cNvSpPr>
          <p:nvPr>
            <p:ph type="title"/>
          </p:nvPr>
        </p:nvSpPr>
        <p:spPr>
          <a:xfrm>
            <a:off x="381000" y="0"/>
            <a:ext cx="6705600" cy="914400"/>
          </a:xfrm>
        </p:spPr>
        <p:txBody>
          <a:bodyPr/>
          <a:lstStyle/>
          <a:p>
            <a:pPr algn="l" eaLnBrk="1" hangingPunct="1"/>
            <a:r>
              <a:rPr lang="en-US" sz="3200" dirty="0" err="1" smtClean="0">
                <a:solidFill>
                  <a:srgbClr val="A1131B"/>
                </a:solidFill>
                <a:ea typeface="ＭＳ Ｐゴシック" charset="-128"/>
                <a:cs typeface="ＭＳ Ｐゴシック" charset="-128"/>
              </a:rPr>
              <a:t>caGrid</a:t>
            </a:r>
            <a:r>
              <a:rPr lang="en-US" sz="3200" dirty="0" smtClean="0">
                <a:solidFill>
                  <a:srgbClr val="A1131B"/>
                </a:solidFill>
                <a:ea typeface="ＭＳ Ｐゴシック" charset="-128"/>
                <a:cs typeface="ＭＳ Ｐゴシック" charset="-128"/>
              </a:rPr>
              <a:t> and CTSA</a:t>
            </a:r>
            <a:endParaRPr lang="en-US" sz="3200" dirty="0" smtClean="0">
              <a:solidFill>
                <a:srgbClr val="A1131B"/>
              </a:solidFill>
              <a:ea typeface="ＭＳ Ｐゴシック" charset="-128"/>
              <a:cs typeface="ＭＳ Ｐゴシック" charset="-128"/>
            </a:endParaRPr>
          </a:p>
        </p:txBody>
      </p:sp>
      <p:pic>
        <p:nvPicPr>
          <p:cNvPr id="16389"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2530"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2531"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2532"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2533"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22534" name="Content Placeholder 6"/>
          <p:cNvSpPr>
            <a:spLocks noGrp="1"/>
          </p:cNvSpPr>
          <p:nvPr>
            <p:ph idx="1"/>
          </p:nvPr>
        </p:nvSpPr>
        <p:spPr>
          <a:xfrm>
            <a:off x="3048000" y="1066800"/>
            <a:ext cx="5410200" cy="5029200"/>
          </a:xfrm>
        </p:spPr>
        <p:txBody>
          <a:bodyPr/>
          <a:lstStyle/>
          <a:p>
            <a:pPr>
              <a:buFontTx/>
              <a:buNone/>
            </a:pPr>
            <a:endParaRPr lang="en-US" sz="2000" smtClean="0"/>
          </a:p>
          <a:p>
            <a:r>
              <a:rPr lang="en-US" sz="2000" smtClean="0"/>
              <a:t>caGrid grid service capable of talking to caDSR, many lexEVS and many openMDR systems enabling federated query of common data elements or concepts. </a:t>
            </a:r>
          </a:p>
          <a:p>
            <a:r>
              <a:rPr lang="en-US" sz="2000" smtClean="0"/>
              <a:t>Enhances and wraps the cgMDR mdrConnector in order to parse the received information into a common format.  </a:t>
            </a:r>
          </a:p>
          <a:p>
            <a:r>
              <a:rPr lang="en-US" sz="2000" smtClean="0"/>
              <a:t>caGrid service enables it to be deployed in any local or production grid environment and configured and modified to talk to many semantic metadata systems.</a:t>
            </a:r>
          </a:p>
        </p:txBody>
      </p:sp>
      <p:pic>
        <p:nvPicPr>
          <p:cNvPr id="22535" name="Picture 10"/>
          <p:cNvPicPr>
            <a:picLocks noChangeAspect="1"/>
          </p:cNvPicPr>
          <p:nvPr/>
        </p:nvPicPr>
        <p:blipFill>
          <a:blip r:embed="rId5"/>
          <a:srcRect/>
          <a:stretch>
            <a:fillRect/>
          </a:stretch>
        </p:blipFill>
        <p:spPr bwMode="auto">
          <a:xfrm>
            <a:off x="762000" y="2133600"/>
            <a:ext cx="2120900" cy="208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3554"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23555"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3556"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3557"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23558" name="Content Placeholder 6"/>
          <p:cNvSpPr>
            <a:spLocks noGrp="1"/>
          </p:cNvSpPr>
          <p:nvPr>
            <p:ph idx="1"/>
          </p:nvPr>
        </p:nvSpPr>
        <p:spPr>
          <a:xfrm>
            <a:off x="2895600" y="1143000"/>
            <a:ext cx="5410200" cy="5029200"/>
          </a:xfrm>
        </p:spPr>
        <p:txBody>
          <a:bodyPr/>
          <a:lstStyle/>
          <a:p>
            <a:endParaRPr lang="en-US" sz="2000" smtClean="0"/>
          </a:p>
          <a:p>
            <a:endParaRPr lang="en-US" sz="2000" smtClean="0"/>
          </a:p>
          <a:p>
            <a:r>
              <a:rPr lang="en-US" sz="2000" smtClean="0"/>
              <a:t>Enables utilizing the MDRQuery service for locating and utilizing common data elements from many semantic metadata sources for annotation of classes and attributes of the logical domain model.</a:t>
            </a:r>
          </a:p>
          <a:p>
            <a:r>
              <a:rPr lang="en-US" sz="2000" smtClean="0"/>
              <a:t>Tags are created that identify the remote service and locally unique id of the CDE. (Good use case for leveraging identifiers.</a:t>
            </a:r>
          </a:p>
          <a:p>
            <a:r>
              <a:rPr lang="en-US" sz="2000" smtClean="0"/>
              <a:t>The model is annotated just as it could be with the SIW except there is no need to leave the EA environment.</a:t>
            </a:r>
          </a:p>
        </p:txBody>
      </p:sp>
      <p:pic>
        <p:nvPicPr>
          <p:cNvPr id="23559" name="Picture 7"/>
          <p:cNvPicPr>
            <a:picLocks noChangeAspect="1"/>
          </p:cNvPicPr>
          <p:nvPr/>
        </p:nvPicPr>
        <p:blipFill>
          <a:blip r:embed="rId5"/>
          <a:srcRect/>
          <a:stretch>
            <a:fillRect/>
          </a:stretch>
        </p:blipFill>
        <p:spPr bwMode="auto">
          <a:xfrm>
            <a:off x="533400" y="2286000"/>
            <a:ext cx="2070100" cy="218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4578" name="Picture 6" descr="PPT_ContentB"/>
          <p:cNvPicPr>
            <a:picLocks noChangeAspect="1" noChangeArrowheads="1"/>
          </p:cNvPicPr>
          <p:nvPr/>
        </p:nvPicPr>
        <p:blipFill>
          <a:blip r:embed="rId2"/>
          <a:srcRect/>
          <a:stretch>
            <a:fillRect/>
          </a:stretch>
        </p:blipFill>
        <p:spPr bwMode="auto">
          <a:xfrm>
            <a:off x="0" y="-1588"/>
            <a:ext cx="9145588" cy="6859588"/>
          </a:xfrm>
          <a:prstGeom prst="rect">
            <a:avLst/>
          </a:prstGeom>
          <a:noFill/>
          <a:ln w="9525">
            <a:noFill/>
            <a:miter lim="800000"/>
            <a:headEnd/>
            <a:tailEnd/>
          </a:ln>
        </p:spPr>
      </p:pic>
      <p:sp>
        <p:nvSpPr>
          <p:cNvPr id="24579"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4580"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4581"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pic>
        <p:nvPicPr>
          <p:cNvPr id="24582" name="Content Placeholder 9" descr="eaplugin01.jpg"/>
          <p:cNvPicPr>
            <a:picLocks noGrp="1" noChangeAspect="1"/>
          </p:cNvPicPr>
          <p:nvPr>
            <p:ph idx="1"/>
          </p:nvPr>
        </p:nvPicPr>
        <p:blipFill>
          <a:blip r:embed="rId5"/>
          <a:srcRect l="-21802" r="-21802"/>
          <a:stretch>
            <a:fillRect/>
          </a:stretch>
        </p:blipFill>
        <p:spPr>
          <a:xfrm>
            <a:off x="2895600" y="1143000"/>
            <a:ext cx="5410200" cy="5029200"/>
          </a:xfrm>
        </p:spPr>
      </p:pic>
      <p:pic>
        <p:nvPicPr>
          <p:cNvPr id="24583" name="Picture 7"/>
          <p:cNvPicPr>
            <a:picLocks noChangeAspect="1"/>
          </p:cNvPicPr>
          <p:nvPr/>
        </p:nvPicPr>
        <p:blipFill>
          <a:blip r:embed="rId6"/>
          <a:srcRect/>
          <a:stretch>
            <a:fillRect/>
          </a:stretch>
        </p:blipFill>
        <p:spPr bwMode="auto">
          <a:xfrm>
            <a:off x="533400" y="2286000"/>
            <a:ext cx="2070100" cy="218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5602" name="Picture 6" descr="PPT_ContentB"/>
          <p:cNvPicPr>
            <a:picLocks noChangeAspect="1" noChangeArrowheads="1"/>
          </p:cNvPicPr>
          <p:nvPr/>
        </p:nvPicPr>
        <p:blipFill>
          <a:blip r:embed="rId2"/>
          <a:srcRect/>
          <a:stretch>
            <a:fillRect/>
          </a:stretch>
        </p:blipFill>
        <p:spPr bwMode="auto">
          <a:xfrm>
            <a:off x="0" y="-1588"/>
            <a:ext cx="9145588" cy="6859588"/>
          </a:xfrm>
          <a:prstGeom prst="rect">
            <a:avLst/>
          </a:prstGeom>
          <a:noFill/>
          <a:ln w="9525">
            <a:noFill/>
            <a:miter lim="800000"/>
            <a:headEnd/>
            <a:tailEnd/>
          </a:ln>
        </p:spPr>
      </p:pic>
      <p:sp>
        <p:nvSpPr>
          <p:cNvPr id="25603"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5604"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5605"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pic>
        <p:nvPicPr>
          <p:cNvPr id="25606" name="Content Placeholder 9" descr="eaplugin01.jpg"/>
          <p:cNvPicPr>
            <a:picLocks noGrp="1" noChangeAspect="1"/>
          </p:cNvPicPr>
          <p:nvPr>
            <p:ph idx="1"/>
          </p:nvPr>
        </p:nvPicPr>
        <p:blipFill>
          <a:blip r:embed="rId5"/>
          <a:srcRect/>
          <a:stretch>
            <a:fillRect/>
          </a:stretch>
        </p:blipFill>
        <p:spPr>
          <a:xfrm>
            <a:off x="3895725" y="1143000"/>
            <a:ext cx="3409950" cy="5029200"/>
          </a:xfrm>
        </p:spPr>
      </p:pic>
      <p:pic>
        <p:nvPicPr>
          <p:cNvPr id="25607" name="Picture 7"/>
          <p:cNvPicPr>
            <a:picLocks noChangeAspect="1"/>
          </p:cNvPicPr>
          <p:nvPr/>
        </p:nvPicPr>
        <p:blipFill>
          <a:blip r:embed="rId6"/>
          <a:srcRect/>
          <a:stretch>
            <a:fillRect/>
          </a:stretch>
        </p:blipFill>
        <p:spPr bwMode="auto">
          <a:xfrm>
            <a:off x="533400" y="2286000"/>
            <a:ext cx="2070100" cy="218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6626" name="Picture 6" descr="PPT_ContentB"/>
          <p:cNvPicPr>
            <a:picLocks noChangeAspect="1" noChangeArrowheads="1"/>
          </p:cNvPicPr>
          <p:nvPr/>
        </p:nvPicPr>
        <p:blipFill>
          <a:blip r:embed="rId2"/>
          <a:srcRect/>
          <a:stretch>
            <a:fillRect/>
          </a:stretch>
        </p:blipFill>
        <p:spPr bwMode="auto">
          <a:xfrm>
            <a:off x="0" y="-1588"/>
            <a:ext cx="9145588" cy="6859588"/>
          </a:xfrm>
          <a:prstGeom prst="rect">
            <a:avLst/>
          </a:prstGeom>
          <a:noFill/>
          <a:ln w="9525">
            <a:noFill/>
            <a:miter lim="800000"/>
            <a:headEnd/>
            <a:tailEnd/>
          </a:ln>
        </p:spPr>
      </p:pic>
      <p:sp>
        <p:nvSpPr>
          <p:cNvPr id="26627"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6628"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6629"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pic>
        <p:nvPicPr>
          <p:cNvPr id="26630" name="Content Placeholder 9" descr="eaplugin01.jpg"/>
          <p:cNvPicPr>
            <a:picLocks noGrp="1" noChangeAspect="1"/>
          </p:cNvPicPr>
          <p:nvPr>
            <p:ph idx="1"/>
          </p:nvPr>
        </p:nvPicPr>
        <p:blipFill>
          <a:blip r:embed="rId5"/>
          <a:srcRect/>
          <a:stretch>
            <a:fillRect/>
          </a:stretch>
        </p:blipFill>
        <p:spPr>
          <a:xfrm>
            <a:off x="3810000" y="1676400"/>
            <a:ext cx="3411538" cy="1498600"/>
          </a:xfrm>
        </p:spPr>
      </p:pic>
      <p:pic>
        <p:nvPicPr>
          <p:cNvPr id="26631" name="Picture 7"/>
          <p:cNvPicPr>
            <a:picLocks noChangeAspect="1"/>
          </p:cNvPicPr>
          <p:nvPr/>
        </p:nvPicPr>
        <p:blipFill>
          <a:blip r:embed="rId6"/>
          <a:srcRect/>
          <a:stretch>
            <a:fillRect/>
          </a:stretch>
        </p:blipFill>
        <p:spPr bwMode="auto">
          <a:xfrm>
            <a:off x="533400" y="2286000"/>
            <a:ext cx="2070100" cy="2184400"/>
          </a:xfrm>
          <a:prstGeom prst="rect">
            <a:avLst/>
          </a:prstGeom>
          <a:noFill/>
          <a:ln w="9525">
            <a:noFill/>
            <a:miter lim="800000"/>
            <a:headEnd/>
            <a:tailEnd/>
          </a:ln>
        </p:spPr>
      </p:pic>
      <p:pic>
        <p:nvPicPr>
          <p:cNvPr id="26632" name="Picture 7" descr="eaplugin04.png"/>
          <p:cNvPicPr>
            <a:picLocks noChangeAspect="1"/>
          </p:cNvPicPr>
          <p:nvPr/>
        </p:nvPicPr>
        <p:blipFill>
          <a:blip r:embed="rId7"/>
          <a:srcRect/>
          <a:stretch>
            <a:fillRect/>
          </a:stretch>
        </p:blipFill>
        <p:spPr bwMode="auto">
          <a:xfrm>
            <a:off x="3429000" y="3581400"/>
            <a:ext cx="4800600" cy="149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7650" name="Picture 6" descr="PPT_ContentB"/>
          <p:cNvPicPr>
            <a:picLocks noChangeAspect="1" noChangeArrowheads="1"/>
          </p:cNvPicPr>
          <p:nvPr/>
        </p:nvPicPr>
        <p:blipFill>
          <a:blip r:embed="rId2"/>
          <a:srcRect/>
          <a:stretch>
            <a:fillRect/>
          </a:stretch>
        </p:blipFill>
        <p:spPr bwMode="auto">
          <a:xfrm>
            <a:off x="0" y="-1588"/>
            <a:ext cx="9145588" cy="6859588"/>
          </a:xfrm>
          <a:prstGeom prst="rect">
            <a:avLst/>
          </a:prstGeom>
          <a:noFill/>
          <a:ln w="9525">
            <a:noFill/>
            <a:miter lim="800000"/>
            <a:headEnd/>
            <a:tailEnd/>
          </a:ln>
        </p:spPr>
      </p:pic>
      <p:sp>
        <p:nvSpPr>
          <p:cNvPr id="27651"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7652"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7653"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pic>
        <p:nvPicPr>
          <p:cNvPr id="27654" name="Content Placeholder 9" descr="eaplugin01.jpg"/>
          <p:cNvPicPr>
            <a:picLocks noGrp="1" noChangeAspect="1"/>
          </p:cNvPicPr>
          <p:nvPr>
            <p:ph idx="1"/>
          </p:nvPr>
        </p:nvPicPr>
        <p:blipFill>
          <a:blip r:embed="rId5"/>
          <a:srcRect/>
          <a:stretch>
            <a:fillRect/>
          </a:stretch>
        </p:blipFill>
        <p:spPr>
          <a:xfrm>
            <a:off x="3352800" y="1371600"/>
            <a:ext cx="3411538" cy="334963"/>
          </a:xfrm>
        </p:spPr>
      </p:pic>
      <p:pic>
        <p:nvPicPr>
          <p:cNvPr id="27655" name="Picture 7"/>
          <p:cNvPicPr>
            <a:picLocks noChangeAspect="1"/>
          </p:cNvPicPr>
          <p:nvPr/>
        </p:nvPicPr>
        <p:blipFill>
          <a:blip r:embed="rId6"/>
          <a:srcRect/>
          <a:stretch>
            <a:fillRect/>
          </a:stretch>
        </p:blipFill>
        <p:spPr bwMode="auto">
          <a:xfrm>
            <a:off x="533400" y="2286000"/>
            <a:ext cx="2070100" cy="2184400"/>
          </a:xfrm>
          <a:prstGeom prst="rect">
            <a:avLst/>
          </a:prstGeom>
          <a:noFill/>
          <a:ln w="9525">
            <a:noFill/>
            <a:miter lim="800000"/>
            <a:headEnd/>
            <a:tailEnd/>
          </a:ln>
        </p:spPr>
      </p:pic>
      <p:pic>
        <p:nvPicPr>
          <p:cNvPr id="27656" name="Picture 8" descr="eaplugin05.png"/>
          <p:cNvPicPr>
            <a:picLocks noChangeAspect="1"/>
          </p:cNvPicPr>
          <p:nvPr/>
        </p:nvPicPr>
        <p:blipFill>
          <a:blip r:embed="rId7"/>
          <a:srcRect/>
          <a:stretch>
            <a:fillRect/>
          </a:stretch>
        </p:blipFill>
        <p:spPr bwMode="auto">
          <a:xfrm>
            <a:off x="3276600" y="2362200"/>
            <a:ext cx="4881563" cy="1524000"/>
          </a:xfrm>
          <a:prstGeom prst="rect">
            <a:avLst/>
          </a:prstGeom>
          <a:noFill/>
          <a:ln w="9525">
            <a:noFill/>
            <a:miter lim="800000"/>
            <a:headEnd/>
            <a:tailEnd/>
          </a:ln>
        </p:spPr>
      </p:pic>
      <p:pic>
        <p:nvPicPr>
          <p:cNvPr id="27657" name="Picture 11" descr="eaplugin06.png"/>
          <p:cNvPicPr>
            <a:picLocks noChangeAspect="1"/>
          </p:cNvPicPr>
          <p:nvPr/>
        </p:nvPicPr>
        <p:blipFill>
          <a:blip r:embed="rId8"/>
          <a:srcRect/>
          <a:stretch>
            <a:fillRect/>
          </a:stretch>
        </p:blipFill>
        <p:spPr bwMode="auto">
          <a:xfrm>
            <a:off x="3429000" y="4495800"/>
            <a:ext cx="4737100" cy="1257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674" name="Picture 6" descr="PPT_ContentB"/>
          <p:cNvPicPr>
            <a:picLocks noChangeAspect="1" noChangeArrowheads="1"/>
          </p:cNvPicPr>
          <p:nvPr/>
        </p:nvPicPr>
        <p:blipFill>
          <a:blip r:embed="rId2"/>
          <a:srcRect/>
          <a:stretch>
            <a:fillRect/>
          </a:stretch>
        </p:blipFill>
        <p:spPr bwMode="auto">
          <a:xfrm>
            <a:off x="0" y="-1588"/>
            <a:ext cx="9145588" cy="6859588"/>
          </a:xfrm>
          <a:prstGeom prst="rect">
            <a:avLst/>
          </a:prstGeom>
          <a:noFill/>
          <a:ln w="9525">
            <a:noFill/>
            <a:miter lim="800000"/>
            <a:headEnd/>
            <a:tailEnd/>
          </a:ln>
        </p:spPr>
      </p:pic>
      <p:sp>
        <p:nvSpPr>
          <p:cNvPr id="28675" name="Rectangle 5"/>
          <p:cNvSpPr>
            <a:spLocks noGrp="1" noChangeArrowheads="1"/>
          </p:cNvSpPr>
          <p:nvPr>
            <p:ph type="title"/>
          </p:nvPr>
        </p:nvSpPr>
        <p:spPr>
          <a:xfrm>
            <a:off x="609600" y="0"/>
            <a:ext cx="6629400" cy="914400"/>
          </a:xfrm>
        </p:spPr>
        <p:txBody>
          <a:bodyPr/>
          <a:lstStyle/>
          <a:p>
            <a:pPr algn="l" eaLnBrk="1" hangingPunct="1"/>
            <a:r>
              <a:rPr lang="en-US" smtClean="0">
                <a:solidFill>
                  <a:srgbClr val="A1131B"/>
                </a:solidFill>
                <a:ea typeface="ＭＳ Ｐゴシック" charset="-128"/>
                <a:cs typeface="ＭＳ Ｐゴシック" charset="-128"/>
              </a:rPr>
              <a:t>openMDR</a:t>
            </a:r>
          </a:p>
        </p:txBody>
      </p:sp>
      <p:pic>
        <p:nvPicPr>
          <p:cNvPr id="28676"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28677"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28678" name="Content Placeholder 6"/>
          <p:cNvSpPr>
            <a:spLocks noGrp="1"/>
          </p:cNvSpPr>
          <p:nvPr>
            <p:ph idx="1"/>
          </p:nvPr>
        </p:nvSpPr>
        <p:spPr>
          <a:xfrm>
            <a:off x="3048000" y="1066800"/>
            <a:ext cx="5410200" cy="5029200"/>
          </a:xfrm>
        </p:spPr>
        <p:txBody>
          <a:bodyPr/>
          <a:lstStyle/>
          <a:p>
            <a:r>
              <a:rPr lang="en-US" sz="2000" smtClean="0"/>
              <a:t>Grid services in caBIG require semantic metadata and currently the only way to generate this service metadata is to utilize caGrid tools which can only use the caDSR which only uses the EVS.</a:t>
            </a:r>
          </a:p>
          <a:p>
            <a:r>
              <a:rPr lang="en-US" sz="2000" smtClean="0"/>
              <a:t>This tool can take models annotated with the openMDR annotation plug-in for EA and generate the required semantic service metadata.  This metadata can then be used to generate a data service using the Introduce Data Service Wizard which prior to this tool would only be able to utilize the caDSR can now generate data services annotated with data models from almost anywhere.</a:t>
            </a:r>
          </a:p>
        </p:txBody>
      </p:sp>
      <p:pic>
        <p:nvPicPr>
          <p:cNvPr id="28679" name="Picture 8"/>
          <p:cNvPicPr>
            <a:picLocks noChangeAspect="1"/>
          </p:cNvPicPr>
          <p:nvPr/>
        </p:nvPicPr>
        <p:blipFill>
          <a:blip r:embed="rId5"/>
          <a:srcRect/>
          <a:stretch>
            <a:fillRect/>
          </a:stretch>
        </p:blipFill>
        <p:spPr bwMode="auto">
          <a:xfrm>
            <a:off x="304800" y="2286000"/>
            <a:ext cx="2451100" cy="196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9698" name="Picture 5"/>
          <p:cNvPicPr>
            <a:picLocks noChangeAspect="1"/>
          </p:cNvPicPr>
          <p:nvPr/>
        </p:nvPicPr>
        <p:blipFill>
          <a:blip r:embed="rId2"/>
          <a:srcRect/>
          <a:stretch>
            <a:fillRect/>
          </a:stretch>
        </p:blipFill>
        <p:spPr bwMode="auto">
          <a:xfrm>
            <a:off x="-65649" y="0"/>
            <a:ext cx="5933049" cy="6886575"/>
          </a:xfrm>
          <a:prstGeom prst="rect">
            <a:avLst/>
          </a:prstGeom>
          <a:noFill/>
          <a:ln w="9525">
            <a:noFill/>
            <a:miter lim="800000"/>
            <a:headEnd/>
            <a:tailEnd/>
          </a:ln>
        </p:spPr>
      </p:pic>
      <p:pic>
        <p:nvPicPr>
          <p:cNvPr id="29699"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
        <p:nvSpPr>
          <p:cNvPr id="29700" name="Content Placeholder 13"/>
          <p:cNvSpPr>
            <a:spLocks noGrp="1"/>
          </p:cNvSpPr>
          <p:nvPr>
            <p:ph idx="1"/>
          </p:nvPr>
        </p:nvSpPr>
        <p:spPr>
          <a:xfrm>
            <a:off x="4267200" y="1143000"/>
            <a:ext cx="4876800" cy="4953000"/>
          </a:xfrm>
        </p:spPr>
        <p:txBody>
          <a:bodyPr/>
          <a:lstStyle/>
          <a:p>
            <a:pPr marL="457200" indent="-457200">
              <a:buFontTx/>
              <a:buNone/>
            </a:pPr>
            <a:r>
              <a:rPr lang="en-US" sz="2000" b="1" dirty="0" smtClean="0"/>
              <a:t>The new service creation workflow:</a:t>
            </a:r>
          </a:p>
          <a:p>
            <a:pPr marL="457200" indent="-457200">
              <a:buFontTx/>
              <a:buNone/>
            </a:pPr>
            <a:endParaRPr lang="en-US" sz="2000" dirty="0" smtClean="0"/>
          </a:p>
          <a:p>
            <a:pPr marL="457200" indent="-457200">
              <a:buFontTx/>
              <a:buAutoNum type="arabicPeriod"/>
            </a:pPr>
            <a:r>
              <a:rPr lang="en-US" sz="2000" dirty="0" smtClean="0"/>
              <a:t>Draw logical model in EA.</a:t>
            </a:r>
          </a:p>
          <a:p>
            <a:pPr marL="457200" indent="-457200">
              <a:buFontTx/>
              <a:buAutoNum type="arabicPeriod"/>
            </a:pPr>
            <a:r>
              <a:rPr lang="en-US" sz="2000" dirty="0" smtClean="0"/>
              <a:t>Annotate logical model in EA utilizing </a:t>
            </a:r>
            <a:r>
              <a:rPr lang="en-US" sz="2000" dirty="0" err="1" smtClean="0"/>
              <a:t>openMDR</a:t>
            </a:r>
            <a:r>
              <a:rPr lang="en-US" sz="2000" dirty="0" smtClean="0"/>
              <a:t> EA plug-in.</a:t>
            </a:r>
          </a:p>
          <a:p>
            <a:pPr marL="457200" indent="-457200">
              <a:buFontTx/>
              <a:buAutoNum type="arabicPeriod"/>
            </a:pPr>
            <a:r>
              <a:rPr lang="en-US" sz="2000" dirty="0" smtClean="0"/>
              <a:t>Export annotated XMI and</a:t>
            </a:r>
          </a:p>
          <a:p>
            <a:pPr marL="857250" lvl="1" indent="-457200">
              <a:buFontTx/>
              <a:buAutoNum type="arabicPeriod"/>
            </a:pPr>
            <a:r>
              <a:rPr lang="en-US" sz="1600" dirty="0" smtClean="0"/>
              <a:t>Run through </a:t>
            </a:r>
            <a:r>
              <a:rPr lang="en-US" sz="1600" dirty="0" err="1" smtClean="0"/>
              <a:t>caCore</a:t>
            </a:r>
            <a:r>
              <a:rPr lang="en-US" sz="1600" dirty="0" smtClean="0"/>
              <a:t> SDK if you want to build a data service or have schema generated.</a:t>
            </a:r>
          </a:p>
          <a:p>
            <a:pPr marL="857250" lvl="1" indent="-457200">
              <a:buFontTx/>
              <a:buAutoNum type="arabicPeriod"/>
            </a:pPr>
            <a:r>
              <a:rPr lang="en-US" sz="1600" dirty="0" smtClean="0"/>
              <a:t>Run through</a:t>
            </a:r>
            <a:r>
              <a:rPr lang="en-US" sz="1600" dirty="0" smtClean="0"/>
              <a:t> MDR Domain </a:t>
            </a:r>
            <a:r>
              <a:rPr lang="en-US" sz="1600" dirty="0" smtClean="0"/>
              <a:t>Model Generator to generated grid service metadata for exposing the semantic annotations for the   logical model being used.</a:t>
            </a:r>
          </a:p>
          <a:p>
            <a:pPr marL="457200" indent="-457200">
              <a:buFontTx/>
              <a:buAutoNum type="arabicPeriod"/>
            </a:pPr>
            <a:r>
              <a:rPr lang="en-US" sz="2000" dirty="0" smtClean="0"/>
              <a:t>Generate service with Introduce.</a:t>
            </a:r>
          </a:p>
        </p:txBody>
      </p:sp>
      <p:sp>
        <p:nvSpPr>
          <p:cNvPr id="5" name="Rectangle 4"/>
          <p:cNvSpPr/>
          <p:nvPr/>
        </p:nvSpPr>
        <p:spPr bwMode="auto">
          <a:xfrm>
            <a:off x="5867400" y="6172200"/>
            <a:ext cx="3276600" cy="762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a typeface="ヒラギノ角ゴ Pro W3" pitchFamily="71"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22"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pic>
        <p:nvPicPr>
          <p:cNvPr id="30723"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30724"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30725" name="Content Placeholder 13"/>
          <p:cNvSpPr>
            <a:spLocks noGrp="1"/>
          </p:cNvSpPr>
          <p:nvPr>
            <p:ph idx="1"/>
          </p:nvPr>
        </p:nvSpPr>
        <p:spPr>
          <a:xfrm>
            <a:off x="457200" y="990600"/>
            <a:ext cx="8686800" cy="5105400"/>
          </a:xfrm>
        </p:spPr>
        <p:txBody>
          <a:bodyPr/>
          <a:lstStyle/>
          <a:p>
            <a:pPr>
              <a:buFontTx/>
              <a:buNone/>
            </a:pPr>
            <a:r>
              <a:rPr lang="en-US" sz="2400" dirty="0" smtClean="0"/>
              <a:t>What have we done so far?</a:t>
            </a:r>
          </a:p>
          <a:p>
            <a:pPr lvl="1"/>
            <a:r>
              <a:rPr lang="en-US" sz="2000" dirty="0" err="1" smtClean="0"/>
              <a:t>Refactor</a:t>
            </a:r>
            <a:r>
              <a:rPr lang="en-US" sz="2000" dirty="0" smtClean="0"/>
              <a:t> of </a:t>
            </a:r>
            <a:r>
              <a:rPr lang="en-US" sz="2000" dirty="0" err="1" smtClean="0"/>
              <a:t>cgMDR</a:t>
            </a:r>
            <a:r>
              <a:rPr lang="en-US" sz="2000" dirty="0" smtClean="0"/>
              <a:t> source to enable the following capabilities.</a:t>
            </a:r>
          </a:p>
          <a:p>
            <a:pPr lvl="2"/>
            <a:r>
              <a:rPr lang="en-US" sz="1800" dirty="0" smtClean="0"/>
              <a:t>Pulled code out of exist source tree so that </a:t>
            </a:r>
            <a:r>
              <a:rPr lang="en-US" sz="1800" dirty="0" err="1" smtClean="0"/>
              <a:t>openMDR</a:t>
            </a:r>
            <a:r>
              <a:rPr lang="en-US" sz="1800" dirty="0" smtClean="0"/>
              <a:t> is not tied specifically to any version of exist.</a:t>
            </a:r>
          </a:p>
          <a:p>
            <a:pPr lvl="2"/>
            <a:r>
              <a:rPr lang="en-US" sz="1800" dirty="0" smtClean="0"/>
              <a:t>Broke project up into 3 sub projects and added a 4th.</a:t>
            </a:r>
          </a:p>
          <a:p>
            <a:pPr lvl="3"/>
            <a:r>
              <a:rPr lang="en-US" sz="1400" b="1" dirty="0" err="1" smtClean="0"/>
              <a:t>mdrCore</a:t>
            </a:r>
            <a:r>
              <a:rPr lang="en-US" sz="1400" dirty="0" smtClean="0"/>
              <a:t> (</a:t>
            </a:r>
            <a:r>
              <a:rPr lang="en-US" sz="1400" dirty="0" err="1" smtClean="0"/>
              <a:t>iso</a:t>
            </a:r>
            <a:r>
              <a:rPr lang="en-US" sz="1400" dirty="0" smtClean="0"/>
              <a:t> 11179 database and web </a:t>
            </a:r>
            <a:r>
              <a:rPr lang="en-US" sz="1400" dirty="0" smtClean="0"/>
              <a:t>front-end </a:t>
            </a:r>
            <a:r>
              <a:rPr lang="en-US" sz="1400" dirty="0" smtClean="0"/>
              <a:t>for </a:t>
            </a:r>
            <a:r>
              <a:rPr lang="en-US" sz="1400" dirty="0" err="1" smtClean="0"/>
              <a:t>curation</a:t>
            </a:r>
            <a:r>
              <a:rPr lang="en-US" sz="1400" dirty="0" smtClean="0"/>
              <a:t> and browse</a:t>
            </a:r>
            <a:r>
              <a:rPr lang="en-US" sz="1400" dirty="0" smtClean="0"/>
              <a:t>)</a:t>
            </a:r>
          </a:p>
          <a:p>
            <a:pPr lvl="4"/>
            <a:r>
              <a:rPr lang="en-US" sz="1400" dirty="0" err="1" smtClean="0"/>
              <a:t>Refactored</a:t>
            </a:r>
            <a:r>
              <a:rPr lang="en-US" sz="1400" dirty="0" smtClean="0"/>
              <a:t> web front-end to not use </a:t>
            </a:r>
            <a:r>
              <a:rPr lang="en-US" sz="1400" dirty="0" err="1" smtClean="0"/>
              <a:t>XFroms</a:t>
            </a:r>
            <a:r>
              <a:rPr lang="en-US" sz="1400" dirty="0" smtClean="0"/>
              <a:t> and to use basic Forms for creating and editing all iso11179 data types.</a:t>
            </a:r>
            <a:endParaRPr lang="en-US" sz="1400" dirty="0" smtClean="0"/>
          </a:p>
          <a:p>
            <a:pPr lvl="3"/>
            <a:r>
              <a:rPr lang="en-US" sz="1600" b="1" dirty="0" err="1" smtClean="0"/>
              <a:t>mdrQuery</a:t>
            </a:r>
            <a:r>
              <a:rPr lang="en-US" sz="1600" dirty="0" smtClean="0"/>
              <a:t> (</a:t>
            </a:r>
            <a:r>
              <a:rPr lang="en-US" sz="1600" dirty="0" err="1" smtClean="0"/>
              <a:t>refactored</a:t>
            </a:r>
            <a:r>
              <a:rPr lang="en-US" sz="1600" dirty="0" smtClean="0"/>
              <a:t> </a:t>
            </a:r>
            <a:r>
              <a:rPr lang="en-US" sz="1600" dirty="0" err="1" smtClean="0"/>
              <a:t>mdrConnector</a:t>
            </a:r>
            <a:r>
              <a:rPr lang="en-US" sz="1600" dirty="0" smtClean="0"/>
              <a:t> in </a:t>
            </a:r>
            <a:r>
              <a:rPr lang="en-US" sz="1600" dirty="0" err="1" smtClean="0"/>
              <a:t>cgMDR</a:t>
            </a:r>
            <a:r>
              <a:rPr lang="en-US" sz="1600" dirty="0" smtClean="0"/>
              <a:t> with a </a:t>
            </a:r>
            <a:r>
              <a:rPr lang="en-US" sz="1600" dirty="0" err="1" smtClean="0"/>
              <a:t>caGrid</a:t>
            </a:r>
            <a:r>
              <a:rPr lang="en-US" sz="1600" dirty="0" smtClean="0"/>
              <a:t> grid service which provides this query functionality</a:t>
            </a:r>
          </a:p>
          <a:p>
            <a:pPr lvl="3"/>
            <a:r>
              <a:rPr lang="en-US" sz="1600" b="1" dirty="0" err="1" smtClean="0"/>
              <a:t>mdrTools</a:t>
            </a:r>
            <a:r>
              <a:rPr lang="en-US" sz="1600" dirty="0" smtClean="0"/>
              <a:t> (currently an EA </a:t>
            </a:r>
            <a:r>
              <a:rPr lang="en-US" sz="1600" dirty="0" err="1" smtClean="0"/>
              <a:t>plugin</a:t>
            </a:r>
            <a:r>
              <a:rPr lang="en-US" sz="1600" dirty="0" smtClean="0"/>
              <a:t> which uses </a:t>
            </a:r>
            <a:r>
              <a:rPr lang="en-US" sz="1600" dirty="0" err="1" smtClean="0"/>
              <a:t>mdrQuery</a:t>
            </a:r>
            <a:r>
              <a:rPr lang="en-US" sz="1600" dirty="0" smtClean="0"/>
              <a:t> to provide model annotation.</a:t>
            </a:r>
          </a:p>
          <a:p>
            <a:pPr lvl="3"/>
            <a:r>
              <a:rPr lang="en-US" sz="1600" b="1" dirty="0" err="1" smtClean="0"/>
              <a:t>mdrDomainModelGenerator</a:t>
            </a:r>
            <a:r>
              <a:rPr lang="en-US" sz="1600" dirty="0" smtClean="0"/>
              <a:t> (consumes XMI generated by </a:t>
            </a:r>
            <a:r>
              <a:rPr lang="en-US" sz="1600" dirty="0" err="1" smtClean="0"/>
              <a:t>cgMDR</a:t>
            </a:r>
            <a:r>
              <a:rPr lang="en-US" sz="1600" dirty="0" smtClean="0"/>
              <a:t> EA and generates a Domain Model file required for </a:t>
            </a:r>
            <a:r>
              <a:rPr lang="en-US" sz="1600" dirty="0" err="1" smtClean="0"/>
              <a:t>caGrid</a:t>
            </a:r>
            <a:r>
              <a:rPr lang="en-US" sz="1600" dirty="0" smtClean="0"/>
              <a:t> to create the grid data service.</a:t>
            </a:r>
          </a:p>
          <a:p>
            <a:pPr lvl="2"/>
            <a:r>
              <a:rPr lang="en-US" sz="2000" dirty="0" smtClean="0"/>
              <a:t>Create a ivy based project build system which is consistent with the </a:t>
            </a:r>
            <a:r>
              <a:rPr lang="en-US" sz="2000" dirty="0" err="1" smtClean="0"/>
              <a:t>caGrid</a:t>
            </a:r>
            <a:r>
              <a:rPr lang="en-US" sz="2000" dirty="0" smtClean="0"/>
              <a:t> project build and development processes.</a:t>
            </a:r>
          </a:p>
          <a:p>
            <a:pPr lvl="2"/>
            <a:r>
              <a:rPr lang="en-US" sz="2000" dirty="0" smtClean="0"/>
              <a:t>All code is in the </a:t>
            </a:r>
            <a:r>
              <a:rPr lang="en-US" sz="2000" dirty="0" err="1" smtClean="0"/>
              <a:t>caGrid</a:t>
            </a:r>
            <a:r>
              <a:rPr lang="en-US" sz="2000" dirty="0" smtClean="0"/>
              <a:t> incubator project in the ESN.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1746"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pic>
        <p:nvPicPr>
          <p:cNvPr id="31747"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pic>
        <p:nvPicPr>
          <p:cNvPr id="31748" name="Picture 9" descr="mdr.jpg"/>
          <p:cNvPicPr>
            <a:picLocks noChangeAspect="1"/>
          </p:cNvPicPr>
          <p:nvPr/>
        </p:nvPicPr>
        <p:blipFill>
          <a:blip r:embed="rId4"/>
          <a:srcRect/>
          <a:stretch>
            <a:fillRect/>
          </a:stretch>
        </p:blipFill>
        <p:spPr bwMode="auto">
          <a:xfrm>
            <a:off x="457200" y="0"/>
            <a:ext cx="4203700" cy="942975"/>
          </a:xfrm>
          <a:prstGeom prst="rect">
            <a:avLst/>
          </a:prstGeom>
          <a:noFill/>
          <a:ln w="9525">
            <a:noFill/>
            <a:miter lim="800000"/>
            <a:headEnd/>
            <a:tailEnd/>
          </a:ln>
        </p:spPr>
      </p:pic>
      <p:sp>
        <p:nvSpPr>
          <p:cNvPr id="31749" name="Content Placeholder 5"/>
          <p:cNvSpPr>
            <a:spLocks noGrp="1"/>
          </p:cNvSpPr>
          <p:nvPr>
            <p:ph idx="1"/>
          </p:nvPr>
        </p:nvSpPr>
        <p:spPr>
          <a:xfrm>
            <a:off x="685800" y="1295400"/>
            <a:ext cx="8305800" cy="4800600"/>
          </a:xfrm>
        </p:spPr>
        <p:txBody>
          <a:bodyPr/>
          <a:lstStyle/>
          <a:p>
            <a:endParaRPr lang="en-US" sz="2800" dirty="0" smtClean="0"/>
          </a:p>
          <a:p>
            <a:r>
              <a:rPr lang="en-US" sz="2800" dirty="0" smtClean="0"/>
              <a:t>This is a work in progress but we have a real community that is looking for a solution.</a:t>
            </a:r>
          </a:p>
          <a:p>
            <a:r>
              <a:rPr lang="en-US" sz="2800" dirty="0" smtClean="0"/>
              <a:t>Software for download will be coming in the next</a:t>
            </a:r>
            <a:r>
              <a:rPr lang="en-US" sz="2800" dirty="0" smtClean="0"/>
              <a:t> couple </a:t>
            </a:r>
            <a:r>
              <a:rPr lang="en-US" sz="2800" dirty="0" smtClean="0"/>
              <a:t>months.</a:t>
            </a:r>
          </a:p>
          <a:p>
            <a:r>
              <a:rPr lang="en-US" sz="2800" dirty="0" smtClean="0"/>
              <a:t>The evolving </a:t>
            </a:r>
            <a:r>
              <a:rPr lang="en-US" sz="2800" dirty="0" err="1" smtClean="0"/>
              <a:t>wiki</a:t>
            </a:r>
            <a:r>
              <a:rPr lang="en-US" sz="2800" dirty="0" smtClean="0"/>
              <a:t> site can be found here:</a:t>
            </a:r>
          </a:p>
          <a:p>
            <a:pPr lvl="1"/>
            <a:r>
              <a:rPr lang="en-US" sz="2400" dirty="0" smtClean="0"/>
              <a:t>https://</a:t>
            </a:r>
            <a:r>
              <a:rPr lang="en-US" sz="2400" dirty="0" err="1" smtClean="0"/>
              <a:t>cagrid.org</a:t>
            </a:r>
            <a:r>
              <a:rPr lang="en-US" sz="2400" dirty="0" smtClean="0"/>
              <a:t>/display/MDR/Overview</a:t>
            </a:r>
          </a:p>
          <a:p>
            <a:endParaRPr lang="en-US"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410"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7411" name="Rectangle 3"/>
          <p:cNvSpPr>
            <a:spLocks noGrp="1" noChangeArrowheads="1"/>
          </p:cNvSpPr>
          <p:nvPr>
            <p:ph type="body" idx="1"/>
          </p:nvPr>
        </p:nvSpPr>
        <p:spPr>
          <a:xfrm>
            <a:off x="533400" y="1143000"/>
            <a:ext cx="8610600" cy="5181600"/>
          </a:xfrm>
        </p:spPr>
        <p:txBody>
          <a:bodyPr/>
          <a:lstStyle/>
          <a:p>
            <a:pPr lvl="1" eaLnBrk="1" hangingPunct="1">
              <a:buFontTx/>
              <a:buNone/>
            </a:pPr>
            <a:endParaRPr lang="en-US" sz="1800" dirty="0" smtClean="0">
              <a:ea typeface="ＭＳ Ｐゴシック" charset="-128"/>
              <a:cs typeface="ＭＳ Ｐゴシック" charset="-128"/>
            </a:endParaRPr>
          </a:p>
          <a:p>
            <a:pPr>
              <a:buFontTx/>
              <a:buNone/>
            </a:pPr>
            <a:r>
              <a:rPr lang="en-US" sz="1800" dirty="0" smtClean="0"/>
              <a:t>Using </a:t>
            </a:r>
            <a:r>
              <a:rPr lang="en-US" sz="1800" dirty="0" err="1" smtClean="0"/>
              <a:t>caGrid</a:t>
            </a:r>
            <a:r>
              <a:rPr lang="en-US" sz="1800" dirty="0" smtClean="0"/>
              <a:t> </a:t>
            </a:r>
            <a:r>
              <a:rPr lang="en-US" sz="1800" i="1" dirty="0" smtClean="0"/>
              <a:t>out of the box</a:t>
            </a:r>
            <a:r>
              <a:rPr lang="en-US" sz="1800" dirty="0" smtClean="0"/>
              <a:t> for our CTSA TRIAD informatics infrastructure</a:t>
            </a:r>
            <a:r>
              <a:rPr lang="en-US" sz="1800" dirty="0" smtClean="0"/>
              <a:t> enables leveraging </a:t>
            </a:r>
            <a:r>
              <a:rPr lang="en-US" sz="1800" dirty="0" smtClean="0"/>
              <a:t>the following capabilities:</a:t>
            </a:r>
          </a:p>
          <a:p>
            <a:pPr>
              <a:buFontTx/>
              <a:buNone/>
            </a:pPr>
            <a:endParaRPr lang="en-US" sz="1800" dirty="0" smtClean="0"/>
          </a:p>
          <a:p>
            <a:r>
              <a:rPr lang="en-US" sz="1800" dirty="0" smtClean="0"/>
              <a:t>Service oriented architecture utilizing Axis, </a:t>
            </a:r>
            <a:r>
              <a:rPr lang="en-US" sz="1800" dirty="0" err="1" smtClean="0"/>
              <a:t>Globus</a:t>
            </a:r>
            <a:r>
              <a:rPr lang="en-US" sz="1800" dirty="0" smtClean="0"/>
              <a:t>, and </a:t>
            </a:r>
            <a:r>
              <a:rPr lang="en-US" sz="1800" dirty="0" err="1" smtClean="0"/>
              <a:t>caGrid</a:t>
            </a:r>
            <a:r>
              <a:rPr lang="en-US" sz="1800" dirty="0" smtClean="0"/>
              <a:t> extensions.</a:t>
            </a:r>
          </a:p>
          <a:p>
            <a:r>
              <a:rPr lang="en-US" sz="1800" dirty="0" smtClean="0"/>
              <a:t>Data model management via the Global Model Exchange.</a:t>
            </a:r>
          </a:p>
          <a:p>
            <a:r>
              <a:rPr lang="en-US" sz="1800" dirty="0" smtClean="0"/>
              <a:t>Customizable security infrastructure leveraging GAARDS.</a:t>
            </a:r>
          </a:p>
          <a:p>
            <a:r>
              <a:rPr lang="en-US" sz="1800" dirty="0" smtClean="0"/>
              <a:t>Graphical strongly typed grid service creation using Introduce.</a:t>
            </a:r>
          </a:p>
          <a:p>
            <a:r>
              <a:rPr lang="en-US" sz="1800" dirty="0" smtClean="0"/>
              <a:t>Extendable and customizable grid service infrastructure.</a:t>
            </a:r>
          </a:p>
        </p:txBody>
      </p:sp>
      <p:sp>
        <p:nvSpPr>
          <p:cNvPr id="17412" name="Rectangle 5"/>
          <p:cNvSpPr>
            <a:spLocks noGrp="1" noChangeArrowheads="1"/>
          </p:cNvSpPr>
          <p:nvPr>
            <p:ph type="title"/>
          </p:nvPr>
        </p:nvSpPr>
        <p:spPr>
          <a:xfrm>
            <a:off x="381000" y="0"/>
            <a:ext cx="6705600" cy="914400"/>
          </a:xfrm>
        </p:spPr>
        <p:txBody>
          <a:bodyPr/>
          <a:lstStyle/>
          <a:p>
            <a:pPr algn="l" eaLnBrk="1" hangingPunct="1"/>
            <a:r>
              <a:rPr lang="en-US" sz="3200" smtClean="0">
                <a:solidFill>
                  <a:srgbClr val="A1131B"/>
                </a:solidFill>
                <a:ea typeface="ＭＳ Ｐゴシック" charset="-128"/>
                <a:cs typeface="ＭＳ Ｐゴシック" charset="-128"/>
              </a:rPr>
              <a:t>OSU CTSA caGrid Deployment</a:t>
            </a:r>
          </a:p>
        </p:txBody>
      </p:sp>
      <p:pic>
        <p:nvPicPr>
          <p:cNvPr id="17413"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6626" name="Picture 2" descr="PPT_ContentB"/>
          <p:cNvPicPr>
            <a:picLocks noChangeAspect="1" noChangeArrowheads="1"/>
          </p:cNvPicPr>
          <p:nvPr/>
        </p:nvPicPr>
        <p:blipFill>
          <a:blip r:embed="rId2"/>
          <a:srcRect/>
          <a:stretch>
            <a:fillRect/>
          </a:stretch>
        </p:blipFill>
        <p:spPr bwMode="auto">
          <a:xfrm>
            <a:off x="-1588" y="-1588"/>
            <a:ext cx="9145588" cy="6859588"/>
          </a:xfrm>
          <a:prstGeom prst="rect">
            <a:avLst/>
          </a:prstGeom>
          <a:noFill/>
          <a:ln w="9525">
            <a:noFill/>
            <a:miter lim="800000"/>
            <a:headEnd/>
            <a:tailEnd/>
          </a:ln>
        </p:spPr>
      </p:pic>
      <p:pic>
        <p:nvPicPr>
          <p:cNvPr id="26627" name="Picture 6" descr="4color medcenter logo"/>
          <p:cNvPicPr>
            <a:picLocks noChangeAspect="1" noChangeArrowheads="1"/>
          </p:cNvPicPr>
          <p:nvPr/>
        </p:nvPicPr>
        <p:blipFill>
          <a:blip r:embed="rId3"/>
          <a:srcRect/>
          <a:stretch>
            <a:fillRect/>
          </a:stretch>
        </p:blipFill>
        <p:spPr bwMode="auto">
          <a:xfrm>
            <a:off x="2438400" y="1981200"/>
            <a:ext cx="4514850" cy="2185988"/>
          </a:xfrm>
          <a:prstGeom prst="rect">
            <a:avLst/>
          </a:prstGeom>
          <a:noFill/>
          <a:ln w="9525">
            <a:noFill/>
            <a:miter lim="800000"/>
            <a:headEnd/>
            <a:tailEnd/>
          </a:ln>
        </p:spPr>
      </p:pic>
      <p:sp>
        <p:nvSpPr>
          <p:cNvPr id="26628" name="TextBox 3"/>
          <p:cNvSpPr txBox="1">
            <a:spLocks noChangeArrowheads="1"/>
          </p:cNvSpPr>
          <p:nvPr/>
        </p:nvSpPr>
        <p:spPr bwMode="auto">
          <a:xfrm>
            <a:off x="1981200" y="4724400"/>
            <a:ext cx="5334000" cy="1416050"/>
          </a:xfrm>
          <a:prstGeom prst="rect">
            <a:avLst/>
          </a:prstGeom>
          <a:noFill/>
          <a:ln w="9525">
            <a:noFill/>
            <a:miter lim="800000"/>
            <a:headEnd/>
            <a:tailEnd/>
          </a:ln>
        </p:spPr>
        <p:txBody>
          <a:bodyPr>
            <a:prstTxWarp prst="textNoShape">
              <a:avLst/>
            </a:prstTxWarp>
            <a:spAutoFit/>
          </a:bodyPr>
          <a:lstStyle/>
          <a:p>
            <a:r>
              <a:rPr lang="en-US"/>
              <a:t>Questions?</a:t>
            </a:r>
          </a:p>
          <a:p>
            <a:endParaRPr lang="en-US"/>
          </a:p>
          <a:p>
            <a:endParaRPr lang="en-US"/>
          </a:p>
          <a:p>
            <a:r>
              <a:rPr lang="en-US" sz="1400"/>
              <a:t>shannon.hastings@osumc.edu</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410" name="Picture 6" descr="PPT_ContentB"/>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17411" name="Rectangle 3"/>
          <p:cNvSpPr>
            <a:spLocks noGrp="1" noChangeArrowheads="1"/>
          </p:cNvSpPr>
          <p:nvPr>
            <p:ph type="body" idx="1"/>
          </p:nvPr>
        </p:nvSpPr>
        <p:spPr>
          <a:xfrm>
            <a:off x="533400" y="1143000"/>
            <a:ext cx="8610600" cy="5181600"/>
          </a:xfrm>
        </p:spPr>
        <p:txBody>
          <a:bodyPr/>
          <a:lstStyle/>
          <a:p>
            <a:pPr lvl="1" eaLnBrk="1" hangingPunct="1">
              <a:buFontTx/>
              <a:buNone/>
            </a:pPr>
            <a:endParaRPr lang="en-US" sz="1800" dirty="0" smtClean="0">
              <a:ea typeface="ＭＳ Ｐゴシック" charset="-128"/>
              <a:cs typeface="ＭＳ Ｐゴシック" charset="-128"/>
            </a:endParaRPr>
          </a:p>
          <a:p>
            <a:pPr>
              <a:buFontTx/>
              <a:buNone/>
            </a:pPr>
            <a:r>
              <a:rPr lang="en-US" sz="1800" dirty="0" smtClean="0"/>
              <a:t>Recently funded supplement to OSU CTSA program aims to create an open grid, steered </a:t>
            </a:r>
            <a:r>
              <a:rPr lang="en-US" sz="1800" dirty="0" smtClean="0"/>
              <a:t>by its users and stakeholders, to support analytical and data sharing across and within participating institutions.</a:t>
            </a:r>
          </a:p>
          <a:p>
            <a:pPr>
              <a:buFontTx/>
              <a:buNone/>
            </a:pPr>
            <a:r>
              <a:rPr lang="en-US" sz="1800" dirty="0" smtClean="0"/>
              <a:t>Steering committee lead by participating institutions will establish security policy, trust, best practices, guidance, and dissemination.</a:t>
            </a:r>
          </a:p>
          <a:p>
            <a:pPr>
              <a:buFontTx/>
              <a:buNone/>
            </a:pPr>
            <a:r>
              <a:rPr lang="en-US" sz="1800" dirty="0" smtClean="0"/>
              <a:t>Utilizes </a:t>
            </a:r>
            <a:r>
              <a:rPr lang="en-US" sz="1800" dirty="0" err="1" smtClean="0"/>
              <a:t>caGrid</a:t>
            </a:r>
            <a:r>
              <a:rPr lang="en-US" sz="1800" dirty="0" smtClean="0"/>
              <a:t> as core backbone grid infrastructure.</a:t>
            </a:r>
          </a:p>
          <a:p>
            <a:pPr>
              <a:buFontTx/>
              <a:buNone/>
            </a:pPr>
            <a:r>
              <a:rPr lang="en-US" sz="1800" dirty="0" smtClean="0"/>
              <a:t>Provides support and education for adoption and outreach to communities in need.</a:t>
            </a:r>
          </a:p>
          <a:p>
            <a:pPr>
              <a:buFontTx/>
              <a:buNone/>
            </a:pPr>
            <a:r>
              <a:rPr lang="en-US" sz="1800" dirty="0" smtClean="0"/>
              <a:t>Will extend </a:t>
            </a:r>
            <a:r>
              <a:rPr lang="en-US" sz="1800" dirty="0" err="1" smtClean="0"/>
              <a:t>caGrid</a:t>
            </a:r>
            <a:r>
              <a:rPr lang="en-US" sz="1800" dirty="0" smtClean="0"/>
              <a:t> in several areas:</a:t>
            </a:r>
          </a:p>
          <a:p>
            <a:pPr lvl="1"/>
            <a:r>
              <a:rPr lang="en-US" sz="1400" dirty="0" smtClean="0"/>
              <a:t>federated and/or local metadata management utilized for semantically annotated grid service creation</a:t>
            </a:r>
          </a:p>
          <a:p>
            <a:pPr lvl="1"/>
            <a:r>
              <a:rPr lang="en-US" sz="1400" dirty="0" smtClean="0"/>
              <a:t>provide alternative tools for data service creation on top of popular data warehousing tools such as I2B2 and </a:t>
            </a:r>
            <a:r>
              <a:rPr lang="en-US" sz="1400" dirty="0" err="1" smtClean="0"/>
              <a:t>RedCap</a:t>
            </a:r>
            <a:r>
              <a:rPr lang="en-US" sz="1400" dirty="0" smtClean="0"/>
              <a:t>.</a:t>
            </a:r>
          </a:p>
          <a:p>
            <a:pPr lvl="1"/>
            <a:r>
              <a:rPr lang="en-US" sz="1400" dirty="0" smtClean="0"/>
              <a:t>provide wrapping wizards for exposing common commercial tools such as </a:t>
            </a:r>
            <a:r>
              <a:rPr lang="en-US" sz="1400" dirty="0" err="1" smtClean="0"/>
              <a:t>Velos</a:t>
            </a:r>
            <a:r>
              <a:rPr lang="en-US" sz="1400" dirty="0" smtClean="0"/>
              <a:t> and </a:t>
            </a:r>
            <a:r>
              <a:rPr lang="en-US" sz="1400" dirty="0" err="1" smtClean="0"/>
              <a:t>OnCore</a:t>
            </a:r>
            <a:r>
              <a:rPr lang="en-US" sz="1400" dirty="0" smtClean="0"/>
              <a:t>.</a:t>
            </a:r>
          </a:p>
          <a:p>
            <a:pPr>
              <a:buFontTx/>
              <a:buNone/>
            </a:pPr>
            <a:endParaRPr lang="en-US" sz="1800" dirty="0" smtClean="0"/>
          </a:p>
        </p:txBody>
      </p:sp>
      <p:sp>
        <p:nvSpPr>
          <p:cNvPr id="17412" name="Rectangle 5"/>
          <p:cNvSpPr>
            <a:spLocks noGrp="1" noChangeArrowheads="1"/>
          </p:cNvSpPr>
          <p:nvPr>
            <p:ph type="title"/>
          </p:nvPr>
        </p:nvSpPr>
        <p:spPr>
          <a:xfrm>
            <a:off x="381000" y="0"/>
            <a:ext cx="6705600" cy="914400"/>
          </a:xfrm>
        </p:spPr>
        <p:txBody>
          <a:bodyPr/>
          <a:lstStyle/>
          <a:p>
            <a:pPr algn="l" eaLnBrk="1" hangingPunct="1"/>
            <a:r>
              <a:rPr lang="en-US" sz="3200" dirty="0" smtClean="0">
                <a:solidFill>
                  <a:srgbClr val="A1131B"/>
                </a:solidFill>
                <a:ea typeface="ＭＳ Ｐゴシック" charset="-128"/>
                <a:cs typeface="ＭＳ Ｐゴシック" charset="-128"/>
              </a:rPr>
              <a:t>TRIAD</a:t>
            </a:r>
            <a:endParaRPr lang="en-US" sz="3200" dirty="0" smtClean="0">
              <a:solidFill>
                <a:srgbClr val="A1131B"/>
              </a:solidFill>
              <a:ea typeface="ＭＳ Ｐゴシック" charset="-128"/>
              <a:cs typeface="ＭＳ Ｐゴシック" charset="-128"/>
            </a:endParaRPr>
          </a:p>
        </p:txBody>
      </p:sp>
      <p:pic>
        <p:nvPicPr>
          <p:cNvPr id="17413" name="Picture 6" descr="4color medcenter logo"/>
          <p:cNvPicPr>
            <a:picLocks noChangeAspect="1" noChangeArrowheads="1"/>
          </p:cNvPicPr>
          <p:nvPr/>
        </p:nvPicPr>
        <p:blipFill>
          <a:blip r:embed="rId3"/>
          <a:srcRect/>
          <a:stretch>
            <a:fillRect/>
          </a:stretch>
        </p:blipFill>
        <p:spPr bwMode="auto">
          <a:xfrm>
            <a:off x="7239000" y="0"/>
            <a:ext cx="1889125" cy="914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730250" y="0"/>
            <a:ext cx="8337550" cy="6500840"/>
          </a:xfrm>
          <a:prstGeom prst="rect">
            <a:avLst/>
          </a:prstGeom>
        </p:spPr>
      </p:pic>
      <p:sp>
        <p:nvSpPr>
          <p:cNvPr id="5" name="Title 1"/>
          <p:cNvSpPr txBox="1">
            <a:spLocks/>
          </p:cNvSpPr>
          <p:nvPr/>
        </p:nvSpPr>
        <p:spPr bwMode="auto">
          <a:xfrm>
            <a:off x="7315200" y="0"/>
            <a:ext cx="1828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rgbClr val="A1131B"/>
                </a:solidFill>
                <a:uLnTx/>
                <a:uFillTx/>
                <a:latin typeface="+mj-lt"/>
                <a:ea typeface="+mj-ea"/>
                <a:cs typeface="ヒラギノ角ゴ Pro W3" charset="-128"/>
              </a:rPr>
              <a:t>TRIAD</a:t>
            </a:r>
            <a:endParaRPr kumimoji="0" lang="en-US" sz="4000" b="0" i="0" u="none" strike="noStrike" kern="0" cap="none" spc="0" normalizeH="0" baseline="0" noProof="0" dirty="0">
              <a:ln>
                <a:noFill/>
              </a:ln>
              <a:solidFill>
                <a:srgbClr val="A1131B"/>
              </a:solidFill>
              <a:uLnTx/>
              <a:uFillTx/>
              <a:latin typeface="+mj-lt"/>
              <a:ea typeface="+mj-ea"/>
              <a:cs typeface="ヒラギノ角ゴ Pro W3" charset="-128"/>
            </a:endParaRPr>
          </a:p>
        </p:txBody>
      </p:sp>
      <p:sp>
        <p:nvSpPr>
          <p:cNvPr id="7" name="Rectangle 6"/>
          <p:cNvSpPr/>
          <p:nvPr/>
        </p:nvSpPr>
        <p:spPr bwMode="auto">
          <a:xfrm>
            <a:off x="8915400" y="0"/>
            <a:ext cx="2286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a typeface="ヒラギノ角ゴ Pro W3" pitchFamily="71"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83912" y="0"/>
            <a:ext cx="7979088" cy="6481700"/>
          </a:xfrm>
          <a:prstGeom prst="rect">
            <a:avLst/>
          </a:prstGeom>
        </p:spPr>
      </p:pic>
      <p:sp>
        <p:nvSpPr>
          <p:cNvPr id="7" name="Rectangle 6"/>
          <p:cNvSpPr/>
          <p:nvPr/>
        </p:nvSpPr>
        <p:spPr bwMode="auto">
          <a:xfrm>
            <a:off x="8686800" y="0"/>
            <a:ext cx="457200" cy="838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a typeface="ヒラギノ角ゴ Pro W3" pitchFamily="71" charset="-128"/>
            </a:endParaRPr>
          </a:p>
        </p:txBody>
      </p:sp>
      <p:sp>
        <p:nvSpPr>
          <p:cNvPr id="5" name="Title 1"/>
          <p:cNvSpPr txBox="1">
            <a:spLocks/>
          </p:cNvSpPr>
          <p:nvPr/>
        </p:nvSpPr>
        <p:spPr bwMode="auto">
          <a:xfrm>
            <a:off x="7315200" y="0"/>
            <a:ext cx="1828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rgbClr val="A1131B"/>
                </a:solidFill>
                <a:uLnTx/>
                <a:uFillTx/>
                <a:latin typeface="+mj-lt"/>
                <a:ea typeface="+mj-ea"/>
                <a:cs typeface="ヒラギノ角ゴ Pro W3" charset="-128"/>
              </a:rPr>
              <a:t>TRIAD</a:t>
            </a:r>
            <a:endParaRPr kumimoji="0" lang="en-US" sz="4000" b="0" i="0" u="none" strike="noStrike" kern="0" cap="none" spc="0" normalizeH="0" baseline="0" noProof="0" dirty="0">
              <a:ln>
                <a:noFill/>
              </a:ln>
              <a:solidFill>
                <a:srgbClr val="A1131B"/>
              </a:solidFill>
              <a:uLnTx/>
              <a:uFillTx/>
              <a:latin typeface="+mj-lt"/>
              <a:ea typeface="+mj-ea"/>
              <a:cs typeface="ヒラギノ角ゴ Pro W3"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685800" y="1143000"/>
            <a:ext cx="8229600" cy="5105400"/>
          </a:xfrm>
        </p:spPr>
        <p:txBody>
          <a:bodyPr/>
          <a:lstStyle/>
          <a:p>
            <a:r>
              <a:rPr lang="en-US" sz="2400" dirty="0" err="1" smtClean="0"/>
              <a:t>caBIG/caGrid</a:t>
            </a:r>
            <a:r>
              <a:rPr lang="en-US" sz="2400" dirty="0" smtClean="0"/>
              <a:t> is being utilized as part several different yet collaborating programs at the OSUMC</a:t>
            </a:r>
          </a:p>
          <a:p>
            <a:pPr lvl="1"/>
            <a:r>
              <a:rPr lang="en-US" sz="2000" dirty="0" smtClean="0"/>
              <a:t>TRIAD, our </a:t>
            </a:r>
            <a:r>
              <a:rPr lang="en-US" sz="2000" dirty="0" err="1" smtClean="0"/>
              <a:t>caGrid</a:t>
            </a:r>
            <a:r>
              <a:rPr lang="en-US" sz="2000" dirty="0" smtClean="0"/>
              <a:t> based grid at OSU, is deployed and used for CTSA and OSUMC/CCC</a:t>
            </a:r>
          </a:p>
          <a:p>
            <a:pPr lvl="1"/>
            <a:r>
              <a:rPr lang="en-US" sz="2000" dirty="0" smtClean="0"/>
              <a:t>Knowledge </a:t>
            </a:r>
            <a:r>
              <a:rPr lang="en-US" sz="2000" dirty="0" smtClean="0"/>
              <a:t>management efforts underway to enable leveraging internal/federated representations of knowledge to be used to create caGrid based semantic services.</a:t>
            </a:r>
          </a:p>
          <a:p>
            <a:pPr lvl="1"/>
            <a:r>
              <a:rPr lang="en-US" sz="2000" dirty="0" smtClean="0"/>
              <a:t>Efforts underway to grid enable portions of the OSUMC Information Warehouse as well as other research and clinical data resources do create a virtual data warehouse within OSUMC/CCC</a:t>
            </a:r>
          </a:p>
          <a:p>
            <a:pPr lvl="1"/>
            <a:r>
              <a:rPr lang="en-US" sz="2000" dirty="0" smtClean="0"/>
              <a:t>Efforts underway to create enhanced data mining and cohort discovery tools to increase researchers ability to locate and use clinical and research data.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Internal Grid: Vision</a:t>
            </a:r>
            <a:endParaRPr lang="en-US" dirty="0"/>
          </a:p>
        </p:txBody>
      </p:sp>
      <p:sp>
        <p:nvSpPr>
          <p:cNvPr id="3" name="Content Placeholder 2"/>
          <p:cNvSpPr>
            <a:spLocks noGrp="1"/>
          </p:cNvSpPr>
          <p:nvPr>
            <p:ph idx="1"/>
          </p:nvPr>
        </p:nvSpPr>
        <p:spPr/>
        <p:txBody>
          <a:bodyPr/>
          <a:lstStyle/>
          <a:p>
            <a:r>
              <a:rPr lang="en-US" dirty="0" smtClean="0"/>
              <a:t>Ability to run retrospective analysis with clinical information sources</a:t>
            </a:r>
          </a:p>
          <a:p>
            <a:r>
              <a:rPr lang="en-US" dirty="0" smtClean="0"/>
              <a:t>Increased efficiency and reduction of manual errors through automated processes</a:t>
            </a:r>
          </a:p>
          <a:p>
            <a:r>
              <a:rPr lang="en-US" dirty="0" smtClean="0"/>
              <a:t>Investigator’s findings fed back into system through reverse information flow</a:t>
            </a:r>
          </a:p>
          <a:p>
            <a:r>
              <a:rPr lang="en-US" dirty="0" smtClean="0"/>
              <a:t>Improved searching for researches through use of common system for multiple banks</a:t>
            </a:r>
            <a:endParaRPr lang="en-US" dirty="0"/>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ヒラギノ角ゴ Pro W3" pitchFamily="7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ヒラギノ角ゴ Pro W3" pitchFamily="7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2485</TotalTime>
  <Words>2161</Words>
  <Application>Microsoft Macintosh PowerPoint</Application>
  <PresentationFormat>On-screen Show (4:3)</PresentationFormat>
  <Paragraphs>198</Paragraphs>
  <Slides>40</Slides>
  <Notes>1</Notes>
  <HiddenSlides>0</HiddenSlides>
  <MMClips>0</MMClips>
  <ScaleCrop>false</ScaleCrop>
  <HeadingPairs>
    <vt:vector size="4" baseType="variant">
      <vt:variant>
        <vt:lpstr>Design Template</vt:lpstr>
      </vt:variant>
      <vt:variant>
        <vt:i4>1</vt:i4>
      </vt:variant>
      <vt:variant>
        <vt:lpstr>Slide Titles</vt:lpstr>
      </vt:variant>
      <vt:variant>
        <vt:i4>40</vt:i4>
      </vt:variant>
    </vt:vector>
  </HeadingPairs>
  <TitlesOfParts>
    <vt:vector size="41" baseType="lpstr">
      <vt:lpstr>Blank Presentation</vt:lpstr>
      <vt:lpstr>Adopting and Adapting caGrid: TRIAD </vt:lpstr>
      <vt:lpstr>Overview</vt:lpstr>
      <vt:lpstr>caGrid and CTSA</vt:lpstr>
      <vt:lpstr>OSU CTSA caGrid Deployment</vt:lpstr>
      <vt:lpstr>TRIAD</vt:lpstr>
      <vt:lpstr>Slide 6</vt:lpstr>
      <vt:lpstr>Slide 7</vt:lpstr>
      <vt:lpstr>Overview</vt:lpstr>
      <vt:lpstr>Internal Grid: Vision</vt:lpstr>
      <vt:lpstr>Internal Grid: Approach</vt:lpstr>
      <vt:lpstr>Internal Grid: Design</vt:lpstr>
      <vt:lpstr>Slide 12</vt:lpstr>
      <vt:lpstr>Progress</vt:lpstr>
      <vt:lpstr>Progress</vt:lpstr>
      <vt:lpstr>Next Steps</vt:lpstr>
      <vt:lpstr>Knowledge Management</vt:lpstr>
      <vt:lpstr>Knowledge Management</vt:lpstr>
      <vt:lpstr>Knowledge Management</vt:lpstr>
      <vt:lpstr>Current NCI Process</vt:lpstr>
      <vt:lpstr>Current NCI Process</vt:lpstr>
      <vt:lpstr>cgMDR</vt:lpstr>
      <vt:lpstr>Proposed Process</vt:lpstr>
      <vt:lpstr>Proposed Process</vt:lpstr>
      <vt:lpstr>openMDR</vt:lpstr>
      <vt:lpstr>openMDR</vt:lpstr>
      <vt:lpstr>openMDR</vt:lpstr>
      <vt:lpstr>openMDR</vt:lpstr>
      <vt:lpstr>openMDR</vt:lpstr>
      <vt:lpstr>openMDR</vt:lpstr>
      <vt:lpstr>openMDR</vt:lpstr>
      <vt:lpstr>openMDR</vt:lpstr>
      <vt:lpstr>openMDR</vt:lpstr>
      <vt:lpstr>openMDR</vt:lpstr>
      <vt:lpstr>openMDR</vt:lpstr>
      <vt:lpstr>openMDR</vt:lpstr>
      <vt:lpstr>openMDR</vt:lpstr>
      <vt:lpstr>Slide 37</vt:lpstr>
      <vt:lpstr>Slide 38</vt:lpstr>
      <vt:lpstr>Slide 39</vt:lpstr>
      <vt:lpstr>Slide 40</vt:lpstr>
    </vt:vector>
  </TitlesOfParts>
  <Company>University Hospitals Dept of Communications</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Jones Smith</dc:creator>
  <cp:lastModifiedBy>Shannon Hastings</cp:lastModifiedBy>
  <cp:revision>133</cp:revision>
  <dcterms:created xsi:type="dcterms:W3CDTF">2009-10-16T13:52:51Z</dcterms:created>
  <dcterms:modified xsi:type="dcterms:W3CDTF">2009-10-17T01:52:09Z</dcterms:modified>
</cp:coreProperties>
</file>