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9" r:id="rId4"/>
    <p:sldId id="265" r:id="rId5"/>
    <p:sldId id="266" r:id="rId6"/>
    <p:sldId id="267" r:id="rId7"/>
    <p:sldId id="268" r:id="rId8"/>
    <p:sldId id="269" r:id="rId9"/>
    <p:sldId id="282" r:id="rId10"/>
    <p:sldId id="283" r:id="rId11"/>
    <p:sldId id="286" r:id="rId12"/>
    <p:sldId id="273" r:id="rId13"/>
    <p:sldId id="274" r:id="rId14"/>
    <p:sldId id="260" r:id="rId15"/>
    <p:sldId id="280" r:id="rId16"/>
    <p:sldId id="271" r:id="rId17"/>
    <p:sldId id="272" r:id="rId18"/>
    <p:sldId id="261" r:id="rId19"/>
    <p:sldId id="262" r:id="rId20"/>
    <p:sldId id="263" r:id="rId21"/>
    <p:sldId id="264" r:id="rId22"/>
    <p:sldId id="275" r:id="rId23"/>
    <p:sldId id="276" r:id="rId24"/>
    <p:sldId id="299" r:id="rId25"/>
    <p:sldId id="300" r:id="rId26"/>
    <p:sldId id="281" r:id="rId27"/>
    <p:sldId id="288" r:id="rId28"/>
    <p:sldId id="289" r:id="rId29"/>
    <p:sldId id="290" r:id="rId30"/>
    <p:sldId id="291" r:id="rId31"/>
    <p:sldId id="292" r:id="rId32"/>
    <p:sldId id="293" r:id="rId33"/>
    <p:sldId id="294" r:id="rId34"/>
    <p:sldId id="295" r:id="rId35"/>
    <p:sldId id="296" r:id="rId36"/>
    <p:sldId id="297" r:id="rId37"/>
    <p:sldId id="298" r:id="rId38"/>
    <p:sldId id="301" r:id="rId39"/>
    <p:sldId id="302" r:id="rId40"/>
    <p:sldId id="303" r:id="rId41"/>
    <p:sldId id="304" r:id="rId42"/>
    <p:sldId id="305" r:id="rId43"/>
    <p:sldId id="287" r:id="rId44"/>
    <p:sldId id="277" r:id="rId45"/>
    <p:sldId id="278" r:id="rId46"/>
    <p:sldId id="279" r:id="rId47"/>
    <p:sldId id="284" r:id="rId48"/>
    <p:sldId id="285"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DDDDD"/>
    <a:srgbClr val="990000"/>
    <a:srgbClr val="00AAF6"/>
    <a:srgbClr val="21BAFF"/>
    <a:srgbClr val="9FE1FF"/>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00" autoAdjust="0"/>
  </p:normalViewPr>
  <p:slideViewPr>
    <p:cSldViewPr>
      <p:cViewPr>
        <p:scale>
          <a:sx n="100" d="100"/>
          <a:sy n="100" d="100"/>
        </p:scale>
        <p:origin x="-19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14</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18</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19</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20</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21</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cagrid.cabig/1.0/gov.nih.nci.cagrid.dc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a:cs typeface="Arial" charset="0"/>
              </a:rPr>
              <a:t>E</a:t>
            </a:r>
            <a:r>
              <a:rPr lang="en-US" dirty="0" smtClean="0">
                <a:cs typeface="Arial" charset="0"/>
              </a:rPr>
              <a:t>xample </a:t>
            </a:r>
            <a:r>
              <a:rPr lang="en-US" dirty="0">
                <a:cs typeface="Arial" charset="0"/>
              </a:rPr>
              <a:t>service 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048000"/>
          <a:ext cx="8513762" cy="3052763"/>
        </p:xfrm>
        <a:graphic>
          <a:graphicData uri="http://schemas.openxmlformats.org/presentationml/2006/ole">
            <p:oleObj spid="_x0000_s62466" name="Visio" r:id="rId3" imgW="9594116" imgH="4603492" progId="">
              <p:embed/>
            </p:oleObj>
          </a:graphicData>
        </a:graphic>
      </p:graphicFrame>
      <p:sp>
        <p:nvSpPr>
          <p:cNvPr id="6" name="Rectangle 5"/>
          <p:cNvSpPr/>
          <p:nvPr/>
        </p:nvSpPr>
        <p:spPr>
          <a:xfrm>
            <a:off x="249237" y="29972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29972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1308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207000"/>
            <a:ext cx="381000" cy="388938"/>
          </a:xfrm>
          <a:prstGeom prst="rect">
            <a:avLst/>
          </a:prstGeom>
          <a:noFill/>
          <a:ln w="9525">
            <a:noFill/>
            <a:miter lim="800000"/>
            <a:headEnd/>
            <a:tailEnd/>
          </a:ln>
        </p:spPr>
      </p:pic>
      <p:sp>
        <p:nvSpPr>
          <p:cNvPr id="10" name="Rectangle 9"/>
          <p:cNvSpPr/>
          <p:nvPr/>
        </p:nvSpPr>
        <p:spPr>
          <a:xfrm>
            <a:off x="5354637" y="29972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2070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2070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code.</a:t>
            </a:r>
          </a:p>
          <a:p>
            <a:pPr marL="800100" lvl="1" indent="-342900">
              <a:spcBef>
                <a:spcPct val="20000"/>
              </a:spcBef>
              <a:buClr>
                <a:srgbClr val="00AAF6"/>
              </a:buClr>
              <a:buFontTx/>
              <a:buChar char="•"/>
            </a:pPr>
            <a:r>
              <a:rPr lang="en-US" sz="2000" kern="0" noProof="0" dirty="0" smtClean="0">
                <a:latin typeface="+mn-lt"/>
              </a:rPr>
              <a:t>Templates, wizards, and simple configuration files.</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Return all Genes with a symbol beginning with BRCA and have an associated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Taxon</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with a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scientificName</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xmlns</a:t>
                      </a:r>
                      <a:r>
                        <a:rPr kumimoji="0" lang="en-US" sz="1400" b="0" i="0" u="none" strike="noStrike" cap="none" normalizeH="0" baseline="0" dirty="0" smtClean="0">
                          <a:ln>
                            <a:noFill/>
                          </a:ln>
                          <a:solidFill>
                            <a:schemeClr val="tx1"/>
                          </a:solidFill>
                          <a:effectLst/>
                          <a:latin typeface="Arial Narrow" charset="0"/>
                          <a:ea typeface="ヒラギノ角ゴ Pro W3" charset="-128"/>
                        </a:rPr>
                        <a:t>="http://CQL.caBIG/1/gov.nih.nci.cagrid.CQLQuery"&gt;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 name="</a:t>
                      </a:r>
                      <a:r>
                        <a:rPr kumimoji="0" lang="en-US" sz="1400" b="0" i="0" u="none" strike="noStrike" cap="none" normalizeH="0" baseline="0" dirty="0" err="1" smtClean="0">
                          <a:ln>
                            <a:noFill/>
                          </a:ln>
                          <a:solidFill>
                            <a:srgbClr val="FF0000"/>
                          </a:solidFill>
                          <a:effectLst/>
                          <a:latin typeface="Arial Narrow" charset="0"/>
                          <a:ea typeface="ヒラギノ角ゴ Pro W3" charset="-128"/>
                        </a:rPr>
                        <a:t>gov.nih.nci.cabio.domain.Gene</a:t>
                      </a:r>
                      <a:r>
                        <a:rPr kumimoji="0" lang="en-US" sz="1400" b="0" i="0" u="none" strike="noStrike" cap="none" normalizeH="0" baseline="0" dirty="0" smtClean="0">
                          <a:ln>
                            <a:noFill/>
                          </a:ln>
                          <a:solidFill>
                            <a:srgbClr val="FF0000"/>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logicRelation</a:t>
                      </a:r>
                      <a:r>
                        <a:rPr kumimoji="0" lang="en-US" sz="1400" b="0" i="0" u="none" strike="noStrike" cap="none" normalizeH="0" baseline="0" dirty="0" smtClean="0">
                          <a:ln>
                            <a:noFill/>
                          </a:ln>
                          <a:solidFill>
                            <a:schemeClr val="tx1"/>
                          </a:solidFill>
                          <a:effectLst/>
                          <a:latin typeface="Arial Narrow" charset="0"/>
                          <a:ea typeface="ヒラギノ角ゴ Pro W3" charset="-128"/>
                        </a:rPr>
                        <a:t>="AND"&gt;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chemeClr val="hlink"/>
                          </a:solidFill>
                          <a:effectLst/>
                          <a:latin typeface="Arial Narrow" charset="0"/>
                          <a:ea typeface="ヒラギノ角ゴ Pro W3" charset="-128"/>
                        </a:rPr>
                        <a:t>&lt;Association </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roleName</a:t>
                      </a:r>
                      <a:r>
                        <a:rPr kumimoji="0" lang="en-US" sz="1400" b="0" i="0" u="none" strike="noStrike" cap="none" normalizeH="0" baseline="0" dirty="0" smtClean="0">
                          <a:ln>
                            <a:noFill/>
                          </a:ln>
                          <a:solidFill>
                            <a:schemeClr val="hlink"/>
                          </a:solidFill>
                          <a:effectLst/>
                          <a:latin typeface="Arial Narrow" charset="0"/>
                          <a:ea typeface="ヒラギノ角ゴ Pro W3" charset="-128"/>
                        </a:rPr>
                        <a:t>="</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  name="</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gov.nih.nci.cabio.domain.Taxon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Narrow" charset="0"/>
                          <a:ea typeface="ヒラギノ角ゴ Pro W3" charset="-128"/>
                        </a:rPr>
                        <a:t>          </a:t>
                      </a:r>
                      <a:r>
                        <a:rPr kumimoji="0" lang="en-US" sz="1400" b="0" i="0" u="none" strike="noStrike" cap="none" normalizeH="0" baseline="0" dirty="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dirty="0" err="1"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dirty="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Alternative results retrieval</a:t>
            </a:r>
          </a:p>
          <a:p>
            <a:pPr marL="800100" lvl="1" indent="-342900">
              <a:spcBef>
                <a:spcPct val="20000"/>
              </a:spcBef>
              <a:buClr>
                <a:srgbClr val="00AAF6"/>
              </a:buClr>
              <a:buFontTx/>
              <a:buChar char="•"/>
              <a:defRPr/>
            </a:pPr>
            <a:r>
              <a:rPr lang="en-US" sz="2000" kern="0" dirty="0" smtClean="0">
                <a:latin typeface="+mn-lt"/>
              </a:rPr>
              <a:t>Intended to aid handling of large data sets</a:t>
            </a:r>
          </a:p>
          <a:p>
            <a:pPr marL="342900" indent="-342900">
              <a:spcBef>
                <a:spcPct val="20000"/>
              </a:spcBef>
              <a:buClr>
                <a:srgbClr val="00AAF6"/>
              </a:buClr>
              <a:buFontTx/>
              <a:buChar char="•"/>
              <a:defRPr/>
            </a:pPr>
            <a:r>
              <a:rPr lang="en-US" sz="2000" b="1" kern="0" dirty="0" smtClean="0">
                <a:latin typeface="+mn-lt"/>
              </a:rPr>
              <a:t>WS-Enumeration</a:t>
            </a:r>
          </a:p>
          <a:p>
            <a:pPr marL="800100" lvl="1" indent="-342900">
              <a:spcBef>
                <a:spcPct val="20000"/>
              </a:spcBef>
              <a:buClr>
                <a:srgbClr val="00AAF6"/>
              </a:buClr>
              <a:buFontTx/>
              <a:buChar char="•"/>
              <a:defRPr/>
            </a:pPr>
            <a:r>
              <a:rPr lang="en-US" sz="2000" kern="0" dirty="0" smtClean="0">
                <a:latin typeface="+mn-lt"/>
              </a:rPr>
              <a:t>An interface by which clients may page results from a grid service</a:t>
            </a:r>
          </a:p>
          <a:p>
            <a:pPr marL="1257300" lvl="2" indent="-342900">
              <a:spcBef>
                <a:spcPct val="20000"/>
              </a:spcBef>
              <a:buClr>
                <a:srgbClr val="00AAF6"/>
              </a:buClr>
              <a:buFontTx/>
              <a:buChar char="•"/>
              <a:defRPr/>
            </a:pPr>
            <a:r>
              <a:rPr lang="en-US" kern="0" dirty="0" smtClean="0">
                <a:latin typeface="+mn-lt"/>
              </a:rPr>
              <a:t>Special results-retrieval service resource and context</a:t>
            </a:r>
          </a:p>
          <a:p>
            <a:pPr marL="800100" lvl="1" indent="-342900">
              <a:spcBef>
                <a:spcPct val="20000"/>
              </a:spcBef>
              <a:buClr>
                <a:srgbClr val="00AAF6"/>
              </a:buClr>
              <a:buFontTx/>
              <a:buChar char="•"/>
              <a:defRPr/>
            </a:pPr>
            <a:r>
              <a:rPr lang="en-US" sz="2000" kern="0" dirty="0" smtClean="0">
                <a:latin typeface="+mn-lt"/>
              </a:rPr>
              <a:t>Client specifies page size</a:t>
            </a:r>
          </a:p>
          <a:p>
            <a:pPr marL="1257300" lvl="2" indent="-342900">
              <a:spcBef>
                <a:spcPct val="20000"/>
              </a:spcBef>
              <a:buClr>
                <a:srgbClr val="00AAF6"/>
              </a:buClr>
              <a:buFontTx/>
              <a:buChar char="•"/>
              <a:defRPr/>
            </a:pPr>
            <a:r>
              <a:rPr lang="en-US" kern="0" dirty="0" smtClean="0">
                <a:latin typeface="+mn-lt"/>
              </a:rPr>
              <a:t>Number of data elements, max size of results in bytes, timeout</a:t>
            </a:r>
          </a:p>
          <a:p>
            <a:pPr marL="800100" lvl="1" indent="-342900">
              <a:spcBef>
                <a:spcPct val="20000"/>
              </a:spcBef>
              <a:buClr>
                <a:srgbClr val="00AAF6"/>
              </a:buClr>
              <a:buFontTx/>
              <a:buChar char="•"/>
              <a:defRPr/>
            </a:pPr>
            <a:r>
              <a:rPr lang="en-US" sz="2000" kern="0" dirty="0" smtClean="0">
                <a:latin typeface="+mn-lt"/>
              </a:rPr>
              <a:t>caGrid provides server-side and client-side tooling to simplify use of WS-Enumeration</a:t>
            </a:r>
          </a:p>
          <a:p>
            <a:pPr marL="1257300" lvl="2" indent="-342900">
              <a:spcBef>
                <a:spcPct val="20000"/>
              </a:spcBef>
              <a:buClr>
                <a:srgbClr val="00AAF6"/>
              </a:buClr>
              <a:buFontTx/>
              <a:buChar char="•"/>
              <a:defRPr/>
            </a:pPr>
            <a:r>
              <a:rPr lang="en-US" kern="0" dirty="0" smtClean="0">
                <a:latin typeface="+mn-lt"/>
              </a:rPr>
              <a:t>An Introduce extension manages server-side configuration</a:t>
            </a:r>
          </a:p>
          <a:p>
            <a:pPr marL="342900" indent="-342900">
              <a:spcBef>
                <a:spcPct val="20000"/>
              </a:spcBef>
              <a:buClr>
                <a:srgbClr val="00AAF6"/>
              </a:buClr>
              <a:buFontTx/>
              <a:buChar char="•"/>
              <a:defRPr/>
            </a:pPr>
            <a:r>
              <a:rPr lang="en-US" sz="2000" b="1" kern="0" dirty="0" smtClean="0">
                <a:latin typeface="+mn-lt"/>
              </a:rPr>
              <a:t>caGrid Transfer</a:t>
            </a:r>
          </a:p>
          <a:p>
            <a:pPr marL="800100" lvl="1" indent="-342900">
              <a:spcBef>
                <a:spcPct val="20000"/>
              </a:spcBef>
              <a:buClr>
                <a:srgbClr val="00AAF6"/>
              </a:buClr>
              <a:buFontTx/>
              <a:buChar char="•"/>
              <a:defRPr/>
            </a:pPr>
            <a:r>
              <a:rPr lang="en-US" sz="2000" kern="0" dirty="0" smtClean="0">
                <a:latin typeface="+mn-lt"/>
              </a:rPr>
              <a:t>Avoids serialization / deserialization overhead</a:t>
            </a:r>
          </a:p>
          <a:p>
            <a:pPr marL="1257300" lvl="2" indent="-342900">
              <a:spcBef>
                <a:spcPct val="20000"/>
              </a:spcBef>
              <a:buClr>
                <a:srgbClr val="00AAF6"/>
              </a:buClr>
              <a:buFontTx/>
              <a:buChar char="•"/>
              <a:defRPr/>
            </a:pPr>
            <a:r>
              <a:rPr lang="en-US" kern="0" dirty="0" smtClean="0">
                <a:latin typeface="+mn-lt"/>
              </a:rPr>
              <a:t>Client sees a Java </a:t>
            </a:r>
            <a:r>
              <a:rPr lang="en-US" kern="0" dirty="0" err="1" smtClean="0">
                <a:latin typeface="+mn-lt"/>
              </a:rPr>
              <a:t>InputStream</a:t>
            </a:r>
            <a:r>
              <a:rPr lang="en-US" i="1" kern="0" dirty="0" smtClean="0">
                <a:latin typeface="+mn-lt"/>
              </a:rPr>
              <a:t> </a:t>
            </a:r>
            <a:r>
              <a:rPr lang="en-US" kern="0" dirty="0" smtClean="0">
                <a:latin typeface="+mn-lt"/>
              </a:rPr>
              <a:t>and can read from it as usual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143000"/>
            <a:ext cx="84582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with WS-Enumeration</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i="1" kern="0" dirty="0" err="1" smtClean="0">
                <a:latin typeface="+mn-lt"/>
              </a:rPr>
              <a:t>EnumerationResponseHelper</a:t>
            </a:r>
            <a:r>
              <a:rPr lang="en-US" sz="2000" i="1" kern="0" dirty="0" smtClean="0">
                <a:latin typeface="+mn-lt"/>
              </a:rPr>
              <a:t> </a:t>
            </a:r>
            <a:r>
              <a:rPr lang="en-US" sz="2000" kern="0" dirty="0" smtClean="0">
                <a:latin typeface="+mn-lt"/>
              </a:rPr>
              <a:t>is a caGrid helper class which contacts the results service context using the proper resource key and creates a client handle to it</a:t>
            </a:r>
            <a:endParaRPr lang="en-US" sz="2000" i="1" kern="0" dirty="0" smtClean="0">
              <a:latin typeface="+mn-lt"/>
            </a:endParaRPr>
          </a:p>
          <a:p>
            <a:pPr marL="800100" lvl="1" indent="-342900">
              <a:spcBef>
                <a:spcPct val="20000"/>
              </a:spcBef>
              <a:buClr>
                <a:srgbClr val="00AAF6"/>
              </a:buClr>
              <a:buFontTx/>
              <a:buChar char="•"/>
              <a:defRPr/>
            </a:pPr>
            <a:r>
              <a:rPr lang="en-US" sz="2000" kern="0" dirty="0" smtClean="0">
                <a:latin typeface="+mn-lt"/>
              </a:rPr>
              <a:t>Default iteration constraints retrieve 10 results at a time from the service with no restriction on number of bytes or timeout</a:t>
            </a: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WS-Enum Example.png"/>
          <p:cNvPicPr>
            <a:picLocks noChangeAspect="1"/>
          </p:cNvPicPr>
          <p:nvPr/>
        </p:nvPicPr>
        <p:blipFill>
          <a:blip r:embed="rId2" cstate="print"/>
          <a:stretch>
            <a:fillRect/>
          </a:stretch>
        </p:blipFill>
        <p:spPr>
          <a:xfrm>
            <a:off x="685800" y="1828800"/>
            <a:ext cx="6600825" cy="30670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Client wishes to locate some data on the grid</a:t>
            </a:r>
          </a:p>
          <a:p>
            <a:pPr marL="800100" lvl="1" indent="-342900">
              <a:spcBef>
                <a:spcPct val="20000"/>
              </a:spcBef>
              <a:buClr>
                <a:srgbClr val="00AAF6"/>
              </a:buClr>
              <a:buFontTx/>
              <a:buChar char="•"/>
              <a:defRPr/>
            </a:pPr>
            <a:r>
              <a:rPr lang="en-US" sz="2000" kern="0" dirty="0" smtClean="0">
                <a:latin typeface="+mn-lt"/>
              </a:rPr>
              <a:t>A researcher is studying breast cancer, and wishes to locate related genomic information on the grid</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This client knows they want </a:t>
            </a:r>
            <a:r>
              <a:rPr lang="en-US" sz="2000" b="1" i="1" kern="0" dirty="0" smtClean="0">
                <a:latin typeface="+mn-lt"/>
              </a:rPr>
              <a:t>Genes</a:t>
            </a:r>
            <a:r>
              <a:rPr lang="en-US" sz="2000" kern="0" dirty="0" smtClean="0">
                <a:latin typeface="+mn-lt"/>
              </a:rPr>
              <a:t> with a certain </a:t>
            </a:r>
            <a:r>
              <a:rPr lang="en-US" sz="2000" b="1" i="1" kern="0" dirty="0" smtClean="0">
                <a:latin typeface="+mn-lt"/>
              </a:rPr>
              <a:t>name</a:t>
            </a:r>
            <a:r>
              <a:rPr lang="en-US" sz="2000" kern="0" dirty="0" smtClean="0">
                <a:latin typeface="+mn-lt"/>
              </a:rPr>
              <a:t>, but does not know which service might contain them, nor how to structure a query for them</a:t>
            </a:r>
          </a:p>
          <a:p>
            <a:pPr marL="342900" indent="-342900">
              <a:spcBef>
                <a:spcPct val="20000"/>
              </a:spcBef>
              <a:buClr>
                <a:srgbClr val="00AAF6"/>
              </a:buClr>
              <a:buFontTx/>
              <a:buChar char="•"/>
              <a:defRPr/>
            </a:pPr>
            <a:r>
              <a:rPr lang="en-US" sz="2000" b="1" kern="0" dirty="0" smtClean="0">
                <a:latin typeface="+mn-lt"/>
              </a:rPr>
              <a:t>Client has joined a grid</a:t>
            </a:r>
          </a:p>
          <a:p>
            <a:pPr marL="800100" lvl="1" indent="-342900">
              <a:spcBef>
                <a:spcPct val="20000"/>
              </a:spcBef>
              <a:buClr>
                <a:srgbClr val="00AAF6"/>
              </a:buClr>
              <a:buFontTx/>
              <a:buChar char="•"/>
              <a:defRPr/>
            </a:pPr>
            <a:r>
              <a:rPr lang="en-US" sz="2000" kern="0" dirty="0" smtClean="0">
                <a:latin typeface="+mn-lt"/>
              </a:rPr>
              <a:t>NCI production grid, for example</a:t>
            </a:r>
          </a:p>
          <a:p>
            <a:pPr marL="800100" lvl="1" indent="-342900">
              <a:spcBef>
                <a:spcPct val="20000"/>
              </a:spcBef>
              <a:buClr>
                <a:srgbClr val="00AAF6"/>
              </a:buClr>
              <a:buFontTx/>
              <a:buChar char="•"/>
              <a:defRPr/>
            </a:pPr>
            <a:r>
              <a:rPr lang="en-US" sz="2000" kern="0" dirty="0" smtClean="0">
                <a:latin typeface="+mn-lt"/>
              </a:rPr>
              <a:t>Local clients and infrastructure configured to utilize specific services for metadata, security, advertisement, discovery, etc.</a:t>
            </a:r>
          </a:p>
          <a:p>
            <a:pPr marL="800100" lvl="1" indent="-342900">
              <a:spcBef>
                <a:spcPct val="20000"/>
              </a:spcBef>
              <a:buClr>
                <a:srgbClr val="00AAF6"/>
              </a:buClr>
              <a:buFontTx/>
              <a:buChar char="•"/>
              <a:defRPr/>
            </a:pPr>
            <a:r>
              <a:rPr lang="en-US" sz="2000" kern="0" dirty="0" smtClean="0">
                <a:latin typeface="+mn-lt"/>
              </a:rPr>
              <a:t>Discovery client API will use the default index service URL if one isn’t explicitly provided</a:t>
            </a: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Discovering Services by CDE</a:t>
            </a:r>
          </a:p>
          <a:p>
            <a:pPr marL="800100" lvl="1" indent="-342900">
              <a:spcBef>
                <a:spcPct val="20000"/>
              </a:spcBef>
              <a:buClr>
                <a:srgbClr val="00AAF6"/>
              </a:buClr>
              <a:buFontTx/>
              <a:buChar char="•"/>
              <a:defRPr/>
            </a:pPr>
            <a:r>
              <a:rPr lang="en-US" sz="2000" kern="0" dirty="0" smtClean="0">
                <a:latin typeface="+mn-lt"/>
              </a:rPr>
              <a:t>Using the CDE browser, the researcher looks for the phrase “Gene Name”</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1.png"/>
          <p:cNvPicPr>
            <a:picLocks noChangeAspect="1"/>
          </p:cNvPicPr>
          <p:nvPr/>
        </p:nvPicPr>
        <p:blipFill>
          <a:blip r:embed="rId2" cstate="print"/>
          <a:stretch>
            <a:fillRect/>
          </a:stretch>
        </p:blipFill>
        <p:spPr>
          <a:xfrm>
            <a:off x="152400" y="2362200"/>
            <a:ext cx="8782050" cy="43434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Selecting data elements</a:t>
            </a:r>
          </a:p>
          <a:p>
            <a:pPr marL="800100" lvl="1" indent="-342900">
              <a:spcBef>
                <a:spcPct val="20000"/>
              </a:spcBef>
              <a:buClr>
                <a:srgbClr val="00AAF6"/>
              </a:buClr>
              <a:buFontTx/>
              <a:buChar char="•"/>
              <a:defRPr/>
            </a:pPr>
            <a:r>
              <a:rPr lang="en-US" sz="2000" kern="0" dirty="0" smtClean="0">
                <a:latin typeface="+mn-lt"/>
              </a:rPr>
              <a:t>Many matching data elements are found</a:t>
            </a:r>
          </a:p>
          <a:p>
            <a:pPr marL="800100" lvl="1" indent="-342900">
              <a:spcBef>
                <a:spcPct val="20000"/>
              </a:spcBef>
              <a:buClr>
                <a:srgbClr val="00AAF6"/>
              </a:buClr>
              <a:buFontTx/>
              <a:buChar char="•"/>
              <a:defRPr/>
            </a:pPr>
            <a:r>
              <a:rPr lang="en-US" sz="2000" kern="0" dirty="0" smtClean="0">
                <a:latin typeface="+mn-lt"/>
              </a:rPr>
              <a:t>The researcher selects a few likely candidates</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6" name="Picture 5" descr="Gene Name Search 2.png"/>
          <p:cNvPicPr>
            <a:picLocks noChangeAspect="1"/>
          </p:cNvPicPr>
          <p:nvPr/>
        </p:nvPicPr>
        <p:blipFill>
          <a:blip r:embed="rId2" cstate="print"/>
          <a:stretch>
            <a:fillRect/>
          </a:stretch>
        </p:blipFill>
        <p:spPr>
          <a:xfrm>
            <a:off x="2667000" y="2590800"/>
            <a:ext cx="6305550" cy="372600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a:t>
            </a:r>
            <a:r>
              <a:rPr lang="en-US" sz="2000" b="1" i="1" kern="0" dirty="0" smtClean="0">
                <a:latin typeface="+mn-lt"/>
              </a:rPr>
              <a:t>Gene Name</a:t>
            </a:r>
            <a:r>
              <a:rPr lang="en-US" sz="2000" b="1" kern="0" dirty="0" smtClean="0">
                <a:latin typeface="+mn-lt"/>
              </a:rPr>
              <a:t> owned by caCORE and used by </a:t>
            </a:r>
            <a:r>
              <a:rPr lang="en-US" sz="2000" b="1" kern="0" dirty="0" err="1" smtClean="0">
                <a:latin typeface="+mn-lt"/>
              </a:rPr>
              <a:t>caBIG</a:t>
            </a:r>
            <a:r>
              <a:rPr lang="en-US" sz="2000" b="1" kern="0" dirty="0" smtClean="0">
                <a:latin typeface="+mn-lt"/>
              </a:rPr>
              <a:t> looks like a good place to start…</a:t>
            </a:r>
          </a:p>
          <a:p>
            <a:pPr marL="800100" lvl="1" indent="-342900">
              <a:spcBef>
                <a:spcPct val="20000"/>
              </a:spcBef>
              <a:buClr>
                <a:srgbClr val="00AAF6"/>
              </a:buClr>
              <a:buFontTx/>
              <a:buChar char="•"/>
              <a:defRPr/>
            </a:pPr>
            <a:r>
              <a:rPr lang="en-US" sz="2000" kern="0" dirty="0" smtClean="0">
                <a:latin typeface="+mn-lt"/>
              </a:rPr>
              <a:t>This data element is used in a number of models, so it’s likely to appear on the grid as well</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3.png"/>
          <p:cNvPicPr>
            <a:picLocks noChangeAspect="1"/>
          </p:cNvPicPr>
          <p:nvPr/>
        </p:nvPicPr>
        <p:blipFill>
          <a:blip r:embed="rId2" cstate="print"/>
          <a:stretch>
            <a:fillRect/>
          </a:stretch>
        </p:blipFill>
        <p:spPr>
          <a:xfrm>
            <a:off x="2895600" y="2743200"/>
            <a:ext cx="5962650" cy="3629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a:t>
            </a:r>
            <a:r>
              <a:rPr lang="en-US" sz="2000" b="1" i="1" kern="0" dirty="0" smtClean="0">
                <a:latin typeface="+mn-lt"/>
              </a:rPr>
              <a:t>Concept Codes </a:t>
            </a:r>
            <a:r>
              <a:rPr lang="en-US" sz="2000" b="1" kern="0" dirty="0" smtClean="0">
                <a:latin typeface="+mn-lt"/>
              </a:rPr>
              <a:t>are associated with this data element</a:t>
            </a:r>
          </a:p>
          <a:p>
            <a:pPr marL="800100" lvl="1" indent="-342900">
              <a:spcBef>
                <a:spcPct val="20000"/>
              </a:spcBef>
              <a:buClr>
                <a:srgbClr val="00AAF6"/>
              </a:buClr>
              <a:buFontTx/>
              <a:buChar char="•"/>
              <a:defRPr/>
            </a:pPr>
            <a:r>
              <a:rPr lang="en-US" sz="2000" kern="0" dirty="0" smtClean="0">
                <a:latin typeface="+mn-lt"/>
              </a:rPr>
              <a:t>The </a:t>
            </a:r>
            <a:r>
              <a:rPr lang="en-US" sz="2000" kern="0" dirty="0" smtClean="0">
                <a:latin typeface="+mn-lt"/>
              </a:rPr>
              <a:t>researcher is interested in the </a:t>
            </a:r>
            <a:r>
              <a:rPr lang="en-US" sz="2000" i="1" kern="0" dirty="0" smtClean="0">
                <a:latin typeface="+mn-lt"/>
              </a:rPr>
              <a:t>Name</a:t>
            </a:r>
            <a:r>
              <a:rPr lang="en-US" sz="2000" kern="0" dirty="0" smtClean="0">
                <a:latin typeface="+mn-lt"/>
              </a:rPr>
              <a:t> attribute</a:t>
            </a:r>
          </a:p>
          <a:p>
            <a:pPr marL="800100" lvl="1" indent="-342900">
              <a:spcBef>
                <a:spcPct val="20000"/>
              </a:spcBef>
              <a:buClr>
                <a:srgbClr val="00AAF6"/>
              </a:buClr>
              <a:buFontTx/>
              <a:buChar char="•"/>
              <a:defRPr/>
            </a:pPr>
            <a:r>
              <a:rPr lang="en-US" sz="2000" dirty="0" smtClean="0"/>
              <a:t>Code </a:t>
            </a:r>
            <a:r>
              <a:rPr lang="en-US" sz="2000" b="1" dirty="0" smtClean="0"/>
              <a:t>C42614</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7" name="Picture 6" descr="Gene Name 4.png"/>
          <p:cNvPicPr>
            <a:picLocks noChangeAspect="1"/>
          </p:cNvPicPr>
          <p:nvPr/>
        </p:nvPicPr>
        <p:blipFill>
          <a:blip r:embed="rId2" cstate="print"/>
          <a:stretch>
            <a:fillRect/>
          </a:stretch>
        </p:blipFill>
        <p:spPr>
          <a:xfrm>
            <a:off x="3352800" y="2209800"/>
            <a:ext cx="4953000" cy="42068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concept code can be used to discover service EPRs</a:t>
            </a:r>
          </a:p>
          <a:p>
            <a:pPr marL="800100" lvl="1" indent="-342900">
              <a:spcBef>
                <a:spcPct val="20000"/>
              </a:spcBef>
              <a:buClr>
                <a:srgbClr val="00AAF6"/>
              </a:buClr>
              <a:buFontTx/>
              <a:buChar char="•"/>
              <a:defRPr/>
            </a:pPr>
            <a:r>
              <a:rPr lang="en-US" sz="2000" kern="0" dirty="0" smtClean="0">
                <a:latin typeface="+mn-lt"/>
              </a:rPr>
              <a:t>In the caGrid Portal, data services can be searched</a:t>
            </a:r>
          </a:p>
          <a:p>
            <a:pPr marL="800100" lvl="1" indent="-342900">
              <a:spcBef>
                <a:spcPct val="20000"/>
              </a:spcBef>
              <a:buClr>
                <a:srgbClr val="00AAF6"/>
              </a:buClr>
              <a:buFontTx/>
              <a:buChar char="•"/>
              <a:defRPr/>
            </a:pPr>
            <a:r>
              <a:rPr lang="en-US" sz="2000" kern="0" dirty="0" smtClean="0">
                <a:latin typeface="+mn-lt"/>
              </a:rPr>
              <a:t>Domain Model exposes classes and attributes</a:t>
            </a:r>
          </a:p>
          <a:p>
            <a:pPr marL="800100" lvl="1" indent="-342900">
              <a:spcBef>
                <a:spcPct val="20000"/>
              </a:spcBef>
              <a:buClr>
                <a:srgbClr val="00AAF6"/>
              </a:buClr>
              <a:buFontTx/>
              <a:buChar char="•"/>
              <a:defRPr/>
            </a:pPr>
            <a:r>
              <a:rPr lang="en-US" sz="2000" kern="0" dirty="0" smtClean="0">
                <a:latin typeface="+mn-lt"/>
              </a:rPr>
              <a:t>Attributes with Semantic Metadata and Concept Codes</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5.png"/>
          <p:cNvPicPr>
            <a:picLocks noChangeAspect="1"/>
          </p:cNvPicPr>
          <p:nvPr/>
        </p:nvPicPr>
        <p:blipFill>
          <a:blip r:embed="rId2" cstate="print"/>
          <a:stretch>
            <a:fillRect/>
          </a:stretch>
        </p:blipFill>
        <p:spPr>
          <a:xfrm>
            <a:off x="1066800" y="2971800"/>
            <a:ext cx="4467225" cy="19907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services are found</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r>
              <a:rPr lang="en-US" sz="2000" b="1" kern="0" dirty="0" smtClean="0">
                <a:latin typeface="+mn-lt"/>
              </a:rPr>
              <a:t>The </a:t>
            </a:r>
            <a:r>
              <a:rPr lang="en-US" sz="2000" b="1" kern="0" dirty="0" err="1" smtClean="0">
                <a:latin typeface="+mn-lt"/>
              </a:rPr>
              <a:t>caBIO</a:t>
            </a:r>
            <a:r>
              <a:rPr lang="en-US" sz="2000" b="1" kern="0" dirty="0" smtClean="0">
                <a:latin typeface="+mn-lt"/>
              </a:rPr>
              <a:t> 4.0 Service maintained by CBIIT is selected </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8" name="Picture 7" descr="Gene Name caBIO in Portal.png"/>
          <p:cNvPicPr>
            <a:picLocks noChangeAspect="1"/>
          </p:cNvPicPr>
          <p:nvPr/>
        </p:nvPicPr>
        <p:blipFill>
          <a:blip r:embed="rId2" cstate="print"/>
          <a:stretch>
            <a:fillRect/>
          </a:stretch>
        </p:blipFill>
        <p:spPr>
          <a:xfrm>
            <a:off x="685800" y="1752600"/>
            <a:ext cx="4505325" cy="30670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Domain Model can be browsed</a:t>
            </a:r>
          </a:p>
          <a:p>
            <a:pPr marL="800100" lvl="1" indent="-342900">
              <a:spcBef>
                <a:spcPct val="20000"/>
              </a:spcBef>
              <a:buClr>
                <a:srgbClr val="00AAF6"/>
              </a:buClr>
              <a:buFontTx/>
              <a:buChar char="•"/>
              <a:defRPr/>
            </a:pPr>
            <a:r>
              <a:rPr lang="en-US" sz="2000" kern="0" dirty="0" smtClean="0">
                <a:latin typeface="+mn-lt"/>
              </a:rPr>
              <a:t>The Gene class and </a:t>
            </a:r>
            <a:r>
              <a:rPr lang="en-US" sz="2000" i="1" kern="0" dirty="0" err="1" smtClean="0">
                <a:latin typeface="+mn-lt"/>
              </a:rPr>
              <a:t>fullName</a:t>
            </a:r>
            <a:r>
              <a:rPr lang="en-US" sz="2000" i="1" kern="0" dirty="0" smtClean="0">
                <a:latin typeface="+mn-lt"/>
              </a:rPr>
              <a:t> </a:t>
            </a:r>
            <a:r>
              <a:rPr lang="en-US" sz="2000" kern="0" dirty="0" smtClean="0">
                <a:latin typeface="+mn-lt"/>
              </a:rPr>
              <a:t>attribute is found</a:t>
            </a:r>
          </a:p>
          <a:p>
            <a:pPr marL="800100" lvl="1" indent="-342900">
              <a:spcBef>
                <a:spcPct val="20000"/>
              </a:spcBef>
              <a:buClr>
                <a:srgbClr val="00AAF6"/>
              </a:buClr>
              <a:buFontTx/>
              <a:buChar char="•"/>
              <a:defRPr/>
            </a:pPr>
            <a:r>
              <a:rPr lang="en-US" sz="2000" kern="0" dirty="0" smtClean="0">
                <a:latin typeface="+mn-lt"/>
              </a:rPr>
              <a:t>The same Concept Code we found in the CDE browser and searched for in the portal is associated with this attribute</a:t>
            </a:r>
            <a:endParaRPr lang="en-US" sz="2000" kern="0" dirty="0" smtClean="0">
              <a:latin typeface="+mn-lt"/>
            </a:endParaRPr>
          </a:p>
        </p:txBody>
      </p:sp>
      <p:pic>
        <p:nvPicPr>
          <p:cNvPr id="5" name="Picture 4" descr="Gene Name in caBIO.png"/>
          <p:cNvPicPr>
            <a:picLocks noChangeAspect="1"/>
          </p:cNvPicPr>
          <p:nvPr/>
        </p:nvPicPr>
        <p:blipFill>
          <a:blip r:embed="rId2" cstate="print"/>
          <a:stretch>
            <a:fillRect/>
          </a:stretch>
        </p:blipFill>
        <p:spPr>
          <a:xfrm>
            <a:off x="4419600" y="2819400"/>
            <a:ext cx="4486275" cy="3657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Create a query</a:t>
            </a:r>
          </a:p>
          <a:p>
            <a:pPr marL="800100" lvl="1" indent="-342900">
              <a:spcBef>
                <a:spcPct val="20000"/>
              </a:spcBef>
              <a:buClr>
                <a:srgbClr val="00AAF6"/>
              </a:buClr>
              <a:buFontTx/>
              <a:buChar char="•"/>
              <a:defRPr/>
            </a:pPr>
            <a:r>
              <a:rPr lang="en-US" sz="2000" kern="0" dirty="0" smtClean="0">
                <a:latin typeface="+mn-lt"/>
              </a:rPr>
              <a:t>Researcher selects the Gene data type for query</a:t>
            </a:r>
          </a:p>
          <a:p>
            <a:pPr marL="1257300" lvl="2" indent="-342900">
              <a:spcBef>
                <a:spcPct val="20000"/>
              </a:spcBef>
              <a:buClr>
                <a:srgbClr val="00AAF6"/>
              </a:buClr>
              <a:buFontTx/>
              <a:buChar char="•"/>
              <a:defRPr/>
            </a:pPr>
            <a:r>
              <a:rPr lang="en-US" kern="0" dirty="0" smtClean="0">
                <a:latin typeface="+mn-lt"/>
              </a:rPr>
              <a:t>Portal generates a CQL query targeting the </a:t>
            </a:r>
            <a:r>
              <a:rPr lang="en-US" i="1" kern="0" dirty="0" smtClean="0">
                <a:latin typeface="+mn-lt"/>
              </a:rPr>
              <a:t>Gene</a:t>
            </a:r>
            <a:r>
              <a:rPr lang="en-US" kern="0" dirty="0" smtClean="0">
                <a:latin typeface="+mn-lt"/>
              </a:rPr>
              <a:t> </a:t>
            </a:r>
            <a:r>
              <a:rPr lang="en-US" kern="0" dirty="0" err="1" smtClean="0">
                <a:latin typeface="+mn-lt"/>
              </a:rPr>
              <a:t>datatype</a:t>
            </a:r>
            <a:endParaRPr lang="en-US"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selects “Add Criterion” to </a:t>
            </a:r>
            <a:r>
              <a:rPr lang="en-US" sz="2000" kern="0" dirty="0" smtClean="0">
                <a:latin typeface="+mn-lt"/>
              </a:rPr>
              <a:t>restrict the </a:t>
            </a:r>
            <a:r>
              <a:rPr lang="en-US" sz="2000" i="1" kern="0" dirty="0" err="1" smtClean="0">
                <a:latin typeface="+mn-lt"/>
              </a:rPr>
              <a:t>fullName</a:t>
            </a:r>
            <a:r>
              <a:rPr lang="en-US" sz="2000" kern="0" dirty="0" smtClean="0">
                <a:latin typeface="+mn-lt"/>
              </a:rPr>
              <a:t> attribute</a:t>
            </a:r>
          </a:p>
          <a:p>
            <a:pPr marL="1257300" lvl="2" indent="-342900">
              <a:spcBef>
                <a:spcPct val="20000"/>
              </a:spcBef>
              <a:buClr>
                <a:srgbClr val="00AAF6"/>
              </a:buClr>
              <a:buFontTx/>
              <a:buChar char="•"/>
              <a:defRPr/>
            </a:pPr>
            <a:r>
              <a:rPr lang="en-US" kern="0" dirty="0" smtClean="0">
                <a:latin typeface="+mn-lt"/>
              </a:rPr>
              <a:t>Selects the predicate “LIKE” and enters the value “BRC%”</a:t>
            </a:r>
            <a:endParaRPr lang="en-US" kern="0" dirty="0" smtClean="0">
              <a:latin typeface="+mn-lt"/>
            </a:endParaRPr>
          </a:p>
        </p:txBody>
      </p:sp>
      <p:pic>
        <p:nvPicPr>
          <p:cNvPr id="6" name="Picture 5" descr="Gene Name like BRC.png"/>
          <p:cNvPicPr>
            <a:picLocks noChangeAspect="1"/>
          </p:cNvPicPr>
          <p:nvPr/>
        </p:nvPicPr>
        <p:blipFill>
          <a:blip r:embed="rId2" cstate="print"/>
          <a:stretch>
            <a:fillRect/>
          </a:stretch>
        </p:blipFill>
        <p:spPr>
          <a:xfrm>
            <a:off x="1524000" y="3505200"/>
            <a:ext cx="4752975" cy="24955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Retrieve Objects</a:t>
            </a:r>
          </a:p>
          <a:p>
            <a:pPr marL="800100" lvl="1" indent="-342900">
              <a:spcBef>
                <a:spcPct val="20000"/>
              </a:spcBef>
              <a:buClr>
                <a:srgbClr val="00AAF6"/>
              </a:buClr>
              <a:buFontTx/>
              <a:buChar char="•"/>
              <a:defRPr/>
            </a:pPr>
            <a:r>
              <a:rPr lang="en-US" sz="2000" kern="0" dirty="0" smtClean="0">
                <a:latin typeface="+mn-lt"/>
              </a:rPr>
              <a:t>The portal defaults all queries to return a count of the data instances a query returns</a:t>
            </a:r>
          </a:p>
          <a:p>
            <a:pPr marL="800100" lvl="1" indent="-342900">
              <a:spcBef>
                <a:spcPct val="20000"/>
              </a:spcBef>
              <a:buClr>
                <a:srgbClr val="00AAF6"/>
              </a:buClr>
              <a:buFontTx/>
              <a:buChar char="•"/>
              <a:defRPr/>
            </a:pPr>
            <a:r>
              <a:rPr lang="en-US" sz="2000" kern="0" dirty="0" smtClean="0">
                <a:latin typeface="+mn-lt"/>
              </a:rPr>
              <a:t>Researcher chooses to Edit Query Modifiers</a:t>
            </a:r>
          </a:p>
          <a:p>
            <a:pPr marL="1257300" lvl="2" indent="-342900">
              <a:spcBef>
                <a:spcPct val="20000"/>
              </a:spcBef>
              <a:buClr>
                <a:srgbClr val="00AAF6"/>
              </a:buClr>
              <a:buFontTx/>
              <a:buChar char="•"/>
              <a:defRPr/>
            </a:pPr>
            <a:r>
              <a:rPr lang="en-US" kern="0" dirty="0" smtClean="0">
                <a:latin typeface="+mn-lt"/>
              </a:rPr>
              <a:t>Selects </a:t>
            </a:r>
            <a:r>
              <a:rPr lang="en-US" i="1" kern="0" dirty="0" smtClean="0">
                <a:latin typeface="+mn-lt"/>
              </a:rPr>
              <a:t>Object</a:t>
            </a:r>
            <a:r>
              <a:rPr lang="en-US" kern="0" dirty="0" smtClean="0">
                <a:latin typeface="+mn-lt"/>
              </a:rPr>
              <a:t> rather than </a:t>
            </a:r>
            <a:r>
              <a:rPr lang="en-US" i="1" kern="0" dirty="0" smtClean="0">
                <a:latin typeface="+mn-lt"/>
              </a:rPr>
              <a:t>Count</a:t>
            </a:r>
          </a:p>
        </p:txBody>
      </p:sp>
      <p:pic>
        <p:nvPicPr>
          <p:cNvPr id="5" name="Picture 4" descr="Gene Name as Objects.png"/>
          <p:cNvPicPr>
            <a:picLocks noChangeAspect="1"/>
          </p:cNvPicPr>
          <p:nvPr/>
        </p:nvPicPr>
        <p:blipFill>
          <a:blip r:embed="rId2" cstate="print"/>
          <a:stretch>
            <a:fillRect/>
          </a:stretch>
        </p:blipFill>
        <p:spPr>
          <a:xfrm>
            <a:off x="1295400" y="3200400"/>
            <a:ext cx="4714875" cy="20955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Submit the query</a:t>
            </a: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r>
              <a:rPr lang="en-US" sz="2000" b="1" kern="0" dirty="0" smtClean="0">
                <a:latin typeface="+mn-lt"/>
              </a:rPr>
              <a:t>State is updated when results are ready</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can view the results</a:t>
            </a:r>
          </a:p>
          <a:p>
            <a:pPr marL="342900" indent="-342900">
              <a:spcBef>
                <a:spcPct val="20000"/>
              </a:spcBef>
              <a:buClr>
                <a:srgbClr val="00AAF6"/>
              </a:buClr>
              <a:buFontTx/>
              <a:buChar char="•"/>
              <a:defRPr/>
            </a:pPr>
            <a:endParaRPr lang="en-US" kern="0" dirty="0" smtClean="0">
              <a:latin typeface="+mn-lt"/>
            </a:endParaRPr>
          </a:p>
        </p:txBody>
      </p:sp>
      <p:pic>
        <p:nvPicPr>
          <p:cNvPr id="6" name="Picture 5" descr="Gene query started.png"/>
          <p:cNvPicPr>
            <a:picLocks noChangeAspect="1"/>
          </p:cNvPicPr>
          <p:nvPr/>
        </p:nvPicPr>
        <p:blipFill>
          <a:blip r:embed="rId2" cstate="print"/>
          <a:stretch>
            <a:fillRect/>
          </a:stretch>
        </p:blipFill>
        <p:spPr>
          <a:xfrm>
            <a:off x="685800" y="1752600"/>
            <a:ext cx="4686300" cy="1562100"/>
          </a:xfrm>
          <a:prstGeom prst="rect">
            <a:avLst/>
          </a:prstGeom>
        </p:spPr>
      </p:pic>
      <p:pic>
        <p:nvPicPr>
          <p:cNvPr id="7" name="Picture 6" descr="Gene query complete.png"/>
          <p:cNvPicPr>
            <a:picLocks noChangeAspect="1"/>
          </p:cNvPicPr>
          <p:nvPr/>
        </p:nvPicPr>
        <p:blipFill>
          <a:blip r:embed="rId3" cstate="print"/>
          <a:stretch>
            <a:fillRect/>
          </a:stretch>
        </p:blipFill>
        <p:spPr>
          <a:xfrm>
            <a:off x="685800" y="3962400"/>
            <a:ext cx="4724400" cy="17240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Viewing the results</a:t>
            </a:r>
          </a:p>
          <a:p>
            <a:pPr marL="800100" lvl="1" indent="-342900">
              <a:spcBef>
                <a:spcPct val="20000"/>
              </a:spcBef>
              <a:buClr>
                <a:srgbClr val="00AAF6"/>
              </a:buClr>
              <a:buFontTx/>
              <a:buChar char="•"/>
              <a:defRPr/>
            </a:pPr>
            <a:r>
              <a:rPr lang="en-US" sz="2000" kern="0" dirty="0" smtClean="0">
                <a:latin typeface="+mn-lt"/>
              </a:rPr>
              <a:t>17 results from this service</a:t>
            </a:r>
            <a:endParaRPr lang="en-US" kern="0" dirty="0" smtClean="0">
              <a:latin typeface="+mn-lt"/>
            </a:endParaRPr>
          </a:p>
        </p:txBody>
      </p:sp>
      <p:pic>
        <p:nvPicPr>
          <p:cNvPr id="8" name="Picture 7" descr="Gene results in portal.png"/>
          <p:cNvPicPr>
            <a:picLocks noChangeAspect="1"/>
          </p:cNvPicPr>
          <p:nvPr/>
        </p:nvPicPr>
        <p:blipFill>
          <a:blip r:embed="rId2" cstate="print"/>
          <a:stretch>
            <a:fillRect/>
          </a:stretch>
        </p:blipFill>
        <p:spPr>
          <a:xfrm>
            <a:off x="4267200" y="1295400"/>
            <a:ext cx="4705350" cy="48672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Discovery API</a:t>
            </a:r>
          </a:p>
          <a:p>
            <a:pPr marL="800100" lvl="1" indent="-342900">
              <a:spcBef>
                <a:spcPct val="20000"/>
              </a:spcBef>
              <a:buClr>
                <a:srgbClr val="00AAF6"/>
              </a:buClr>
              <a:buFontTx/>
              <a:buChar char="•"/>
              <a:defRPr/>
            </a:pPr>
            <a:r>
              <a:rPr lang="en-US" sz="2000" kern="0" dirty="0" smtClean="0">
                <a:latin typeface="+mn-lt"/>
              </a:rPr>
              <a:t>Still need the Concept Code from the CDE browser</a:t>
            </a:r>
          </a:p>
          <a:p>
            <a:pPr marL="1257300" lvl="2" indent="-342900">
              <a:spcBef>
                <a:spcPct val="20000"/>
              </a:spcBef>
              <a:buClr>
                <a:srgbClr val="00AAF6"/>
              </a:buClr>
              <a:buFontTx/>
              <a:buChar char="•"/>
              <a:defRPr/>
            </a:pPr>
            <a:r>
              <a:rPr lang="en-US" b="1" dirty="0" smtClean="0"/>
              <a:t>C42614</a:t>
            </a:r>
            <a:r>
              <a:rPr lang="en-US" dirty="0" smtClean="0"/>
              <a:t> for this example</a:t>
            </a:r>
          </a:p>
          <a:p>
            <a:pPr marL="800100" lvl="1" indent="-342900">
              <a:spcBef>
                <a:spcPct val="20000"/>
              </a:spcBef>
              <a:buClr>
                <a:srgbClr val="00AAF6"/>
              </a:buClr>
              <a:buFontTx/>
              <a:buChar char="•"/>
              <a:defRPr/>
            </a:pPr>
            <a:endParaRPr lang="en-US" b="1" kern="0" dirty="0" smtClean="0"/>
          </a:p>
          <a:p>
            <a:pPr marL="1257300" lvl="2" indent="-342900">
              <a:spcBef>
                <a:spcPct val="20000"/>
              </a:spcBef>
              <a:buClr>
                <a:srgbClr val="00AAF6"/>
              </a:buClr>
              <a:buFontTx/>
              <a:buChar char="•"/>
              <a:defRPr/>
            </a:pPr>
            <a:endParaRPr lang="en-US"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59 services found (NCI production grid)</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r>
              <a:rPr lang="en-US" kern="0" dirty="0" smtClean="0">
                <a:latin typeface="+mn-lt"/>
              </a:rPr>
              <a:t>Including the </a:t>
            </a:r>
            <a:r>
              <a:rPr lang="en-US" kern="0" dirty="0" err="1" smtClean="0">
                <a:latin typeface="+mn-lt"/>
              </a:rPr>
              <a:t>caBIO</a:t>
            </a:r>
            <a:r>
              <a:rPr lang="en-US" kern="0" dirty="0" smtClean="0">
                <a:latin typeface="+mn-lt"/>
              </a:rPr>
              <a:t> 4.0 service used in the portal example</a:t>
            </a:r>
            <a:endParaRPr lang="en-US"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discover by code.png"/>
          <p:cNvPicPr>
            <a:picLocks noChangeAspect="1"/>
          </p:cNvPicPr>
          <p:nvPr/>
        </p:nvPicPr>
        <p:blipFill>
          <a:blip r:embed="rId2" cstate="print"/>
          <a:stretch>
            <a:fillRect/>
          </a:stretch>
        </p:blipFill>
        <p:spPr>
          <a:xfrm>
            <a:off x="1219200" y="2438400"/>
            <a:ext cx="6677025" cy="1628775"/>
          </a:xfrm>
          <a:prstGeom prst="rect">
            <a:avLst/>
          </a:prstGeom>
        </p:spPr>
      </p:pic>
      <p:pic>
        <p:nvPicPr>
          <p:cNvPr id="6" name="Picture 5" descr="cabio found.png"/>
          <p:cNvPicPr>
            <a:picLocks noChangeAspect="1"/>
          </p:cNvPicPr>
          <p:nvPr/>
        </p:nvPicPr>
        <p:blipFill>
          <a:blip r:embed="rId3" cstate="print"/>
          <a:stretch>
            <a:fillRect/>
          </a:stretch>
        </p:blipFill>
        <p:spPr>
          <a:xfrm>
            <a:off x="1219200" y="4648200"/>
            <a:ext cx="6191250" cy="1295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Obtaining a domain model</a:t>
            </a:r>
          </a:p>
          <a:p>
            <a:pPr marL="800100" lvl="1" indent="-342900">
              <a:spcBef>
                <a:spcPct val="20000"/>
              </a:spcBef>
              <a:buClr>
                <a:srgbClr val="00AAF6"/>
              </a:buClr>
              <a:buFontTx/>
              <a:buChar char="•"/>
              <a:defRPr/>
            </a:pPr>
            <a:r>
              <a:rPr lang="en-US" sz="2000" kern="0" dirty="0" smtClean="0">
                <a:latin typeface="+mn-lt"/>
              </a:rPr>
              <a:t>The domain model defines what classes, attributes, and associations are available</a:t>
            </a:r>
          </a:p>
          <a:p>
            <a:pPr marL="1257300" lvl="2" indent="-342900">
              <a:spcBef>
                <a:spcPct val="20000"/>
              </a:spcBef>
              <a:buClr>
                <a:srgbClr val="00AAF6"/>
              </a:buClr>
              <a:buFontTx/>
              <a:buChar char="•"/>
              <a:defRPr/>
            </a:pPr>
            <a:r>
              <a:rPr lang="en-US" kern="0" dirty="0" smtClean="0">
                <a:latin typeface="+mn-lt"/>
              </a:rPr>
              <a:t>Also contains semantic metadata, including concept codes</a:t>
            </a:r>
          </a:p>
          <a:p>
            <a:pPr marL="800100" lvl="1" indent="-342900">
              <a:spcBef>
                <a:spcPct val="20000"/>
              </a:spcBef>
              <a:buClr>
                <a:srgbClr val="00AAF6"/>
              </a:buClr>
              <a:buFontTx/>
              <a:buChar char="•"/>
              <a:defRPr/>
            </a:pPr>
            <a:r>
              <a:rPr lang="en-US" sz="2000" kern="0" dirty="0" err="1" smtClean="0">
                <a:latin typeface="+mn-lt"/>
              </a:rPr>
              <a:t>Metadatautils</a:t>
            </a:r>
            <a:r>
              <a:rPr lang="en-US" sz="2000" kern="0" dirty="0" smtClean="0">
                <a:latin typeface="+mn-lt"/>
              </a:rPr>
              <a:t> project has facilities for working with and obtaining domain models from caGrid data services</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We can find the concept code in the model</a:t>
            </a:r>
            <a:endParaRPr lang="en-US" sz="2000" kern="0" dirty="0" smtClean="0">
              <a:latin typeface="+mn-lt"/>
            </a:endParaRPr>
          </a:p>
        </p:txBody>
      </p:sp>
      <p:pic>
        <p:nvPicPr>
          <p:cNvPr id="7" name="Picture 6" descr="get domain model.png"/>
          <p:cNvPicPr>
            <a:picLocks noChangeAspect="1"/>
          </p:cNvPicPr>
          <p:nvPr/>
        </p:nvPicPr>
        <p:blipFill>
          <a:blip r:embed="rId2" cstate="print"/>
          <a:stretch>
            <a:fillRect/>
          </a:stretch>
        </p:blipFill>
        <p:spPr>
          <a:xfrm>
            <a:off x="1143000" y="3429000"/>
            <a:ext cx="7172325" cy="800100"/>
          </a:xfrm>
          <a:prstGeom prst="rect">
            <a:avLst/>
          </a:prstGeom>
        </p:spPr>
      </p:pic>
      <p:pic>
        <p:nvPicPr>
          <p:cNvPr id="8" name="Picture 7" descr="cabio domain model highlight.png"/>
          <p:cNvPicPr>
            <a:picLocks noChangeAspect="1"/>
          </p:cNvPicPr>
          <p:nvPr/>
        </p:nvPicPr>
        <p:blipFill>
          <a:blip r:embed="rId3" cstate="print"/>
          <a:stretch>
            <a:fillRect/>
          </a:stretch>
        </p:blipFill>
        <p:spPr>
          <a:xfrm>
            <a:off x="990600" y="4495800"/>
            <a:ext cx="9144000" cy="10126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domain model</a:t>
            </a:r>
          </a:p>
          <a:p>
            <a:pPr marL="800100" lvl="1" indent="-342900">
              <a:spcBef>
                <a:spcPct val="20000"/>
              </a:spcBef>
              <a:buClr>
                <a:srgbClr val="00AAF6"/>
              </a:buClr>
              <a:buFontTx/>
              <a:buChar char="•"/>
              <a:defRPr/>
            </a:pPr>
            <a:r>
              <a:rPr lang="en-US" sz="2000" kern="0" dirty="0" smtClean="0">
                <a:latin typeface="+mn-lt"/>
              </a:rPr>
              <a:t>Utilize the CQL object API to build up a query</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Walk through classes, looking for a “Gene” class</a:t>
            </a:r>
          </a:p>
          <a:p>
            <a:pPr marL="800100" lvl="1" indent="-342900">
              <a:spcBef>
                <a:spcPct val="20000"/>
              </a:spcBef>
              <a:buClr>
                <a:srgbClr val="00AAF6"/>
              </a:buClr>
              <a:buFontTx/>
              <a:buChar char="•"/>
              <a:defRPr/>
            </a:pPr>
            <a:r>
              <a:rPr lang="en-US" sz="2000" kern="0" dirty="0" smtClean="0">
                <a:latin typeface="+mn-lt"/>
              </a:rPr>
              <a:t>Iterate that class’s attributes</a:t>
            </a:r>
          </a:p>
          <a:p>
            <a:pPr marL="800100" lvl="1" indent="-342900">
              <a:spcBef>
                <a:spcPct val="20000"/>
              </a:spcBef>
              <a:buClr>
                <a:srgbClr val="00AAF6"/>
              </a:buClr>
              <a:buFontTx/>
              <a:buChar char="•"/>
              <a:defRPr/>
            </a:pPr>
            <a:r>
              <a:rPr lang="en-US" sz="2000" kern="0" dirty="0" smtClean="0">
                <a:latin typeface="+mn-lt"/>
              </a:rPr>
              <a:t>Inspect each attribute’s semantic metadata for the concept </a:t>
            </a:r>
            <a:r>
              <a:rPr lang="en-US" sz="2000" kern="0" dirty="0" smtClean="0">
                <a:latin typeface="+mn-lt"/>
              </a:rPr>
              <a:t>code </a:t>
            </a:r>
            <a:r>
              <a:rPr lang="en-US" sz="2000" b="1" kern="0" dirty="0" smtClean="0">
                <a:latin typeface="+mn-lt"/>
              </a:rPr>
              <a:t>C42614</a:t>
            </a:r>
            <a:r>
              <a:rPr lang="en-US" sz="2000" kern="0" dirty="0" smtClean="0">
                <a:latin typeface="+mn-lt"/>
              </a:rPr>
              <a:t> </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Once the attribute is found, set the CQL query target</a:t>
            </a:r>
          </a:p>
          <a:p>
            <a:pPr marL="1257300" lvl="2" indent="-342900">
              <a:spcBef>
                <a:spcPct val="20000"/>
              </a:spcBef>
              <a:buClr>
                <a:srgbClr val="00AAF6"/>
              </a:buClr>
              <a:buFontTx/>
              <a:buChar char="•"/>
              <a:defRPr/>
            </a:pPr>
            <a:r>
              <a:rPr lang="en-US" kern="0" dirty="0" smtClean="0">
                <a:latin typeface="+mn-lt"/>
              </a:rPr>
              <a:t>Restrict the target by the attribute’s value</a:t>
            </a:r>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QL from Domain Model.png"/>
          <p:cNvPicPr>
            <a:picLocks noChangeAspect="1"/>
          </p:cNvPicPr>
          <p:nvPr/>
        </p:nvPicPr>
        <p:blipFill>
          <a:blip r:embed="rId2" cstate="print"/>
          <a:stretch>
            <a:fillRect/>
          </a:stretch>
        </p:blipFill>
        <p:spPr>
          <a:xfrm>
            <a:off x="838200" y="1219200"/>
            <a:ext cx="7391400" cy="5410200"/>
          </a:xfrm>
          <a:prstGeom prst="rect">
            <a:avLst/>
          </a:prstGeom>
        </p:spPr>
      </p:pic>
      <p:sp>
        <p:nvSpPr>
          <p:cNvPr id="2" name="Title 1"/>
          <p:cNvSpPr>
            <a:spLocks noGrp="1"/>
          </p:cNvSpPr>
          <p:nvPr>
            <p:ph type="title"/>
          </p:nvPr>
        </p:nvSpPr>
        <p:spPr/>
        <p:txBody>
          <a:bodyPr/>
          <a:lstStyle/>
          <a:p>
            <a:r>
              <a:rPr lang="en-US" dirty="0" smtClean="0"/>
              <a:t>Data Service Client Workflow</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Issue the CQL query and retrieve results</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Using the XML-Only feature of the results </a:t>
            </a:r>
            <a:r>
              <a:rPr lang="en-US" sz="2000" kern="0" dirty="0" err="1" smtClean="0">
                <a:latin typeface="+mn-lt"/>
              </a:rPr>
              <a:t>iterator</a:t>
            </a:r>
            <a:r>
              <a:rPr lang="en-US" sz="2000" kern="0" dirty="0" smtClean="0">
                <a:latin typeface="+mn-lt"/>
              </a:rPr>
              <a:t> avoids attempting to </a:t>
            </a:r>
            <a:r>
              <a:rPr lang="en-US" sz="2000" kern="0" dirty="0" err="1" smtClean="0">
                <a:latin typeface="+mn-lt"/>
              </a:rPr>
              <a:t>deserialize</a:t>
            </a:r>
            <a:r>
              <a:rPr lang="en-US" sz="2000" kern="0" dirty="0" smtClean="0">
                <a:latin typeface="+mn-lt"/>
              </a:rPr>
              <a:t> the results into an object model the client probably doesn’t have java classes for locally</a:t>
            </a:r>
          </a:p>
          <a:p>
            <a:pPr marL="800100" lvl="1"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Query the data service.png"/>
          <p:cNvPicPr>
            <a:picLocks noChangeAspect="1"/>
          </p:cNvPicPr>
          <p:nvPr/>
        </p:nvPicPr>
        <p:blipFill>
          <a:blip r:embed="rId2" cstate="print"/>
          <a:stretch>
            <a:fillRect/>
          </a:stretch>
        </p:blipFill>
        <p:spPr>
          <a:xfrm>
            <a:off x="762000" y="1828800"/>
            <a:ext cx="5953125" cy="17811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Aggregation Example</a:t>
            </a:r>
            <a:endParaRPr lang="en-US" dirty="0" smtClean="0"/>
          </a:p>
        </p:txBody>
      </p:sp>
      <p:sp>
        <p:nvSpPr>
          <p:cNvPr id="4" name="Content Placeholder 2"/>
          <p:cNvSpPr txBox="1">
            <a:spLocks/>
          </p:cNvSpPr>
          <p:nvPr/>
        </p:nvSpPr>
        <p:spPr bwMode="auto">
          <a:xfrm>
            <a:off x="228600" y="12192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Aggregate data from multiple sources</a:t>
            </a:r>
          </a:p>
          <a:p>
            <a:pPr marL="800100" lvl="1" indent="-342900">
              <a:spcBef>
                <a:spcPct val="20000"/>
              </a:spcBef>
              <a:buClr>
                <a:srgbClr val="00AAF6"/>
              </a:buClr>
              <a:buFontTx/>
              <a:buChar char="•"/>
              <a:defRPr/>
            </a:pPr>
            <a:r>
              <a:rPr lang="en-US" sz="2000" kern="0" dirty="0" smtClean="0"/>
              <a:t>Simultaneous query execution up to thread pool size</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t>Return </a:t>
            </a:r>
            <a:r>
              <a:rPr lang="en-US" sz="2000" dirty="0" smtClean="0">
                <a:solidFill>
                  <a:srgbClr val="C00000"/>
                </a:solidFill>
              </a:rPr>
              <a:t>instances</a:t>
            </a:r>
            <a:r>
              <a:rPr lang="en-US" sz="2000" dirty="0" smtClean="0"/>
              <a:t> </a:t>
            </a:r>
            <a:r>
              <a:rPr lang="en-US" sz="2000" dirty="0" smtClean="0"/>
              <a:t>of the </a:t>
            </a:r>
            <a:r>
              <a:rPr lang="en-US" sz="2000" i="1" dirty="0" smtClean="0"/>
              <a:t>gene </a:t>
            </a:r>
            <a:r>
              <a:rPr lang="en-US" sz="2000" dirty="0" smtClean="0"/>
              <a:t>data type</a:t>
            </a:r>
          </a:p>
          <a:p>
            <a:pPr marL="800100" lvl="1" indent="-342900">
              <a:spcBef>
                <a:spcPct val="20000"/>
              </a:spcBef>
              <a:buClr>
                <a:srgbClr val="00AAF6"/>
              </a:buClr>
              <a:buFontTx/>
              <a:buChar char="•"/>
              <a:defRPr/>
            </a:pPr>
            <a:r>
              <a:rPr lang="en-US" sz="2000" dirty="0" smtClean="0"/>
              <a:t>Each </a:t>
            </a:r>
            <a:r>
              <a:rPr lang="en-US" sz="2000" dirty="0" smtClean="0"/>
              <a:t>gene must have an </a:t>
            </a:r>
            <a:r>
              <a:rPr lang="en-US" sz="2000" dirty="0" smtClean="0">
                <a:solidFill>
                  <a:srgbClr val="00B050"/>
                </a:solidFill>
              </a:rPr>
              <a:t>association</a:t>
            </a:r>
            <a:r>
              <a:rPr lang="en-US" sz="2000" dirty="0" smtClean="0"/>
              <a:t> to an instance of the </a:t>
            </a:r>
            <a:r>
              <a:rPr lang="en-US" sz="2000" i="1" dirty="0" smtClean="0"/>
              <a:t>term </a:t>
            </a:r>
            <a:r>
              <a:rPr lang="en-US" sz="2000" dirty="0" smtClean="0"/>
              <a:t>data </a:t>
            </a:r>
            <a:r>
              <a:rPr lang="en-US" sz="2000" dirty="0" smtClean="0"/>
              <a:t>type via the role name </a:t>
            </a:r>
            <a:r>
              <a:rPr lang="en-US" sz="2000" i="1" dirty="0" smtClean="0"/>
              <a:t>terms</a:t>
            </a:r>
          </a:p>
          <a:p>
            <a:pPr marL="800100" lvl="1" indent="-342900">
              <a:spcBef>
                <a:spcPct val="20000"/>
              </a:spcBef>
              <a:buClr>
                <a:srgbClr val="00AAF6"/>
              </a:buClr>
              <a:buFontTx/>
              <a:buChar char="•"/>
              <a:defRPr/>
            </a:pPr>
            <a:r>
              <a:rPr lang="en-US" sz="2000" dirty="0" smtClean="0"/>
              <a:t>Each </a:t>
            </a:r>
            <a:r>
              <a:rPr lang="en-US" sz="2000" dirty="0" smtClean="0"/>
              <a:t>term must have it's </a:t>
            </a:r>
            <a:r>
              <a:rPr lang="en-US" sz="2000" i="1" dirty="0" smtClean="0"/>
              <a:t>value</a:t>
            </a:r>
            <a:r>
              <a:rPr lang="en-US" sz="2000" dirty="0" smtClean="0"/>
              <a:t> </a:t>
            </a:r>
            <a:r>
              <a:rPr lang="en-US" sz="2000" dirty="0" smtClean="0">
                <a:solidFill>
                  <a:srgbClr val="0070C0"/>
                </a:solidFill>
              </a:rPr>
              <a:t>attribute</a:t>
            </a:r>
            <a:r>
              <a:rPr lang="en-US" sz="2000" dirty="0" smtClean="0"/>
              <a:t> equal to </a:t>
            </a:r>
            <a:r>
              <a:rPr lang="en-US" sz="2000" dirty="0" smtClean="0"/>
              <a:t>“root”</a:t>
            </a:r>
          </a:p>
          <a:p>
            <a:pPr marL="800100" lvl="1" indent="-342900">
              <a:spcBef>
                <a:spcPct val="20000"/>
              </a:spcBef>
              <a:buClr>
                <a:srgbClr val="00AAF6"/>
              </a:buClr>
              <a:buFontTx/>
              <a:buChar char="•"/>
              <a:defRPr/>
            </a:pPr>
            <a:r>
              <a:rPr lang="en-US" sz="2000" dirty="0" smtClean="0"/>
              <a:t>The </a:t>
            </a:r>
            <a:r>
              <a:rPr lang="en-US" sz="2000" dirty="0" smtClean="0"/>
              <a:t>query is executed on </a:t>
            </a:r>
            <a:r>
              <a:rPr lang="en-US" sz="2000" dirty="0" smtClean="0">
                <a:solidFill>
                  <a:srgbClr val="7030A0"/>
                </a:solidFill>
              </a:rPr>
              <a:t>two data services</a:t>
            </a:r>
            <a:r>
              <a:rPr lang="en-US" sz="2000" dirty="0" smtClean="0"/>
              <a:t>, each indicated by the </a:t>
            </a:r>
            <a:r>
              <a:rPr lang="en-US" sz="2000" i="1" dirty="0" err="1" smtClean="0"/>
              <a:t>targetServiceUrl</a:t>
            </a:r>
            <a:r>
              <a:rPr lang="en-US" sz="2000" dirty="0" smtClean="0"/>
              <a:t> </a:t>
            </a:r>
            <a:r>
              <a:rPr lang="en-US" sz="2000" dirty="0" smtClean="0"/>
              <a:t>elements at the end of the </a:t>
            </a:r>
            <a:r>
              <a:rPr lang="en-US" sz="2000" dirty="0" smtClean="0"/>
              <a:t>query</a:t>
            </a:r>
          </a:p>
          <a:p>
            <a:pPr marL="342900"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
        <p:nvSpPr>
          <p:cNvPr id="7" name="TextBox 6"/>
          <p:cNvSpPr txBox="1"/>
          <p:nvPr/>
        </p:nvSpPr>
        <p:spPr>
          <a:xfrm>
            <a:off x="228600" y="4495800"/>
            <a:ext cx="8610600" cy="1892826"/>
          </a:xfrm>
          <a:prstGeom prst="rect">
            <a:avLst/>
          </a:prstGeom>
          <a:noFill/>
        </p:spPr>
        <p:txBody>
          <a:bodyPr wrap="square" rtlCol="0">
            <a:spAutoFit/>
          </a:bodyPr>
          <a:lstStyle/>
          <a:p>
            <a:r>
              <a:rPr lang="en-US" sz="1300" dirty="0" smtClean="0">
                <a:latin typeface="Arial Narrow" pitchFamily="34" charset="0"/>
              </a:rPr>
              <a:t>&lt;ns1:DCQLQuery </a:t>
            </a:r>
            <a:r>
              <a:rPr lang="en-US" sz="1300" dirty="0" smtClean="0">
                <a:latin typeface="Arial Narrow" pitchFamily="34" charset="0"/>
              </a:rPr>
              <a:t>xmlns:ns1=</a:t>
            </a:r>
            <a:r>
              <a:rPr lang="en-US" sz="1300" dirty="0" smtClean="0">
                <a:latin typeface="Arial Narrow" pitchFamily="34" charset="0"/>
                <a:hlinkClick r:id="rId3"/>
              </a:rPr>
              <a:t>http</a:t>
            </a:r>
            <a:r>
              <a:rPr lang="en-US" sz="1300" dirty="0" smtClean="0">
                <a:latin typeface="Arial Narrow" pitchFamily="34" charset="0"/>
                <a:hlinkClick r:id="rId3"/>
              </a:rPr>
              <a:t>://</a:t>
            </a:r>
            <a:r>
              <a:rPr lang="en-US" sz="1300" dirty="0" smtClean="0">
                <a:latin typeface="Arial Narrow" pitchFamily="34" charset="0"/>
                <a:hlinkClick r:id="rId3"/>
              </a:rPr>
              <a:t>caGrid.caBIG/1.0/gov.nih.nci.cagrid.dcql</a:t>
            </a:r>
            <a:r>
              <a:rPr lang="en-US" sz="1300" dirty="0" smtClean="0">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a:t>
            </a:r>
            <a:r>
              <a:rPr lang="en-US" sz="1300" dirty="0" smtClean="0">
                <a:solidFill>
                  <a:srgbClr val="C00000"/>
                </a:solidFill>
                <a:latin typeface="Arial Narrow" pitchFamily="34" charset="0"/>
              </a:rPr>
              <a:t>ns1:TargetObject name="model1.domain.Gene</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 name="model1.domain.Term" </a:t>
            </a:r>
            <a:r>
              <a:rPr lang="en-US" sz="1300" dirty="0" err="1" smtClean="0">
                <a:solidFill>
                  <a:srgbClr val="00B050"/>
                </a:solidFill>
                <a:latin typeface="Arial Narrow" pitchFamily="34" charset="0"/>
              </a:rPr>
              <a:t>roleName</a:t>
            </a:r>
            <a:r>
              <a:rPr lang="en-US" sz="1300" dirty="0" smtClean="0">
                <a:solidFill>
                  <a:srgbClr val="00B050"/>
                </a:solidFill>
                <a:latin typeface="Arial Narrow" pitchFamily="34" charset="0"/>
              </a:rPr>
              <a:t>="terms</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0070C0"/>
                </a:solidFill>
                <a:latin typeface="Arial Narrow" pitchFamily="34" charset="0"/>
              </a:rPr>
              <a:t>&lt;</a:t>
            </a:r>
            <a:r>
              <a:rPr lang="en-US" sz="1300" dirty="0" smtClean="0">
                <a:solidFill>
                  <a:srgbClr val="0070C0"/>
                </a:solidFill>
                <a:latin typeface="Arial Narrow" pitchFamily="34" charset="0"/>
              </a:rPr>
              <a:t>ns1:Attribute name="value" predicate="EQUAL_TO" value="root</a:t>
            </a:r>
            <a:r>
              <a:rPr lang="en-US" sz="1300" dirty="0" smtClean="0">
                <a:solidFill>
                  <a:srgbClr val="0070C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&lt;/ns1:TargetObject</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7030A0"/>
                </a:solidFill>
                <a:latin typeface="Arial Narrow" pitchFamily="34" charset="0"/>
              </a:rPr>
              <a:t>&lt;</a:t>
            </a:r>
            <a:r>
              <a:rPr lang="en-US" sz="1300" dirty="0" smtClean="0">
                <a:solidFill>
                  <a:srgbClr val="7030A0"/>
                </a:solidFill>
                <a:latin typeface="Arial Narrow" pitchFamily="34" charset="0"/>
              </a:rPr>
              <a:t>ns1:targetServiceURL&gt;http://</a:t>
            </a:r>
            <a:r>
              <a:rPr lang="en-US" sz="1300" dirty="0" smtClean="0">
                <a:solidFill>
                  <a:srgbClr val="7030A0"/>
                </a:solidFill>
                <a:latin typeface="Arial Narrow" pitchFamily="34" charset="0"/>
              </a:rPr>
              <a:t>sbdev1000.semanticbits.com:13080/wsrf-model1/services/cagrid/Model1Svc&lt;/</a:t>
            </a:r>
            <a:r>
              <a:rPr lang="en-US" sz="1300" dirty="0" smtClean="0">
                <a:solidFill>
                  <a:srgbClr val="7030A0"/>
                </a:solidFill>
                <a:latin typeface="Arial Narrow" pitchFamily="34" charset="0"/>
              </a:rPr>
              <a:t>ns1:targetServiceURL</a:t>
            </a:r>
            <a:r>
              <a:rPr lang="en-US" sz="1300" dirty="0" smtClean="0">
                <a:solidFill>
                  <a:srgbClr val="7030A0"/>
                </a:solidFill>
                <a:latin typeface="Arial Narrow" pitchFamily="34" charset="0"/>
              </a:rPr>
              <a:t>&gt;</a:t>
            </a:r>
          </a:p>
          <a:p>
            <a:r>
              <a:rPr lang="en-US" sz="1300" dirty="0" smtClean="0">
                <a:solidFill>
                  <a:srgbClr val="7030A0"/>
                </a:solidFill>
                <a:latin typeface="Arial Narrow" pitchFamily="34" charset="0"/>
              </a:rPr>
              <a:t>   &lt;</a:t>
            </a:r>
            <a:r>
              <a:rPr lang="en-US" sz="1300" dirty="0" smtClean="0">
                <a:solidFill>
                  <a:srgbClr val="7030A0"/>
                </a:solidFill>
                <a:latin typeface="Arial Narrow" pitchFamily="34" charset="0"/>
              </a:rPr>
              <a:t>ns1:targetServiceURL&gt;http://sbdev1000.semanticbits.com:13080/wsrf-model1-a/services/cagrid/Model1Svc&lt;/ns1:targetServiceURL</a:t>
            </a:r>
            <a:r>
              <a:rPr lang="en-US" sz="1300" dirty="0" smtClean="0">
                <a:solidFill>
                  <a:srgbClr val="7030A0"/>
                </a:solidFill>
                <a:latin typeface="Arial Narrow" pitchFamily="34" charset="0"/>
              </a:rPr>
              <a:t>&gt;</a:t>
            </a:r>
          </a:p>
          <a:p>
            <a:r>
              <a:rPr lang="en-US" sz="1300" dirty="0" smtClean="0">
                <a:latin typeface="Arial Narrow" pitchFamily="34" charset="0"/>
              </a:rPr>
              <a:t>&lt;/</a:t>
            </a:r>
            <a:r>
              <a:rPr lang="en-US" sz="1300" dirty="0" smtClean="0">
                <a:latin typeface="Arial Narrow" pitchFamily="34" charset="0"/>
              </a:rPr>
              <a:t>ns1:DCQLQuery&gt;</a:t>
            </a:r>
            <a:endParaRPr lang="en-US" sz="1300" dirty="0">
              <a:latin typeface="Arial Narrow"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Joins between disparate data models and services</a:t>
            </a:r>
          </a:p>
          <a:p>
            <a:pPr marL="800100" lvl="1" indent="-342900">
              <a:spcBef>
                <a:spcPct val="20000"/>
              </a:spcBef>
              <a:buClr>
                <a:srgbClr val="00AAF6"/>
              </a:buClr>
              <a:buFontTx/>
              <a:buChar char="•"/>
              <a:defRPr/>
            </a:pPr>
            <a:r>
              <a:rPr lang="en-US" sz="2000" kern="0" dirty="0" smtClean="0"/>
              <a:t>Simple join criteria on attribute values</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solidFill>
                  <a:srgbClr val="C00000"/>
                </a:solidFill>
              </a:rPr>
              <a:t>Return instances of </a:t>
            </a:r>
            <a:r>
              <a:rPr lang="en-US" sz="2000" kern="0" dirty="0" err="1" smtClean="0">
                <a:solidFill>
                  <a:srgbClr val="C00000"/>
                </a:solidFill>
              </a:rPr>
              <a:t>caBIO</a:t>
            </a:r>
            <a:r>
              <a:rPr lang="en-US" sz="2000" kern="0" dirty="0" smtClean="0">
                <a:solidFill>
                  <a:srgbClr val="C00000"/>
                </a:solidFill>
              </a:rPr>
              <a:t> model’s </a:t>
            </a:r>
            <a:r>
              <a:rPr lang="en-US" sz="2000" i="1" kern="0" dirty="0" err="1" smtClean="0">
                <a:solidFill>
                  <a:srgbClr val="C00000"/>
                </a:solidFill>
              </a:rPr>
              <a:t>NucleicAcidSequence</a:t>
            </a:r>
            <a:endParaRPr lang="en-US" sz="2000" i="1" kern="0" dirty="0" smtClean="0">
              <a:solidFill>
                <a:srgbClr val="C00000"/>
              </a:solidFill>
            </a:endParaRPr>
          </a:p>
          <a:p>
            <a:pPr marL="800100" lvl="1" indent="-342900">
              <a:spcBef>
                <a:spcPct val="20000"/>
              </a:spcBef>
              <a:buClr>
                <a:srgbClr val="00AAF6"/>
              </a:buClr>
              <a:buFontTx/>
              <a:buChar char="•"/>
              <a:defRPr/>
            </a:pPr>
            <a:r>
              <a:rPr lang="en-US" sz="2000" dirty="0" smtClean="0"/>
              <a:t>Each </a:t>
            </a:r>
            <a:r>
              <a:rPr lang="en-US" sz="2000" i="1" dirty="0" smtClean="0"/>
              <a:t>sequence </a:t>
            </a:r>
            <a:r>
              <a:rPr lang="en-US" sz="2000" dirty="0" smtClean="0"/>
              <a:t>must have an </a:t>
            </a:r>
            <a:r>
              <a:rPr lang="en-US" sz="2000" dirty="0" smtClean="0">
                <a:solidFill>
                  <a:srgbClr val="00B050"/>
                </a:solidFill>
              </a:rPr>
              <a:t>association to a </a:t>
            </a:r>
            <a:r>
              <a:rPr lang="en-US" sz="2000" i="1" dirty="0" smtClean="0">
                <a:solidFill>
                  <a:srgbClr val="00B050"/>
                </a:solidFill>
              </a:rPr>
              <a:t>Gene </a:t>
            </a:r>
            <a:r>
              <a:rPr lang="en-US" sz="2000" dirty="0" smtClean="0"/>
              <a:t>through the role name </a:t>
            </a:r>
            <a:r>
              <a:rPr lang="en-US" sz="2000" i="1" dirty="0" err="1" smtClean="0"/>
              <a:t>geneCollection</a:t>
            </a:r>
            <a:endParaRPr lang="en-US" sz="2000" i="1" dirty="0" smtClean="0"/>
          </a:p>
          <a:p>
            <a:pPr marL="800100" lvl="1" indent="-342900">
              <a:spcBef>
                <a:spcPct val="20000"/>
              </a:spcBef>
              <a:buClr>
                <a:srgbClr val="00AAF6"/>
              </a:buClr>
              <a:buFontTx/>
              <a:buChar char="•"/>
              <a:defRPr/>
            </a:pPr>
            <a:r>
              <a:rPr lang="en-US" sz="2000" dirty="0" smtClean="0"/>
              <a:t>Each </a:t>
            </a:r>
            <a:r>
              <a:rPr lang="en-US" sz="2000" i="1" dirty="0" smtClean="0"/>
              <a:t>gene</a:t>
            </a:r>
            <a:r>
              <a:rPr lang="en-US" sz="2000" dirty="0" smtClean="0"/>
              <a:t> has an </a:t>
            </a:r>
            <a:r>
              <a:rPr lang="en-US" sz="2000" dirty="0" smtClean="0">
                <a:solidFill>
                  <a:srgbClr val="00B0F0"/>
                </a:solidFill>
              </a:rPr>
              <a:t>association to Protein</a:t>
            </a:r>
            <a:r>
              <a:rPr lang="en-US" sz="2000" dirty="0" smtClean="0"/>
              <a:t> through </a:t>
            </a:r>
            <a:r>
              <a:rPr lang="en-US" sz="2000" i="1" dirty="0" err="1" smtClean="0"/>
              <a:t>proteinCollection</a:t>
            </a:r>
            <a:endParaRPr lang="en-US" sz="2000" i="1" dirty="0" smtClean="0"/>
          </a:p>
          <a:p>
            <a:pPr marL="800100" lvl="1" indent="-342900">
              <a:spcBef>
                <a:spcPct val="20000"/>
              </a:spcBef>
              <a:buClr>
                <a:srgbClr val="00AAF6"/>
              </a:buClr>
              <a:buFontTx/>
              <a:buChar char="•"/>
              <a:defRPr/>
            </a:pPr>
            <a:r>
              <a:rPr lang="en-US" sz="2000" dirty="0" smtClean="0"/>
              <a:t>A </a:t>
            </a:r>
            <a:r>
              <a:rPr lang="en-US" sz="2000" i="1" dirty="0" err="1" smtClean="0">
                <a:solidFill>
                  <a:srgbClr val="FF9900"/>
                </a:solidFill>
              </a:rPr>
              <a:t>ForeignAssociation</a:t>
            </a:r>
            <a:r>
              <a:rPr lang="en-US" sz="2000" dirty="0" smtClean="0">
                <a:solidFill>
                  <a:srgbClr val="FF9900"/>
                </a:solidFill>
              </a:rPr>
              <a:t> </a:t>
            </a:r>
            <a:r>
              <a:rPr lang="en-US" sz="2000" dirty="0" smtClean="0"/>
              <a:t>indicates a new query is started against a different caGrid data service (</a:t>
            </a:r>
            <a:r>
              <a:rPr lang="en-US" sz="2000" i="1" dirty="0" err="1" smtClean="0"/>
              <a:t>gridPIR</a:t>
            </a:r>
            <a:r>
              <a:rPr lang="en-US" sz="2000" i="1" dirty="0" smtClean="0"/>
              <a:t>)</a:t>
            </a:r>
            <a:endParaRPr lang="en-US" sz="2000" dirty="0" smtClean="0"/>
          </a:p>
          <a:p>
            <a:pPr marL="800100" lvl="1" indent="-342900">
              <a:spcBef>
                <a:spcPct val="20000"/>
              </a:spcBef>
              <a:buClr>
                <a:srgbClr val="00AAF6"/>
              </a:buClr>
              <a:buFontTx/>
              <a:buChar char="•"/>
              <a:defRPr/>
            </a:pPr>
            <a:r>
              <a:rPr lang="en-US" sz="2000" dirty="0" smtClean="0"/>
              <a:t>The </a:t>
            </a:r>
            <a:r>
              <a:rPr lang="en-US" sz="2000" i="1" dirty="0" err="1" smtClean="0">
                <a:solidFill>
                  <a:srgbClr val="FF9900"/>
                </a:solidFill>
              </a:rPr>
              <a:t>JoinCondition</a:t>
            </a:r>
            <a:r>
              <a:rPr lang="en-US" sz="2000" dirty="0" smtClean="0">
                <a:solidFill>
                  <a:srgbClr val="FF9900"/>
                </a:solidFill>
              </a:rPr>
              <a:t> </a:t>
            </a:r>
            <a:r>
              <a:rPr lang="en-US" sz="2000" dirty="0" smtClean="0"/>
              <a:t>element indicates how a field from the “foreign” data type relates to a field of the “origin” data type</a:t>
            </a:r>
          </a:p>
          <a:p>
            <a:pPr marL="800100" lvl="1" indent="-342900">
              <a:spcBef>
                <a:spcPct val="20000"/>
              </a:spcBef>
              <a:buClr>
                <a:srgbClr val="00AAF6"/>
              </a:buClr>
              <a:buFontTx/>
              <a:buChar char="•"/>
              <a:defRPr/>
            </a:pPr>
            <a:r>
              <a:rPr lang="en-US" sz="2000" dirty="0" smtClean="0">
                <a:solidFill>
                  <a:srgbClr val="7030A0"/>
                </a:solidFill>
              </a:rPr>
              <a:t>The foreign data type is </a:t>
            </a:r>
            <a:r>
              <a:rPr lang="en-US" sz="2000" i="1" dirty="0" smtClean="0">
                <a:solidFill>
                  <a:srgbClr val="7030A0"/>
                </a:solidFill>
              </a:rPr>
              <a:t>Protein</a:t>
            </a:r>
          </a:p>
          <a:p>
            <a:pPr marL="800100" lvl="1" indent="-342900">
              <a:spcBef>
                <a:spcPct val="20000"/>
              </a:spcBef>
              <a:buClr>
                <a:srgbClr val="00AAF6"/>
              </a:buClr>
              <a:buFontTx/>
              <a:buChar char="•"/>
              <a:defRPr/>
            </a:pPr>
            <a:r>
              <a:rPr lang="en-US" sz="2000" dirty="0" smtClean="0"/>
              <a:t>Each protein instance must have</a:t>
            </a:r>
            <a:r>
              <a:rPr lang="en-US" sz="2000" dirty="0" smtClean="0">
                <a:solidFill>
                  <a:srgbClr val="0070C0"/>
                </a:solidFill>
              </a:rPr>
              <a:t> two associations;</a:t>
            </a:r>
            <a:r>
              <a:rPr lang="en-US" sz="2000" dirty="0" smtClean="0"/>
              <a:t> one to </a:t>
            </a:r>
            <a:r>
              <a:rPr lang="en-US" sz="2000" i="1" dirty="0" smtClean="0"/>
              <a:t>Gene</a:t>
            </a:r>
            <a:r>
              <a:rPr lang="en-US" sz="2000" dirty="0" smtClean="0"/>
              <a:t> and one to </a:t>
            </a:r>
            <a:r>
              <a:rPr lang="en-US" sz="2000" i="1" dirty="0" smtClean="0"/>
              <a:t>Organism </a:t>
            </a:r>
            <a:r>
              <a:rPr lang="en-US" sz="2000" dirty="0" smtClean="0"/>
              <a:t>(both within </a:t>
            </a:r>
            <a:r>
              <a:rPr lang="en-US" sz="2000" dirty="0" err="1" smtClean="0"/>
              <a:t>gridPIR</a:t>
            </a:r>
            <a:r>
              <a:rPr lang="en-US" sz="2000" dirty="0" smtClean="0"/>
              <a:t>)</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5" name="TextBox 4"/>
          <p:cNvSpPr txBox="1"/>
          <p:nvPr/>
        </p:nvSpPr>
        <p:spPr>
          <a:xfrm>
            <a:off x="304800" y="1295400"/>
            <a:ext cx="8453596" cy="5047536"/>
          </a:xfrm>
          <a:prstGeom prst="rect">
            <a:avLst/>
          </a:prstGeom>
          <a:noFill/>
        </p:spPr>
        <p:txBody>
          <a:bodyPr wrap="square" rtlCol="0">
            <a:spAutoFit/>
          </a:bodyPr>
          <a:lstStyle/>
          <a:p>
            <a:r>
              <a:rPr lang="en-US" sz="1400" dirty="0" smtClean="0">
                <a:latin typeface="Arial Narrow" pitchFamily="34" charset="0"/>
              </a:rPr>
              <a:t>&lt;ns1:DCQLQuery xmlns:ns1="http://caGrid.caBIG/1.0/gov.nih.nci.cagrid.dcql</a:t>
            </a:r>
            <a:r>
              <a:rPr lang="en-US" sz="1400" dirty="0" smtClean="0">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 name="</a:t>
            </a:r>
            <a:r>
              <a:rPr lang="en-US" sz="1400" dirty="0" err="1" smtClean="0">
                <a:solidFill>
                  <a:srgbClr val="C00000"/>
                </a:solidFill>
                <a:latin typeface="Arial Narrow" pitchFamily="34" charset="0"/>
              </a:rPr>
              <a:t>gov.nih.nci.cabio.domain.NucleicAcidSequence</a:t>
            </a:r>
            <a:r>
              <a:rPr lang="en-US" sz="1400" dirty="0" smtClean="0">
                <a:solidFill>
                  <a:srgbClr val="C00000"/>
                </a:solidFill>
                <a:latin typeface="Arial Narrow" pitchFamily="34" charset="0"/>
              </a:rPr>
              <a:t>"&gt;</a:t>
            </a:r>
          </a:p>
          <a:p>
            <a:r>
              <a:rPr lang="en-US" sz="1400" dirty="0" smtClean="0">
                <a:latin typeface="Arial Narrow" pitchFamily="34" charset="0"/>
              </a:rPr>
              <a:t>    </a:t>
            </a:r>
            <a:r>
              <a:rPr lang="en-US" sz="1400" dirty="0" smtClean="0">
                <a:solidFill>
                  <a:srgbClr val="00B050"/>
                </a:solidFill>
                <a:latin typeface="Arial Narrow" pitchFamily="34" charset="0"/>
              </a:rPr>
              <a:t>&lt;</a:t>
            </a:r>
            <a:r>
              <a:rPr lang="en-US" sz="1400" dirty="0" smtClean="0">
                <a:solidFill>
                  <a:srgbClr val="00B050"/>
                </a:solidFill>
                <a:latin typeface="Arial Narrow" pitchFamily="34" charset="0"/>
              </a:rPr>
              <a:t>ns1:Association name="</a:t>
            </a:r>
            <a:r>
              <a:rPr lang="en-US" sz="1400" dirty="0" err="1" smtClean="0">
                <a:solidFill>
                  <a:srgbClr val="00B050"/>
                </a:solidFill>
                <a:latin typeface="Arial Narrow" pitchFamily="34" charset="0"/>
              </a:rPr>
              <a:t>gov.nih.nci.cabio.domain.Gene</a:t>
            </a:r>
            <a:r>
              <a:rPr lang="en-US" sz="1400" dirty="0" smtClean="0">
                <a:solidFill>
                  <a:srgbClr val="00B050"/>
                </a:solidFill>
                <a:latin typeface="Arial Narrow" pitchFamily="34" charset="0"/>
              </a:rPr>
              <a:t>" </a:t>
            </a:r>
            <a:r>
              <a:rPr lang="en-US" sz="1400" dirty="0" err="1" smtClean="0">
                <a:solidFill>
                  <a:srgbClr val="00B050"/>
                </a:solidFill>
                <a:latin typeface="Arial Narrow" pitchFamily="34" charset="0"/>
              </a:rPr>
              <a:t>roleName</a:t>
            </a:r>
            <a:r>
              <a:rPr lang="en-US" sz="1400" dirty="0" smtClean="0">
                <a:solidFill>
                  <a:srgbClr val="00B050"/>
                </a:solidFill>
                <a:latin typeface="Arial Narrow" pitchFamily="34" charset="0"/>
              </a:rPr>
              <a:t>="</a:t>
            </a:r>
            <a:r>
              <a:rPr lang="en-US" sz="1400" dirty="0" err="1" smtClean="0">
                <a:solidFill>
                  <a:srgbClr val="00B050"/>
                </a:solidFill>
                <a:latin typeface="Arial Narrow" pitchFamily="34" charset="0"/>
              </a:rPr>
              <a:t>geneCollection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00B0F0"/>
                </a:solidFill>
                <a:latin typeface="Arial Narrow" pitchFamily="34" charset="0"/>
              </a:rPr>
              <a:t>&lt;</a:t>
            </a:r>
            <a:r>
              <a:rPr lang="en-US" sz="1400" dirty="0" smtClean="0">
                <a:solidFill>
                  <a:srgbClr val="00B0F0"/>
                </a:solidFill>
                <a:latin typeface="Arial Narrow" pitchFamily="34" charset="0"/>
              </a:rPr>
              <a:t>ns1:Association name="</a:t>
            </a:r>
            <a:r>
              <a:rPr lang="en-US" sz="1400" dirty="0" err="1" smtClean="0">
                <a:solidFill>
                  <a:srgbClr val="00B0F0"/>
                </a:solidFill>
                <a:latin typeface="Arial Narrow" pitchFamily="34" charset="0"/>
              </a:rPr>
              <a:t>gov.nih.nci.cabio.domain.Protein</a:t>
            </a:r>
            <a:r>
              <a:rPr lang="en-US" sz="1400" dirty="0" smtClean="0">
                <a:solidFill>
                  <a:srgbClr val="00B0F0"/>
                </a:solidFill>
                <a:latin typeface="Arial Narrow" pitchFamily="34" charset="0"/>
              </a:rPr>
              <a:t>" </a:t>
            </a:r>
            <a:r>
              <a:rPr lang="en-US" sz="1400" dirty="0" err="1" smtClean="0">
                <a:solidFill>
                  <a:srgbClr val="00B0F0"/>
                </a:solidFill>
                <a:latin typeface="Arial Narrow" pitchFamily="34" charset="0"/>
              </a:rPr>
              <a:t>roleName</a:t>
            </a:r>
            <a:r>
              <a:rPr lang="en-US" sz="1400" dirty="0" smtClean="0">
                <a:solidFill>
                  <a:srgbClr val="00B0F0"/>
                </a:solidFill>
                <a:latin typeface="Arial Narrow" pitchFamily="34" charset="0"/>
              </a:rPr>
              <a:t>="</a:t>
            </a:r>
            <a:r>
              <a:rPr lang="en-US" sz="1400" dirty="0" err="1" smtClean="0">
                <a:solidFill>
                  <a:srgbClr val="00B0F0"/>
                </a:solidFill>
                <a:latin typeface="Arial Narrow" pitchFamily="34" charset="0"/>
              </a:rPr>
              <a:t>proteinCollection</a:t>
            </a:r>
            <a:r>
              <a:rPr lang="en-US" sz="1400" dirty="0" smtClean="0">
                <a:solidFill>
                  <a:srgbClr val="00B0F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&lt;</a:t>
            </a:r>
            <a:r>
              <a:rPr lang="en-US" sz="1400" dirty="0" smtClean="0">
                <a:solidFill>
                  <a:srgbClr val="FF9900"/>
                </a:solidFill>
                <a:latin typeface="Arial Narrow" pitchFamily="34" charset="0"/>
              </a:rPr>
              <a:t>ns1:ForeignAssociation </a:t>
            </a:r>
            <a:r>
              <a:rPr lang="en-US" sz="1400" dirty="0" err="1" smtClean="0">
                <a:solidFill>
                  <a:srgbClr val="FF9900"/>
                </a:solidFill>
                <a:latin typeface="Arial Narrow" pitchFamily="34" charset="0"/>
              </a:rPr>
              <a:t>targetServiceURL</a:t>
            </a:r>
            <a:r>
              <a:rPr lang="en-US" sz="1400" dirty="0" smtClean="0">
                <a:solidFill>
                  <a:srgbClr val="FF9900"/>
                </a:solidFill>
                <a:latin typeface="Arial Narrow" pitchFamily="34" charset="0"/>
              </a:rPr>
              <a:t>="http://141.161.25.20:8080/wsrf/services/cagrid/GridPIR</a:t>
            </a:r>
            <a:r>
              <a:rPr lang="en-US" sz="1400" dirty="0" smtClean="0">
                <a:solidFill>
                  <a:srgbClr val="FF9900"/>
                </a:solidFill>
                <a:latin typeface="Arial Narrow" pitchFamily="34" charset="0"/>
              </a:rPr>
              <a:t>"&gt;</a:t>
            </a:r>
          </a:p>
          <a:p>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ns1:JoinCondition </a:t>
            </a:r>
            <a:r>
              <a:rPr lang="en-US" sz="1400" dirty="0" err="1" smtClean="0">
                <a:solidFill>
                  <a:srgbClr val="FF9900"/>
                </a:solidFill>
                <a:latin typeface="Arial Narrow" pitchFamily="34" charset="0"/>
              </a:rPr>
              <a:t>foreignAttributeName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uniprotkbEntryName</a:t>
            </a:r>
            <a:r>
              <a:rPr lang="en-US" sz="1400" dirty="0" smtClean="0">
                <a:solidFill>
                  <a:srgbClr val="FF9900"/>
                </a:solidFill>
                <a:latin typeface="Arial Narrow" pitchFamily="34" charset="0"/>
              </a:rPr>
              <a:t>" </a:t>
            </a:r>
            <a:r>
              <a:rPr lang="en-US" sz="1400" dirty="0" err="1" smtClean="0">
                <a:solidFill>
                  <a:srgbClr val="FF9900"/>
                </a:solidFill>
                <a:latin typeface="Arial Narrow" pitchFamily="34" charset="0"/>
              </a:rPr>
              <a:t>localAttributeName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uniProtCode</a:t>
            </a:r>
            <a:r>
              <a:rPr lang="en-US" sz="1400" dirty="0" smtClean="0">
                <a:solidFill>
                  <a:srgbClr val="FF9900"/>
                </a:solidFill>
                <a:latin typeface="Arial Narrow" pitchFamily="34" charset="0"/>
              </a:rPr>
              <a:t>" predicate="EQUAL_TO</a:t>
            </a:r>
            <a:r>
              <a:rPr lang="en-US" sz="1400" dirty="0" smtClean="0">
                <a:solidFill>
                  <a:srgbClr val="FF9900"/>
                </a:solidFill>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&lt;ns1:ForeignObject </a:t>
            </a:r>
            <a:r>
              <a:rPr lang="en-US" sz="1400" dirty="0" smtClean="0">
                <a:solidFill>
                  <a:srgbClr val="7030A0"/>
                </a:solidFill>
                <a:latin typeface="Arial Narrow" pitchFamily="34" charset="0"/>
              </a:rPr>
              <a:t>name="</a:t>
            </a:r>
            <a:r>
              <a:rPr lang="en-US" sz="1400" dirty="0" err="1" smtClean="0">
                <a:solidFill>
                  <a:srgbClr val="7030A0"/>
                </a:solidFill>
                <a:latin typeface="Arial Narrow" pitchFamily="34" charset="0"/>
              </a:rPr>
              <a:t>edu.georgetown.pir.domain.Protein</a:t>
            </a:r>
            <a:r>
              <a:rPr lang="en-US" sz="1400" dirty="0" smtClean="0">
                <a:solidFill>
                  <a:srgbClr val="7030A0"/>
                </a:solidFill>
                <a:latin typeface="Arial Narrow" pitchFamily="34" charset="0"/>
              </a:rPr>
              <a:t>"&gt;</a:t>
            </a:r>
          </a:p>
          <a:p>
            <a:r>
              <a:rPr lang="en-US" sz="1400" dirty="0" smtClean="0">
                <a:latin typeface="Arial Narrow" pitchFamily="34" charset="0"/>
              </a:rPr>
              <a:t>            &lt;</a:t>
            </a:r>
            <a:r>
              <a:rPr lang="en-US" sz="1400" dirty="0" smtClean="0">
                <a:latin typeface="Arial Narrow" pitchFamily="34" charset="0"/>
              </a:rPr>
              <a:t>ns1:Group </a:t>
            </a:r>
            <a:r>
              <a:rPr lang="en-US" sz="1400" dirty="0" err="1" smtClean="0">
                <a:latin typeface="Arial Narrow" pitchFamily="34" charset="0"/>
              </a:rPr>
              <a:t>logicRelation</a:t>
            </a:r>
            <a:r>
              <a:rPr lang="en-US" sz="1400" dirty="0" smtClean="0">
                <a:latin typeface="Arial Narrow" pitchFamily="34" charset="0"/>
              </a:rPr>
              <a:t>="</a:t>
            </a:r>
            <a:r>
              <a:rPr lang="en-US" sz="1400" dirty="0" smtClean="0">
                <a:latin typeface="Arial Narrow" pitchFamily="34" charset="0"/>
              </a:rPr>
              <a:t>AND“&gt;</a:t>
            </a:r>
          </a:p>
          <a:p>
            <a:r>
              <a:rPr lang="en-US" sz="1400" dirty="0" smtClean="0">
                <a:latin typeface="Arial Narrow" pitchFamily="34" charset="0"/>
              </a:rPr>
              <a:t>              </a:t>
            </a:r>
            <a:r>
              <a:rPr lang="en-US" sz="1400" dirty="0" smtClean="0">
                <a:solidFill>
                  <a:srgbClr val="0070C0"/>
                </a:solidFill>
                <a:latin typeface="Arial Narrow" pitchFamily="34" charset="0"/>
              </a:rPr>
              <a:t>&lt;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edu.georgetown.pir.domain.Gene</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geneCollection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name="name" predicate="EQUAL_TO" value="brca1</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edu.georgetown.pir.domain.Organism</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organismCollection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a:t>
            </a:r>
            <a:r>
              <a:rPr lang="en-US" sz="1400" dirty="0" err="1" smtClean="0">
                <a:solidFill>
                  <a:srgbClr val="0070C0"/>
                </a:solidFill>
                <a:latin typeface="Arial Narrow" pitchFamily="34" charset="0"/>
              </a:rPr>
              <a:t>scientificName</a:t>
            </a:r>
            <a:r>
              <a:rPr lang="en-US" sz="1400" dirty="0" smtClean="0">
                <a:solidFill>
                  <a:srgbClr val="0070C0"/>
                </a:solidFill>
                <a:latin typeface="Arial Narrow" pitchFamily="34" charset="0"/>
              </a:rPr>
              <a:t>" predicate="EQUAL_TO" value="homo sapiens</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r>
              <a:rPr lang="en-US" sz="1400" dirty="0" smtClean="0">
                <a:latin typeface="Arial Narrow" pitchFamily="34" charset="0"/>
              </a:rPr>
              <a:t/>
            </a:r>
            <a:br>
              <a:rPr lang="en-US" sz="1400" dirty="0" smtClean="0">
                <a:latin typeface="Arial Narrow" pitchFamily="34" charset="0"/>
              </a:rPr>
            </a:br>
            <a:r>
              <a:rPr lang="en-US" sz="1400" dirty="0" smtClean="0">
                <a:latin typeface="Arial Narrow" pitchFamily="34" charset="0"/>
              </a:rPr>
              <a:t>           &lt;/</a:t>
            </a:r>
            <a:r>
              <a:rPr lang="en-US" sz="1400" dirty="0" smtClean="0">
                <a:latin typeface="Arial Narrow" pitchFamily="34" charset="0"/>
              </a:rPr>
              <a:t>ns1:Group</a:t>
            </a:r>
            <a:r>
              <a:rPr lang="en-US" sz="1400" dirty="0" smtClean="0">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a:t>
            </a:r>
            <a:r>
              <a:rPr lang="en-US" sz="1400" dirty="0" smtClean="0">
                <a:solidFill>
                  <a:srgbClr val="7030A0"/>
                </a:solidFill>
                <a:latin typeface="Arial Narrow" pitchFamily="34" charset="0"/>
              </a:rPr>
              <a:t>ns1:ForeignObject</a:t>
            </a:r>
            <a:r>
              <a:rPr lang="en-US" sz="1400" dirty="0" smtClean="0">
                <a:solidFill>
                  <a:srgbClr val="7030A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ns1:ForeignAssociation</a:t>
            </a:r>
            <a:r>
              <a:rPr lang="en-US" sz="1400" dirty="0" smtClean="0">
                <a:solidFill>
                  <a:srgbClr val="FF9900"/>
                </a:solidFill>
                <a:latin typeface="Arial Narrow" pitchFamily="34" charset="0"/>
              </a:rPr>
              <a:t>&gt;</a:t>
            </a:r>
          </a:p>
          <a:p>
            <a:r>
              <a:rPr lang="en-US" sz="1400" dirty="0" smtClean="0">
                <a:solidFill>
                  <a:srgbClr val="00B0F0"/>
                </a:solidFill>
                <a:latin typeface="Arial Narrow" pitchFamily="34" charset="0"/>
              </a:rPr>
              <a:t>      &lt;/</a:t>
            </a:r>
            <a:r>
              <a:rPr lang="en-US" sz="1400" dirty="0" smtClean="0">
                <a:solidFill>
                  <a:srgbClr val="00B0F0"/>
                </a:solidFill>
                <a:latin typeface="Arial Narrow" pitchFamily="34" charset="0"/>
              </a:rPr>
              <a:t>ns1:Association</a:t>
            </a:r>
            <a:r>
              <a:rPr lang="en-US" sz="1400" dirty="0" smtClean="0">
                <a:solidFill>
                  <a:srgbClr val="00B0F0"/>
                </a:solidFill>
                <a:latin typeface="Arial Narrow" pitchFamily="34" charset="0"/>
              </a:rPr>
              <a:t>&gt;</a:t>
            </a:r>
          </a:p>
          <a:p>
            <a:r>
              <a:rPr lang="en-US" sz="1400" dirty="0" smtClean="0">
                <a:solidFill>
                  <a:srgbClr val="00B050"/>
                </a:solidFill>
                <a:latin typeface="Arial Narrow" pitchFamily="34" charset="0"/>
              </a:rPr>
              <a:t>    &lt;/</a:t>
            </a:r>
            <a:r>
              <a:rPr lang="en-US" sz="1400" dirty="0" smtClean="0">
                <a:solidFill>
                  <a:srgbClr val="00B050"/>
                </a:solidFill>
                <a:latin typeface="Arial Narrow" pitchFamily="34" charset="0"/>
              </a:rPr>
              <a:t>ns1:Association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a:t>
            </a:r>
            <a:r>
              <a:rPr lang="en-US" sz="1400" dirty="0" smtClean="0">
                <a:solidFill>
                  <a:srgbClr val="C00000"/>
                </a:solidFill>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ns1:targetServiceURL&gt;http://cabiogrid32.nci.nih.gov:80/wsrf/services/cagrid/CaBIO32GridSvc&lt;/ns1:targetServiceURL</a:t>
            </a:r>
            <a:r>
              <a:rPr lang="en-US" sz="1400" dirty="0" smtClean="0">
                <a:solidFill>
                  <a:srgbClr val="C00000"/>
                </a:solidFill>
                <a:latin typeface="Arial Narrow" pitchFamily="34" charset="0"/>
              </a:rPr>
              <a:t>&gt;</a:t>
            </a:r>
          </a:p>
          <a:p>
            <a:r>
              <a:rPr lang="en-US" sz="1400" dirty="0" smtClean="0">
                <a:latin typeface="Arial Narrow" pitchFamily="34" charset="0"/>
              </a:rPr>
              <a:t>&lt;/</a:t>
            </a:r>
            <a:r>
              <a:rPr lang="en-US" sz="1400" dirty="0" smtClean="0">
                <a:latin typeface="Arial Narrow" pitchFamily="34" charset="0"/>
              </a:rPr>
              <a:t>ns1:DCQLQuery&gt;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2705</TotalTime>
  <Words>3307</Words>
  <Application>Microsoft Office PowerPoint</Application>
  <PresentationFormat>On-screen Show (4:3)</PresentationFormat>
  <Paragraphs>486</Paragraphs>
  <Slides>48</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caBIG(r) PPT Template for non-NCI presenters_090408</vt:lpstr>
      <vt:lpstr>Visio</vt:lpstr>
      <vt:lpstr>caGrid Data Services</vt:lpstr>
      <vt:lpstr>caGrid Data Services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Example service development process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Handling CQL Results</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Federated Queries</vt:lpstr>
      <vt:lpstr>Federated Queries</vt:lpstr>
      <vt:lpstr>Federated Query Service</vt:lpstr>
      <vt:lpstr>DCQL Aggregation Example</vt:lpstr>
      <vt:lpstr>DCQL Distributed Join Example</vt:lpstr>
      <vt:lpstr>DCQL Distributed Join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182</cp:revision>
  <dcterms:created xsi:type="dcterms:W3CDTF">2009-06-15T16:18:33Z</dcterms:created>
  <dcterms:modified xsi:type="dcterms:W3CDTF">2009-06-22T18:35:55Z</dcterms:modified>
</cp:coreProperties>
</file>