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68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Default Extension="emf" ContentType="image/x-emf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slides/slide53.xml" ContentType="application/vnd.openxmlformats-officedocument.presentationml.slide+xml"/>
  <Override PartName="/ppt/slides/slide76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55.xml" ContentType="application/vnd.openxmlformats-officedocument.presentationml.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slides/slide69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6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70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72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73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71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78"/>
  </p:notesMasterIdLst>
  <p:sldIdLst>
    <p:sldId id="256" r:id="rId2"/>
    <p:sldId id="340" r:id="rId3"/>
    <p:sldId id="257" r:id="rId4"/>
    <p:sldId id="306" r:id="rId5"/>
    <p:sldId id="286" r:id="rId6"/>
    <p:sldId id="307" r:id="rId7"/>
    <p:sldId id="260" r:id="rId8"/>
    <p:sldId id="280" r:id="rId9"/>
    <p:sldId id="271" r:id="rId10"/>
    <p:sldId id="272" r:id="rId11"/>
    <p:sldId id="261" r:id="rId12"/>
    <p:sldId id="262" r:id="rId13"/>
    <p:sldId id="263" r:id="rId14"/>
    <p:sldId id="264" r:id="rId15"/>
    <p:sldId id="343" r:id="rId16"/>
    <p:sldId id="341" r:id="rId17"/>
    <p:sldId id="342" r:id="rId18"/>
    <p:sldId id="275" r:id="rId19"/>
    <p:sldId id="276" r:id="rId20"/>
    <p:sldId id="299" r:id="rId21"/>
    <p:sldId id="300" r:id="rId22"/>
    <p:sldId id="339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8" r:id="rId32"/>
    <p:sldId id="281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1" r:id="rId45"/>
    <p:sldId id="302" r:id="rId46"/>
    <p:sldId id="303" r:id="rId47"/>
    <p:sldId id="304" r:id="rId48"/>
    <p:sldId id="305" r:id="rId49"/>
    <p:sldId id="337" r:id="rId50"/>
    <p:sldId id="287" r:id="rId51"/>
    <p:sldId id="344" r:id="rId52"/>
    <p:sldId id="345" r:id="rId53"/>
    <p:sldId id="346" r:id="rId54"/>
    <p:sldId id="347" r:id="rId55"/>
    <p:sldId id="348" r:id="rId56"/>
    <p:sldId id="327" r:id="rId57"/>
    <p:sldId id="328" r:id="rId58"/>
    <p:sldId id="278" r:id="rId59"/>
    <p:sldId id="313" r:id="rId60"/>
    <p:sldId id="314" r:id="rId61"/>
    <p:sldId id="315" r:id="rId62"/>
    <p:sldId id="316" r:id="rId63"/>
    <p:sldId id="317" r:id="rId64"/>
    <p:sldId id="321" r:id="rId65"/>
    <p:sldId id="322" r:id="rId66"/>
    <p:sldId id="367" r:id="rId67"/>
    <p:sldId id="368" r:id="rId68"/>
    <p:sldId id="369" r:id="rId69"/>
    <p:sldId id="370" r:id="rId70"/>
    <p:sldId id="326" r:id="rId71"/>
    <p:sldId id="325" r:id="rId72"/>
    <p:sldId id="308" r:id="rId73"/>
    <p:sldId id="284" r:id="rId74"/>
    <p:sldId id="285" r:id="rId75"/>
    <p:sldId id="323" r:id="rId76"/>
    <p:sldId id="324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9900"/>
    <a:srgbClr val="DDDDDD"/>
    <a:srgbClr val="990000"/>
    <a:srgbClr val="00AAF6"/>
    <a:srgbClr val="21BAFF"/>
    <a:srgbClr val="9FE1FF"/>
    <a:srgbClr val="339933"/>
    <a:srgbClr val="1C26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howOutlineIcons="0" vertBarState="maximized">
    <p:restoredLeft sz="34587" autoAdjust="0"/>
    <p:restoredTop sz="97907" autoAdjust="0"/>
  </p:normalViewPr>
  <p:slideViewPr>
    <p:cSldViewPr>
      <p:cViewPr>
        <p:scale>
          <a:sx n="100" d="100"/>
          <a:sy n="100" d="100"/>
        </p:scale>
        <p:origin x="-336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47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slide" Target="slides/slide73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77" Type="http://schemas.openxmlformats.org/officeDocument/2006/relationships/slide" Target="slides/slide76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slide" Target="slides/slide70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slide" Target="slides/slide72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82" Type="http://schemas.openxmlformats.org/officeDocument/2006/relationships/theme" Target="theme/theme1.xml"/><Relationship Id="rId69" Type="http://schemas.openxmlformats.org/officeDocument/2006/relationships/slide" Target="slides/slide68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75" Type="http://schemas.openxmlformats.org/officeDocument/2006/relationships/slide" Target="slides/slide7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76" Type="http://schemas.openxmlformats.org/officeDocument/2006/relationships/slide" Target="slides/slide75.xml"/><Relationship Id="rId79" Type="http://schemas.openxmlformats.org/officeDocument/2006/relationships/printerSettings" Target="printerSettings/printerSettings1.bin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83" Type="http://schemas.openxmlformats.org/officeDocument/2006/relationships/tableStyles" Target="tableStyles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78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3BEF81-0F37-42AC-9902-0759E70A3D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AB317-83DE-4F78-A8C3-BF0B197B8DD4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shows how the FQP engine can be used locally, in addition to using the standard CQL results handling tools to deal with </a:t>
            </a:r>
            <a:r>
              <a:rPr lang="en-US" baseline="0" smtClean="0"/>
              <a:t>aggregate results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BEF81-0F37-42AC-9902-0759E70A3D8A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E7A26-CDAF-4007-87E1-1301A9359D1C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16834-F646-4C6A-AEEC-06305B5F55AB}" type="slidenum">
              <a:rPr lang="en-US"/>
              <a:pPr/>
              <a:t>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Passed by</a:t>
            </a:r>
            <a:r>
              <a:rPr lang="en-US" baseline="0" dirty="0" smtClean="0"/>
              <a:t> other means… </a:t>
            </a:r>
            <a:r>
              <a:rPr lang="en-US" baseline="0" dirty="0" err="1" smtClean="0"/>
              <a:t>soapui</a:t>
            </a:r>
            <a:r>
              <a:rPr lang="en-US" baseline="0" dirty="0" smtClean="0"/>
              <a:t> tool, </a:t>
            </a:r>
            <a:r>
              <a:rPr lang="en-US" baseline="0" dirty="0" err="1" smtClean="0"/>
              <a:t>perl</a:t>
            </a:r>
            <a:r>
              <a:rPr lang="en-US" baseline="0" dirty="0" smtClean="0"/>
              <a:t>, .NET… anything that can talk to the data service; it doesn’t have to be the Java client.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BEF81-0F37-42AC-9902-0759E70A3D8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A7BEA-0DA3-446B-8D4C-70CC7C2360F4}" type="slidenum">
              <a:rPr lang="en-US"/>
              <a:pPr/>
              <a:t>11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This next phase runs through developing a query for a data service showing how the domain model describes the queryies that can be generated and the CQL language lets you express the query.  This example is showing a simple model where all we want to do is qeury the DB for all Genes.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569D21-1F98-43C8-8EC9-B78A541EFFE1}" type="slidenum">
              <a:rPr lang="en-US"/>
              <a:pPr/>
              <a:t>12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Now we get more specific and add some more filtering to our query buy having it only return genes that have a symbol “LIKE” BRCA and a wildcard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CC0C41-88F7-41C7-9D58-41A46E11E94E}" type="slidenum">
              <a:rPr lang="en-US"/>
              <a:pPr/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Net we will get even more specific and say I we only want those same genes from before but only if they have an associated Taxon instance.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CC5F91-7E10-4D18-9438-9AF3612818A6}" type="slidenum">
              <a:rPr lang="en-US"/>
              <a:pPr/>
              <a:t>14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And lastly we will even futher specify our search to say not only do we want a taxon to exist but that taxon needs to be from the homo sapiens genus.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</a:t>
            </a:r>
            <a:r>
              <a:rPr lang="en-US" baseline="0" dirty="0" smtClean="0"/>
              <a:t> diagram of the server-side of data services infrastructure.  The </a:t>
            </a:r>
            <a:r>
              <a:rPr lang="en-US" baseline="0" dirty="0" err="1" smtClean="0"/>
              <a:t>BaseServiceImpl</a:t>
            </a:r>
            <a:r>
              <a:rPr lang="en-US" baseline="0" dirty="0" smtClean="0"/>
              <a:t> is extended by the </a:t>
            </a:r>
            <a:r>
              <a:rPr lang="en-US" baseline="0" dirty="0" err="1" smtClean="0"/>
              <a:t>DataServiceImpl</a:t>
            </a:r>
            <a:r>
              <a:rPr lang="en-US" baseline="0" dirty="0" smtClean="0"/>
              <a:t> for standard query, and other service </a:t>
            </a:r>
            <a:r>
              <a:rPr lang="en-US" baseline="0" dirty="0" err="1" smtClean="0"/>
              <a:t>Impl’s</a:t>
            </a:r>
            <a:r>
              <a:rPr lang="en-US" baseline="0" dirty="0" smtClean="0"/>
              <a:t> for BDT, Enumeration, and Transfer.  Validation is optional, controlled by a flag in the </a:t>
            </a:r>
            <a:r>
              <a:rPr lang="en-US" baseline="0" dirty="0" err="1" smtClean="0"/>
              <a:t>service.properties</a:t>
            </a:r>
            <a:r>
              <a:rPr lang="en-US" baseline="0" dirty="0" smtClean="0"/>
              <a:t> / JNDI.  The </a:t>
            </a:r>
            <a:r>
              <a:rPr lang="en-US" baseline="0" dirty="0" err="1" smtClean="0"/>
              <a:t>ServiceConfigUtil</a:t>
            </a:r>
            <a:r>
              <a:rPr lang="en-US" baseline="0" dirty="0" smtClean="0"/>
              <a:t> provides these values to the service </a:t>
            </a:r>
            <a:r>
              <a:rPr lang="en-US" baseline="0" dirty="0" err="1" smtClean="0"/>
              <a:t>impl</a:t>
            </a:r>
            <a:r>
              <a:rPr lang="en-US" baseline="0" dirty="0" smtClean="0"/>
              <a:t> and the CQL query processor, depending on which get..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you call.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BEF81-0F37-42AC-9902-0759E70A3D8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INSID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7" Type="http://schemas.openxmlformats.org/officeDocument/2006/relationships/image" Target="../media/image7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6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3" Type="http://schemas.openxmlformats.org/officeDocument/2006/relationships/hyperlink" Target="http://cagrid.cabig/1.0/gov.nih.nci.cagrid.dcq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057400"/>
            <a:ext cx="3810000" cy="609600"/>
          </a:xfrm>
        </p:spPr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267200"/>
            <a:ext cx="3200400" cy="457200"/>
          </a:xfrm>
        </p:spPr>
        <p:txBody>
          <a:bodyPr/>
          <a:lstStyle/>
          <a:p>
            <a:r>
              <a:rPr lang="en-US" dirty="0" smtClean="0"/>
              <a:t>Novartis Technical Training</a:t>
            </a:r>
            <a:endParaRPr lang="en-U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257800" y="5349875"/>
            <a:ext cx="3429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 dirty="0" smtClean="0">
                <a:solidFill>
                  <a:schemeClr val="bg2"/>
                </a:solidFill>
              </a:rPr>
              <a:t>July 22-26, 2009</a:t>
            </a:r>
            <a:endParaRPr lang="en-US" sz="14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Attribute</a:t>
            </a:r>
          </a:p>
          <a:p>
            <a:pPr lvl="1"/>
            <a:r>
              <a:rPr lang="en-US" sz="2000" dirty="0" smtClean="0"/>
              <a:t>Object property used as search criteria</a:t>
            </a:r>
          </a:p>
          <a:p>
            <a:pPr lvl="1"/>
            <a:r>
              <a:rPr lang="en-US" sz="2000" dirty="0" smtClean="0"/>
              <a:t>Defined in terms of attribute name, predicate, and value</a:t>
            </a:r>
          </a:p>
          <a:p>
            <a:pPr lvl="1"/>
            <a:r>
              <a:rPr lang="en-US" sz="2000" dirty="0" smtClean="0"/>
              <a:t>Predicates are similar to SQL</a:t>
            </a:r>
          </a:p>
          <a:p>
            <a:pPr lvl="2"/>
            <a:r>
              <a:rPr lang="en-US" sz="1800" dirty="0" smtClean="0"/>
              <a:t>Equals, Not Equals, Like, Less Than, Greater Than, Less or Equal, Greater or Equal, Null, and Not Null</a:t>
            </a:r>
          </a:p>
          <a:p>
            <a:r>
              <a:rPr lang="en-US" sz="2000" dirty="0" smtClean="0"/>
              <a:t>Group</a:t>
            </a:r>
          </a:p>
          <a:p>
            <a:pPr lvl="1"/>
            <a:r>
              <a:rPr lang="en-US" sz="2000" dirty="0" smtClean="0"/>
              <a:t>A logical join of child search criteria</a:t>
            </a:r>
          </a:p>
          <a:p>
            <a:pPr lvl="2"/>
            <a:r>
              <a:rPr lang="en-US" sz="1800" dirty="0" smtClean="0"/>
              <a:t>Logical operators AND / OR</a:t>
            </a:r>
          </a:p>
          <a:p>
            <a:pPr lvl="1"/>
            <a:r>
              <a:rPr lang="en-US" sz="2000" dirty="0" smtClean="0"/>
              <a:t>May have one or more Attributes, Associations, or additional Groups in combination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47117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18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2947988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16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49166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7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2947988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64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51216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17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312039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 and have an associated Taxon: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&lt;Association roleName="taxon“  name="gov.nih.nci.cabio.domain.Taxon"&gt;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charset="0"/>
                        <a:ea typeface="ヒラギノ角ゴ Pro W3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&lt;/Association&gt;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12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  <p:sp>
        <p:nvSpPr>
          <p:cNvPr id="51214" name="Line 17"/>
          <p:cNvSpPr>
            <a:spLocks noChangeShapeType="1"/>
          </p:cNvSpPr>
          <p:nvPr/>
        </p:nvSpPr>
        <p:spPr bwMode="auto">
          <a:xfrm flipH="1">
            <a:off x="2667000" y="2438400"/>
            <a:ext cx="1371600" cy="11430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Oval 18"/>
          <p:cNvSpPr>
            <a:spLocks noChangeArrowheads="1"/>
          </p:cNvSpPr>
          <p:nvPr/>
        </p:nvSpPr>
        <p:spPr bwMode="auto">
          <a:xfrm>
            <a:off x="990600" y="3124200"/>
            <a:ext cx="1885950" cy="1885950"/>
          </a:xfrm>
          <a:prstGeom prst="ellips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53265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66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3139439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 and have an associated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Taxon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 with a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scientificName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 equal to “Homo sapiens”: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CQLQuery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xmlns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gov.nih.nci.cabio.domain.Gene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logicRelation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&lt;Association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roleName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="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taxon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“  name="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gov.nih.nci.cabio.domain.Taxon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 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name=“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scientificName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 predicate=“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EQUAL_TO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” value=“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Homo sapiens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&lt;/Association&gt;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CQLQuery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60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  <p:sp>
        <p:nvSpPr>
          <p:cNvPr id="53262" name="AutoShape 16"/>
          <p:cNvSpPr>
            <a:spLocks/>
          </p:cNvSpPr>
          <p:nvPr/>
        </p:nvSpPr>
        <p:spPr bwMode="auto">
          <a:xfrm>
            <a:off x="1447800" y="5334000"/>
            <a:ext cx="1552575" cy="304800"/>
          </a:xfrm>
          <a:prstGeom prst="borderCallout2">
            <a:avLst>
              <a:gd name="adj1" fmla="val 37500"/>
              <a:gd name="adj2" fmla="val -4907"/>
              <a:gd name="adj3" fmla="val 37500"/>
              <a:gd name="adj4" fmla="val -5315"/>
              <a:gd name="adj5" fmla="val -426565"/>
              <a:gd name="adj6" fmla="val -5829"/>
            </a:avLst>
          </a:prstGeom>
          <a:noFill/>
          <a:ln w="25400">
            <a:solidFill>
              <a:schemeClr val="folHlink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chemeClr val="folHlink"/>
                </a:solidFill>
              </a:rPr>
              <a:t>= “Homo sapiens”</a:t>
            </a:r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 flipH="1">
            <a:off x="2667000" y="2438400"/>
            <a:ext cx="1371600" cy="11430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264" name="Oval 18"/>
          <p:cNvSpPr>
            <a:spLocks noChangeArrowheads="1"/>
          </p:cNvSpPr>
          <p:nvPr/>
        </p:nvSpPr>
        <p:spPr bwMode="auto">
          <a:xfrm>
            <a:off x="990600" y="3124200"/>
            <a:ext cx="1885950" cy="1885950"/>
          </a:xfrm>
          <a:prstGeom prst="ellips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Side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Single, Common Client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All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data services can be queried via the same client class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baseline="0" dirty="0" smtClean="0">
                <a:latin typeface="+mn-lt"/>
              </a:rPr>
              <a:t>Possible</a:t>
            </a:r>
            <a:r>
              <a:rPr lang="en-US" sz="2000" kern="0" dirty="0" smtClean="0">
                <a:latin typeface="+mn-lt"/>
              </a:rPr>
              <a:t> because all data services implement the same WSDL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Standard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client has single public method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baseline="0" dirty="0" smtClean="0">
                <a:latin typeface="+mn-lt"/>
              </a:rPr>
              <a:t>CQL</a:t>
            </a:r>
            <a:r>
              <a:rPr lang="en-US" kern="0" dirty="0" smtClean="0">
                <a:latin typeface="+mn-lt"/>
              </a:rPr>
              <a:t> query in, CQL query results out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Client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for each specific service works too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baseline="0" dirty="0" smtClean="0">
                <a:latin typeface="+mn-lt"/>
              </a:rPr>
              <a:t>Methods</a:t>
            </a:r>
            <a:r>
              <a:rPr lang="en-US" kern="0" dirty="0" smtClean="0">
                <a:latin typeface="+mn-lt"/>
              </a:rPr>
              <a:t> unique to the service are available via the custom client.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Constructed like any other Introduce-generated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client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baseline="0" dirty="0" smtClean="0">
                <a:latin typeface="+mn-lt"/>
              </a:rPr>
              <a:t>Service</a:t>
            </a:r>
            <a:r>
              <a:rPr lang="en-US" kern="0" dirty="0" smtClean="0">
                <a:latin typeface="+mn-lt"/>
              </a:rPr>
              <a:t> URL / EPR and optional Grid Credential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 client set-up and invocation: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2000" dirty="0" smtClean="0"/>
              <a:t>The service URL is defined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i="1" dirty="0" smtClean="0"/>
              <a:t>common data service client</a:t>
            </a:r>
            <a:r>
              <a:rPr lang="en-US" sz="2000" dirty="0" smtClean="0"/>
              <a:t> is created with the URL</a:t>
            </a:r>
          </a:p>
          <a:p>
            <a:pPr lvl="1"/>
            <a:r>
              <a:rPr lang="en-US" sz="2000" dirty="0" smtClean="0"/>
              <a:t>A new CQL query object is created</a:t>
            </a:r>
          </a:p>
          <a:p>
            <a:pPr lvl="1"/>
            <a:r>
              <a:rPr lang="en-US" sz="2000" dirty="0" smtClean="0"/>
              <a:t>Its target is set to </a:t>
            </a:r>
            <a:r>
              <a:rPr lang="en-US" sz="2000" i="1" dirty="0" err="1" smtClean="0"/>
              <a:t>gov.nih.nci.cabio.domain.Gene</a:t>
            </a:r>
            <a:endParaRPr lang="en-US" sz="2000" dirty="0" smtClean="0"/>
          </a:p>
          <a:p>
            <a:pPr lvl="1"/>
            <a:r>
              <a:rPr lang="en-US" sz="2000" b="0" dirty="0" smtClean="0"/>
              <a:t>The target is constrained by </a:t>
            </a:r>
            <a:r>
              <a:rPr lang="en-US" sz="2000" b="0" i="1" dirty="0" smtClean="0"/>
              <a:t>name </a:t>
            </a:r>
            <a:r>
              <a:rPr lang="en-US" sz="2000" b="0" dirty="0" smtClean="0"/>
              <a:t>attributes with values like </a:t>
            </a:r>
            <a:r>
              <a:rPr lang="en-US" sz="2000" b="0" i="1" dirty="0" err="1" smtClean="0"/>
              <a:t>brca</a:t>
            </a:r>
            <a:r>
              <a:rPr lang="en-US" sz="2000" b="0" i="1" dirty="0" smtClean="0"/>
              <a:t>%</a:t>
            </a:r>
            <a:endParaRPr lang="en-US" sz="2000" b="0" dirty="0" smtClean="0"/>
          </a:p>
          <a:p>
            <a:pPr lvl="1"/>
            <a:r>
              <a:rPr lang="en-US" sz="2000" dirty="0" smtClean="0"/>
              <a:t>The query is executed by the data service and results are returned</a:t>
            </a:r>
            <a:endParaRPr lang="en-US" sz="2000" b="0" dirty="0" smtClean="0"/>
          </a:p>
        </p:txBody>
      </p:sp>
      <p:pic>
        <p:nvPicPr>
          <p:cNvPr id="4" name="Picture 3" descr="Client Exampl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724025"/>
            <a:ext cx="6048375" cy="147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Query 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Multiple Result Types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Object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results encapsulate complete data types / classes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baseline="0" dirty="0" smtClean="0">
                <a:latin typeface="+mn-lt"/>
              </a:rPr>
              <a:t>Attribute</a:t>
            </a:r>
            <a:r>
              <a:rPr lang="en-US" sz="2000" kern="0" dirty="0" smtClean="0">
                <a:latin typeface="+mn-lt"/>
              </a:rPr>
              <a:t> results contain key-value pairs grouped by the individual object instances from which they are derived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Count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results contain a single long value indicating the count of object instances which satisfy the search criteria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baseline="0" dirty="0" smtClean="0">
                <a:latin typeface="+mn-lt"/>
              </a:rPr>
              <a:t>Allowable</a:t>
            </a:r>
            <a:r>
              <a:rPr lang="en-US" sz="2000" b="1" kern="0" dirty="0" smtClean="0">
                <a:latin typeface="+mn-lt"/>
              </a:rPr>
              <a:t> Types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Data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services infrastructure generates a custom “</a:t>
            </a:r>
            <a:r>
              <a:rPr kumimoji="0" lang="en-US" sz="2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CQLResultTypes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” schema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baseline="0" dirty="0" smtClean="0">
                <a:latin typeface="+mn-lt"/>
              </a:rPr>
              <a:t>Contains an </a:t>
            </a:r>
            <a:r>
              <a:rPr lang="en-US" sz="2000" kern="0" baseline="0" dirty="0" err="1" smtClean="0">
                <a:latin typeface="+mn-lt"/>
              </a:rPr>
              <a:t>xsd:choice</a:t>
            </a:r>
            <a:r>
              <a:rPr lang="en-US" sz="2000" kern="0" dirty="0" smtClean="0">
                <a:latin typeface="+mn-lt"/>
              </a:rPr>
              <a:t> of all allowable return types for CQL object results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Imported into and available to clients via the data service WSDL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Clients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know what types to expect and handle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CQL 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err="1" smtClean="0">
                <a:latin typeface="+mn-lt"/>
              </a:rPr>
              <a:t>CQLQueryResultsIterator</a:t>
            </a: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Implements </a:t>
            </a:r>
            <a:r>
              <a:rPr lang="en-US" sz="2000" kern="0" dirty="0" err="1" smtClean="0">
                <a:latin typeface="+mn-lt"/>
              </a:rPr>
              <a:t>java.util.Iterator</a:t>
            </a: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next() can return </a:t>
            </a:r>
            <a:r>
              <a:rPr lang="en-US" sz="2000" kern="0" dirty="0" err="1" smtClean="0">
                <a:latin typeface="+mn-lt"/>
              </a:rPr>
              <a:t>deserialized</a:t>
            </a:r>
            <a:r>
              <a:rPr lang="en-US" sz="2000" kern="0" dirty="0" smtClean="0">
                <a:latin typeface="+mn-lt"/>
              </a:rPr>
              <a:t> objects or XML text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Configured by client-</a:t>
            </a:r>
            <a:r>
              <a:rPr lang="en-US" sz="2000" kern="0" dirty="0" err="1" smtClean="0">
                <a:latin typeface="+mn-lt"/>
              </a:rPr>
              <a:t>config.wsdd</a:t>
            </a:r>
            <a:r>
              <a:rPr lang="en-US" sz="2000" kern="0" dirty="0" smtClean="0">
                <a:latin typeface="+mn-lt"/>
              </a:rPr>
              <a:t> document at construction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Optional – needed for custom object deserialization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err="1" smtClean="0">
                <a:latin typeface="+mn-lt"/>
              </a:rPr>
              <a:t>DataServiceIterator</a:t>
            </a:r>
            <a:endParaRPr lang="en-US" sz="2000" b="1" i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Interface that takes a CQL query and returns an </a:t>
            </a:r>
            <a:r>
              <a:rPr lang="en-US" sz="2000" kern="0" dirty="0" err="1" smtClean="0">
                <a:latin typeface="+mn-lt"/>
              </a:rPr>
              <a:t>Iterator</a:t>
            </a: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Implementations for standard, BDT, and WS-Enumeration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Simplifies creation of an </a:t>
            </a:r>
            <a:r>
              <a:rPr lang="en-US" sz="2000" kern="0" dirty="0" err="1" smtClean="0">
                <a:latin typeface="+mn-lt"/>
              </a:rPr>
              <a:t>Iterator</a:t>
            </a:r>
            <a:r>
              <a:rPr lang="en-US" sz="2000" kern="0" dirty="0" smtClean="0">
                <a:latin typeface="+mn-lt"/>
              </a:rPr>
              <a:t> for every query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Overview</a:t>
            </a:r>
          </a:p>
          <a:p>
            <a:r>
              <a:rPr lang="en-US" sz="3200" dirty="0" smtClean="0"/>
              <a:t>CQL</a:t>
            </a:r>
          </a:p>
          <a:p>
            <a:r>
              <a:rPr lang="en-US" sz="3200" dirty="0" smtClean="0"/>
              <a:t>Client APIs</a:t>
            </a:r>
          </a:p>
          <a:p>
            <a:r>
              <a:rPr lang="en-US" sz="3200" dirty="0" smtClean="0"/>
              <a:t>Server Architecture</a:t>
            </a:r>
          </a:p>
          <a:p>
            <a:r>
              <a:rPr lang="en-US" sz="3200" dirty="0" smtClean="0"/>
              <a:t>Data Service Client Examples</a:t>
            </a:r>
          </a:p>
          <a:p>
            <a:r>
              <a:rPr lang="en-US" sz="3200" dirty="0" smtClean="0"/>
              <a:t>Federated Query Processor</a:t>
            </a:r>
          </a:p>
          <a:p>
            <a:r>
              <a:rPr lang="en-US" sz="3200" dirty="0" smtClean="0"/>
              <a:t>DCQL</a:t>
            </a:r>
          </a:p>
          <a:p>
            <a:r>
              <a:rPr lang="en-US" sz="3200" dirty="0" smtClean="0"/>
              <a:t>FQP Examples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CQL 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Alternative results retrieval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Intended to aid handling of large data sets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WS-Enumeration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An interface by which clients may page results from a grid service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Special results-retrieval service resource and context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Client specifies page size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Number of data elements, max size of results in bytes, timeout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caGrid provides server-side and client-side tooling to simplify use of WS-Enumeration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An Introduce extension manages server-side configuration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caGrid Transfer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Avoids serialization / deserialization overhead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Client sees a Java </a:t>
            </a:r>
            <a:r>
              <a:rPr lang="en-US" kern="0" dirty="0" err="1" smtClean="0">
                <a:latin typeface="+mn-lt"/>
              </a:rPr>
              <a:t>InputStream</a:t>
            </a:r>
            <a:r>
              <a:rPr lang="en-US" i="1" kern="0" dirty="0" smtClean="0">
                <a:latin typeface="+mn-lt"/>
              </a:rPr>
              <a:t> </a:t>
            </a:r>
            <a:r>
              <a:rPr lang="en-US" kern="0" dirty="0" smtClean="0">
                <a:latin typeface="+mn-lt"/>
              </a:rPr>
              <a:t>and can read from it as usual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CQL 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1430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Example with WS-Enumeration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i="1" kern="0" dirty="0" err="1" smtClean="0">
                <a:latin typeface="+mn-lt"/>
              </a:rPr>
              <a:t>EnumerationResponseHelper</a:t>
            </a:r>
            <a:r>
              <a:rPr lang="en-US" sz="2000" i="1" kern="0" dirty="0" smtClean="0">
                <a:latin typeface="+mn-lt"/>
              </a:rPr>
              <a:t> </a:t>
            </a:r>
            <a:r>
              <a:rPr lang="en-US" sz="2000" kern="0" dirty="0" smtClean="0">
                <a:latin typeface="+mn-lt"/>
              </a:rPr>
              <a:t>is a caGrid helper class which contacts the results service context using the proper resource key and creates a client handle to it</a:t>
            </a:r>
            <a:endParaRPr lang="en-US" sz="2000" i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Default iteration constraints retrieve 10 results at a time from the service with no restriction on number of bytes or timeout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  <p:pic>
        <p:nvPicPr>
          <p:cNvPr id="5" name="Picture 4" descr="WS-Enum 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828800"/>
            <a:ext cx="6600825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Architecture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pic>
        <p:nvPicPr>
          <p:cNvPr id="5" name="Content Placeholder 4" descr="servic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295400"/>
            <a:ext cx="9144000" cy="48302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BaseServiceImpl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which is extended by specific data service implementations</a:t>
            </a:r>
          </a:p>
          <a:p>
            <a:pPr lvl="2"/>
            <a:r>
              <a:rPr lang="en-US" sz="1800" dirty="0" smtClean="0"/>
              <a:t>Standard, WS-Enumeration, and caGrid Transfer</a:t>
            </a:r>
            <a:endParaRPr lang="en-US" sz="2400" dirty="0" smtClean="0"/>
          </a:p>
          <a:p>
            <a:pPr lvl="1"/>
            <a:r>
              <a:rPr lang="en-US" sz="2000" dirty="0" smtClean="0"/>
              <a:t>Common functionality and query processing workflow</a:t>
            </a:r>
          </a:p>
          <a:p>
            <a:pPr lvl="2"/>
            <a:r>
              <a:rPr lang="en-US" sz="1800" dirty="0" smtClean="0"/>
              <a:t>Creates and configures the CQL query processor instance</a:t>
            </a:r>
          </a:p>
          <a:p>
            <a:pPr lvl="2"/>
            <a:r>
              <a:rPr lang="en-US" sz="1800" dirty="0" smtClean="0"/>
              <a:t>Handles query auditing</a:t>
            </a:r>
          </a:p>
          <a:p>
            <a:pPr lvl="2"/>
            <a:r>
              <a:rPr lang="en-US" sz="1800" dirty="0" smtClean="0"/>
              <a:t>Validates incoming queries</a:t>
            </a:r>
          </a:p>
          <a:p>
            <a:r>
              <a:rPr lang="en-US" dirty="0" err="1" smtClean="0"/>
              <a:t>DataServiceImpl</a:t>
            </a:r>
            <a:endParaRPr lang="en-US" dirty="0" smtClean="0"/>
          </a:p>
          <a:p>
            <a:pPr lvl="1"/>
            <a:r>
              <a:rPr lang="en-US" dirty="0" smtClean="0"/>
              <a:t>Standard implementation of data service extends from </a:t>
            </a:r>
            <a:r>
              <a:rPr lang="en-US" dirty="0" err="1" smtClean="0"/>
              <a:t>BaseServiceImpl</a:t>
            </a:r>
            <a:endParaRPr lang="en-US" dirty="0" smtClean="0"/>
          </a:p>
          <a:p>
            <a:pPr lvl="1"/>
            <a:r>
              <a:rPr lang="en-US" dirty="0" smtClean="0"/>
              <a:t>Passes CQL to Query Processor</a:t>
            </a:r>
          </a:p>
          <a:p>
            <a:pPr lvl="1"/>
            <a:r>
              <a:rPr lang="en-US" dirty="0" smtClean="0"/>
              <a:t>Returns results directly to client (via grid interface)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ServiceConfigUtil</a:t>
            </a:r>
            <a:endParaRPr lang="en-US" sz="2000" dirty="0" smtClean="0"/>
          </a:p>
          <a:p>
            <a:pPr lvl="1"/>
            <a:r>
              <a:rPr lang="en-US" sz="2000" dirty="0" smtClean="0"/>
              <a:t>Reads the data service configuration from JNDI</a:t>
            </a:r>
          </a:p>
          <a:p>
            <a:pPr lvl="2"/>
            <a:r>
              <a:rPr lang="en-US" sz="1800" dirty="0" smtClean="0"/>
              <a:t>Introduce-generated </a:t>
            </a:r>
            <a:r>
              <a:rPr lang="en-US" sz="1800" dirty="0" err="1" smtClean="0"/>
              <a:t>ServiceConfig</a:t>
            </a:r>
            <a:r>
              <a:rPr lang="en-US" sz="1800" dirty="0" smtClean="0"/>
              <a:t> class is populated</a:t>
            </a:r>
          </a:p>
          <a:p>
            <a:pPr lvl="2"/>
            <a:r>
              <a:rPr lang="en-US" sz="1800" dirty="0" smtClean="0"/>
              <a:t>Reflection to locate getter methods for data service configuration properties</a:t>
            </a:r>
          </a:p>
          <a:p>
            <a:pPr lvl="3"/>
            <a:r>
              <a:rPr lang="en-US" sz="1800" dirty="0" smtClean="0"/>
              <a:t>Works regardless of other service properties added and name of service</a:t>
            </a:r>
          </a:p>
          <a:p>
            <a:pPr lvl="1"/>
            <a:r>
              <a:rPr lang="en-US" sz="2000" dirty="0" smtClean="0"/>
              <a:t>Provides service properties to both </a:t>
            </a:r>
            <a:r>
              <a:rPr lang="en-US" sz="2000" dirty="0" err="1" smtClean="0"/>
              <a:t>BaseServiceImpl</a:t>
            </a:r>
            <a:r>
              <a:rPr lang="en-US" sz="2000" dirty="0" smtClean="0"/>
              <a:t> and CQL Query Processor implementation</a:t>
            </a:r>
          </a:p>
          <a:p>
            <a:pPr lvl="2"/>
            <a:r>
              <a:rPr lang="en-US" sz="1800" dirty="0" smtClean="0"/>
              <a:t>Properties supplied in key-value pairs</a:t>
            </a:r>
          </a:p>
          <a:p>
            <a:pPr lvl="2"/>
            <a:r>
              <a:rPr lang="en-US" sz="1800" dirty="0" smtClean="0"/>
              <a:t>Keys stripped of prefixes required to identify data service and CQL query processor specific properties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CqlStructureValidator</a:t>
            </a:r>
            <a:endParaRPr lang="en-US" sz="2000" dirty="0"/>
          </a:p>
          <a:p>
            <a:pPr lvl="1"/>
            <a:r>
              <a:rPr lang="en-US" sz="2000" dirty="0" smtClean="0"/>
              <a:t>Interface with a method to validate the well-</a:t>
            </a:r>
            <a:r>
              <a:rPr lang="en-US" sz="2000" dirty="0" err="1" smtClean="0"/>
              <a:t>formedness</a:t>
            </a:r>
            <a:r>
              <a:rPr lang="en-US" sz="2000" dirty="0" smtClean="0"/>
              <a:t> of a CQL query against the CQL schema</a:t>
            </a:r>
          </a:p>
          <a:p>
            <a:pPr lvl="1"/>
            <a:r>
              <a:rPr lang="en-US" sz="2000" dirty="0" smtClean="0"/>
              <a:t>Implementation is reflect-loaded from a class identified in a service property</a:t>
            </a:r>
          </a:p>
          <a:p>
            <a:pPr lvl="1"/>
            <a:r>
              <a:rPr lang="en-US" sz="2000" dirty="0" smtClean="0"/>
              <a:t>Optional – May be activated by setting a flag in service properties</a:t>
            </a:r>
          </a:p>
          <a:p>
            <a:r>
              <a:rPr lang="en-US" sz="2000" dirty="0" err="1" smtClean="0"/>
              <a:t>CqlDomainValidator</a:t>
            </a:r>
            <a:endParaRPr lang="en-US" sz="2000" dirty="0" smtClean="0"/>
          </a:p>
          <a:p>
            <a:pPr lvl="1"/>
            <a:r>
              <a:rPr lang="en-US" sz="2000" dirty="0" smtClean="0"/>
              <a:t>Interface with a method to validate a CQL query against the data service’s domain model</a:t>
            </a:r>
          </a:p>
          <a:p>
            <a:pPr lvl="2"/>
            <a:r>
              <a:rPr lang="en-US" sz="1800" dirty="0" smtClean="0"/>
              <a:t>“Are all the associations valid, do the attributes queried for exist, is the specified target data type visible”, etc.</a:t>
            </a:r>
          </a:p>
          <a:p>
            <a:pPr lvl="1"/>
            <a:r>
              <a:rPr lang="en-US" sz="2000" dirty="0" smtClean="0"/>
              <a:t>Implementation is reflect-loaded from a class identified in a service property</a:t>
            </a:r>
          </a:p>
          <a:p>
            <a:pPr lvl="1"/>
            <a:r>
              <a:rPr lang="en-US" sz="2000" dirty="0" smtClean="0"/>
              <a:t>Optional – May be activated by setting a flag in service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DataServiceAuditor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for all auditors</a:t>
            </a:r>
          </a:p>
          <a:p>
            <a:pPr lvl="1"/>
            <a:r>
              <a:rPr lang="en-US" sz="2000" dirty="0" smtClean="0"/>
              <a:t>Receives notification of various events in query processing</a:t>
            </a:r>
          </a:p>
          <a:p>
            <a:pPr lvl="2"/>
            <a:r>
              <a:rPr lang="en-US" sz="1800" dirty="0" smtClean="0"/>
              <a:t>Query received, exception thrown, etc.</a:t>
            </a:r>
          </a:p>
          <a:p>
            <a:pPr lvl="1"/>
            <a:r>
              <a:rPr lang="en-US" sz="2000" dirty="0" smtClean="0"/>
              <a:t>Specified in separate configuration file</a:t>
            </a:r>
          </a:p>
          <a:p>
            <a:pPr lvl="1"/>
            <a:r>
              <a:rPr lang="en-US" sz="2000" dirty="0" smtClean="0"/>
              <a:t>Loaded at service startup</a:t>
            </a:r>
          </a:p>
          <a:p>
            <a:pPr lvl="1"/>
            <a:r>
              <a:rPr lang="en-US" sz="2000" dirty="0" smtClean="0"/>
              <a:t>Multiple auditors may listen for and handle the same event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CQLQueryProcessor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from which all query processor implementations extend</a:t>
            </a:r>
          </a:p>
          <a:p>
            <a:pPr lvl="1"/>
            <a:r>
              <a:rPr lang="en-US" sz="2000" dirty="0" smtClean="0"/>
              <a:t>Abstraction over an arbitrary data source to provide a simple and consistent query interface</a:t>
            </a:r>
          </a:p>
          <a:p>
            <a:pPr lvl="1"/>
            <a:r>
              <a:rPr lang="en-US" sz="2000" dirty="0" smtClean="0"/>
              <a:t>Responsible for handling CQL queries against a specific data source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, caCORE SDK, custom </a:t>
            </a:r>
            <a:r>
              <a:rPr lang="en-US" dirty="0" err="1" smtClean="0"/>
              <a:t>MySQL</a:t>
            </a:r>
            <a:r>
              <a:rPr lang="en-US" dirty="0" smtClean="0"/>
              <a:t> database, Berkley XMLDB, etc.</a:t>
            </a:r>
          </a:p>
          <a:p>
            <a:pPr lvl="1"/>
            <a:r>
              <a:rPr lang="en-US" sz="2000" dirty="0" smtClean="0"/>
              <a:t>Loaded via reflection by </a:t>
            </a:r>
            <a:r>
              <a:rPr lang="en-US" sz="2000" dirty="0" err="1" smtClean="0"/>
              <a:t>BaseServiceImpl</a:t>
            </a:r>
            <a:endParaRPr lang="en-US" sz="2000" dirty="0"/>
          </a:p>
          <a:p>
            <a:pPr lvl="2"/>
            <a:r>
              <a:rPr lang="en-US" dirty="0" smtClean="0"/>
              <a:t>Class identified by service property and discovered by </a:t>
            </a:r>
            <a:r>
              <a:rPr lang="en-US" dirty="0" err="1" smtClean="0"/>
              <a:t>ServiceConfigUtil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Query Processors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r>
              <a:rPr lang="en-US" sz="2000" dirty="0" smtClean="0"/>
              <a:t>Configuration related methods</a:t>
            </a:r>
          </a:p>
          <a:p>
            <a:pPr lvl="1"/>
            <a:r>
              <a:rPr lang="en-US" sz="2000" i="1" dirty="0" err="1" smtClean="0"/>
              <a:t>getRequiredParameters</a:t>
            </a:r>
            <a:r>
              <a:rPr lang="en-US" sz="2000" i="1" dirty="0" smtClean="0"/>
              <a:t>()</a:t>
            </a:r>
            <a:endParaRPr lang="en-US" sz="2000" dirty="0" smtClean="0"/>
          </a:p>
          <a:p>
            <a:pPr lvl="2"/>
            <a:r>
              <a:rPr lang="en-US" sz="1800" dirty="0" smtClean="0"/>
              <a:t>Returns a Properties instance populated with keys and default values for configuration of the query processor</a:t>
            </a:r>
          </a:p>
          <a:p>
            <a:pPr lvl="1"/>
            <a:r>
              <a:rPr lang="en-US" sz="2000" i="1" dirty="0" err="1" smtClean="0"/>
              <a:t>getPropertiesFromEtc</a:t>
            </a:r>
            <a:r>
              <a:rPr lang="en-US" sz="2000" i="1" dirty="0" smtClean="0"/>
              <a:t>()</a:t>
            </a:r>
          </a:p>
          <a:p>
            <a:pPr lvl="2"/>
            <a:r>
              <a:rPr lang="en-US" sz="1800" dirty="0" smtClean="0"/>
              <a:t>Returns a Set of property keys whose value should be a file in the service’s etc directory once deployed to a service container</a:t>
            </a:r>
          </a:p>
          <a:p>
            <a:pPr lvl="2"/>
            <a:r>
              <a:rPr lang="en-US" sz="1800" dirty="0" smtClean="0"/>
              <a:t>Useful for locating additional configuration documents</a:t>
            </a:r>
          </a:p>
          <a:p>
            <a:pPr lvl="1"/>
            <a:r>
              <a:rPr lang="en-US" sz="2000" i="1" dirty="0" smtClean="0"/>
              <a:t>initialize()</a:t>
            </a:r>
          </a:p>
          <a:p>
            <a:pPr lvl="2"/>
            <a:r>
              <a:rPr lang="en-US" sz="1800" dirty="0" smtClean="0"/>
              <a:t>Invoked by the data service infrastructure when constructing a CQL Query Processor instance for use in a live service.</a:t>
            </a:r>
          </a:p>
          <a:p>
            <a:pPr lvl="2"/>
            <a:r>
              <a:rPr lang="en-US" sz="1800" dirty="0" smtClean="0"/>
              <a:t>Sets the configuration properties from values in service’s JNDI</a:t>
            </a:r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caGrid Data Services provide capability to expose data resources to the Grid</a:t>
            </a:r>
          </a:p>
          <a:p>
            <a:r>
              <a:rPr lang="en-US" sz="2000" dirty="0" smtClean="0"/>
              <a:t>Specialization of caGrid grid services to expose data through a common query interface</a:t>
            </a:r>
          </a:p>
          <a:p>
            <a:pPr lvl="1"/>
            <a:r>
              <a:rPr lang="en-US" sz="2000" dirty="0" smtClean="0"/>
              <a:t>Meet all base service requirements of caGrid services</a:t>
            </a:r>
          </a:p>
          <a:p>
            <a:r>
              <a:rPr lang="en-US" sz="2000" dirty="0" smtClean="0"/>
              <a:t>Present an object view of data sources</a:t>
            </a:r>
          </a:p>
          <a:p>
            <a:pPr lvl="1"/>
            <a:r>
              <a:rPr lang="en-US" sz="2000" dirty="0" smtClean="0"/>
              <a:t>Exposed objects are registered in </a:t>
            </a:r>
            <a:r>
              <a:rPr lang="en-US" sz="2000" dirty="0" err="1" smtClean="0"/>
              <a:t>caDSR</a:t>
            </a:r>
            <a:r>
              <a:rPr lang="en-US" sz="2000" dirty="0" smtClean="0"/>
              <a:t> and their XML representation in GME</a:t>
            </a:r>
          </a:p>
          <a:p>
            <a:pPr lvl="1"/>
            <a:r>
              <a:rPr lang="en-US" sz="2000" dirty="0" smtClean="0"/>
              <a:t>Data Service Metadata describes information model</a:t>
            </a:r>
          </a:p>
          <a:p>
            <a:pPr lvl="1"/>
            <a:r>
              <a:rPr lang="en-US" sz="2000" dirty="0" smtClean="0"/>
              <a:t>Queries made with CQL Query objects</a:t>
            </a:r>
          </a:p>
          <a:p>
            <a:pPr lvl="2"/>
            <a:r>
              <a:rPr lang="en-US" sz="1800" dirty="0" smtClean="0"/>
              <a:t>Results returned as objects nested in a CQL Query Result Set</a:t>
            </a:r>
          </a:p>
          <a:p>
            <a:r>
              <a:rPr lang="en-US" sz="2000" dirty="0" smtClean="0"/>
              <a:t>Graphical Development tool, implemented as an extension to the Introduce Toolkit, is used to create the new grid service</a:t>
            </a:r>
          </a:p>
          <a:p>
            <a:pPr lvl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Query Processors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r>
              <a:rPr lang="en-US" sz="2000" dirty="0" smtClean="0"/>
              <a:t>Query Processing related methods</a:t>
            </a:r>
          </a:p>
          <a:p>
            <a:pPr lvl="1"/>
            <a:r>
              <a:rPr lang="en-US" sz="2000" i="1" dirty="0" err="1" smtClean="0"/>
              <a:t>getConfiguredParameters</a:t>
            </a:r>
            <a:r>
              <a:rPr lang="en-US" sz="2000" i="1" dirty="0" smtClean="0"/>
              <a:t>()</a:t>
            </a:r>
          </a:p>
          <a:p>
            <a:pPr lvl="2"/>
            <a:r>
              <a:rPr lang="en-US" sz="1800" dirty="0" smtClean="0"/>
              <a:t>Gets the configuration properties as configured by the data service</a:t>
            </a:r>
          </a:p>
          <a:p>
            <a:pPr lvl="2"/>
            <a:r>
              <a:rPr lang="en-US" sz="1800" dirty="0" smtClean="0"/>
              <a:t>For use configuring the query processor when a CQL query is to be executed</a:t>
            </a:r>
          </a:p>
          <a:p>
            <a:pPr lvl="2"/>
            <a:r>
              <a:rPr lang="en-US" sz="1800" dirty="0" smtClean="0"/>
              <a:t>Will return </a:t>
            </a:r>
            <a:r>
              <a:rPr lang="en-US" sz="1800" i="1" dirty="0" smtClean="0"/>
              <a:t>null</a:t>
            </a:r>
            <a:r>
              <a:rPr lang="en-US" sz="1800" dirty="0" smtClean="0"/>
              <a:t> until the data service infrastructure populates it via the initialize method at service start time</a:t>
            </a:r>
          </a:p>
          <a:p>
            <a:pPr lvl="1"/>
            <a:r>
              <a:rPr lang="en-US" sz="2000" i="1" dirty="0" err="1" smtClean="0"/>
              <a:t>processQuery</a:t>
            </a:r>
            <a:r>
              <a:rPr lang="en-US" sz="2000" i="1" dirty="0" smtClean="0"/>
              <a:t>()</a:t>
            </a:r>
          </a:p>
          <a:p>
            <a:pPr lvl="2"/>
            <a:r>
              <a:rPr lang="en-US" sz="1800" dirty="0" smtClean="0"/>
              <a:t>Backend data source specific implementation of CQL</a:t>
            </a:r>
          </a:p>
          <a:p>
            <a:pPr lvl="2"/>
            <a:r>
              <a:rPr lang="en-US" sz="1800" dirty="0" smtClean="0"/>
              <a:t>May throw a </a:t>
            </a:r>
            <a:r>
              <a:rPr lang="en-US" sz="1800" i="1" dirty="0" smtClean="0"/>
              <a:t>Query Processing Exception</a:t>
            </a:r>
            <a:r>
              <a:rPr lang="en-US" sz="1800" dirty="0" smtClean="0"/>
              <a:t> if a problem is encountered handling the CQL query</a:t>
            </a:r>
          </a:p>
          <a:p>
            <a:pPr lvl="3"/>
            <a:r>
              <a:rPr lang="en-US" sz="1600" dirty="0" smtClean="0"/>
              <a:t>Underlying database has a problem, etc</a:t>
            </a:r>
          </a:p>
          <a:p>
            <a:pPr lvl="2"/>
            <a:r>
              <a:rPr lang="en-US" sz="1800" dirty="0" smtClean="0"/>
              <a:t>May also throw a </a:t>
            </a:r>
            <a:r>
              <a:rPr lang="en-US" sz="1800" i="1" dirty="0" smtClean="0"/>
              <a:t>Malformed Query Exception</a:t>
            </a:r>
            <a:r>
              <a:rPr lang="en-US" sz="1800" dirty="0" smtClean="0"/>
              <a:t> if the CQL query itself is non-conformant</a:t>
            </a:r>
          </a:p>
          <a:p>
            <a:pPr lvl="3"/>
            <a:r>
              <a:rPr lang="en-US" sz="1600" dirty="0" smtClean="0"/>
              <a:t>Typically handled by query </a:t>
            </a:r>
            <a:r>
              <a:rPr lang="en-US" sz="1600" dirty="0" err="1" smtClean="0"/>
              <a:t>validators</a:t>
            </a:r>
            <a:r>
              <a:rPr lang="en-US" sz="1600" dirty="0" smtClean="0"/>
              <a:t>, but may be used for non-supported query operations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Client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Client wishes to locate some data on the grid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 researcher is studying breast cancer, and wishes to locate related genomic information on the grid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This client knows they want </a:t>
            </a:r>
            <a:r>
              <a:rPr lang="en-US" sz="2000" b="1" i="1" kern="0" dirty="0" smtClean="0">
                <a:latin typeface="+mn-lt"/>
              </a:rPr>
              <a:t>Genes</a:t>
            </a:r>
            <a:r>
              <a:rPr lang="en-US" sz="2000" kern="0" dirty="0" smtClean="0">
                <a:latin typeface="+mn-lt"/>
              </a:rPr>
              <a:t> with a certain </a:t>
            </a:r>
            <a:r>
              <a:rPr lang="en-US" sz="2000" b="1" i="1" kern="0" dirty="0" smtClean="0">
                <a:latin typeface="+mn-lt"/>
              </a:rPr>
              <a:t>name</a:t>
            </a:r>
            <a:r>
              <a:rPr lang="en-US" sz="2000" kern="0" dirty="0" smtClean="0">
                <a:latin typeface="+mn-lt"/>
              </a:rPr>
              <a:t>, but does not know which service might contain them, nor how to structure a query for them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Client has joined a grid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NCI production grid, for example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Local clients and infrastructure configured to utilize specific services for metadata, security, advertisement, discovery, etc.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Discovery client API will use the default index service URL if one isn’t explicitly provided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Discovering Services by CDE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Using the CDE browser, the researcher looks for the phrase “Gene Name”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</p:txBody>
      </p:sp>
      <p:pic>
        <p:nvPicPr>
          <p:cNvPr id="5" name="Picture 4" descr="Gene Name Search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362200"/>
            <a:ext cx="878205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Selecting data elements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Many matching data elements are found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researcher selects a few likely candidates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</p:txBody>
      </p:sp>
      <p:pic>
        <p:nvPicPr>
          <p:cNvPr id="6" name="Picture 5" descr="Gene Name Search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2590800"/>
            <a:ext cx="6305550" cy="3726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The </a:t>
            </a:r>
            <a:r>
              <a:rPr lang="en-US" sz="2000" b="1" i="1" kern="0" dirty="0" smtClean="0">
                <a:latin typeface="+mn-lt"/>
              </a:rPr>
              <a:t>Gene Name</a:t>
            </a:r>
            <a:r>
              <a:rPr lang="en-US" sz="2000" b="1" kern="0" dirty="0" smtClean="0">
                <a:latin typeface="+mn-lt"/>
              </a:rPr>
              <a:t> owned by caCORE and used by </a:t>
            </a:r>
            <a:r>
              <a:rPr lang="en-US" sz="2000" b="1" kern="0" dirty="0" err="1" smtClean="0">
                <a:latin typeface="+mn-lt"/>
              </a:rPr>
              <a:t>caBIG</a:t>
            </a:r>
            <a:r>
              <a:rPr lang="en-US" sz="2000" b="1" kern="0" dirty="0" smtClean="0">
                <a:latin typeface="+mn-lt"/>
              </a:rPr>
              <a:t> looks like a good place to start…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This data element is used in a number of models, so it’s likely to appear on the grid as well</a:t>
            </a: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</p:txBody>
      </p:sp>
      <p:pic>
        <p:nvPicPr>
          <p:cNvPr id="5" name="Picture 4" descr="Gene Name Search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2743200"/>
            <a:ext cx="5962650" cy="362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Several </a:t>
            </a:r>
            <a:r>
              <a:rPr lang="en-US" sz="2000" b="1" i="1" kern="0" dirty="0" smtClean="0">
                <a:latin typeface="+mn-lt"/>
              </a:rPr>
              <a:t>Concept Codes </a:t>
            </a:r>
            <a:r>
              <a:rPr lang="en-US" sz="2000" b="1" kern="0" dirty="0" smtClean="0">
                <a:latin typeface="+mn-lt"/>
              </a:rPr>
              <a:t>are associated with this data element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researcher is interested in the </a:t>
            </a:r>
            <a:r>
              <a:rPr lang="en-US" sz="2000" i="1" kern="0" dirty="0" smtClean="0">
                <a:latin typeface="+mn-lt"/>
              </a:rPr>
              <a:t>Name</a:t>
            </a:r>
            <a:r>
              <a:rPr lang="en-US" sz="2000" kern="0" dirty="0" smtClean="0">
                <a:latin typeface="+mn-lt"/>
              </a:rPr>
              <a:t> attribute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Code </a:t>
            </a:r>
            <a:r>
              <a:rPr lang="en-US" sz="2000" b="1" dirty="0" smtClean="0"/>
              <a:t>C42614</a:t>
            </a: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</p:txBody>
      </p:sp>
      <p:pic>
        <p:nvPicPr>
          <p:cNvPr id="7" name="Picture 6" descr="Gene Name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209800"/>
            <a:ext cx="4953000" cy="420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The concept code can be used to discover service EPRs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In the caGrid Portal, data services can be searched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Domain Model exposes classes and attributes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Attributes with Semantic Metadata and Concept Codes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</p:txBody>
      </p:sp>
      <p:pic>
        <p:nvPicPr>
          <p:cNvPr id="5" name="Picture 4" descr="Gene Name Search 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971800"/>
            <a:ext cx="4467225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Several services are found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The </a:t>
            </a:r>
            <a:r>
              <a:rPr lang="en-US" sz="2000" b="1" kern="0" dirty="0" err="1" smtClean="0">
                <a:latin typeface="+mn-lt"/>
              </a:rPr>
              <a:t>caBIO</a:t>
            </a:r>
            <a:r>
              <a:rPr lang="en-US" sz="2000" b="1" kern="0" dirty="0" smtClean="0">
                <a:latin typeface="+mn-lt"/>
              </a:rPr>
              <a:t> 4.0 Service maintained by CBIIT is selected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</p:txBody>
      </p:sp>
      <p:pic>
        <p:nvPicPr>
          <p:cNvPr id="8" name="Picture 7" descr="Gene Name caBIO in Port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4505325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The Domain Model can be browsed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Gene class and </a:t>
            </a:r>
            <a:r>
              <a:rPr lang="en-US" sz="2000" i="1" kern="0" dirty="0" err="1" smtClean="0">
                <a:latin typeface="+mn-lt"/>
              </a:rPr>
              <a:t>fullName</a:t>
            </a:r>
            <a:r>
              <a:rPr lang="en-US" sz="2000" i="1" kern="0" dirty="0" smtClean="0">
                <a:latin typeface="+mn-lt"/>
              </a:rPr>
              <a:t> </a:t>
            </a:r>
            <a:r>
              <a:rPr lang="en-US" sz="2000" kern="0" dirty="0" smtClean="0">
                <a:latin typeface="+mn-lt"/>
              </a:rPr>
              <a:t>attribute is found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same Concept Code we found in the CDE browser and searched for in the portal is associated with this attribute</a:t>
            </a:r>
          </a:p>
        </p:txBody>
      </p:sp>
      <p:pic>
        <p:nvPicPr>
          <p:cNvPr id="5" name="Picture 4" descr="Gene Name in caB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2819400"/>
            <a:ext cx="4486275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248400" cy="1143000"/>
          </a:xfrm>
        </p:spPr>
        <p:txBody>
          <a:bodyPr/>
          <a:lstStyle/>
          <a:p>
            <a:pPr lvl="0"/>
            <a:r>
              <a:rPr lang="en-US" dirty="0" smtClean="0">
                <a:cs typeface="Arial" charset="0"/>
              </a:rPr>
              <a:t>Simplified service </a:t>
            </a:r>
            <a:r>
              <a:rPr lang="en-US" dirty="0">
                <a:cs typeface="Arial" charset="0"/>
              </a:rPr>
              <a:t>development </a:t>
            </a:r>
            <a:r>
              <a:rPr lang="en-US" dirty="0" smtClean="0">
                <a:cs typeface="Arial" charset="0"/>
              </a:rPr>
              <a:t>process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04800" y="3200400"/>
          <a:ext cx="8513762" cy="3052763"/>
        </p:xfrm>
        <a:graphic>
          <a:graphicData uri="http://schemas.openxmlformats.org/presentationml/2006/ole">
            <p:oleObj spid="_x0000_s64514" name="Visio" r:id="rId3" imgW="8305800" imgH="398780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49237" y="3149600"/>
            <a:ext cx="5105400" cy="312420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800">
                <a:solidFill>
                  <a:schemeClr val="tx1"/>
                </a:solidFill>
              </a:rPr>
              <a:t>Create Semantically Harmonized Data Model</a:t>
            </a:r>
            <a:endParaRPr lang="en-US" sz="16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07237" y="3149600"/>
            <a:ext cx="1752600" cy="3124200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r>
              <a:rPr lang="en-US" sz="1800" dirty="0">
                <a:solidFill>
                  <a:schemeClr val="tx1"/>
                </a:solidFill>
              </a:rPr>
              <a:t>Grid-</a:t>
            </a:r>
            <a:r>
              <a:rPr lang="en-US" sz="1800" dirty="0" err="1">
                <a:solidFill>
                  <a:schemeClr val="tx1"/>
                </a:solidFill>
              </a:rPr>
              <a:t>ify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4037" y="5283200"/>
            <a:ext cx="43338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5037" y="5359400"/>
            <a:ext cx="3810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54637" y="3149600"/>
            <a:ext cx="1752600" cy="3124200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Generate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Data Resource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87637" y="535940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P:\cagrid-1-0\caGrid\projects\introduce\resources\portal\introduce\introduceSplash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6837" y="5359400"/>
            <a:ext cx="4572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Specialized tooling can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create a fully functional data service without a single line of developer code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noProof="0" dirty="0" smtClean="0">
                <a:latin typeface="+mn-lt"/>
              </a:rPr>
              <a:t>Templates, wizards, and simple configuration files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noProof="0" dirty="0" smtClean="0">
                <a:latin typeface="+mn-lt"/>
              </a:rPr>
              <a:t>Re-use of silver-</a:t>
            </a:r>
            <a:r>
              <a:rPr lang="en-US" sz="2000" kern="0" noProof="0" dirty="0" err="1" smtClean="0">
                <a:latin typeface="+mn-lt"/>
              </a:rPr>
              <a:t>leve</a:t>
            </a:r>
            <a:r>
              <a:rPr lang="en-US" sz="2000" kern="0" dirty="0" smtClean="0">
                <a:latin typeface="+mn-lt"/>
              </a:rPr>
              <a:t>l </a:t>
            </a:r>
            <a:r>
              <a:rPr lang="en-US" sz="2000" kern="0" dirty="0" err="1" smtClean="0">
                <a:latin typeface="+mn-lt"/>
              </a:rPr>
              <a:t>caBIG</a:t>
            </a:r>
            <a:r>
              <a:rPr lang="en-US" sz="2000" kern="0" dirty="0" smtClean="0">
                <a:latin typeface="+mn-lt"/>
              </a:rPr>
              <a:t> services and tools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Create a query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Researcher selects the Gene data type for query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Portal generates a CQL query targeting the </a:t>
            </a:r>
            <a:r>
              <a:rPr lang="en-US" i="1" kern="0" dirty="0" smtClean="0">
                <a:latin typeface="+mn-lt"/>
              </a:rPr>
              <a:t>Gene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datatype</a:t>
            </a:r>
            <a:endParaRPr lang="en-US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Researcher selects “Add Criterion” to restrict the </a:t>
            </a:r>
            <a:r>
              <a:rPr lang="en-US" sz="2000" i="1" kern="0" dirty="0" err="1" smtClean="0">
                <a:latin typeface="+mn-lt"/>
              </a:rPr>
              <a:t>fullName</a:t>
            </a:r>
            <a:r>
              <a:rPr lang="en-US" sz="2000" kern="0" dirty="0" smtClean="0">
                <a:latin typeface="+mn-lt"/>
              </a:rPr>
              <a:t> attribute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Selects the predicate “LIKE” and enters the value “BRC%”</a:t>
            </a:r>
          </a:p>
        </p:txBody>
      </p:sp>
      <p:pic>
        <p:nvPicPr>
          <p:cNvPr id="6" name="Picture 5" descr="Gene Name like BR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3505200"/>
            <a:ext cx="4752975" cy="249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Retrieve Objects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portal defaults all queries to return a count of the data instances a query returns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Researcher chooses to Edit Query Modifiers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Selects </a:t>
            </a:r>
            <a:r>
              <a:rPr lang="en-US" i="1" kern="0" dirty="0" smtClean="0">
                <a:latin typeface="+mn-lt"/>
              </a:rPr>
              <a:t>Object</a:t>
            </a:r>
            <a:r>
              <a:rPr lang="en-US" kern="0" dirty="0" smtClean="0">
                <a:latin typeface="+mn-lt"/>
              </a:rPr>
              <a:t> rather than </a:t>
            </a:r>
            <a:r>
              <a:rPr lang="en-US" i="1" kern="0" dirty="0" smtClean="0">
                <a:latin typeface="+mn-lt"/>
              </a:rPr>
              <a:t>Count</a:t>
            </a:r>
          </a:p>
        </p:txBody>
      </p:sp>
      <p:pic>
        <p:nvPicPr>
          <p:cNvPr id="5" name="Picture 4" descr="Gene Name as Objec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200400"/>
            <a:ext cx="4714875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Submit the query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i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i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i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i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i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State is updated when results are ready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Researcher can view the results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kern="0" dirty="0" smtClean="0">
              <a:latin typeface="+mn-lt"/>
            </a:endParaRPr>
          </a:p>
        </p:txBody>
      </p:sp>
      <p:pic>
        <p:nvPicPr>
          <p:cNvPr id="6" name="Picture 5" descr="Gene query star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4686300" cy="1562100"/>
          </a:xfrm>
          <a:prstGeom prst="rect">
            <a:avLst/>
          </a:prstGeom>
        </p:spPr>
      </p:pic>
      <p:pic>
        <p:nvPicPr>
          <p:cNvPr id="7" name="Picture 6" descr="Gene query comple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3962400"/>
            <a:ext cx="4724400" cy="172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Viewing the results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17 results from this service</a:t>
            </a:r>
            <a:endParaRPr lang="en-US" kern="0" dirty="0" smtClean="0">
              <a:latin typeface="+mn-lt"/>
            </a:endParaRPr>
          </a:p>
        </p:txBody>
      </p:sp>
      <p:pic>
        <p:nvPicPr>
          <p:cNvPr id="8" name="Picture 7" descr="Gene results in port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1295400"/>
            <a:ext cx="4705350" cy="486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Using the Discovery API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Still need the Concept Code from the CDE browser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b="1" dirty="0" smtClean="0"/>
              <a:t>C42614</a:t>
            </a:r>
            <a:r>
              <a:rPr lang="en-US" dirty="0" smtClean="0"/>
              <a:t> for this example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b="1" kern="0" dirty="0" smtClean="0"/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59 services found (NCI production grid)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Including the </a:t>
            </a:r>
            <a:r>
              <a:rPr lang="en-US" kern="0" dirty="0" err="1" smtClean="0">
                <a:latin typeface="+mn-lt"/>
              </a:rPr>
              <a:t>caBIO</a:t>
            </a:r>
            <a:r>
              <a:rPr lang="en-US" kern="0" dirty="0" smtClean="0">
                <a:latin typeface="+mn-lt"/>
              </a:rPr>
              <a:t> 4.0 service used in the portal example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</p:txBody>
      </p:sp>
      <p:pic>
        <p:nvPicPr>
          <p:cNvPr id="5" name="Picture 4" descr="discover by c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438400"/>
            <a:ext cx="6677025" cy="1628775"/>
          </a:xfrm>
          <a:prstGeom prst="rect">
            <a:avLst/>
          </a:prstGeom>
        </p:spPr>
      </p:pic>
      <p:pic>
        <p:nvPicPr>
          <p:cNvPr id="6" name="Picture 5" descr="cabio foun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4648200"/>
            <a:ext cx="619125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Obtaining a domain model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domain model defines what classes, attributes, and associations are available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Also contains semantic metadata, including concept codes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err="1" smtClean="0">
                <a:latin typeface="+mn-lt"/>
              </a:rPr>
              <a:t>Metadatautils</a:t>
            </a:r>
            <a:r>
              <a:rPr lang="en-US" sz="2000" kern="0" dirty="0" smtClean="0">
                <a:latin typeface="+mn-lt"/>
              </a:rPr>
              <a:t> project has facilities for working with and obtaining domain models from caGrid data services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We can find the concept code in the model</a:t>
            </a:r>
          </a:p>
        </p:txBody>
      </p:sp>
      <p:pic>
        <p:nvPicPr>
          <p:cNvPr id="7" name="Picture 6" descr="get domain 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7172325" cy="800100"/>
          </a:xfrm>
          <a:prstGeom prst="rect">
            <a:avLst/>
          </a:prstGeom>
        </p:spPr>
      </p:pic>
      <p:pic>
        <p:nvPicPr>
          <p:cNvPr id="8" name="Picture 7" descr="cabio domain model highl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4495800"/>
            <a:ext cx="9144000" cy="1012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Using the domain model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Utilize the CQL object API to build up a query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Walk through classes, looking for a “Gene” class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Iterate that class’s attributes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Inspect each attribute’s semantic metadata for the concept code </a:t>
            </a:r>
            <a:r>
              <a:rPr lang="en-US" sz="2000" b="1" kern="0" dirty="0" smtClean="0">
                <a:latin typeface="+mn-lt"/>
              </a:rPr>
              <a:t>C42614</a:t>
            </a:r>
            <a:r>
              <a:rPr lang="en-US" sz="2000" kern="0" dirty="0" smtClean="0">
                <a:latin typeface="+mn-lt"/>
              </a:rPr>
              <a:t> 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Once the attribute is found, set the CQL query target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Restrict the target by the attribute’s value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QL from Domain 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219200"/>
            <a:ext cx="7391400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Issue the CQL query and retrieve results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Using the XML-Only feature of the results </a:t>
            </a:r>
            <a:r>
              <a:rPr lang="en-US" sz="2000" kern="0" dirty="0" err="1" smtClean="0">
                <a:latin typeface="+mn-lt"/>
              </a:rPr>
              <a:t>iterator</a:t>
            </a:r>
            <a:r>
              <a:rPr lang="en-US" sz="2000" kern="0" dirty="0" smtClean="0">
                <a:latin typeface="+mn-lt"/>
              </a:rPr>
              <a:t> avoids attempting to </a:t>
            </a:r>
            <a:r>
              <a:rPr lang="en-US" sz="2000" kern="0" dirty="0" err="1" smtClean="0">
                <a:latin typeface="+mn-lt"/>
              </a:rPr>
              <a:t>deserialize</a:t>
            </a:r>
            <a:r>
              <a:rPr lang="en-US" sz="2000" kern="0" dirty="0" smtClean="0">
                <a:latin typeface="+mn-lt"/>
              </a:rPr>
              <a:t> the results into an object model the client probably doesn’t have java classes for locally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Client could generate these classes from XML schema using WSDL2Java or a similar tool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  <p:pic>
        <p:nvPicPr>
          <p:cNvPr id="5" name="Picture 4" descr="Query the data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828800"/>
            <a:ext cx="5953125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Query Processor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248400" cy="1143000"/>
          </a:xfrm>
        </p:spPr>
        <p:txBody>
          <a:bodyPr/>
          <a:lstStyle/>
          <a:p>
            <a:pPr lvl="0"/>
            <a:r>
              <a:rPr lang="en-US" dirty="0" smtClean="0">
                <a:cs typeface="Arial" charset="0"/>
              </a:rPr>
              <a:t>Simplified service </a:t>
            </a:r>
            <a:r>
              <a:rPr lang="en-US" dirty="0">
                <a:cs typeface="Arial" charset="0"/>
              </a:rPr>
              <a:t>development </a:t>
            </a:r>
            <a:r>
              <a:rPr lang="en-US" dirty="0" smtClean="0">
                <a:cs typeface="Arial" charset="0"/>
              </a:rPr>
              <a:t>process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r>
              <a:rPr lang="en-US" sz="2000" dirty="0" smtClean="0"/>
              <a:t>Data Service Extension to Introduce</a:t>
            </a:r>
          </a:p>
          <a:p>
            <a:pPr lvl="1"/>
            <a:r>
              <a:rPr lang="en-US" sz="2000" dirty="0" smtClean="0"/>
              <a:t>Automatically copies Jars, Schemas, and WSDLs</a:t>
            </a:r>
          </a:p>
          <a:p>
            <a:pPr lvl="1"/>
            <a:r>
              <a:rPr lang="en-US" sz="2000" dirty="0" smtClean="0"/>
              <a:t>Adds standard query method to service</a:t>
            </a:r>
          </a:p>
          <a:p>
            <a:pPr lvl="2"/>
            <a:r>
              <a:rPr lang="en-US" sz="1800" dirty="0" smtClean="0"/>
              <a:t>Can optionally add methods for WS-Enumeration and Transfer</a:t>
            </a:r>
          </a:p>
          <a:p>
            <a:pPr lvl="2"/>
            <a:r>
              <a:rPr lang="en-US" sz="1800" dirty="0" smtClean="0"/>
              <a:t>Adds supporting service extensions as needed</a:t>
            </a:r>
          </a:p>
          <a:p>
            <a:r>
              <a:rPr lang="en-US" sz="2000" dirty="0" smtClean="0"/>
              <a:t>Extendable via data service styles</a:t>
            </a:r>
          </a:p>
          <a:p>
            <a:pPr lvl="1"/>
            <a:r>
              <a:rPr lang="en-US" sz="2000" dirty="0" smtClean="0"/>
              <a:t>Multiple extension points</a:t>
            </a:r>
          </a:p>
          <a:p>
            <a:pPr lvl="2"/>
            <a:r>
              <a:rPr lang="en-US" sz="1800" dirty="0" smtClean="0"/>
              <a:t>Creation of service</a:t>
            </a:r>
          </a:p>
          <a:p>
            <a:pPr lvl="2"/>
            <a:r>
              <a:rPr lang="en-US" sz="1800" dirty="0" smtClean="0"/>
              <a:t>Editing in Introduce with style-specific UI tab</a:t>
            </a:r>
          </a:p>
          <a:p>
            <a:pPr lvl="2"/>
            <a:r>
              <a:rPr lang="en-US" sz="1800" dirty="0" smtClean="0"/>
              <a:t>Modification (save and synchronize)</a:t>
            </a:r>
          </a:p>
          <a:p>
            <a:pPr lvl="1"/>
            <a:r>
              <a:rPr lang="en-US" sz="2000" dirty="0" smtClean="0"/>
              <a:t>Allows specialization of the data service extension</a:t>
            </a:r>
          </a:p>
          <a:p>
            <a:pPr lvl="1"/>
            <a:r>
              <a:rPr lang="en-US" sz="2000" dirty="0" smtClean="0"/>
              <a:t>Includes service creation wizard functionality</a:t>
            </a:r>
          </a:p>
          <a:p>
            <a:pPr lvl="1"/>
            <a:r>
              <a:rPr lang="en-US" sz="2000" dirty="0" smtClean="0"/>
              <a:t>Complicated and custom tooling can be made organized and easily repeatable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Queries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Multiple Data Services Involved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Basic distributed joins and aggregations</a:t>
            </a: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All data services use the same language (CQL), so federation using multiple data services is possible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i="1" kern="0" dirty="0" smtClean="0">
                <a:latin typeface="+mn-lt"/>
              </a:rPr>
              <a:t>Any</a:t>
            </a:r>
            <a:r>
              <a:rPr lang="en-US" kern="0" dirty="0" smtClean="0">
                <a:latin typeface="+mn-lt"/>
              </a:rPr>
              <a:t> combination of data services may be used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Arbitrary cross-model joins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i="1" kern="0" dirty="0" smtClean="0">
                <a:latin typeface="+mn-lt"/>
              </a:rPr>
              <a:t>D</a:t>
            </a:r>
            <a:r>
              <a:rPr lang="en-US" sz="2000" b="1" kern="0" dirty="0" smtClean="0">
                <a:latin typeface="+mn-lt"/>
              </a:rPr>
              <a:t>CQL extends from CQL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Distributed version of CQL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Expresses joins, foreign data services, and target services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err="1" smtClean="0">
                <a:latin typeface="+mn-lt"/>
              </a:rPr>
              <a:t>Stateful</a:t>
            </a:r>
            <a:r>
              <a:rPr lang="en-US" sz="2000" b="1" kern="0" dirty="0" smtClean="0">
                <a:latin typeface="+mn-lt"/>
              </a:rPr>
              <a:t> Grid Service or Local API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Queries may be issued to an FQP grid service and processed asynchronously for later results retrieval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FQP engine may be used within an application directly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DCQL 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DCQL builds on CQL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New types added to support joins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Foreign association, foreign object, join condition</a:t>
            </a:r>
            <a:endParaRPr lang="en-US" sz="2000" b="1" kern="0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Re-used data types where possible	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Attribute and its predicates are directly from CQL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Matching names in most other cases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Group, object, association, etc look very similar to CQL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Target service URLs added to the root of the query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Specifies the context(s) in which to execute the query for the target object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Unlike CQL, where the service executing the query </a:t>
            </a:r>
            <a:r>
              <a:rPr lang="en-US" i="1" kern="0" dirty="0" smtClean="0"/>
              <a:t>is</a:t>
            </a:r>
            <a:r>
              <a:rPr lang="en-US" kern="0" dirty="0" smtClean="0"/>
              <a:t> the context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kern="0" dirty="0" smtClean="0"/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DCQL 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err="1" smtClean="0"/>
              <a:t>DCQLQuery</a:t>
            </a:r>
            <a:endParaRPr lang="en-US" sz="2000" b="1" kern="0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The root element of any DCQL query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Contains a single </a:t>
            </a:r>
            <a:r>
              <a:rPr lang="en-US" sz="2000" kern="0" dirty="0" err="1" smtClean="0"/>
              <a:t>TargetObject</a:t>
            </a:r>
            <a:r>
              <a:rPr lang="en-US" sz="2000" kern="0" dirty="0" smtClean="0"/>
              <a:t> element 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One to many target data service elements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Multiple target services provides for aggregation of results from multiple sources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Object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Identifies a data type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May be used as the </a:t>
            </a:r>
            <a:r>
              <a:rPr lang="en-US" sz="2000" kern="0" dirty="0" err="1" smtClean="0"/>
              <a:t>TargetObject</a:t>
            </a:r>
            <a:r>
              <a:rPr lang="en-US" sz="2000" kern="0" dirty="0" smtClean="0"/>
              <a:t> of a DCQL query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The data type which will be returned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Also may be used as an Association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Provides a restriction on its parent element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Adds the </a:t>
            </a:r>
            <a:r>
              <a:rPr lang="en-US" sz="2000" kern="0" dirty="0" err="1" smtClean="0"/>
              <a:t>ForeignAssociation</a:t>
            </a:r>
            <a:r>
              <a:rPr lang="en-US" sz="2000" kern="0" dirty="0" smtClean="0"/>
              <a:t> component over CQL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DCQL 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Association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Describes a relationship between the parent and another data type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Inherits from the Object type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Additionally specifies the role name of this association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Attribute</a:t>
            </a:r>
          </a:p>
          <a:p>
            <a:pPr marL="742950" lvl="1" indent="-2857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Object property used as search criteria</a:t>
            </a:r>
          </a:p>
          <a:p>
            <a:pPr marL="742950" lvl="1" indent="-2857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Defined in terms of attribute name, predicate, and value</a:t>
            </a:r>
          </a:p>
          <a:p>
            <a:pPr marL="742950" lvl="1" indent="-2857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Predicates are similar to SQL</a:t>
            </a:r>
          </a:p>
          <a:p>
            <a:pPr marL="1143000" lvl="2" indent="-2286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Equals, Not Equals, Like, Less Than, Greater Than, Less or Equal, Greater or Equal, Null, and Not Null</a:t>
            </a:r>
          </a:p>
          <a:p>
            <a:pPr marL="685800" lvl="1" indent="-2286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Type inherited from CQL directly without modification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DCQL 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Foreign Association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Describes a relationship to data in another data service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Similar to Association – restricts the resulting data set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Identifies the remote data type and remote data service by URL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dirty="0" smtClean="0"/>
              <a:t>Join Condition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Used within the context of a Foreign Association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Specifies the way in which “local” and “foreign” data is related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Local and foreign attribute names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Identifies the join predicate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Equal To, Not Equal, Less Than, Less or Equal, Greater Than, Greater or Equal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DCQL 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Group</a:t>
            </a:r>
          </a:p>
          <a:p>
            <a:pPr marL="8001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Identical to CQL’s group with the addition of Foreign Associations</a:t>
            </a:r>
            <a:endParaRPr lang="en-US" sz="2000" b="1" kern="0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A logical grouping of query constraints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Logical operators </a:t>
            </a:r>
            <a:r>
              <a:rPr lang="en-US" sz="2000" i="1" kern="0" dirty="0" smtClean="0"/>
              <a:t>AND </a:t>
            </a:r>
            <a:r>
              <a:rPr lang="en-US" sz="2000" kern="0" dirty="0" err="1" smtClean="0"/>
              <a:t>and</a:t>
            </a:r>
            <a:r>
              <a:rPr lang="en-US" sz="2000" kern="0" dirty="0" smtClean="0"/>
              <a:t> </a:t>
            </a:r>
            <a:r>
              <a:rPr lang="en-US" sz="2000" i="1" kern="0" dirty="0" smtClean="0"/>
              <a:t>OR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dirty="0" err="1" smtClean="0"/>
              <a:t>TargetDataServiceURL</a:t>
            </a: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Identifies the context in which the target of the DCQL query should be found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Multiple target services yields an aggregation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The same CQL query is broadcast to each target data service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Results may be assembled to retain their context, or lumped together in a single CQL Query Results instance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Query APIs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Local API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Federated Query Engine is the core of FQP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Provides both standard query method and aggregation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Gives caller control of the query execution thread pool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Allows choice of credential from local system for invoking secure data services</a:t>
            </a: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Grid service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Exposes the Federated Query Engine on the Grid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Additional asynchronous query methods</a:t>
            </a: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 remote grid service performs the DCQL execution process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Central server for higher-performance asynchronous query execution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Dedicated server might allow a larger thread pool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Asynchronous query processing takes the load off clients while they perform other tasks</a:t>
            </a: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Query APIs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Local API Example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 new Federated Query Engine is created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No credential or query parameters are required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 DCQL query is created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Federated Query Engine executes the query and aggregates results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</a:t>
            </a:r>
            <a:r>
              <a:rPr lang="en-US" sz="2000" kern="0" dirty="0" err="1" smtClean="0">
                <a:latin typeface="+mn-lt"/>
              </a:rPr>
              <a:t>CQLQueryResultsIterator</a:t>
            </a:r>
            <a:r>
              <a:rPr lang="en-US" sz="2000" kern="0" dirty="0" smtClean="0">
                <a:latin typeface="+mn-lt"/>
              </a:rPr>
              <a:t> from the standard data services infrastructure is used to walk through the results</a:t>
            </a:r>
          </a:p>
        </p:txBody>
      </p:sp>
      <p:pic>
        <p:nvPicPr>
          <p:cNvPr id="4" name="Picture 3" descr="FQP Engine 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1752600"/>
            <a:ext cx="491490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Query Service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Asynchronous query execution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Start a DCQL query and immediately return the results context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WS-Notification allows client to subscribe to status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Processing complete, exception, querying target data service, etc.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Credential Delegation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FQP service may perform queries on behalf of a client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Leverages </a:t>
            </a:r>
            <a:r>
              <a:rPr lang="en-US" sz="2000" b="1" kern="0" dirty="0" smtClean="0"/>
              <a:t>C</a:t>
            </a:r>
            <a:r>
              <a:rPr lang="en-US" sz="2000" kern="0" dirty="0" smtClean="0"/>
              <a:t>redential </a:t>
            </a:r>
            <a:r>
              <a:rPr lang="en-US" sz="2000" b="1" kern="0" dirty="0" smtClean="0"/>
              <a:t>D</a:t>
            </a:r>
            <a:r>
              <a:rPr lang="en-US" sz="2000" kern="0" dirty="0" smtClean="0"/>
              <a:t>elegation </a:t>
            </a:r>
            <a:r>
              <a:rPr lang="en-US" sz="2000" b="1" kern="0" dirty="0" smtClean="0"/>
              <a:t>S</a:t>
            </a:r>
            <a:r>
              <a:rPr lang="en-US" sz="2000" kern="0" dirty="0" smtClean="0"/>
              <a:t>ervice (CDS)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Large results retrieval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WS-Enumeration and caGrid Transfer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Configurable Query Behavior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Failure handling, partial results retrieval,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Service Security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dirty="0" smtClean="0"/>
              <a:t>FQP Service may be deployed securely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May employ HTTPS messaging to and from client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Can communicate securely with data services involved in a DCQL query if they employ security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Unless otherwise specified, host credential of the FQP service will be used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Credential Delegation Service may be used to query such services on behalf of the client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dirty="0" smtClean="0"/>
              <a:t>Caller – only query results resources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Asynchronous query operations create a resource which is only accessible to the original caller of the asynchronous operation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Resource configured to use Grid Map authorization and caller’s ID is the only entry in that Grid Map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248400" cy="1143000"/>
          </a:xfrm>
        </p:spPr>
        <p:txBody>
          <a:bodyPr/>
          <a:lstStyle/>
          <a:p>
            <a:pPr lvl="0"/>
            <a:r>
              <a:rPr lang="en-US" dirty="0" smtClean="0">
                <a:cs typeface="Arial" charset="0"/>
              </a:rPr>
              <a:t>Data Service Styles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r>
              <a:rPr lang="en-US" sz="2000" dirty="0" smtClean="0"/>
              <a:t>Defined by an XML document embedded in the extension directory</a:t>
            </a:r>
          </a:p>
          <a:p>
            <a:pPr lvl="1"/>
            <a:r>
              <a:rPr lang="en-US" sz="2000" dirty="0" smtClean="0"/>
              <a:t>Specified classes are reflect-loaded and executed</a:t>
            </a:r>
          </a:p>
          <a:p>
            <a:r>
              <a:rPr lang="en-US" sz="2000" dirty="0" smtClean="0"/>
              <a:t>Styles provided for </a:t>
            </a:r>
            <a:r>
              <a:rPr lang="en-US" sz="2000" dirty="0" err="1" smtClean="0"/>
              <a:t>caBIG</a:t>
            </a:r>
            <a:r>
              <a:rPr lang="en-US" sz="2000" dirty="0" smtClean="0"/>
              <a:t> silver-to-grid workflow</a:t>
            </a:r>
          </a:p>
          <a:p>
            <a:pPr lvl="1"/>
            <a:r>
              <a:rPr lang="en-US" sz="2000" dirty="0" smtClean="0"/>
              <a:t>caCORE SDK versions 3.1, 3.2, 4.0, and 4.1</a:t>
            </a:r>
          </a:p>
          <a:p>
            <a:r>
              <a:rPr lang="en-US" sz="2000" dirty="0" smtClean="0"/>
              <a:t>Third-party styles available</a:t>
            </a:r>
          </a:p>
          <a:p>
            <a:pPr lvl="1"/>
            <a:r>
              <a:rPr lang="en-US" sz="2000" dirty="0" smtClean="0"/>
              <a:t>Ex: Berkley DBXML</a:t>
            </a:r>
          </a:p>
          <a:p>
            <a:pPr lvl="2"/>
            <a:endParaRPr lang="en-US" dirty="0" smtClean="0"/>
          </a:p>
        </p:txBody>
      </p:sp>
      <p:pic>
        <p:nvPicPr>
          <p:cNvPr id="5" name="Picture 4" descr="SDK411 Wizard Step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3505200"/>
            <a:ext cx="5462588" cy="2783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Service Security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dirty="0" smtClean="0"/>
              <a:t>Delegated credentials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A client may choose to delegate his credentials to the FQP service for secure communication with data services involved in a DCQL query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Client makes a delegation request to the CDS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Indicates the FQP service as the </a:t>
            </a:r>
            <a:r>
              <a:rPr lang="en-US" i="1" dirty="0" err="1" smtClean="0"/>
              <a:t>delegatee</a:t>
            </a:r>
            <a:endParaRPr lang="en-US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CDS issues a Delegated Credential Reference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Indicates which CDS holds the credential and a unique key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The FQP service validates those credentials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The caller’s ID must match the identity contained in the credentials obtained from the CDS and be non-null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Subsequent calls to data services are executed securely, utilizing the client’s delegated credential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Secure grid calls now utilize caller’s ID in all cases – no anonymous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Execution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Simple synchronous querying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Most basic DCQL query mechanism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Client issues a DCQL query, gets a DCQL Query Results instance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i="1" kern="0" dirty="0" smtClean="0">
                <a:latin typeface="+mn-lt"/>
              </a:rPr>
              <a:t>execute()</a:t>
            </a:r>
            <a:r>
              <a:rPr lang="en-US" kern="0" dirty="0" smtClean="0">
                <a:latin typeface="+mn-lt"/>
              </a:rPr>
              <a:t> method - Results retain context, identified by source data service URL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i="1" kern="0" dirty="0" err="1" smtClean="0">
                <a:latin typeface="+mn-lt"/>
              </a:rPr>
              <a:t>executeAndAggregate</a:t>
            </a:r>
            <a:r>
              <a:rPr lang="en-US" i="1" kern="0" dirty="0" smtClean="0">
                <a:latin typeface="+mn-lt"/>
              </a:rPr>
              <a:t>() </a:t>
            </a:r>
            <a:r>
              <a:rPr lang="en-US" kern="0" dirty="0" smtClean="0">
                <a:latin typeface="+mn-lt"/>
              </a:rPr>
              <a:t>method – Results packed into a single CQL Query Results instance</a:t>
            </a:r>
          </a:p>
          <a:p>
            <a:pPr marL="1714500" lvl="3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Useful with existing tools for handling CQL results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Caveats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A single failure communicating with a target data service will cause the whole query to fail</a:t>
            </a:r>
          </a:p>
          <a:p>
            <a:pPr marL="1714500" lvl="3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No processing parameters specified to allow retries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No credential delegation</a:t>
            </a: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Execution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Simple asynchronous querying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i="1" kern="0" dirty="0" err="1" smtClean="0">
                <a:latin typeface="+mn-lt"/>
              </a:rPr>
              <a:t>executeAsynchronously</a:t>
            </a:r>
            <a:r>
              <a:rPr lang="en-US" sz="2000" i="1" kern="0" dirty="0" smtClean="0">
                <a:latin typeface="+mn-lt"/>
              </a:rPr>
              <a:t>() </a:t>
            </a:r>
            <a:r>
              <a:rPr lang="en-US" sz="2000" kern="0" dirty="0" smtClean="0">
                <a:latin typeface="+mn-lt"/>
              </a:rPr>
              <a:t>method takes a DCQL query and returns a Federated Query Results Client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Server sets up a results resource and immediately begins execution utilizing the service’s thread pool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Caveats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A single failure communicating with a target data service will cause the whole query to fail</a:t>
            </a:r>
          </a:p>
          <a:p>
            <a:pPr marL="1714500" lvl="3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No processing parameters specified to allow retries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No credential delegation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Sophisticated asynchronous querying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i="1" kern="0" dirty="0" smtClean="0"/>
              <a:t>query() </a:t>
            </a:r>
            <a:r>
              <a:rPr lang="en-US" sz="2000" kern="0" dirty="0" smtClean="0"/>
              <a:t>method takes a DCQL query, an optional Delegated Credential Reference, and an optional Query Execution Parameters instance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Full control - none of the caveats of the simple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Execution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Query Execution Parameters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Optional parameter to the asynchronous query method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Specifies how the FQP service should handle failures when communicating with target data services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Fail-fast (default)</a:t>
            </a:r>
          </a:p>
          <a:p>
            <a:pPr marL="1714500" lvl="3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Any error cancels the whole query and throws an exception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Partial results</a:t>
            </a:r>
          </a:p>
          <a:p>
            <a:pPr marL="1714500" lvl="3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Errors are logged for later inspection</a:t>
            </a:r>
          </a:p>
          <a:p>
            <a:pPr marL="1714500" lvl="3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Results from target services without error are recorded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Retries</a:t>
            </a:r>
          </a:p>
          <a:p>
            <a:pPr marL="1714500" lvl="3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Client may specify number of retries and timeout between them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Query execution parameters constrained by configurable service properties</a:t>
            </a:r>
            <a:endParaRPr lang="en-US" kern="0" dirty="0" smtClean="0"/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Prevents malicious clients from asking for an unreasonable number of retries and time, effectively causing a </a:t>
            </a:r>
            <a:r>
              <a:rPr lang="en-US" kern="0" dirty="0" err="1" smtClean="0"/>
              <a:t>DoS</a:t>
            </a:r>
            <a:endParaRPr 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Resource Properties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The FQP Results Service publishes execution status through a resource property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Contains the processing status of the DCQL query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Waiting, Processing, Complete, Complete with error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Indicates which target data services have been contacted and what the status of that query execution was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Completed, Connection problem, other Exception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Identifies the range in the result set which was generated by each target data service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Even in aggregation scenarios, it is possible to poll this value and identify the context for each result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Resource Properties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The processing status resource property supports WS-Notification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Notification allows the service to “push” information to the client, typically in response to some server-side event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Clients may subscribe to this resource property and receive updates when it changes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Allows clients to wait for processing to complete without continuously polling the </a:t>
            </a:r>
            <a:r>
              <a:rPr lang="en-US" sz="2000" i="1" kern="0" dirty="0" err="1" smtClean="0"/>
              <a:t>isProcessingComplete</a:t>
            </a:r>
            <a:r>
              <a:rPr lang="en-US" sz="2000" i="1" kern="0" dirty="0" smtClean="0"/>
              <a:t>()</a:t>
            </a:r>
            <a:r>
              <a:rPr lang="en-US" sz="2000" kern="0" dirty="0" smtClean="0"/>
              <a:t> method if the </a:t>
            </a:r>
            <a:r>
              <a:rPr lang="en-US" sz="2000" kern="0" dirty="0" err="1" smtClean="0"/>
              <a:t>FederatedQueryResultsClient</a:t>
            </a:r>
            <a:endParaRPr lang="en-US" sz="2000" kern="0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Can be used to keep clients appraised of current query status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Progress bar, status box, logging,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Query Workflow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A client wishes to submit a query to the FQP service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Query accesses multiple target data services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One or more of which is transient on the grid and might not be available at query time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Involves secure data services which require authentication from the client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Client wishes to use his own credentials, so the query returns data he is authorized to see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client will retrieve the results of the query at a later time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The client does not want to busy-wait on the FQP service so it can go do other processing tasks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kern="0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Query Workflow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Client delegates credential to FQP using CDS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Client initiates Asynchronous DCQL query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Passes credential reference from CDS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Creates Query Execution Parameters to allow partial results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FQP Contacts CDS for the user’s credential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Credential is validated for same identity as caller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FQP creates a query results resource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Reference to the resource is returned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Query processing begins using the thread pool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Generated CQL is broadcast to involved data services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Client subscribes to the results resource status property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FQP completes processing and notifies the client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Client retrieves results from the resource</a:t>
            </a:r>
            <a:endParaRPr lang="en-US" kern="0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Workflow Example</a:t>
            </a:r>
          </a:p>
        </p:txBody>
      </p:sp>
      <p:pic>
        <p:nvPicPr>
          <p:cNvPr id="4" name="Picture 3" descr="FQP Fl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1143000"/>
            <a:ext cx="5562600" cy="5537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caGrid Query Language (CQL)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Simple, “minimum entry” for data providers</a:t>
            </a:r>
          </a:p>
          <a:p>
            <a:pPr eaLnBrk="1" hangingPunct="1"/>
            <a:r>
              <a:rPr lang="en-US" sz="2000" dirty="0" smtClean="0"/>
              <a:t>Specifies a target object (result) type and selects the instances which satisfy the specified properties and nested object properties</a:t>
            </a:r>
          </a:p>
          <a:p>
            <a:pPr lvl="1" eaLnBrk="1" hangingPunct="1"/>
            <a:r>
              <a:rPr lang="en-US" sz="2000" dirty="0" smtClean="0"/>
              <a:t>Allows path navigation</a:t>
            </a:r>
          </a:p>
          <a:p>
            <a:pPr lvl="1" eaLnBrk="1" hangingPunct="1"/>
            <a:r>
              <a:rPr lang="en-US" sz="2000" dirty="0" smtClean="0"/>
              <a:t>Provides logical grouping</a:t>
            </a:r>
          </a:p>
          <a:p>
            <a:pPr lvl="1" eaLnBrk="1" hangingPunct="1"/>
            <a:r>
              <a:rPr lang="en-US" sz="2000" dirty="0" smtClean="0"/>
              <a:t>Provides name/predicate/value filtering on properties of objects</a:t>
            </a:r>
          </a:p>
          <a:p>
            <a:pPr eaLnBrk="1" hangingPunct="1"/>
            <a:r>
              <a:rPr lang="en-US" sz="2000" dirty="0" smtClean="0"/>
              <a:t>Recursively defined</a:t>
            </a:r>
          </a:p>
          <a:p>
            <a:pPr eaLnBrk="1" hangingPunct="1"/>
            <a:r>
              <a:rPr lang="en-US" sz="2000" dirty="0" smtClean="0"/>
              <a:t>Ability to return full Objects, Set of attributes, count of results, or distinct attribute values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In this example, a query is started using the delegated credential and query execution parameters features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The client’s credential is loaded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The delegation parameters are specified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Path length, </a:t>
            </a:r>
            <a:r>
              <a:rPr lang="en-US" kern="0" dirty="0" err="1" smtClean="0"/>
              <a:t>delegatee</a:t>
            </a:r>
            <a:r>
              <a:rPr lang="en-US" kern="0" dirty="0" smtClean="0"/>
              <a:t>, etc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The CDS is contacted using the special delegation user client to delegate the credential according to the parameters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The FQP service client is created using the client’s credential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A DCQL query is created or loaded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Query execution parameters specify 10 retries, 30 seconds apart if a </a:t>
            </a:r>
            <a:r>
              <a:rPr lang="en-US" sz="2000" kern="0" smtClean="0"/>
              <a:t>target service fails</a:t>
            </a:r>
            <a:endParaRPr lang="en-US" sz="2000" kern="0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The query is executed asynchronously, passing the delegation reference and the query execution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kern="0" dirty="0" smtClean="0"/>
          </a:p>
        </p:txBody>
      </p:sp>
      <p:pic>
        <p:nvPicPr>
          <p:cNvPr id="6" name="Picture 5" descr="FQP example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5" y="1219200"/>
            <a:ext cx="9086850" cy="529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DCQL Aggregation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Aggregate data from multiple sources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Simultaneous query execution up to thread pool size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Example query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Return </a:t>
            </a:r>
            <a:r>
              <a:rPr lang="en-US" sz="2000" dirty="0" smtClean="0">
                <a:solidFill>
                  <a:srgbClr val="C00000"/>
                </a:solidFill>
              </a:rPr>
              <a:t>instances</a:t>
            </a:r>
            <a:r>
              <a:rPr lang="en-US" sz="2000" dirty="0" smtClean="0"/>
              <a:t> of the </a:t>
            </a:r>
            <a:r>
              <a:rPr lang="en-US" sz="2000" i="1" dirty="0" smtClean="0"/>
              <a:t>gene </a:t>
            </a:r>
            <a:r>
              <a:rPr lang="en-US" sz="2000" dirty="0" smtClean="0"/>
              <a:t>data type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Each gene must have an </a:t>
            </a:r>
            <a:r>
              <a:rPr lang="en-US" sz="2000" dirty="0" smtClean="0">
                <a:solidFill>
                  <a:srgbClr val="00B050"/>
                </a:solidFill>
              </a:rPr>
              <a:t>association</a:t>
            </a:r>
            <a:r>
              <a:rPr lang="en-US" sz="2000" dirty="0" smtClean="0"/>
              <a:t> to an instance of the </a:t>
            </a:r>
            <a:r>
              <a:rPr lang="en-US" sz="2000" i="1" dirty="0" smtClean="0"/>
              <a:t>term </a:t>
            </a:r>
            <a:r>
              <a:rPr lang="en-US" sz="2000" dirty="0" smtClean="0"/>
              <a:t>data type via the role name </a:t>
            </a:r>
            <a:r>
              <a:rPr lang="en-US" sz="2000" i="1" dirty="0" smtClean="0"/>
              <a:t>terms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Each term must have it's </a:t>
            </a:r>
            <a:r>
              <a:rPr lang="en-US" sz="2000" i="1" dirty="0" smtClean="0"/>
              <a:t>value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attribute</a:t>
            </a:r>
            <a:r>
              <a:rPr lang="en-US" sz="2000" dirty="0" smtClean="0"/>
              <a:t> equal to “root”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The query is executed on </a:t>
            </a:r>
            <a:r>
              <a:rPr lang="en-US" sz="2000" dirty="0" smtClean="0">
                <a:solidFill>
                  <a:srgbClr val="7030A0"/>
                </a:solidFill>
              </a:rPr>
              <a:t>two data services</a:t>
            </a:r>
            <a:r>
              <a:rPr lang="en-US" sz="2000" dirty="0" smtClean="0"/>
              <a:t>, each indicated by the </a:t>
            </a:r>
            <a:r>
              <a:rPr lang="en-US" sz="2000" i="1" dirty="0" err="1" smtClean="0"/>
              <a:t>targetServiceUrl</a:t>
            </a:r>
            <a:r>
              <a:rPr lang="en-US" sz="2000" dirty="0" smtClean="0"/>
              <a:t> elements at the end of the query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495800"/>
            <a:ext cx="86106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Arial Narrow" pitchFamily="34" charset="0"/>
              </a:rPr>
              <a:t>&lt;ns1:DCQLQuery xmlns:ns1=</a:t>
            </a:r>
            <a:r>
              <a:rPr lang="en-US" sz="1300" dirty="0" smtClean="0">
                <a:latin typeface="Arial Narrow" pitchFamily="34" charset="0"/>
                <a:hlinkClick r:id="rId3"/>
              </a:rPr>
              <a:t>http://caGrid.caBIG/1.0/gov.nih.nci.cagrid.dcql</a:t>
            </a:r>
            <a:r>
              <a:rPr lang="en-US" sz="1300" dirty="0" smtClean="0">
                <a:latin typeface="Arial Narrow" pitchFamily="34" charset="0"/>
              </a:rPr>
              <a:t>&gt;</a:t>
            </a:r>
          </a:p>
          <a:p>
            <a:r>
              <a:rPr lang="en-US" sz="1300" dirty="0" smtClean="0">
                <a:latin typeface="Arial Narrow" pitchFamily="34" charset="0"/>
              </a:rPr>
              <a:t>   </a:t>
            </a:r>
            <a:r>
              <a:rPr lang="en-US" sz="1300" dirty="0" smtClean="0">
                <a:solidFill>
                  <a:srgbClr val="C00000"/>
                </a:solidFill>
                <a:latin typeface="Arial Narrow" pitchFamily="34" charset="0"/>
              </a:rPr>
              <a:t>&lt;ns1:TargetObject name="model1.domain.Gene"&gt;</a:t>
            </a:r>
          </a:p>
          <a:p>
            <a:r>
              <a:rPr lang="en-US" sz="1300" dirty="0" smtClean="0">
                <a:latin typeface="Arial Narrow" pitchFamily="34" charset="0"/>
              </a:rPr>
              <a:t>      </a:t>
            </a:r>
            <a:r>
              <a:rPr lang="en-US" sz="1300" dirty="0" smtClean="0">
                <a:solidFill>
                  <a:srgbClr val="00B050"/>
                </a:solidFill>
                <a:latin typeface="Arial Narrow" pitchFamily="34" charset="0"/>
              </a:rPr>
              <a:t>&lt;ns1:Association name="model1.domain.Term" </a:t>
            </a:r>
            <a:r>
              <a:rPr lang="en-US" sz="1300" dirty="0" err="1" smtClean="0">
                <a:solidFill>
                  <a:srgbClr val="00B050"/>
                </a:solidFill>
                <a:latin typeface="Arial Narrow" pitchFamily="34" charset="0"/>
              </a:rPr>
              <a:t>roleName</a:t>
            </a:r>
            <a:r>
              <a:rPr lang="en-US" sz="1300" dirty="0" smtClean="0">
                <a:solidFill>
                  <a:srgbClr val="00B050"/>
                </a:solidFill>
                <a:latin typeface="Arial Narrow" pitchFamily="34" charset="0"/>
              </a:rPr>
              <a:t>="terms"&gt;</a:t>
            </a:r>
          </a:p>
          <a:p>
            <a:r>
              <a:rPr lang="en-US" sz="1300" dirty="0" smtClean="0">
                <a:latin typeface="Arial Narrow" pitchFamily="34" charset="0"/>
              </a:rPr>
              <a:t>         </a:t>
            </a:r>
            <a:r>
              <a:rPr lang="en-US" sz="1300" dirty="0" smtClean="0">
                <a:solidFill>
                  <a:srgbClr val="0070C0"/>
                </a:solidFill>
                <a:latin typeface="Arial Narrow" pitchFamily="34" charset="0"/>
              </a:rPr>
              <a:t>&lt;ns1:Attribute name="value" predicate="EQUAL_TO" value="root"/&gt;</a:t>
            </a:r>
          </a:p>
          <a:p>
            <a:r>
              <a:rPr lang="en-US" sz="1300" dirty="0" smtClean="0">
                <a:latin typeface="Arial Narrow" pitchFamily="34" charset="0"/>
              </a:rPr>
              <a:t>      </a:t>
            </a:r>
            <a:r>
              <a:rPr lang="en-US" sz="1300" dirty="0" smtClean="0">
                <a:solidFill>
                  <a:srgbClr val="00B050"/>
                </a:solidFill>
                <a:latin typeface="Arial Narrow" pitchFamily="34" charset="0"/>
              </a:rPr>
              <a:t>&lt;/ns1:Association&gt;</a:t>
            </a:r>
          </a:p>
          <a:p>
            <a:r>
              <a:rPr lang="en-US" sz="1300" dirty="0" smtClean="0">
                <a:latin typeface="Arial Narrow" pitchFamily="34" charset="0"/>
              </a:rPr>
              <a:t>    </a:t>
            </a:r>
            <a:r>
              <a:rPr lang="en-US" sz="1300" dirty="0" smtClean="0">
                <a:solidFill>
                  <a:srgbClr val="C00000"/>
                </a:solidFill>
                <a:latin typeface="Arial Narrow" pitchFamily="34" charset="0"/>
              </a:rPr>
              <a:t>&lt;/ns1:TargetObject&gt;</a:t>
            </a:r>
          </a:p>
          <a:p>
            <a:r>
              <a:rPr lang="en-US" sz="1300" dirty="0" smtClean="0">
                <a:latin typeface="Arial Narrow" pitchFamily="34" charset="0"/>
              </a:rPr>
              <a:t>   </a:t>
            </a:r>
            <a:r>
              <a:rPr lang="en-US" sz="1300" dirty="0" smtClean="0">
                <a:solidFill>
                  <a:srgbClr val="7030A0"/>
                </a:solidFill>
                <a:latin typeface="Arial Narrow" pitchFamily="34" charset="0"/>
              </a:rPr>
              <a:t>&lt;ns1:targetServiceURL&gt;http://sbdev1000.semanticbits.com:13080/wsrf-model1/services/cagrid/Model1Svc&lt;/ns1:targetServiceURL&gt;</a:t>
            </a:r>
          </a:p>
          <a:p>
            <a:r>
              <a:rPr lang="en-US" sz="1300" dirty="0" smtClean="0">
                <a:solidFill>
                  <a:srgbClr val="7030A0"/>
                </a:solidFill>
                <a:latin typeface="Arial Narrow" pitchFamily="34" charset="0"/>
              </a:rPr>
              <a:t>   &lt;ns1:targetServiceURL&gt;http://sbdev1000.semanticbits.com:13080/wsrf-model1-a/services/cagrid/Model1Svc&lt;/ns1:targetServiceURL&gt;</a:t>
            </a:r>
          </a:p>
          <a:p>
            <a:r>
              <a:rPr lang="en-US" sz="1300" dirty="0" smtClean="0">
                <a:latin typeface="Arial Narrow" pitchFamily="34" charset="0"/>
              </a:rPr>
              <a:t>&lt;/ns1:DCQLQuery&gt;</a:t>
            </a:r>
            <a:endParaRPr lang="en-US" sz="13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DCQL Distributed Join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Joins between disparate data models and services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Simple join criteria on attribute values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Example Query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solidFill>
                  <a:srgbClr val="C00000"/>
                </a:solidFill>
              </a:rPr>
              <a:t>Return instances of </a:t>
            </a:r>
            <a:r>
              <a:rPr lang="en-US" sz="2000" kern="0" dirty="0" err="1" smtClean="0">
                <a:solidFill>
                  <a:srgbClr val="C00000"/>
                </a:solidFill>
              </a:rPr>
              <a:t>caBIO</a:t>
            </a:r>
            <a:r>
              <a:rPr lang="en-US" sz="2000" kern="0" dirty="0" smtClean="0">
                <a:solidFill>
                  <a:srgbClr val="C00000"/>
                </a:solidFill>
              </a:rPr>
              <a:t> model’s </a:t>
            </a:r>
            <a:r>
              <a:rPr lang="en-US" sz="2000" i="1" kern="0" dirty="0" err="1" smtClean="0">
                <a:solidFill>
                  <a:srgbClr val="C00000"/>
                </a:solidFill>
              </a:rPr>
              <a:t>NucleicAcidSequence</a:t>
            </a:r>
            <a:endParaRPr lang="en-US" sz="2000" i="1" kern="0" dirty="0" smtClean="0">
              <a:solidFill>
                <a:srgbClr val="C00000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Each </a:t>
            </a:r>
            <a:r>
              <a:rPr lang="en-US" sz="2000" i="1" dirty="0" smtClean="0"/>
              <a:t>sequence </a:t>
            </a:r>
            <a:r>
              <a:rPr lang="en-US" sz="2000" dirty="0" smtClean="0"/>
              <a:t>must have an </a:t>
            </a:r>
            <a:r>
              <a:rPr lang="en-US" sz="2000" dirty="0" smtClean="0">
                <a:solidFill>
                  <a:srgbClr val="00B050"/>
                </a:solidFill>
              </a:rPr>
              <a:t>association to a </a:t>
            </a:r>
            <a:r>
              <a:rPr lang="en-US" sz="2000" i="1" dirty="0" smtClean="0">
                <a:solidFill>
                  <a:srgbClr val="00B050"/>
                </a:solidFill>
              </a:rPr>
              <a:t>Gene </a:t>
            </a:r>
            <a:r>
              <a:rPr lang="en-US" sz="2000" dirty="0" smtClean="0"/>
              <a:t>through the role name </a:t>
            </a:r>
            <a:r>
              <a:rPr lang="en-US" sz="2000" i="1" dirty="0" err="1" smtClean="0"/>
              <a:t>geneCollection</a:t>
            </a:r>
            <a:endParaRPr lang="en-US" sz="2000" i="1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Each </a:t>
            </a:r>
            <a:r>
              <a:rPr lang="en-US" sz="2000" i="1" dirty="0" smtClean="0"/>
              <a:t>gene</a:t>
            </a:r>
            <a:r>
              <a:rPr lang="en-US" sz="2000" dirty="0" smtClean="0"/>
              <a:t> has an </a:t>
            </a:r>
            <a:r>
              <a:rPr lang="en-US" sz="2000" dirty="0" smtClean="0">
                <a:solidFill>
                  <a:srgbClr val="00B0F0"/>
                </a:solidFill>
              </a:rPr>
              <a:t>association to Protein</a:t>
            </a:r>
            <a:r>
              <a:rPr lang="en-US" sz="2000" dirty="0" smtClean="0"/>
              <a:t> through </a:t>
            </a:r>
            <a:r>
              <a:rPr lang="en-US" sz="2000" i="1" dirty="0" err="1" smtClean="0"/>
              <a:t>proteinCollection</a:t>
            </a:r>
            <a:endParaRPr lang="en-US" sz="2000" i="1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A </a:t>
            </a:r>
            <a:r>
              <a:rPr lang="en-US" sz="2000" i="1" dirty="0" err="1" smtClean="0">
                <a:solidFill>
                  <a:srgbClr val="FF9900"/>
                </a:solidFill>
              </a:rPr>
              <a:t>ForeignAssociation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 smtClean="0"/>
              <a:t>indicates a new query is started against a different caGrid data service (</a:t>
            </a:r>
            <a:r>
              <a:rPr lang="en-US" sz="2000" i="1" dirty="0" err="1" smtClean="0"/>
              <a:t>gridPIR</a:t>
            </a:r>
            <a:r>
              <a:rPr lang="en-US" sz="2000" i="1" dirty="0" smtClean="0"/>
              <a:t>)</a:t>
            </a:r>
            <a:endParaRPr lang="en-US" sz="2000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The </a:t>
            </a:r>
            <a:r>
              <a:rPr lang="en-US" sz="2000" i="1" dirty="0" err="1" smtClean="0">
                <a:solidFill>
                  <a:srgbClr val="FF9900"/>
                </a:solidFill>
              </a:rPr>
              <a:t>JoinCondition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 smtClean="0"/>
              <a:t>element indicates how a field from the “foreign” data type relates to a field of the “origin” data type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>
                <a:solidFill>
                  <a:srgbClr val="7030A0"/>
                </a:solidFill>
              </a:rPr>
              <a:t>The foreign data type is </a:t>
            </a:r>
            <a:r>
              <a:rPr lang="en-US" sz="2000" i="1" dirty="0" smtClean="0">
                <a:solidFill>
                  <a:srgbClr val="7030A0"/>
                </a:solidFill>
              </a:rPr>
              <a:t>Protein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Each protein instance must have</a:t>
            </a:r>
            <a:r>
              <a:rPr lang="en-US" sz="2000" dirty="0" smtClean="0">
                <a:solidFill>
                  <a:srgbClr val="0070C0"/>
                </a:solidFill>
              </a:rPr>
              <a:t> two associations;</a:t>
            </a:r>
            <a:r>
              <a:rPr lang="en-US" sz="2000" dirty="0" smtClean="0"/>
              <a:t> one to </a:t>
            </a:r>
            <a:r>
              <a:rPr lang="en-US" sz="2000" i="1" dirty="0" smtClean="0"/>
              <a:t>Gene</a:t>
            </a:r>
            <a:r>
              <a:rPr lang="en-US" sz="2000" dirty="0" smtClean="0"/>
              <a:t> and one to </a:t>
            </a:r>
            <a:r>
              <a:rPr lang="en-US" sz="2000" i="1" dirty="0" smtClean="0"/>
              <a:t>Organism </a:t>
            </a:r>
            <a:r>
              <a:rPr lang="en-US" sz="2000" dirty="0" smtClean="0"/>
              <a:t>(both within </a:t>
            </a:r>
            <a:r>
              <a:rPr lang="en-US" sz="2000" dirty="0" err="1" smtClean="0"/>
              <a:t>gridPIR</a:t>
            </a:r>
            <a:r>
              <a:rPr lang="en-US" sz="2000" dirty="0" smtClean="0"/>
              <a:t>)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DCQL Distributed Join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4535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itchFamily="34" charset="0"/>
              </a:rPr>
              <a:t>&lt;ns1:DCQLQuery xmlns:ns1="http://caGrid.caBIG/1.0/gov.nih.nci.cagrid.dcql"&gt;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Arial Narrow" pitchFamily="34" charset="0"/>
              </a:rPr>
              <a:t>  &lt;ns1:TargetObject name="</a:t>
            </a:r>
            <a:r>
              <a:rPr lang="en-US" sz="1400" dirty="0" err="1" smtClean="0">
                <a:solidFill>
                  <a:srgbClr val="C00000"/>
                </a:solidFill>
                <a:latin typeface="Arial Narrow" pitchFamily="34" charset="0"/>
              </a:rPr>
              <a:t>gov.nih.nci.cabio.domain.NucleicAcidSequence</a:t>
            </a:r>
            <a:r>
              <a:rPr lang="en-US" sz="1400" dirty="0" smtClean="0">
                <a:solidFill>
                  <a:srgbClr val="C00000"/>
                </a:solidFill>
                <a:latin typeface="Arial Narrow" pitchFamily="34" charset="0"/>
              </a:rPr>
              <a:t>"&gt;</a:t>
            </a:r>
          </a:p>
          <a:p>
            <a:r>
              <a:rPr lang="en-US" sz="1400" dirty="0" smtClean="0">
                <a:latin typeface="Arial Narrow" pitchFamily="34" charset="0"/>
              </a:rPr>
              <a:t>    </a:t>
            </a:r>
            <a:r>
              <a:rPr lang="en-US" sz="1400" dirty="0" smtClean="0">
                <a:solidFill>
                  <a:srgbClr val="00B050"/>
                </a:solidFill>
                <a:latin typeface="Arial Narrow" pitchFamily="34" charset="0"/>
              </a:rPr>
              <a:t>&lt;ns1:Association name="</a:t>
            </a:r>
            <a:r>
              <a:rPr lang="en-US" sz="1400" dirty="0" err="1" smtClean="0">
                <a:solidFill>
                  <a:srgbClr val="00B050"/>
                </a:solidFill>
                <a:latin typeface="Arial Narrow" pitchFamily="34" charset="0"/>
              </a:rPr>
              <a:t>gov.nih.nci.cabio.domain.Gene</a:t>
            </a:r>
            <a:r>
              <a:rPr lang="en-US" sz="1400" dirty="0" smtClean="0">
                <a:solidFill>
                  <a:srgbClr val="00B050"/>
                </a:solidFill>
                <a:latin typeface="Arial Narrow" pitchFamily="34" charset="0"/>
              </a:rPr>
              <a:t>" </a:t>
            </a:r>
            <a:r>
              <a:rPr lang="en-US" sz="1400" dirty="0" err="1" smtClean="0">
                <a:solidFill>
                  <a:srgbClr val="00B050"/>
                </a:solidFill>
                <a:latin typeface="Arial Narrow" pitchFamily="34" charset="0"/>
              </a:rPr>
              <a:t>roleName</a:t>
            </a:r>
            <a:r>
              <a:rPr lang="en-US" sz="1400" dirty="0" smtClean="0">
                <a:solidFill>
                  <a:srgbClr val="00B050"/>
                </a:solidFill>
                <a:latin typeface="Arial Narrow" pitchFamily="34" charset="0"/>
              </a:rPr>
              <a:t>="</a:t>
            </a:r>
            <a:r>
              <a:rPr lang="en-US" sz="1400" dirty="0" err="1" smtClean="0">
                <a:solidFill>
                  <a:srgbClr val="00B050"/>
                </a:solidFill>
                <a:latin typeface="Arial Narrow" pitchFamily="34" charset="0"/>
              </a:rPr>
              <a:t>geneCollection</a:t>
            </a:r>
            <a:r>
              <a:rPr lang="en-US" sz="1400" dirty="0" smtClean="0">
                <a:solidFill>
                  <a:srgbClr val="00B050"/>
                </a:solidFill>
                <a:latin typeface="Arial Narrow" pitchFamily="34" charset="0"/>
              </a:rPr>
              <a:t>“&gt;</a:t>
            </a:r>
          </a:p>
          <a:p>
            <a:r>
              <a:rPr lang="en-US" sz="1400" dirty="0" smtClean="0">
                <a:latin typeface="Arial Narrow" pitchFamily="34" charset="0"/>
              </a:rPr>
              <a:t>      </a:t>
            </a:r>
            <a:r>
              <a:rPr lang="en-US" sz="1400" dirty="0" smtClean="0">
                <a:solidFill>
                  <a:srgbClr val="00B0F0"/>
                </a:solidFill>
                <a:latin typeface="Arial Narrow" pitchFamily="34" charset="0"/>
              </a:rPr>
              <a:t>&lt;ns1:Association name="</a:t>
            </a:r>
            <a:r>
              <a:rPr lang="en-US" sz="1400" dirty="0" err="1" smtClean="0">
                <a:solidFill>
                  <a:srgbClr val="00B0F0"/>
                </a:solidFill>
                <a:latin typeface="Arial Narrow" pitchFamily="34" charset="0"/>
              </a:rPr>
              <a:t>gov.nih.nci.cabio.domain.Protein</a:t>
            </a:r>
            <a:r>
              <a:rPr lang="en-US" sz="1400" dirty="0" smtClean="0">
                <a:solidFill>
                  <a:srgbClr val="00B0F0"/>
                </a:solidFill>
                <a:latin typeface="Arial Narrow" pitchFamily="34" charset="0"/>
              </a:rPr>
              <a:t>" </a:t>
            </a:r>
            <a:r>
              <a:rPr lang="en-US" sz="1400" dirty="0" err="1" smtClean="0">
                <a:solidFill>
                  <a:srgbClr val="00B0F0"/>
                </a:solidFill>
                <a:latin typeface="Arial Narrow" pitchFamily="34" charset="0"/>
              </a:rPr>
              <a:t>roleName</a:t>
            </a:r>
            <a:r>
              <a:rPr lang="en-US" sz="1400" dirty="0" smtClean="0">
                <a:solidFill>
                  <a:srgbClr val="00B0F0"/>
                </a:solidFill>
                <a:latin typeface="Arial Narrow" pitchFamily="34" charset="0"/>
              </a:rPr>
              <a:t>="</a:t>
            </a:r>
            <a:r>
              <a:rPr lang="en-US" sz="1400" dirty="0" err="1" smtClean="0">
                <a:solidFill>
                  <a:srgbClr val="00B0F0"/>
                </a:solidFill>
                <a:latin typeface="Arial Narrow" pitchFamily="34" charset="0"/>
              </a:rPr>
              <a:t>proteinCollection</a:t>
            </a:r>
            <a:r>
              <a:rPr lang="en-US" sz="1400" dirty="0" smtClean="0">
                <a:solidFill>
                  <a:srgbClr val="00B0F0"/>
                </a:solidFill>
                <a:latin typeface="Arial Narrow" pitchFamily="34" charset="0"/>
              </a:rPr>
              <a:t>“&gt;</a:t>
            </a:r>
          </a:p>
          <a:p>
            <a:r>
              <a:rPr lang="en-US" sz="1400" dirty="0" smtClean="0">
                <a:latin typeface="Arial Narrow" pitchFamily="34" charset="0"/>
              </a:rPr>
              <a:t>        </a:t>
            </a:r>
            <a:r>
              <a:rPr lang="en-US" sz="1400" dirty="0" smtClean="0">
                <a:solidFill>
                  <a:srgbClr val="FF9900"/>
                </a:solidFill>
                <a:latin typeface="Arial Narrow" pitchFamily="34" charset="0"/>
              </a:rPr>
              <a:t>&lt;ns1:ForeignAssociation </a:t>
            </a:r>
            <a:r>
              <a:rPr lang="en-US" sz="1400" dirty="0" err="1" smtClean="0">
                <a:solidFill>
                  <a:srgbClr val="FF9900"/>
                </a:solidFill>
                <a:latin typeface="Arial Narrow" pitchFamily="34" charset="0"/>
              </a:rPr>
              <a:t>targetServiceURL</a:t>
            </a:r>
            <a:r>
              <a:rPr lang="en-US" sz="1400" dirty="0" smtClean="0">
                <a:solidFill>
                  <a:srgbClr val="FF9900"/>
                </a:solidFill>
                <a:latin typeface="Arial Narrow" pitchFamily="34" charset="0"/>
              </a:rPr>
              <a:t>="http://141.161.25.20:8080/wsrf/services/cagrid/GridPIR"&gt;</a:t>
            </a:r>
          </a:p>
          <a:p>
            <a:r>
              <a:rPr lang="en-US" sz="1400" dirty="0" smtClean="0">
                <a:solidFill>
                  <a:srgbClr val="FF9900"/>
                </a:solidFill>
                <a:latin typeface="Arial Narrow" pitchFamily="34" charset="0"/>
              </a:rPr>
              <a:t>          &lt;ns1:JoinCondition </a:t>
            </a:r>
            <a:r>
              <a:rPr lang="en-US" sz="1400" dirty="0" err="1" smtClean="0">
                <a:solidFill>
                  <a:srgbClr val="FF9900"/>
                </a:solidFill>
                <a:latin typeface="Arial Narrow" pitchFamily="34" charset="0"/>
              </a:rPr>
              <a:t>foreignAttributeName</a:t>
            </a:r>
            <a:r>
              <a:rPr lang="en-US" sz="1400" dirty="0" smtClean="0">
                <a:solidFill>
                  <a:srgbClr val="FF9900"/>
                </a:solidFill>
                <a:latin typeface="Arial Narrow" pitchFamily="34" charset="0"/>
              </a:rPr>
              <a:t>="</a:t>
            </a:r>
            <a:r>
              <a:rPr lang="en-US" sz="1400" dirty="0" err="1" smtClean="0">
                <a:solidFill>
                  <a:srgbClr val="FF9900"/>
                </a:solidFill>
                <a:latin typeface="Arial Narrow" pitchFamily="34" charset="0"/>
              </a:rPr>
              <a:t>uniprotkbEntryName</a:t>
            </a:r>
            <a:r>
              <a:rPr lang="en-US" sz="1400" dirty="0" smtClean="0">
                <a:solidFill>
                  <a:srgbClr val="FF9900"/>
                </a:solidFill>
                <a:latin typeface="Arial Narrow" pitchFamily="34" charset="0"/>
              </a:rPr>
              <a:t>" </a:t>
            </a:r>
            <a:r>
              <a:rPr lang="en-US" sz="1400" dirty="0" err="1" smtClean="0">
                <a:solidFill>
                  <a:srgbClr val="FF9900"/>
                </a:solidFill>
                <a:latin typeface="Arial Narrow" pitchFamily="34" charset="0"/>
              </a:rPr>
              <a:t>localAttributeName</a:t>
            </a:r>
            <a:r>
              <a:rPr lang="en-US" sz="1400" dirty="0" smtClean="0">
                <a:solidFill>
                  <a:srgbClr val="FF9900"/>
                </a:solidFill>
                <a:latin typeface="Arial Narrow" pitchFamily="34" charset="0"/>
              </a:rPr>
              <a:t>="</a:t>
            </a:r>
            <a:r>
              <a:rPr lang="en-US" sz="1400" dirty="0" err="1" smtClean="0">
                <a:solidFill>
                  <a:srgbClr val="FF9900"/>
                </a:solidFill>
                <a:latin typeface="Arial Narrow" pitchFamily="34" charset="0"/>
              </a:rPr>
              <a:t>uniProtCode</a:t>
            </a:r>
            <a:r>
              <a:rPr lang="en-US" sz="1400" dirty="0" smtClean="0">
                <a:solidFill>
                  <a:srgbClr val="FF9900"/>
                </a:solidFill>
                <a:latin typeface="Arial Narrow" pitchFamily="34" charset="0"/>
              </a:rPr>
              <a:t>" predicate="EQUAL_TO"/&gt;</a:t>
            </a:r>
          </a:p>
          <a:p>
            <a:r>
              <a:rPr lang="en-US" sz="1400" dirty="0" smtClean="0">
                <a:latin typeface="Arial Narrow" pitchFamily="34" charset="0"/>
              </a:rPr>
              <a:t>          </a:t>
            </a:r>
            <a:r>
              <a:rPr lang="en-US" sz="1400" dirty="0" smtClean="0">
                <a:solidFill>
                  <a:srgbClr val="7030A0"/>
                </a:solidFill>
                <a:latin typeface="Arial Narrow" pitchFamily="34" charset="0"/>
              </a:rPr>
              <a:t>&lt;ns1:ForeignObject name="</a:t>
            </a:r>
            <a:r>
              <a:rPr lang="en-US" sz="1400" dirty="0" err="1" smtClean="0">
                <a:solidFill>
                  <a:srgbClr val="7030A0"/>
                </a:solidFill>
                <a:latin typeface="Arial Narrow" pitchFamily="34" charset="0"/>
              </a:rPr>
              <a:t>edu.georgetown.pir.domain.Protein</a:t>
            </a:r>
            <a:r>
              <a:rPr lang="en-US" sz="1400" dirty="0" smtClean="0">
                <a:solidFill>
                  <a:srgbClr val="7030A0"/>
                </a:solidFill>
                <a:latin typeface="Arial Narrow" pitchFamily="34" charset="0"/>
              </a:rPr>
              <a:t>"&gt;</a:t>
            </a:r>
          </a:p>
          <a:p>
            <a:r>
              <a:rPr lang="en-US" sz="1400" dirty="0" smtClean="0">
                <a:latin typeface="Arial Narrow" pitchFamily="34" charset="0"/>
              </a:rPr>
              <a:t>            &lt;ns1:Group </a:t>
            </a:r>
            <a:r>
              <a:rPr lang="en-US" sz="1400" dirty="0" err="1" smtClean="0">
                <a:latin typeface="Arial Narrow" pitchFamily="34" charset="0"/>
              </a:rPr>
              <a:t>logicRelation</a:t>
            </a:r>
            <a:r>
              <a:rPr lang="en-US" sz="1400" dirty="0" smtClean="0">
                <a:latin typeface="Arial Narrow" pitchFamily="34" charset="0"/>
              </a:rPr>
              <a:t>="AND“&gt;</a:t>
            </a:r>
          </a:p>
          <a:p>
            <a:r>
              <a:rPr lang="en-US" sz="1400" dirty="0" smtClean="0">
                <a:latin typeface="Arial Narrow" pitchFamily="34" charset="0"/>
              </a:rPr>
              <a:t>              </a:t>
            </a:r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&lt;ns1:Association name="</a:t>
            </a:r>
            <a:r>
              <a:rPr lang="en-US" sz="1400" dirty="0" err="1" smtClean="0">
                <a:solidFill>
                  <a:srgbClr val="0070C0"/>
                </a:solidFill>
                <a:latin typeface="Arial Narrow" pitchFamily="34" charset="0"/>
              </a:rPr>
              <a:t>edu.georgetown.pir.domain.Gene</a:t>
            </a:r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" </a:t>
            </a:r>
            <a:r>
              <a:rPr lang="en-US" sz="1400" dirty="0" err="1" smtClean="0">
                <a:solidFill>
                  <a:srgbClr val="0070C0"/>
                </a:solidFill>
                <a:latin typeface="Arial Narrow" pitchFamily="34" charset="0"/>
              </a:rPr>
              <a:t>roleName</a:t>
            </a:r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="</a:t>
            </a:r>
            <a:r>
              <a:rPr lang="en-US" sz="1400" dirty="0" err="1" smtClean="0">
                <a:solidFill>
                  <a:srgbClr val="0070C0"/>
                </a:solidFill>
                <a:latin typeface="Arial Narrow" pitchFamily="34" charset="0"/>
              </a:rPr>
              <a:t>geneCollection</a:t>
            </a:r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“&gt;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                &lt;ns1:Attribute name="name" predicate="EQUAL_TO" value="brca1"/&gt;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             &lt;/ns1:Association&gt;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             &lt;ns1:Association name="</a:t>
            </a:r>
            <a:r>
              <a:rPr lang="en-US" sz="1400" dirty="0" err="1" smtClean="0">
                <a:solidFill>
                  <a:srgbClr val="0070C0"/>
                </a:solidFill>
                <a:latin typeface="Arial Narrow" pitchFamily="34" charset="0"/>
              </a:rPr>
              <a:t>edu.georgetown.pir.domain.Organism</a:t>
            </a:r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" </a:t>
            </a:r>
            <a:r>
              <a:rPr lang="en-US" sz="1400" dirty="0" err="1" smtClean="0">
                <a:solidFill>
                  <a:srgbClr val="0070C0"/>
                </a:solidFill>
                <a:latin typeface="Arial Narrow" pitchFamily="34" charset="0"/>
              </a:rPr>
              <a:t>roleName</a:t>
            </a:r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="</a:t>
            </a:r>
            <a:r>
              <a:rPr lang="en-US" sz="1400" dirty="0" err="1" smtClean="0">
                <a:solidFill>
                  <a:srgbClr val="0070C0"/>
                </a:solidFill>
                <a:latin typeface="Arial Narrow" pitchFamily="34" charset="0"/>
              </a:rPr>
              <a:t>organismCollection</a:t>
            </a:r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"&gt;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              &lt;ns1:Attribute name="</a:t>
            </a:r>
            <a:r>
              <a:rPr lang="en-US" sz="1400" dirty="0" err="1" smtClean="0">
                <a:solidFill>
                  <a:srgbClr val="0070C0"/>
                </a:solidFill>
                <a:latin typeface="Arial Narrow" pitchFamily="34" charset="0"/>
              </a:rPr>
              <a:t>scientificName</a:t>
            </a:r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" predicate="EQUAL_TO" value="homo sapiens"/&gt;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             &lt;/ns1:Association&gt;</a:t>
            </a:r>
            <a:r>
              <a:rPr lang="en-US" sz="1400" dirty="0" smtClean="0">
                <a:latin typeface="Arial Narrow" pitchFamily="34" charset="0"/>
              </a:rPr>
              <a:t/>
            </a:r>
            <a:br>
              <a:rPr lang="en-US" sz="1400" dirty="0" smtClean="0">
                <a:latin typeface="Arial Narrow" pitchFamily="34" charset="0"/>
              </a:rPr>
            </a:br>
            <a:r>
              <a:rPr lang="en-US" sz="1400" dirty="0" smtClean="0">
                <a:latin typeface="Arial Narrow" pitchFamily="34" charset="0"/>
              </a:rPr>
              <a:t>           &lt;/ns1:Group&gt;</a:t>
            </a:r>
          </a:p>
          <a:p>
            <a:r>
              <a:rPr lang="en-US" sz="1400" dirty="0" smtClean="0">
                <a:latin typeface="Arial Narrow" pitchFamily="34" charset="0"/>
              </a:rPr>
              <a:t>         </a:t>
            </a:r>
            <a:r>
              <a:rPr lang="en-US" sz="1400" dirty="0" smtClean="0">
                <a:solidFill>
                  <a:srgbClr val="7030A0"/>
                </a:solidFill>
                <a:latin typeface="Arial Narrow" pitchFamily="34" charset="0"/>
              </a:rPr>
              <a:t>&lt;/ns1:ForeignObject&gt;</a:t>
            </a:r>
          </a:p>
          <a:p>
            <a:r>
              <a:rPr lang="en-US" sz="1400" dirty="0" smtClean="0">
                <a:latin typeface="Arial Narrow" pitchFamily="34" charset="0"/>
              </a:rPr>
              <a:t>       </a:t>
            </a:r>
            <a:r>
              <a:rPr lang="en-US" sz="1400" dirty="0" smtClean="0">
                <a:solidFill>
                  <a:srgbClr val="FF9900"/>
                </a:solidFill>
                <a:latin typeface="Arial Narrow" pitchFamily="34" charset="0"/>
              </a:rPr>
              <a:t> &lt;/ns1:ForeignAssociation&gt;</a:t>
            </a:r>
          </a:p>
          <a:p>
            <a:r>
              <a:rPr lang="en-US" sz="1400" dirty="0" smtClean="0">
                <a:solidFill>
                  <a:srgbClr val="00B0F0"/>
                </a:solidFill>
                <a:latin typeface="Arial Narrow" pitchFamily="34" charset="0"/>
              </a:rPr>
              <a:t>      &lt;/ns1:Association&gt;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Arial Narrow" pitchFamily="34" charset="0"/>
              </a:rPr>
              <a:t>    &lt;/ns1:Association&gt;</a:t>
            </a:r>
          </a:p>
          <a:p>
            <a:r>
              <a:rPr lang="en-US" sz="1400" dirty="0" smtClean="0">
                <a:latin typeface="Arial Narrow" pitchFamily="34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Arial Narrow" pitchFamily="34" charset="0"/>
              </a:rPr>
              <a:t> &lt;/ns1:TargetObject&gt;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Arial Narrow" pitchFamily="34" charset="0"/>
              </a:rPr>
              <a:t>  &lt;ns1:targetServiceURL&gt;http://cabiogrid32.nci.nih.gov:80/wsrf/services/cagrid/CaBIO32GridSvc&lt;/ns1:targetServiceURL&gt;</a:t>
            </a:r>
          </a:p>
          <a:p>
            <a:r>
              <a:rPr lang="en-US" sz="1400" dirty="0" smtClean="0">
                <a:latin typeface="Arial Narrow" pitchFamily="34" charset="0"/>
              </a:rPr>
              <a:t>&lt;/ns1:DCQLQuery&gt; </a:t>
            </a:r>
            <a:endParaRPr lang="en-US" sz="1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Future Developments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dirty="0" smtClean="0"/>
              <a:t>CQL 2 will contain several new features and enhancements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New aggregation capabilities (min, max, count)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Strongly typed attribute values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Avoid ambiguities passing around string representations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Differentiation of Unary and Binary attribute restrictions 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Reduces processing to determine the nature of an attribute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Improves clarity of query language schema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Associated object retrieval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Associations can be populated by the data service before returning object instances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Retrieval based on role names or depth of association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Name-based retrieval is recursively defined, allowing population of specific associations of associations through the model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dirty="0" smtClean="0"/>
              <a:t>Feature requests and use cases gathered from the user community and other stakeholders in future caGrid development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Future Developments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dirty="0" smtClean="0"/>
              <a:t>DCQL 2 inherits from CQL 2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Most - if not all - new features of CQL 2 will be ported to DCQL 2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Simple data transformations on joins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“Give me all samples where freezing time is 30 minutes or less after collection time”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Apply a fixed value transformation to either side of the join (foreign or local) before computing the join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Simplification of Foreign Association syntax to look more like Associations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Less verbose query language without sacrificing functionality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Query Language (CQL)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Defined by XML schema</a:t>
            </a:r>
          </a:p>
          <a:p>
            <a:pPr lvl="1"/>
            <a:r>
              <a:rPr lang="en-US" sz="2000" dirty="0" smtClean="0"/>
              <a:t>Published in GME</a:t>
            </a:r>
          </a:p>
          <a:p>
            <a:pPr lvl="1"/>
            <a:r>
              <a:rPr lang="en-US" sz="2000" dirty="0" smtClean="0"/>
              <a:t>Included in every caGrid Data Service</a:t>
            </a:r>
          </a:p>
          <a:p>
            <a:r>
              <a:rPr lang="en-US" sz="2000" dirty="0" smtClean="0"/>
              <a:t>Queries constructed in one of two ways</a:t>
            </a:r>
          </a:p>
          <a:p>
            <a:pPr lvl="1"/>
            <a:r>
              <a:rPr lang="en-US" sz="2000" dirty="0" smtClean="0"/>
              <a:t>CQL object API</a:t>
            </a:r>
          </a:p>
          <a:p>
            <a:pPr lvl="2"/>
            <a:r>
              <a:rPr lang="en-US" sz="1800" dirty="0" smtClean="0"/>
              <a:t>Java beans derived from CQL schema</a:t>
            </a:r>
          </a:p>
          <a:p>
            <a:pPr lvl="2"/>
            <a:r>
              <a:rPr lang="en-US" sz="1800" dirty="0" smtClean="0"/>
              <a:t>Simple getter / setter functionality to add query components</a:t>
            </a:r>
          </a:p>
          <a:p>
            <a:pPr lvl="1"/>
            <a:r>
              <a:rPr lang="en-US" sz="2000" dirty="0" smtClean="0"/>
              <a:t>Written XML document</a:t>
            </a:r>
          </a:p>
          <a:p>
            <a:pPr lvl="2"/>
            <a:r>
              <a:rPr lang="en-US" sz="1800" dirty="0" err="1" smtClean="0"/>
              <a:t>Deserialized</a:t>
            </a:r>
            <a:r>
              <a:rPr lang="en-US" sz="1800" dirty="0" smtClean="0"/>
              <a:t> into CQL object and used with data service client API</a:t>
            </a:r>
          </a:p>
          <a:p>
            <a:pPr lvl="2"/>
            <a:r>
              <a:rPr lang="en-US" sz="1800" dirty="0" smtClean="0"/>
              <a:t>Passed by other means over SOAP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Object</a:t>
            </a:r>
            <a:endParaRPr lang="en-US" sz="2400" dirty="0" smtClean="0"/>
          </a:p>
          <a:p>
            <a:pPr lvl="1"/>
            <a:r>
              <a:rPr lang="en-US" sz="2000" dirty="0" smtClean="0"/>
              <a:t>Base for search criteria and target definition</a:t>
            </a:r>
          </a:p>
          <a:p>
            <a:pPr lvl="1"/>
            <a:r>
              <a:rPr lang="en-US" sz="2000" dirty="0" smtClean="0"/>
              <a:t>Contains the name of the data type / class being searched for</a:t>
            </a:r>
          </a:p>
          <a:p>
            <a:pPr lvl="1"/>
            <a:r>
              <a:rPr lang="en-US" sz="2000" dirty="0" smtClean="0"/>
              <a:t>May have one of three child query parts</a:t>
            </a:r>
          </a:p>
          <a:p>
            <a:pPr lvl="2"/>
            <a:r>
              <a:rPr lang="en-US" sz="1800" dirty="0" smtClean="0"/>
              <a:t>Association, Attribute, or Group</a:t>
            </a:r>
          </a:p>
          <a:p>
            <a:r>
              <a:rPr lang="en-US" sz="2000" dirty="0" smtClean="0"/>
              <a:t>Target</a:t>
            </a:r>
          </a:p>
          <a:p>
            <a:pPr lvl="1"/>
            <a:r>
              <a:rPr lang="en-US" sz="2000" dirty="0" smtClean="0"/>
              <a:t>Top level query component extends from Object</a:t>
            </a:r>
          </a:p>
          <a:p>
            <a:pPr lvl="1"/>
            <a:r>
              <a:rPr lang="en-US" sz="2000" dirty="0" smtClean="0"/>
              <a:t>Identifies the data type which will be returned by the query</a:t>
            </a:r>
          </a:p>
          <a:p>
            <a:r>
              <a:rPr lang="en-US" sz="2000" dirty="0" smtClean="0"/>
              <a:t>Association</a:t>
            </a:r>
          </a:p>
          <a:p>
            <a:pPr lvl="1"/>
            <a:r>
              <a:rPr lang="en-US" sz="2000" dirty="0" smtClean="0"/>
              <a:t>Lower level query component extends from Object</a:t>
            </a:r>
          </a:p>
          <a:p>
            <a:pPr lvl="1"/>
            <a:r>
              <a:rPr lang="en-US" sz="2000" dirty="0" smtClean="0"/>
              <a:t>Restricts query results</a:t>
            </a:r>
          </a:p>
          <a:p>
            <a:pPr lvl="2"/>
            <a:r>
              <a:rPr lang="en-US" sz="1800" dirty="0" smtClean="0"/>
              <a:t>Must be non-null</a:t>
            </a:r>
          </a:p>
          <a:p>
            <a:pPr lvl="2"/>
            <a:r>
              <a:rPr lang="en-US" sz="1800" dirty="0" smtClean="0"/>
              <a:t>Further associations, attributes, or groups as child query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BIG(r) PPT Template for non-NCI presenters_090408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caBIG(r) PPT Template for non-NCI presenters_090408</Template>
  <TotalTime>3059</TotalTime>
  <Words>5725</Words>
  <Application>Microsoft Office PowerPoint</Application>
  <PresentationFormat>On-screen Show (4:3)</PresentationFormat>
  <Paragraphs>739</Paragraphs>
  <Slides>76</Slides>
  <Notes>30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caBIG(r) PPT Template for non-NCI presenters_090408</vt:lpstr>
      <vt:lpstr>Visio</vt:lpstr>
      <vt:lpstr>caGrid Data Services</vt:lpstr>
      <vt:lpstr>Agenda</vt:lpstr>
      <vt:lpstr>caGrid Data Services</vt:lpstr>
      <vt:lpstr>Simplified service development process</vt:lpstr>
      <vt:lpstr>Simplified service development process</vt:lpstr>
      <vt:lpstr>Data Service Styles</vt:lpstr>
      <vt:lpstr>caGrid Query Language (CQL)</vt:lpstr>
      <vt:lpstr>caGrid Query Language (CQL)</vt:lpstr>
      <vt:lpstr>Parts of a CQL Query</vt:lpstr>
      <vt:lpstr>Parts of a CQL Query</vt:lpstr>
      <vt:lpstr>Example CQL Query</vt:lpstr>
      <vt:lpstr>Example CQL Query</vt:lpstr>
      <vt:lpstr>Example CQL Query</vt:lpstr>
      <vt:lpstr>Example CQL Query</vt:lpstr>
      <vt:lpstr>Data service Client Side</vt:lpstr>
      <vt:lpstr>Data Service Clients</vt:lpstr>
      <vt:lpstr>Data Service Clients</vt:lpstr>
      <vt:lpstr>CQL Query Results</vt:lpstr>
      <vt:lpstr>Handling CQL Results</vt:lpstr>
      <vt:lpstr>Handling CQL Results</vt:lpstr>
      <vt:lpstr>Handling CQL Results</vt:lpstr>
      <vt:lpstr>Data Service Architecture</vt:lpstr>
      <vt:lpstr>Data Services Architecture</vt:lpstr>
      <vt:lpstr>Data Services Architecture</vt:lpstr>
      <vt:lpstr>Data Services Architecture</vt:lpstr>
      <vt:lpstr>Data Services Architecture</vt:lpstr>
      <vt:lpstr>Data Services Architecture</vt:lpstr>
      <vt:lpstr>Data Services Architecture</vt:lpstr>
      <vt:lpstr>CQL Query Processors</vt:lpstr>
      <vt:lpstr>CQL Query Processors</vt:lpstr>
      <vt:lpstr>Example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Federated Query Processor</vt:lpstr>
      <vt:lpstr>Federated Queries</vt:lpstr>
      <vt:lpstr>DCQL Components</vt:lpstr>
      <vt:lpstr>DCQL Components</vt:lpstr>
      <vt:lpstr>DCQL Components</vt:lpstr>
      <vt:lpstr>DCQL Components</vt:lpstr>
      <vt:lpstr>DCQL Components</vt:lpstr>
      <vt:lpstr>Federated Query APIs</vt:lpstr>
      <vt:lpstr>Federated Query APIs</vt:lpstr>
      <vt:lpstr>Federated Query Service</vt:lpstr>
      <vt:lpstr>Federated Query Service Security</vt:lpstr>
      <vt:lpstr>Federated Query Service Security</vt:lpstr>
      <vt:lpstr>Federated Query Execution</vt:lpstr>
      <vt:lpstr>Federated Query Execution</vt:lpstr>
      <vt:lpstr>Federated Query Execution</vt:lpstr>
      <vt:lpstr>Federated Query Resource Properties</vt:lpstr>
      <vt:lpstr>Federated Query Resource Properties</vt:lpstr>
      <vt:lpstr>Query Examples</vt:lpstr>
      <vt:lpstr>Federated Query Workflow Example</vt:lpstr>
      <vt:lpstr>Federated Query Workflow Example</vt:lpstr>
      <vt:lpstr>Federated Query Workflow Example</vt:lpstr>
      <vt:lpstr>Federated Query Example</vt:lpstr>
      <vt:lpstr>Federated Query Example</vt:lpstr>
      <vt:lpstr>DCQL Aggregation Example</vt:lpstr>
      <vt:lpstr>DCQL Distributed Join Example</vt:lpstr>
      <vt:lpstr>DCQL Distributed Join Example</vt:lpstr>
      <vt:lpstr>Future Developments</vt:lpstr>
      <vt:lpstr>Future Developments</vt:lpstr>
    </vt:vector>
  </TitlesOfParts>
  <Company>The 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caGrid Data Services</dc:title>
  <dc:creator>David Ervin</dc:creator>
  <cp:lastModifiedBy>Scott Oster</cp:lastModifiedBy>
  <cp:revision>252</cp:revision>
  <dcterms:created xsi:type="dcterms:W3CDTF">2009-06-23T01:36:26Z</dcterms:created>
  <dcterms:modified xsi:type="dcterms:W3CDTF">2009-06-23T03:53:03Z</dcterms:modified>
</cp:coreProperties>
</file>