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750" y="3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clinical 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5532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76200" y="7772400"/>
            <a:ext cx="13411200" cy="10556736"/>
          </a:xfrm>
          <a:prstGeom prst="rect">
            <a:avLst/>
          </a:prstGeom>
          <a:noFill/>
          <a:ln w="9525">
            <a:noFill/>
            <a:miter lim="800000"/>
            <a:headEnd/>
            <a:tailEnd/>
          </a:ln>
        </p:spPr>
        <p:txBody>
          <a:bodyPr wrap="square">
            <a:spAutoFit/>
          </a:bodyPr>
          <a:lstStyle/>
          <a:p>
            <a:pPr algn="just"/>
            <a:r>
              <a:rPr lang="en-US" sz="34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400" dirty="0" smtClean="0"/>
              <a:t>TRIAD.</a:t>
            </a:r>
          </a:p>
          <a:p>
            <a:pPr algn="just"/>
            <a:endParaRPr lang="en-US" sz="3400" dirty="0" smtClean="0"/>
          </a:p>
          <a:p>
            <a:pPr algn="just"/>
            <a:r>
              <a:rPr lang="en-US" sz="3400" dirty="0" smtClean="0"/>
              <a:t>TRIAD </a:t>
            </a:r>
            <a:r>
              <a:rPr lang="en-US" sz="3400" dirty="0"/>
              <a:t>addresses the needs and challenges presented by multi-institutional translational team science by allowing for the creation of a scalable, secure, and knowledge anchored data sharing environment.  TRIAD builds upon and extends the robust caGrid infrastructure that was initially designed for the National Cancer Institute’s </a:t>
            </a:r>
            <a:r>
              <a:rPr lang="en-US" sz="3400" dirty="0" err="1"/>
              <a:t>caBIG</a:t>
            </a:r>
            <a:r>
              <a:rPr lang="en-US" sz="3400" dirty="0"/>
              <a:t> program.</a:t>
            </a:r>
          </a:p>
          <a:p>
            <a:pPr algn="just"/>
            <a:endParaRPr lang="en-US" sz="3400" dirty="0" smtClean="0"/>
          </a:p>
          <a:p>
            <a:pPr algn="just"/>
            <a:r>
              <a:rPr lang="en-US" sz="3400" dirty="0" smtClean="0"/>
              <a:t>TRIAD </a:t>
            </a:r>
            <a:r>
              <a:rPr lang="en-US" sz="34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400" dirty="0" smtClean="0"/>
              <a:t>.</a:t>
            </a:r>
          </a:p>
        </p:txBody>
      </p:sp>
      <p:grpSp>
        <p:nvGrpSpPr>
          <p:cNvPr id="13317" name="Group 19"/>
          <p:cNvGrpSpPr>
            <a:grpSpLocks/>
          </p:cNvGrpSpPr>
          <p:nvPr/>
        </p:nvGrpSpPr>
        <p:grpSpPr bwMode="auto">
          <a:xfrm>
            <a:off x="17907000" y="64770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7452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4770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99400" y="13868400"/>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Discussion</a:t>
              </a:r>
            </a:p>
          </p:txBody>
        </p:sp>
      </p:grpSp>
      <p:sp>
        <p:nvSpPr>
          <p:cNvPr id="19" name="TextBox 18"/>
          <p:cNvSpPr txBox="1"/>
          <p:nvPr/>
        </p:nvSpPr>
        <p:spPr>
          <a:xfrm>
            <a:off x="15316200" y="7696200"/>
            <a:ext cx="13411200" cy="7940635"/>
          </a:xfrm>
          <a:prstGeom prst="rect">
            <a:avLst/>
          </a:prstGeom>
          <a:noFill/>
        </p:spPr>
        <p:txBody>
          <a:bodyPr wrap="square" rtlCol="0">
            <a:spAutoFit/>
          </a:bodyPr>
          <a:lstStyle/>
          <a:p>
            <a:pPr algn="just"/>
            <a:r>
              <a:rPr lang="en-US" sz="3400" dirty="0" smtClean="0"/>
              <a:t>Specialized adapters have been created within TRIAD to enable use of common data gathering and storage tools such as </a:t>
            </a:r>
            <a:r>
              <a:rPr lang="en-US" sz="3400" dirty="0" err="1" smtClean="0"/>
              <a:t>REDCap</a:t>
            </a:r>
            <a:r>
              <a:rPr lang="en-US" sz="34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400" dirty="0" smtClean="0"/>
          </a:p>
          <a:p>
            <a:pPr algn="just"/>
            <a:r>
              <a:rPr lang="en-US" sz="34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76200" y="19964400"/>
            <a:ext cx="13411200" cy="11603176"/>
          </a:xfrm>
          <a:prstGeom prst="rect">
            <a:avLst/>
          </a:prstGeom>
          <a:noFill/>
        </p:spPr>
        <p:txBody>
          <a:bodyPr wrap="square" rtlCol="0">
            <a:spAutoFit/>
          </a:bodyPr>
          <a:lstStyle/>
          <a:p>
            <a:pPr algn="just"/>
            <a:r>
              <a:rPr lang="en-US" sz="34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400" dirty="0" smtClean="0"/>
          </a:p>
          <a:p>
            <a:pPr algn="just">
              <a:buFont typeface="Arial" pitchFamily="34" charset="0"/>
              <a:buChar char="•"/>
            </a:pPr>
            <a:r>
              <a:rPr lang="en-US" sz="3400" dirty="0" smtClean="0"/>
              <a:t>Physically disparate community participants.</a:t>
            </a:r>
          </a:p>
          <a:p>
            <a:pPr algn="just">
              <a:buFont typeface="Arial" pitchFamily="34" charset="0"/>
              <a:buChar char="•"/>
            </a:pPr>
            <a:r>
              <a:rPr lang="en-US" sz="3400" dirty="0" smtClean="0"/>
              <a:t>Multi-institutional security and data interoperability issues.</a:t>
            </a:r>
          </a:p>
          <a:p>
            <a:pPr algn="just">
              <a:buFont typeface="Arial" pitchFamily="34" charset="0"/>
              <a:buChar char="•"/>
            </a:pPr>
            <a:r>
              <a:rPr lang="en-US" sz="3400" dirty="0" smtClean="0"/>
              <a:t>Training and change-management overhead.</a:t>
            </a:r>
          </a:p>
          <a:p>
            <a:pPr algn="just">
              <a:buFont typeface="Arial" pitchFamily="34" charset="0"/>
              <a:buChar char="•"/>
            </a:pPr>
            <a:r>
              <a:rPr lang="en-US" sz="3400" dirty="0" smtClean="0"/>
              <a:t>Complex federal and local data integrity and privacy constraints.</a:t>
            </a:r>
          </a:p>
          <a:p>
            <a:pPr algn="just">
              <a:buFont typeface="Arial" pitchFamily="34" charset="0"/>
              <a:buChar char="•"/>
            </a:pPr>
            <a:endParaRPr lang="en-US" sz="3400" dirty="0" smtClean="0"/>
          </a:p>
          <a:p>
            <a:pPr algn="just"/>
            <a:r>
              <a:rPr lang="en-US" sz="34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400" dirty="0" err="1" smtClean="0"/>
              <a:t>caBIG</a:t>
            </a:r>
            <a:r>
              <a:rPr lang="en-US" sz="34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400" dirty="0"/>
          </a:p>
        </p:txBody>
      </p:sp>
      <p:sp>
        <p:nvSpPr>
          <p:cNvPr id="22" name="TextBox 21"/>
          <p:cNvSpPr txBox="1"/>
          <p:nvPr/>
        </p:nvSpPr>
        <p:spPr>
          <a:xfrm>
            <a:off x="685800" y="31623000"/>
            <a:ext cx="22333743" cy="584775"/>
          </a:xfrm>
          <a:prstGeom prst="rect">
            <a:avLst/>
          </a:prstGeom>
          <a:noFill/>
        </p:spPr>
        <p:txBody>
          <a:bodyPr wrap="none" rtlCol="0">
            <a:spAutoFit/>
          </a:bodyPr>
          <a:lstStyle/>
          <a:p>
            <a:r>
              <a:rPr lang="en-US" sz="3200" dirty="0" smtClean="0">
                <a:solidFill>
                  <a:schemeClr val="bg1"/>
                </a:solidFill>
              </a:rPr>
              <a:t>The project described was supported by Award Number UL1RR025755 from the National Center For Research Resources</a:t>
            </a:r>
            <a:endParaRPr lang="en-US" sz="3200" dirty="0">
              <a:solidFill>
                <a:schemeClr val="bg1"/>
              </a:solidFill>
            </a:endParaRPr>
          </a:p>
        </p:txBody>
      </p:sp>
      <p:graphicFrame>
        <p:nvGraphicFramePr>
          <p:cNvPr id="24" name="Object 23"/>
          <p:cNvGraphicFramePr>
            <a:graphicFrameLocks noChangeAspect="1"/>
          </p:cNvGraphicFramePr>
          <p:nvPr/>
        </p:nvGraphicFramePr>
        <p:xfrm>
          <a:off x="15392400" y="15468600"/>
          <a:ext cx="9102373" cy="8205835"/>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5146000" y="15697200"/>
            <a:ext cx="3505200" cy="8001000"/>
          </a:xfrm>
          <a:prstGeom prst="rect">
            <a:avLst/>
          </a:prstGeom>
          <a:noFill/>
        </p:spPr>
        <p:txBody>
          <a:bodyPr wrap="square" rtlCol="0">
            <a:noAutofit/>
          </a:bodyPr>
          <a:lstStyle/>
          <a:p>
            <a:pPr algn="just"/>
            <a:r>
              <a:rPr lang="en-US" sz="3400" dirty="0" smtClean="0"/>
              <a:t>The TRIAD data service creation workflow extensively leverages the </a:t>
            </a:r>
            <a:r>
              <a:rPr lang="en-US" sz="3400" dirty="0" err="1" smtClean="0"/>
              <a:t>openMDR</a:t>
            </a:r>
            <a:r>
              <a:rPr lang="en-US" sz="3400" dirty="0" smtClean="0"/>
              <a:t>, a federated ISO 11179 metadata repository developed with the express purpose of enabling institutions to develop</a:t>
            </a:r>
            <a:endParaRPr lang="en-US" sz="3400" dirty="0"/>
          </a:p>
        </p:txBody>
      </p:sp>
      <p:sp>
        <p:nvSpPr>
          <p:cNvPr id="29" name="TextBox 28"/>
          <p:cNvSpPr txBox="1"/>
          <p:nvPr/>
        </p:nvSpPr>
        <p:spPr>
          <a:xfrm>
            <a:off x="15468600" y="23545800"/>
            <a:ext cx="13411200" cy="3539430"/>
          </a:xfrm>
          <a:prstGeom prst="rect">
            <a:avLst/>
          </a:prstGeom>
          <a:noFill/>
        </p:spPr>
        <p:txBody>
          <a:bodyPr wrap="square" rtlCol="0">
            <a:noAutofit/>
          </a:bodyPr>
          <a:lstStyle/>
          <a:p>
            <a:pPr algn="just"/>
            <a:r>
              <a:rPr lang="en-US" sz="3400" dirty="0" smtClean="0"/>
              <a:t>and maintain their own unique semantic library while interoperating with repositories and systems.  This enables researchers to create, curate, and iteratively build their own data models specific to their problem domain without a large administrative burden.  Simple, powerful tools for querying the </a:t>
            </a:r>
            <a:r>
              <a:rPr lang="en-US" sz="3400" dirty="0" err="1" smtClean="0"/>
              <a:t>openMDR</a:t>
            </a:r>
            <a:r>
              <a:rPr lang="en-US" sz="3400" dirty="0" smtClean="0"/>
              <a:t> and annotating models directly in the tools which create them make the TRIAD data service creation workflow streamlined and agile.</a:t>
            </a:r>
            <a:endParaRPr lang="en-US" sz="34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545</TotalTime>
  <Words>648</Words>
  <Application>Microsoft Office PowerPoint</Application>
  <PresentationFormat>Custom</PresentationFormat>
  <Paragraphs>27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Visio</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33</cp:revision>
  <dcterms:created xsi:type="dcterms:W3CDTF">2010-08-16T15:40:58Z</dcterms:created>
  <dcterms:modified xsi:type="dcterms:W3CDTF">2010-08-20T14:05:06Z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