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8" r:id="rId4"/>
    <p:sldId id="271" r:id="rId5"/>
    <p:sldId id="267" r:id="rId6"/>
    <p:sldId id="273" r:id="rId7"/>
    <p:sldId id="283" r:id="rId8"/>
    <p:sldId id="284" r:id="rId9"/>
    <p:sldId id="285" r:id="rId10"/>
    <p:sldId id="286" r:id="rId11"/>
    <p:sldId id="269" r:id="rId12"/>
    <p:sldId id="263" r:id="rId13"/>
    <p:sldId id="264" r:id="rId14"/>
    <p:sldId id="291" r:id="rId15"/>
    <p:sldId id="268" r:id="rId16"/>
    <p:sldId id="292" r:id="rId17"/>
    <p:sldId id="290" r:id="rId18"/>
    <p:sldId id="293" r:id="rId19"/>
    <p:sldId id="261" r:id="rId20"/>
    <p:sldId id="275" r:id="rId21"/>
    <p:sldId id="289" r:id="rId22"/>
    <p:sldId id="274" r:id="rId23"/>
    <p:sldId id="277" r:id="rId24"/>
    <p:sldId id="270" r:id="rId25"/>
    <p:sldId id="29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frameSlides="1"/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1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interSettings" Target="printerSettings/printerSettings1.bin"/><Relationship Id="rId26" Type="http://schemas.openxmlformats.org/officeDocument/2006/relationships/slide" Target="slides/slide25.xml"/><Relationship Id="rId30" Type="http://schemas.openxmlformats.org/officeDocument/2006/relationships/viewProps" Target="viewProps.xml"/><Relationship Id="rId11" Type="http://schemas.openxmlformats.org/officeDocument/2006/relationships/slide" Target="slides/slide10.xml"/><Relationship Id="rId29" Type="http://schemas.openxmlformats.org/officeDocument/2006/relationships/presProps" Target="pres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A3D1F261-9B85-9846-B0EB-241E0526C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FCC6F-0514-8948-B624-94F8547C123E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FCC6F-0514-8948-B624-94F8547C123E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1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grid.org/wiki/CBIIT:TechStack:FY20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hyperlink" Target="http://quality.cagrid.org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wiki.cagrid.org" TargetMode="Externa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agrid.org/display/support/Hom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hyperlink" Target="http://gforge.nci.nih.gov/frs/download.php/6354/caGrid-1.3.zip" TargetMode="External"/><Relationship Id="rId5" Type="http://schemas.openxmlformats.org/officeDocument/2006/relationships/hyperlink" Target="http://cagrid.org/x/5YEX" TargetMode="External"/><Relationship Id="rId7" Type="http://schemas.openxmlformats.org/officeDocument/2006/relationships/hyperlink" Target="https://gforge.nci.nih.gov/frs/shownotes.php?release_id=328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x/lyRM" TargetMode="External"/><Relationship Id="rId3" Type="http://schemas.openxmlformats.org/officeDocument/2006/relationships/hyperlink" Target="http://gforge.nci.nih.gov/frs/download.php/6357/caGrid-installer-1.3.zip" TargetMode="External"/><Relationship Id="rId6" Type="http://schemas.openxmlformats.org/officeDocument/2006/relationships/hyperlink" Target="http://software.cagrid.org/caGrid-1.3-javadoc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agrid.org/display/caGrid13/Deprecated+Services+and+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charset="0"/>
              </a:rPr>
              <a:t>caGrid </a:t>
            </a:r>
            <a:r>
              <a:rPr lang="en-US" dirty="0" smtClean="0">
                <a:latin typeface="Arial Black" charset="0"/>
              </a:rPr>
              <a:t>1.3: </a:t>
            </a:r>
            <a:br>
              <a:rPr lang="en-US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Technical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Changes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Overview</a:t>
            </a:r>
            <a:endParaRPr lang="en-US" dirty="0" smtClean="0">
              <a:latin typeface="Arial Black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4648200" y="4875213"/>
            <a:ext cx="42672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 Oster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Scott.Oster@osumc.edu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caGrid Lead Architect</a:t>
            </a:r>
            <a:br>
              <a:rPr lang="en-US" b="1">
                <a:solidFill>
                  <a:schemeClr val="bg2"/>
                </a:solidFill>
              </a:rPr>
            </a:br>
            <a:endParaRPr lang="en-US" b="1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April  16,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caDSR Model Registration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Registration of models, which Introduce puts in services it creates, in the caDSR (in process): </a:t>
            </a:r>
          </a:p>
          <a:p>
            <a:pPr lvl="1" eaLnBrk="1" hangingPunct="1"/>
            <a:r>
              <a:rPr lang="en-US" smtClean="0"/>
              <a:t>CQL</a:t>
            </a:r>
          </a:p>
          <a:p>
            <a:pPr lvl="1" eaLnBrk="1" hangingPunct="1"/>
            <a:r>
              <a:rPr lang="en-US" smtClean="0"/>
              <a:t>CQL Results</a:t>
            </a:r>
          </a:p>
          <a:p>
            <a:pPr lvl="1" eaLnBrk="1" hangingPunct="1"/>
            <a:r>
              <a:rPr lang="en-US" smtClean="0"/>
              <a:t>Service and Security Metadata</a:t>
            </a:r>
          </a:p>
          <a:p>
            <a:r>
              <a:rPr lang="en-US" smtClean="0"/>
              <a:t>Will allow methods using those models to be properly semantically annotated in the Service Metadata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caCORE SDK Integration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638800" cy="4953000"/>
          </a:xfrm>
        </p:spPr>
        <p:txBody>
          <a:bodyPr/>
          <a:lstStyle/>
          <a:p>
            <a:pPr eaLnBrk="1" hangingPunct="1"/>
            <a:r>
              <a:rPr lang="en-US" smtClean="0"/>
              <a:t>Created Data Service Introduce extension for SDK 4.1.1</a:t>
            </a:r>
          </a:p>
          <a:p>
            <a:pPr eaLnBrk="1" hangingPunct="1"/>
            <a:r>
              <a:rPr lang="en-US" smtClean="0"/>
              <a:t>Upgraded Introduce XMI-based schema generation to leverage SDK 4.1.1</a:t>
            </a:r>
          </a:p>
          <a:p>
            <a:pPr eaLnBrk="1" hangingPunct="1"/>
            <a:r>
              <a:rPr lang="en-US" smtClean="0"/>
              <a:t>Shared libraries between SDK and caGrid:</a:t>
            </a:r>
          </a:p>
          <a:p>
            <a:pPr lvl="1" eaLnBrk="1" hangingPunct="1"/>
            <a:r>
              <a:rPr lang="en-US" smtClean="0"/>
              <a:t>Common CQL Processor for SDK and Data Services</a:t>
            </a:r>
          </a:p>
          <a:p>
            <a:pPr eaLnBrk="1" hangingPunct="1"/>
            <a:r>
              <a:rPr lang="en-US" smtClean="0"/>
              <a:t>Common Testing of caGrid and SDK</a:t>
            </a:r>
          </a:p>
          <a:p>
            <a:pPr eaLnBrk="1" hangingPunct="1"/>
            <a:endParaRPr lang="en-US" smtClean="0"/>
          </a:p>
        </p:txBody>
      </p:sp>
      <p:pic>
        <p:nvPicPr>
          <p:cNvPr id="25604" name="Picture 3" descr="sdk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784600"/>
            <a:ext cx="2286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 descr="caGri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600200"/>
            <a:ext cx="15017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Services:</a:t>
            </a:r>
            <a:br>
              <a:rPr lang="en-US" smtClean="0"/>
            </a:br>
            <a:r>
              <a:rPr lang="en-US" smtClean="0"/>
              <a:t>Federated Query Processor (FQP)</a:t>
            </a:r>
          </a:p>
        </p:txBody>
      </p:sp>
      <p:sp>
        <p:nvSpPr>
          <p:cNvPr id="2662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Added configurable query execution parameters to allow control over behavior in the face of failure</a:t>
            </a:r>
          </a:p>
          <a:p>
            <a:pPr lvl="1"/>
            <a:r>
              <a:rPr lang="en-US" smtClean="0"/>
              <a:t>Ability to return partial results, specify retries, or fail</a:t>
            </a:r>
          </a:p>
          <a:p>
            <a:r>
              <a:rPr lang="en-US" smtClean="0"/>
              <a:t>Added new results metadata which gets updated during query execution containing:</a:t>
            </a:r>
          </a:p>
          <a:p>
            <a:pPr lvl="1"/>
            <a:r>
              <a:rPr lang="en-US" smtClean="0"/>
              <a:t>Overall processing status (waiting, working, done, etc)</a:t>
            </a:r>
          </a:p>
          <a:p>
            <a:pPr lvl="1"/>
            <a:r>
              <a:rPr lang="en-US" smtClean="0"/>
              <a:t>Details of each target service (range of data in results, faults, etc)</a:t>
            </a:r>
          </a:p>
          <a:p>
            <a:r>
              <a:rPr lang="en-US" smtClean="0"/>
              <a:t>Support WS-Notification</a:t>
            </a:r>
          </a:p>
          <a:p>
            <a:pPr lvl="1"/>
            <a:r>
              <a:rPr lang="en-US" smtClean="0"/>
              <a:t>Client can be notified of changes in execution status for example</a:t>
            </a:r>
          </a:p>
          <a:p>
            <a:r>
              <a:rPr lang="en-US" smtClean="0"/>
              <a:t>Support for delegation via integration with Credential Delegation Service (CDS)</a:t>
            </a:r>
          </a:p>
          <a:p>
            <a:pPr lvl="1"/>
            <a:r>
              <a:rPr lang="en-US" smtClean="0"/>
              <a:t>Client can use CDS to delegate to FQP, and request FQP to query data services using the delegated credential</a:t>
            </a:r>
          </a:p>
          <a:p>
            <a:r>
              <a:rPr lang="en-US" smtClean="0"/>
              <a:t>Support for using caGrid Transfer to obtain query results</a:t>
            </a:r>
          </a:p>
          <a:p>
            <a:r>
              <a:rPr lang="en-US" smtClean="0"/>
              <a:t>Performance enhancements, included multi-threaded queries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IntroduceSplas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105400"/>
            <a:ext cx="1435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Introduce </a:t>
            </a:r>
            <a:r>
              <a:rPr lang="en-US" dirty="0" smtClean="0"/>
              <a:t>Toolkit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Security-related improvements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Created authorization extension </a:t>
            </a:r>
            <a:r>
              <a:rPr lang="en-US" dirty="0" smtClean="0"/>
              <a:t>framework for plugging in arbitrary authorization components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  <a:cs typeface="ＭＳ Ｐゴシック" charset="-128"/>
              </a:rPr>
              <a:t>Migrated Grid Grouper and CSM  Authorization to authorization extensions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  <a:cs typeface="ＭＳ Ｐゴシック" charset="-128"/>
              </a:rPr>
              <a:t>Created an authorization extension to do “authentication only” (i.e. check that the user presented a credential)</a:t>
            </a:r>
            <a:endParaRPr 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/>
              <a:t>Greater ability for client to control use of credentials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Clients now have a </a:t>
            </a:r>
            <a:r>
              <a:rPr lang="en-US" sz="2000" i="1" dirty="0" err="1" smtClean="0">
                <a:ea typeface="ＭＳ Ｐゴシック" charset="-128"/>
              </a:rPr>
              <a:t>preferAnonymous</a:t>
            </a:r>
            <a:r>
              <a:rPr lang="en-US" sz="2000" dirty="0" smtClean="0">
                <a:ea typeface="ＭＳ Ｐゴシック" charset="-128"/>
              </a:rPr>
              <a:t> operation which can be used to override service suggestions</a:t>
            </a:r>
          </a:p>
          <a:p>
            <a:pPr eaLnBrk="1" hangingPunct="1"/>
            <a:r>
              <a:rPr lang="en-US" dirty="0" smtClean="0"/>
              <a:t>Greater clarity of effect of options in GUI for security settings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Integrated GAARDS UI components to Introduce (e.g. ability to login, request credentials, etc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Toolkit: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Added deploy-time validation extension framework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caGrid metadata validator ensures proper metadata is filled out or prevents deployment (e.g. point of contact, host information)</a:t>
            </a:r>
          </a:p>
          <a:p>
            <a:pPr eaLnBrk="1" hangingPunct="1"/>
            <a:r>
              <a:rPr lang="en-US" dirty="0" smtClean="0"/>
              <a:t>Developed Service Upgrade Support for previous versions</a:t>
            </a:r>
          </a:p>
          <a:p>
            <a:pPr lvl="1" eaLnBrk="1" hangingPunct="1"/>
            <a:r>
              <a:rPr lang="en-US" dirty="0" smtClean="0"/>
              <a:t>1.1 -&gt; 1.3</a:t>
            </a:r>
          </a:p>
          <a:p>
            <a:pPr lvl="1" eaLnBrk="1" hangingPunct="1"/>
            <a:r>
              <a:rPr lang="en-US" dirty="0" smtClean="0"/>
              <a:t>1.2 -&gt; 1.3</a:t>
            </a:r>
          </a:p>
          <a:p>
            <a:pPr lvl="1" eaLnBrk="1" hangingPunct="1"/>
            <a:r>
              <a:rPr lang="en-US" i="1" dirty="0" smtClean="0"/>
              <a:t>No Updater for 1.0 -&gt; 1.3</a:t>
            </a:r>
          </a:p>
          <a:p>
            <a:endParaRPr lang="en-US" sz="2000" dirty="0"/>
          </a:p>
        </p:txBody>
      </p:sp>
      <p:pic>
        <p:nvPicPr>
          <p:cNvPr id="4" name="Picture 3" descr="Im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2" y="3810000"/>
            <a:ext cx="3542948" cy="2501520"/>
          </a:xfrm>
          <a:prstGeom prst="rect">
            <a:avLst/>
          </a:prstGeom>
        </p:spPr>
      </p:pic>
      <p:pic>
        <p:nvPicPr>
          <p:cNvPr id="5" name="Picture 4" descr="Image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48100"/>
            <a:ext cx="3505200" cy="2467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Security:</a:t>
            </a:r>
            <a:br>
              <a:rPr lang="en-US" dirty="0" smtClean="0"/>
            </a:br>
            <a:r>
              <a:rPr lang="en-US" dirty="0" smtClean="0"/>
              <a:t>Authentication Enhancements</a:t>
            </a:r>
            <a:endParaRPr lang="en-US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 </a:t>
            </a:r>
            <a:r>
              <a:rPr lang="en-US" dirty="0" smtClean="0"/>
              <a:t>of Authentication Profiles, adding support for authentication beyond just “username/password”</a:t>
            </a:r>
          </a:p>
          <a:p>
            <a:pPr lvl="1" eaLnBrk="1" hangingPunct="1"/>
            <a:r>
              <a:rPr lang="en-US" dirty="0" smtClean="0"/>
              <a:t>Support for one-time passwords profile included in this </a:t>
            </a:r>
            <a:r>
              <a:rPr lang="en-US" dirty="0" smtClean="0"/>
              <a:t>release</a:t>
            </a:r>
          </a:p>
          <a:p>
            <a:pPr lvl="1" eaLnBrk="1" hangingPunct="1"/>
            <a:r>
              <a:rPr lang="en-US" dirty="0" smtClean="0"/>
              <a:t>Authentication Service </a:t>
            </a:r>
            <a:r>
              <a:rPr lang="en-US" dirty="0" err="1" smtClean="0"/>
              <a:t>refactored</a:t>
            </a:r>
            <a:r>
              <a:rPr lang="en-US" dirty="0" smtClean="0"/>
              <a:t> to support; Dorian added implementation</a:t>
            </a:r>
            <a:endParaRPr lang="en-US" dirty="0" smtClean="0"/>
          </a:p>
          <a:p>
            <a:pPr eaLnBrk="1" hangingPunct="1"/>
            <a:r>
              <a:rPr lang="en-US" dirty="0" smtClean="0"/>
              <a:t>Ability to</a:t>
            </a:r>
            <a:r>
              <a:rPr lang="en-US" dirty="0" smtClean="0"/>
              <a:t> securely discover </a:t>
            </a:r>
            <a:r>
              <a:rPr lang="en-US" dirty="0" smtClean="0"/>
              <a:t>Trusted Identity </a:t>
            </a:r>
            <a:r>
              <a:rPr lang="en-US" dirty="0" smtClean="0"/>
              <a:t>Providers</a:t>
            </a:r>
          </a:p>
          <a:p>
            <a:pPr lvl="1" eaLnBrk="1" hangingPunct="1"/>
            <a:r>
              <a:rPr lang="en-US" dirty="0" smtClean="0"/>
              <a:t>Dorian now maintains authentication service metadata (URL and identity) for its </a:t>
            </a:r>
            <a:r>
              <a:rPr lang="en-US" dirty="0" err="1" smtClean="0"/>
              <a:t>IDPs</a:t>
            </a:r>
            <a:endParaRPr lang="en-US" dirty="0" smtClean="0"/>
          </a:p>
          <a:p>
            <a:pPr lvl="1" eaLnBrk="1" hangingPunct="1"/>
            <a:r>
              <a:rPr lang="en-US" dirty="0" smtClean="0"/>
              <a:t>Clients can discover Authentication Services for trusted </a:t>
            </a:r>
            <a:r>
              <a:rPr lang="en-US" dirty="0" err="1" smtClean="0"/>
              <a:t>IDPs</a:t>
            </a:r>
            <a:r>
              <a:rPr lang="en-US" dirty="0" smtClean="0"/>
              <a:t> by asking Dorian or viewing its new metadata exposing this information</a:t>
            </a:r>
          </a:p>
          <a:p>
            <a:pPr lvl="1" eaLnBrk="1" hangingPunct="1"/>
            <a:r>
              <a:rPr lang="en-US" dirty="0" smtClean="0"/>
              <a:t>GAARDS UI now leverages this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WebSSO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Created an </a:t>
            </a:r>
            <a:r>
              <a:rPr lang="en-US" sz="2000" dirty="0" err="1" smtClean="0"/>
              <a:t>Acegi</a:t>
            </a:r>
            <a:r>
              <a:rPr lang="en-US" sz="2000" dirty="0" smtClean="0"/>
              <a:t> client</a:t>
            </a:r>
          </a:p>
          <a:p>
            <a:pPr eaLnBrk="1" hangingPunct="1"/>
            <a:r>
              <a:rPr lang="en-US" sz="2000" dirty="0" smtClean="0"/>
              <a:t>Out of the box support for </a:t>
            </a:r>
            <a:r>
              <a:rPr lang="en-US" sz="2000" dirty="0" err="1" smtClean="0"/>
              <a:t>Liferay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Updated to newer CAS versions (server:3.2.2, client:3.1.1)</a:t>
            </a:r>
          </a:p>
          <a:p>
            <a:pPr eaLnBrk="1" hangingPunct="1"/>
            <a:r>
              <a:rPr lang="en-US" sz="2000" dirty="0" smtClean="0"/>
              <a:t>Implementation of Single Sign-</a:t>
            </a:r>
            <a:r>
              <a:rPr lang="en-US" sz="2000" dirty="0" smtClean="0"/>
              <a:t>O</a:t>
            </a:r>
            <a:r>
              <a:rPr lang="en-US" sz="2000" dirty="0" smtClean="0"/>
              <a:t>ut</a:t>
            </a:r>
          </a:p>
          <a:p>
            <a:pPr lvl="1" eaLnBrk="1" hangingPunct="1"/>
            <a:r>
              <a:rPr lang="en-US" sz="2000" dirty="0" smtClean="0"/>
              <a:t>A user logging off of one application will be logged off of all participating in the SSO session</a:t>
            </a:r>
          </a:p>
          <a:p>
            <a:pPr eaLnBrk="1" hangingPunct="1"/>
            <a:r>
              <a:rPr lang="en-US" sz="2000" dirty="0" smtClean="0"/>
              <a:t>Added support for Authentication Profiles and discovery of Authentication Services via Dorian’s trusted IDP metadata</a:t>
            </a:r>
          </a:p>
          <a:p>
            <a:pPr eaLnBrk="1" hangingPunct="1"/>
            <a:r>
              <a:rPr lang="en-US" sz="2000" dirty="0" smtClean="0"/>
              <a:t>Created </a:t>
            </a:r>
            <a:r>
              <a:rPr lang="en-US" sz="2000" dirty="0" smtClean="0"/>
              <a:t>comprehensive integration tests</a:t>
            </a:r>
            <a:r>
              <a:rPr lang="en-US" sz="2000" dirty="0" smtClean="0"/>
              <a:t> which deploy and test the WebSSO server, sample applications, Dorian, and CDS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</a:t>
            </a:r>
            <a:br>
              <a:rPr lang="en-US" dirty="0" smtClean="0"/>
            </a:br>
            <a:r>
              <a:rPr lang="en-US" dirty="0" smtClean="0"/>
              <a:t>Dorian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now leverages Spring for configuration</a:t>
            </a:r>
          </a:p>
          <a:p>
            <a:r>
              <a:rPr lang="en-US" dirty="0" smtClean="0"/>
              <a:t>Implementation of Authentication Profiles and IDP metadata</a:t>
            </a:r>
          </a:p>
          <a:p>
            <a:pPr eaLnBrk="1" hangingPunct="1"/>
            <a:r>
              <a:rPr lang="en-US" dirty="0" smtClean="0"/>
              <a:t>Move from issuing Proxy Certificates to Short-Term Certificates</a:t>
            </a:r>
            <a:endParaRPr lang="en-US" dirty="0" smtClean="0"/>
          </a:p>
          <a:p>
            <a:r>
              <a:rPr lang="en-US" dirty="0" smtClean="0"/>
              <a:t>Added comprehensive auditing to service and ability to access audit records over the service interface (as an admin)</a:t>
            </a:r>
          </a:p>
          <a:p>
            <a:r>
              <a:rPr lang="en-US" dirty="0" smtClean="0"/>
              <a:t>GAARDS UI support for querying and viewing audit records</a:t>
            </a:r>
            <a:endParaRPr lang="en-US" dirty="0"/>
          </a:p>
        </p:txBody>
      </p:sp>
      <p:pic>
        <p:nvPicPr>
          <p:cNvPr id="7" name="Picture 6" descr="Im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4" y="3429000"/>
            <a:ext cx="4306086" cy="2877316"/>
          </a:xfrm>
          <a:prstGeom prst="rect">
            <a:avLst/>
          </a:prstGeom>
        </p:spPr>
      </p:pic>
      <p:pic>
        <p:nvPicPr>
          <p:cNvPr id="10" name="Picture 9" descr="Image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753152"/>
            <a:ext cx="3328791" cy="21904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257800" cy="5029200"/>
          </a:xfrm>
        </p:spPr>
        <p:txBody>
          <a:bodyPr/>
          <a:lstStyle/>
          <a:p>
            <a:pPr eaLnBrk="1" hangingPunct="1"/>
            <a:r>
              <a:rPr lang="en-US" sz="1600" dirty="0" err="1" smtClean="0"/>
              <a:t>Refactored</a:t>
            </a:r>
            <a:r>
              <a:rPr lang="en-US" sz="1600" dirty="0" smtClean="0"/>
              <a:t> and refocused on </a:t>
            </a:r>
            <a:r>
              <a:rPr lang="en-US" sz="1600" dirty="0" smtClean="0"/>
              <a:t>desktop deployment (most common pattern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smtClean="0"/>
              <a:t>Does not deploy/configure services </a:t>
            </a:r>
            <a:r>
              <a:rPr lang="en-US" sz="1600" dirty="0" smtClean="0"/>
              <a:t>anymore</a:t>
            </a:r>
          </a:p>
          <a:p>
            <a:pPr eaLnBrk="1" hangingPunct="1"/>
            <a:r>
              <a:rPr lang="en-US" sz="1600" dirty="0" smtClean="0"/>
              <a:t>Installs</a:t>
            </a:r>
            <a:r>
              <a:rPr lang="en-US" sz="1600" dirty="0" smtClean="0"/>
              <a:t>: prerequisites, configures caGrid, and configures containers (current CBIIT technology stack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smtClean="0"/>
              <a:t>Added support for </a:t>
            </a:r>
            <a:r>
              <a:rPr lang="en-US" sz="1600" dirty="0" err="1" smtClean="0"/>
              <a:t>Jboss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Can launch GAARDS UI to request credentials directly during installation</a:t>
            </a:r>
          </a:p>
          <a:p>
            <a:pPr lvl="1" eaLnBrk="1" hangingPunct="1"/>
            <a:r>
              <a:rPr lang="en-US" sz="1600" dirty="0" smtClean="0"/>
              <a:t>No longer necessary to stop and start installation for secure container configuration</a:t>
            </a:r>
          </a:p>
          <a:p>
            <a:pPr eaLnBrk="1" hangingPunct="1"/>
            <a:r>
              <a:rPr lang="en-US" sz="1600" dirty="0" smtClean="0"/>
              <a:t>Can easily be used to retarget a container to a new grid (change target grids and install new credentials)</a:t>
            </a:r>
          </a:p>
          <a:p>
            <a:pPr lvl="1" eaLnBrk="1" hangingPunct="1"/>
            <a:r>
              <a:rPr lang="en-US" sz="1600" dirty="0" smtClean="0"/>
              <a:t>Better support for custom target grids</a:t>
            </a:r>
          </a:p>
          <a:p>
            <a:pPr eaLnBrk="1" hangingPunct="1"/>
            <a:r>
              <a:rPr lang="en-US" sz="1600" dirty="0" smtClean="0"/>
              <a:t>Other usability improvements such as avoiding re-downloading, setting execute permissions on scripts, minimizing steps, etc</a:t>
            </a:r>
          </a:p>
          <a:p>
            <a:pPr lvl="1" eaLnBrk="1" hangingPunct="1"/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493724"/>
            <a:ext cx="3505200" cy="25354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</a:t>
            </a:r>
            <a:r>
              <a:rPr lang="en-US" i="1" smtClean="0"/>
              <a:t>Innovation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Support for CBIIT FY2008 Future Technology Stack</a:t>
            </a:r>
          </a:p>
          <a:p>
            <a:pPr lvl="1" eaLnBrk="1" hangingPunct="1"/>
            <a:r>
              <a:rPr lang="en-US" sz="2000" dirty="0" smtClean="0">
                <a:hlinkClick r:id="rId2"/>
              </a:rPr>
              <a:t>http://www.cagrid.org/wiki/CBIIT:TechStack:FY2008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Tomcat 5.5.27, JBoss 4.0.5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Expanded </a:t>
            </a:r>
            <a:r>
              <a:rPr lang="en-US" sz="2000" dirty="0" smtClean="0"/>
              <a:t>Independent Quality Assurance </a:t>
            </a:r>
          </a:p>
          <a:p>
            <a:pPr lvl="1" eaLnBrk="1" hangingPunct="1"/>
            <a:r>
              <a:rPr lang="en-US" sz="2000" dirty="0" smtClean="0"/>
              <a:t>Significantly improved test coverage</a:t>
            </a:r>
          </a:p>
          <a:p>
            <a:pPr lvl="1" eaLnBrk="1" hangingPunct="1"/>
            <a:r>
              <a:rPr lang="en-US" sz="2000" dirty="0" smtClean="0"/>
              <a:t>Most thoroughly tested version of caGrid </a:t>
            </a:r>
            <a:r>
              <a:rPr lang="en-US" sz="2000" i="1" dirty="0" smtClean="0"/>
              <a:t>ever</a:t>
            </a:r>
          </a:p>
          <a:p>
            <a:pPr eaLnBrk="1" hangingPunct="1"/>
            <a:r>
              <a:rPr lang="en-US" sz="2000" dirty="0" smtClean="0"/>
              <a:t>Complete redeployment of the NCI National Grid (all tiers)</a:t>
            </a:r>
          </a:p>
          <a:p>
            <a:pPr lvl="1" eaLnBrk="1" hangingPunct="1"/>
            <a:r>
              <a:rPr lang="en-US" sz="2000" dirty="0" smtClean="0"/>
              <a:t>Ongoing work toward high-available deployment patterns for caGrid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Release History</a:t>
            </a:r>
          </a:p>
          <a:p>
            <a:r>
              <a:rPr lang="en-US" sz="2800" dirty="0" smtClean="0"/>
              <a:t>Service Changes</a:t>
            </a:r>
          </a:p>
          <a:p>
            <a:r>
              <a:rPr lang="en-US" sz="2800" dirty="0" smtClean="0"/>
              <a:t>Development Campaigns / </a:t>
            </a:r>
            <a:r>
              <a:rPr lang="en-US" sz="2800" dirty="0" smtClean="0"/>
              <a:t>Technical Details</a:t>
            </a:r>
          </a:p>
          <a:p>
            <a:r>
              <a:rPr lang="en-US" sz="2800" dirty="0" smtClean="0"/>
              <a:t>Web Resource Changes</a:t>
            </a:r>
          </a:p>
          <a:p>
            <a:r>
              <a:rPr lang="en-US" sz="2800" dirty="0" smtClean="0"/>
              <a:t>Support Overview</a:t>
            </a:r>
          </a:p>
          <a:p>
            <a:r>
              <a:rPr lang="en-US" sz="2800" dirty="0" smtClean="0"/>
              <a:t>Questions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Quality Dashboard</a:t>
            </a:r>
            <a:endParaRPr lang="en-US" smtClean="0"/>
          </a:p>
        </p:txBody>
      </p:sp>
      <p:pic>
        <p:nvPicPr>
          <p:cNvPr id="34819" name="Content Placeholder 5" descr="Image33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6845" b="-36845"/>
          <a:stretch>
            <a:fillRect/>
          </a:stretch>
        </p:blipFill>
        <p:spPr/>
      </p:pic>
      <p:sp>
        <p:nvSpPr>
          <p:cNvPr id="3482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caGrid automated testing now runs via a Hudson installation with a multi-platform build farm</a:t>
            </a:r>
          </a:p>
          <a:p>
            <a:pPr lvl="1"/>
            <a:r>
              <a:rPr lang="en-US" sz="1600" smtClean="0"/>
              <a:t>Replaces previous more custom CruiseControl/DART installation </a:t>
            </a:r>
          </a:p>
          <a:p>
            <a:r>
              <a:rPr lang="en-US" sz="2000" smtClean="0"/>
              <a:t>All historical releases are tested on a nightly basis</a:t>
            </a:r>
          </a:p>
          <a:p>
            <a:r>
              <a:rPr lang="en-US" sz="2000" smtClean="0"/>
              <a:t>Current development continuously built and tested on multiple platforms</a:t>
            </a:r>
          </a:p>
          <a:p>
            <a:pPr lvl="1"/>
            <a:r>
              <a:rPr lang="en-US" sz="1600" smtClean="0"/>
              <a:t>619 Unit tests</a:t>
            </a:r>
          </a:p>
          <a:p>
            <a:pPr lvl="1"/>
            <a:r>
              <a:rPr lang="en-US" sz="1600" smtClean="0"/>
              <a:t>81 Integration/System tests</a:t>
            </a:r>
          </a:p>
          <a:p>
            <a:r>
              <a:rPr lang="en-US" sz="2000" smtClean="0"/>
              <a:t>Detailed reports accessible via </a:t>
            </a:r>
            <a:r>
              <a:rPr lang="en-US" sz="2000" smtClean="0">
                <a:hlinkClick r:id="rId3"/>
              </a:rPr>
              <a:t>http://quality.cagrid.org/</a:t>
            </a:r>
            <a:endParaRPr lang="en-US" sz="200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</a:t>
            </a:r>
            <a:br>
              <a:rPr lang="en-US" dirty="0" smtClean="0"/>
            </a:br>
            <a:r>
              <a:rPr lang="en-US" dirty="0" err="1" smtClean="0"/>
              <a:t>Taverna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 new service </a:t>
            </a:r>
            <a:r>
              <a:rPr lang="en-US" dirty="0" err="1" smtClean="0"/>
              <a:t>Taverna</a:t>
            </a:r>
            <a:r>
              <a:rPr lang="en-US" dirty="0" smtClean="0"/>
              <a:t> Workflow Factory Service for </a:t>
            </a:r>
            <a:r>
              <a:rPr lang="en-US" dirty="0" smtClean="0"/>
              <a:t>executing </a:t>
            </a:r>
            <a:r>
              <a:rPr lang="en-US" dirty="0" err="1" smtClean="0"/>
              <a:t>Scufl</a:t>
            </a:r>
            <a:r>
              <a:rPr lang="en-US" dirty="0" smtClean="0"/>
              <a:t> (Simple Conceptual Unified Flow language</a:t>
            </a:r>
            <a:r>
              <a:rPr lang="en-US" dirty="0" smtClean="0"/>
              <a:t>) workflows, which is the language of the </a:t>
            </a:r>
            <a:r>
              <a:rPr lang="en-US" dirty="0" err="1" smtClean="0"/>
              <a:t>Taverna</a:t>
            </a:r>
            <a:r>
              <a:rPr lang="en-US" dirty="0" smtClean="0"/>
              <a:t> Workbench</a:t>
            </a:r>
          </a:p>
          <a:p>
            <a:pPr lvl="1"/>
            <a:r>
              <a:rPr lang="en-US" dirty="0" smtClean="0"/>
              <a:t>Leverages the same service infrastructure as the existing BPEL-based workflow service</a:t>
            </a:r>
          </a:p>
          <a:p>
            <a:r>
              <a:rPr lang="en-US" dirty="0" smtClean="0"/>
              <a:t>Updated client support to </a:t>
            </a:r>
            <a:r>
              <a:rPr lang="en-US" dirty="0" err="1" smtClean="0"/>
              <a:t>Taverna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378200"/>
            <a:ext cx="483616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caGrid.org Wiki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5181600"/>
          </a:xfrm>
        </p:spPr>
        <p:txBody>
          <a:bodyPr/>
          <a:lstStyle/>
          <a:p>
            <a:r>
              <a:rPr lang="en-US" smtClean="0"/>
              <a:t>caGrid 1.3 is first wiki-only release – no offline documents</a:t>
            </a:r>
          </a:p>
          <a:p>
            <a:r>
              <a:rPr lang="en-US" smtClean="0"/>
              <a:t>caGrid.org wiki will continue to be the source of developer-written product documentation</a:t>
            </a:r>
          </a:p>
          <a:p>
            <a:r>
              <a:rPr lang="en-US" smtClean="0"/>
              <a:t>caGrid KC Wiki will house higher level content supporting deployment, adoption, and integration scenarios</a:t>
            </a:r>
          </a:p>
          <a:p>
            <a:r>
              <a:rPr lang="en-US" smtClean="0"/>
              <a:t>caGrid.org Wiki has been moved from Mediawiki to Conflence and content has been reorganized</a:t>
            </a:r>
          </a:p>
          <a:p>
            <a:r>
              <a:rPr lang="en-US" smtClean="0"/>
              <a:t>Old content may still be accessed at </a:t>
            </a:r>
            <a:r>
              <a:rPr lang="en-US" smtClean="0">
                <a:hlinkClick r:id="rId2"/>
              </a:rPr>
              <a:t>http://mediawiki.cagrid.org</a:t>
            </a:r>
            <a:endParaRPr lang="en-US" smtClean="0"/>
          </a:p>
        </p:txBody>
      </p:sp>
      <p:pic>
        <p:nvPicPr>
          <p:cNvPr id="33796" name="Picture 3" descr="Picture 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663" y="1970088"/>
            <a:ext cx="4656137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Support</a:t>
            </a:r>
            <a:endParaRPr lang="en-US" dirty="0" smtClean="0"/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Getting Support</a:t>
            </a:r>
          </a:p>
          <a:p>
            <a:pPr lvl="1"/>
            <a:r>
              <a:rPr lang="en-US" sz="2000" dirty="0" smtClean="0"/>
              <a:t>Knowledgebase / Documentation</a:t>
            </a:r>
          </a:p>
          <a:p>
            <a:pPr lvl="1"/>
            <a:r>
              <a:rPr lang="en-US" sz="2000" dirty="0" smtClean="0"/>
              <a:t>Forums / Mailing Lists</a:t>
            </a:r>
          </a:p>
          <a:p>
            <a:pPr lvl="1"/>
            <a:r>
              <a:rPr lang="en-US" sz="2000" dirty="0" smtClean="0"/>
              <a:t>Teleconferences</a:t>
            </a:r>
          </a:p>
          <a:p>
            <a:pPr lvl="1"/>
            <a:r>
              <a:rPr lang="en-US" sz="2000" dirty="0" smtClean="0"/>
              <a:t>Hands on time with caGrid KC technicians</a:t>
            </a:r>
          </a:p>
          <a:p>
            <a:r>
              <a:rPr lang="en-US" sz="2000" dirty="0" smtClean="0"/>
              <a:t>Support Facilities</a:t>
            </a:r>
          </a:p>
          <a:p>
            <a:pPr lvl="1"/>
            <a:r>
              <a:rPr lang="en-US" sz="2000" dirty="0" smtClean="0"/>
              <a:t>ESN Tech Stack</a:t>
            </a:r>
          </a:p>
          <a:p>
            <a:pPr lvl="1"/>
            <a:r>
              <a:rPr lang="en-US" sz="2000" dirty="0" err="1" smtClean="0"/>
              <a:t>cagrid.org</a:t>
            </a:r>
            <a:r>
              <a:rPr lang="en-US" sz="2000" dirty="0" smtClean="0"/>
              <a:t> website</a:t>
            </a:r>
          </a:p>
          <a:p>
            <a:pPr lvl="1"/>
            <a:r>
              <a:rPr lang="en-US" sz="2000" dirty="0" smtClean="0"/>
              <a:t>Training Grid</a:t>
            </a:r>
          </a:p>
          <a:p>
            <a:r>
              <a:rPr lang="en-US" sz="2000" dirty="0" smtClean="0">
                <a:hlinkClick r:id="rId2"/>
              </a:rPr>
              <a:t>http://cagrid.org/display/support/Home</a:t>
            </a:r>
            <a:r>
              <a:rPr lang="en-US" sz="2000" dirty="0" smtClean="0"/>
              <a:t> 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458200" cy="2314575"/>
        </p:xfrm>
        <a:graphic>
          <a:graphicData uri="http://schemas.openxmlformats.org/drawingml/2006/table">
            <a:tbl>
              <a:tblPr/>
              <a:tblGrid>
                <a:gridCol w="3657600"/>
                <a:gridCol w="480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Installation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2"/>
                        </a:rPr>
                        <a:t>http://cagrid.org/x/lyRM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Installer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3"/>
                        </a:rPr>
                        <a:t>http://gforge.nci.nih.gov/frs/download.php/6357/caGrid-installer-1.3.zip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Source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4"/>
                        </a:rPr>
                        <a:t>http://gforge.nci.nih.gov/frs/download.php/6354/caGrid-1.3.zip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Documentation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5"/>
                        </a:rPr>
                        <a:t>http://cagrid.org/x/5YEX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API Specifications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6"/>
                        </a:rPr>
                        <a:t>http://software.cagrid.org/caGrid-1.3-javadocs/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caGrid 1.3 Release 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hlinkClick r:id="rId7"/>
                        </a:rPr>
                        <a:t>https://gforge.nci.nih.gov/frs/shownotes.php?release_id=3288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charset="0"/>
              </a:rPr>
              <a:t>caGrid </a:t>
            </a:r>
            <a:r>
              <a:rPr lang="en-US" dirty="0" smtClean="0">
                <a:latin typeface="Arial Black" charset="0"/>
              </a:rPr>
              <a:t>1.3: </a:t>
            </a:r>
            <a:br>
              <a:rPr lang="en-US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Technical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Changes</a:t>
            </a:r>
            <a:br>
              <a:rPr lang="en-US" sz="3200" dirty="0" smtClean="0">
                <a:latin typeface="Arial Black" charset="0"/>
              </a:rPr>
            </a:br>
            <a:r>
              <a:rPr lang="en-US" sz="3200" dirty="0" smtClean="0">
                <a:latin typeface="Arial Black" charset="0"/>
              </a:rPr>
              <a:t>Overview</a:t>
            </a:r>
            <a:endParaRPr lang="en-US" dirty="0" smtClean="0">
              <a:latin typeface="Arial Black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4648200" y="4875213"/>
            <a:ext cx="42672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 Oster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Scott.Oster@osumc.edu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caGrid Lead Architect</a:t>
            </a:r>
            <a:br>
              <a:rPr lang="en-US" b="1">
                <a:solidFill>
                  <a:schemeClr val="bg2"/>
                </a:solidFill>
              </a:rPr>
            </a:br>
            <a:endParaRPr lang="en-US" b="1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April  16,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caGrid Releases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caGrid 1.3 is a point release of the caGrid 1.x stream. Services and applications developed using caGrid {1.0, 1.1, 1.2}, will function against caGrid 1.3 versions of those services.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7412" name="Picture 3" descr="caGri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21939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2057400"/>
          <a:ext cx="4114800" cy="4188460"/>
        </p:xfrm>
        <a:graphic>
          <a:graphicData uri="http://schemas.openxmlformats.org/drawingml/2006/table">
            <a:tbl>
              <a:tblPr/>
              <a:tblGrid>
                <a:gridCol w="1763486"/>
                <a:gridCol w="2351314"/>
              </a:tblGrid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</a:rPr>
                        <a:t>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</a:rPr>
                        <a:t>Release Date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st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 March 2009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31st March 2008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17th September 2007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15th December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1.0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Beta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17th July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12th May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25th January 2006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15th November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7th October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6454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caGrid 0.5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31st August 2005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caGrid 1.3 Core Services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All caGrid Core Services were redeployed on all caBIG® Grids </a:t>
            </a:r>
          </a:p>
          <a:p>
            <a:pPr>
              <a:buFontTx/>
              <a:buNone/>
            </a:pPr>
            <a:r>
              <a:rPr lang="en-US" smtClean="0"/>
              <a:t>(OSU Training, QA, Stage, and Production) for this release.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The (12) caGrid 1.3 Core Services are: 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z="1400" i="1" smtClean="0"/>
              <a:t>* New for 1.3 </a:t>
            </a:r>
            <a:r>
              <a:rPr lang="en-US" sz="1400" b="0" i="1" smtClean="0"/>
              <a:t>                ** Significantly Rewritten or Enhanced for 1.3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2809875"/>
          <a:ext cx="8767763" cy="3372008"/>
        </p:xfrm>
        <a:graphic>
          <a:graphicData uri="http://schemas.openxmlformats.org/drawingml/2006/table">
            <a:tbl>
              <a:tblPr/>
              <a:tblGrid>
                <a:gridCol w="2590800"/>
                <a:gridCol w="3352800"/>
                <a:gridCol w="282416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Metadata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Security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Business Activity Services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Global Model Exchange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Authentication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Federated Query Processor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Index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Credential Delegation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BPEL Workflow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Metadata Model Service*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Dorian Service**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Taverna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 Workflow Service*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Grid Grouper Service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-110" charset="0"/>
                          <a:ea typeface="Cambria" pitchFamily="-110" charset="0"/>
                          <a:cs typeface="Cambria" pitchFamily="-110" charset="0"/>
                        </a:rPr>
                        <a:t>Grid Trust Service (Master &amp; Slave)</a:t>
                      </a: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-110" charset="0"/>
                        <a:ea typeface="Cambria" pitchFamily="-110" charset="0"/>
                        <a:cs typeface="Cambria" pitchFamily="-110" charset="0"/>
                      </a:endParaRPr>
                    </a:p>
                  </a:txBody>
                  <a:tcPr marL="131523" marR="131523" marT="65762" marB="657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Deprecated Services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During the development of caGrid 1.3, the caGrid Team issued a request for comments on, and adopted, a Deprecation Policy. For details, see:</a:t>
            </a:r>
            <a:r>
              <a:rPr lang="en-US" smtClean="0">
                <a:hlinkClick r:id="rId2"/>
              </a:rPr>
              <a:t>http://cagrid.org/display/caGrid13/Deprecated+Services+and+APIs</a:t>
            </a:r>
            <a:endParaRPr lang="en-US" smtClean="0"/>
          </a:p>
          <a:p>
            <a:pPr eaLnBrk="1" hangingPunct="1"/>
            <a:r>
              <a:rPr lang="en-US" smtClean="0"/>
              <a:t>After adoption of that policy, the caGrid 1.2 caDSR, caGrid 1.2 EVS, and caGrid 1.2 GME were retired: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caDSR Service (based on caCORE 3.1)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Replaced by the caDSR 4.0 Data Service and the new caGrid 1.3 Metadata Model Service (MMS)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EVS Service (based on caCORE 3.1)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Superseded by EVS 4.1 Grid Service</a:t>
            </a:r>
          </a:p>
          <a:p>
            <a:pPr lvl="1" eaLnBrk="1" hangingPunct="1"/>
            <a:r>
              <a:rPr lang="en-US" smtClean="0">
                <a:ea typeface="ＭＳ Ｐゴシック" charset="-128"/>
                <a:cs typeface="ＭＳ Ｐゴシック" charset="-128"/>
              </a:rPr>
              <a:t>caGrid 1.2 GME Service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Replaced by new GME service</a:t>
            </a:r>
          </a:p>
          <a:p>
            <a:pPr eaLnBrk="1" hangingPunct="1"/>
            <a:r>
              <a:rPr lang="en-US" smtClean="0"/>
              <a:t>These retired services will continue to operate until Q2 2009, when the caCORE 3.1 API is decommissioned.</a:t>
            </a:r>
          </a:p>
          <a:p>
            <a:pPr eaLnBrk="1" hangingPunct="1"/>
            <a:r>
              <a:rPr lang="en-US" smtClean="0"/>
              <a:t>While still supported in caGrid 1.3, the BDT framework is deprecated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Campaigns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scope for this release came from requests entered into Gforge and feedback received from all the domain workspaces. Those tasks fell into one of seven development campaigns: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caBIG® Gold Compatibility</a:t>
            </a:r>
          </a:p>
          <a:p>
            <a:pPr eaLnBrk="1" hangingPunct="1"/>
            <a:r>
              <a:rPr lang="en-US" smtClean="0"/>
              <a:t>caCORE SDK Integration</a:t>
            </a:r>
          </a:p>
          <a:p>
            <a:pPr eaLnBrk="1" hangingPunct="1"/>
            <a:r>
              <a:rPr lang="en-US" smtClean="0"/>
              <a:t>Data Services</a:t>
            </a:r>
          </a:p>
          <a:p>
            <a:pPr eaLnBrk="1" hangingPunct="1"/>
            <a:r>
              <a:rPr lang="en-US" smtClean="0"/>
              <a:t>Introduce Toolkit</a:t>
            </a:r>
          </a:p>
          <a:p>
            <a:pPr eaLnBrk="1" hangingPunct="1"/>
            <a:r>
              <a:rPr lang="en-US" smtClean="0"/>
              <a:t>Security</a:t>
            </a:r>
          </a:p>
          <a:p>
            <a:pPr eaLnBrk="1" hangingPunct="1"/>
            <a:r>
              <a:rPr lang="en-US" smtClean="0"/>
              <a:t>Continuous </a:t>
            </a:r>
            <a:r>
              <a:rPr lang="en-US" i="1" smtClean="0"/>
              <a:t>Innovation</a:t>
            </a:r>
          </a:p>
          <a:p>
            <a:pPr eaLnBrk="1" hangingPunct="1"/>
            <a:r>
              <a:rPr lang="en-US" smtClean="0"/>
              <a:t>Bug Fixes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Global Model Exchange (GME)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3352800"/>
          </a:xfrm>
        </p:spPr>
        <p:txBody>
          <a:bodyPr/>
          <a:lstStyle/>
          <a:p>
            <a:r>
              <a:rPr lang="en-US" smtClean="0"/>
              <a:t>Completely re-implemented for caGrid 1.3 to address numerous feature requests and limitations</a:t>
            </a:r>
          </a:p>
          <a:p>
            <a:r>
              <a:rPr lang="en-US" smtClean="0"/>
              <a:t>Now a fully managed Introduce service (previously was just a wrapper to the Mobius GME software)</a:t>
            </a:r>
          </a:p>
          <a:p>
            <a:r>
              <a:rPr lang="en-US" smtClean="0"/>
              <a:t>Leverages…</a:t>
            </a:r>
          </a:p>
          <a:p>
            <a:pPr lvl="1"/>
            <a:r>
              <a:rPr lang="en-US" smtClean="0"/>
              <a:t>Spring for configuration and data patterns</a:t>
            </a:r>
          </a:p>
          <a:p>
            <a:pPr lvl="1"/>
            <a:r>
              <a:rPr lang="en-US" smtClean="0"/>
              <a:t>Hibernate for data persistence</a:t>
            </a:r>
          </a:p>
          <a:p>
            <a:pPr lvl="1"/>
            <a:r>
              <a:rPr lang="en-US" smtClean="0"/>
              <a:t>Castor for custom domain model serialization</a:t>
            </a:r>
          </a:p>
          <a:p>
            <a:pPr lvl="1"/>
            <a:r>
              <a:rPr lang="en-US" smtClean="0"/>
              <a:t>Xerces for 100% XML Schema support</a:t>
            </a:r>
          </a:p>
          <a:p>
            <a:r>
              <a:rPr lang="en-US" smtClean="0"/>
              <a:t>Improved Introduce integration</a:t>
            </a:r>
          </a:p>
          <a:p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438400"/>
            <a:ext cx="2476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495800"/>
            <a:ext cx="24653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572000"/>
            <a:ext cx="617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Selected new features: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Now supports XML Schemas with includes, redefines, cyclic imports, arbitrary namespaces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Schema Deletion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kern="0" dirty="0" err="1">
                <a:latin typeface="+mn-lt"/>
                <a:ea typeface="ＭＳ Ｐゴシック" charset="-128"/>
                <a:cs typeface="ＭＳ Ｐゴシック" charset="-128"/>
              </a:rPr>
              <a:t>MySQL</a:t>
            </a:r>
            <a:r>
              <a:rPr lang="en-US" b="1" kern="0" dirty="0">
                <a:latin typeface="+mn-lt"/>
                <a:ea typeface="ＭＳ Ｐゴシック" charset="-128"/>
                <a:cs typeface="ＭＳ Ｐゴシック" charset="-128"/>
              </a:rPr>
              <a:t> 5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Metadata Model Service (MMS)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the caDSR Grid service was retired, its functionality was replaced with the caDSR Data Service and the new MMS</a:t>
            </a:r>
          </a:p>
          <a:p>
            <a:pPr lvl="1"/>
            <a:r>
              <a:rPr lang="en-US" smtClean="0"/>
              <a:t>MMS provides the metadata-oriented functionality, such as generating Domain Models and semantically annotating Service Metadata</a:t>
            </a:r>
          </a:p>
          <a:p>
            <a:pPr lvl="1"/>
            <a:r>
              <a:rPr lang="en-US" smtClean="0"/>
              <a:t>Simple migration path from caDSR grid service to MMS</a:t>
            </a:r>
          </a:p>
          <a:p>
            <a:r>
              <a:rPr lang="en-US" smtClean="0"/>
              <a:t>Is a generic service which provides the ability to integrate any external metadata registry as a metadata source for annotations</a:t>
            </a:r>
          </a:p>
          <a:p>
            <a:r>
              <a:rPr lang="en-US" smtClean="0"/>
              <a:t>Leverages Spring for deploy-time configuration</a:t>
            </a:r>
          </a:p>
          <a:p>
            <a:r>
              <a:rPr lang="en-US" smtClean="0"/>
              <a:t>Default implementation uses the production caDSR as its source, but (multiple) other registries can be added to the same service</a:t>
            </a:r>
          </a:p>
          <a:p>
            <a:pPr lvl="1"/>
            <a:r>
              <a:rPr lang="en-US" smtClean="0"/>
              <a:t>Not dependent on a particular model or software version of the caDSR</a:t>
            </a:r>
          </a:p>
          <a:p>
            <a:pPr lvl="1"/>
            <a:r>
              <a:rPr lang="en-US" smtClean="0"/>
              <a:t>Makes full use of the new caDSR XML Schema namespace binding annotations</a:t>
            </a:r>
          </a:p>
          <a:p>
            <a:r>
              <a:rPr lang="en-US" smtClean="0"/>
              <a:t>Fully integrated into Introduce for visualizing Domain Models and annotating metadata instances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Gold Compatibility:</a:t>
            </a:r>
            <a:br>
              <a:rPr lang="en-US" smtClean="0"/>
            </a:br>
            <a:r>
              <a:rPr lang="en-US" smtClean="0"/>
              <a:t>Index Service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Working with the Globus MDS team (ISI), the Index Service implementation was completely redesigned for better memory usage and performance</a:t>
            </a:r>
          </a:p>
          <a:p>
            <a:pPr lvl="1"/>
            <a:r>
              <a:rPr lang="en-US" smtClean="0"/>
              <a:t>Leverages Apache Xindice XML Database for “out of memory” storage and query (previous version was all Heap-based).</a:t>
            </a:r>
          </a:p>
          <a:p>
            <a:pPr lvl="1"/>
            <a:r>
              <a:rPr lang="en-US" smtClean="0"/>
              <a:t>Added multi-threading for metadata polling to greatly increase registration throughput</a:t>
            </a:r>
          </a:p>
          <a:p>
            <a:pPr lvl="1"/>
            <a:r>
              <a:rPr lang="en-US" smtClean="0"/>
              <a:t>Slight change in behavior, but 100% backwards compatible to Discovery and Advertisement clients</a:t>
            </a:r>
          </a:p>
          <a:p>
            <a:r>
              <a:rPr lang="en-US" smtClean="0"/>
              <a:t>Production Index Service now running smoothly with 130+ registrations</a:t>
            </a:r>
          </a:p>
          <a:p>
            <a:pPr lvl="1"/>
            <a:r>
              <a:rPr lang="en-US" smtClean="0"/>
              <a:t>Local tests scaled up into the thousands</a:t>
            </a:r>
          </a:p>
          <a:p>
            <a:r>
              <a:rPr lang="en-US" smtClean="0"/>
              <a:t>Modified default Introduce-generated advertisement settings to reduce the load on the Index Service while maintaining the same response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1999</Words>
  <PresentationFormat>On-screen Show (4:3)</PresentationFormat>
  <Paragraphs>250</Paragraphs>
  <Slides>25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caGrid 1.3:  Technical Changes Overview</vt:lpstr>
      <vt:lpstr>Agenda</vt:lpstr>
      <vt:lpstr>caGrid Releases</vt:lpstr>
      <vt:lpstr>caGrid 1.3 Core Services</vt:lpstr>
      <vt:lpstr>Deprecated Services</vt:lpstr>
      <vt:lpstr>Development Campaigns</vt:lpstr>
      <vt:lpstr>Gold Compatibility: Global Model Exchange (GME)</vt:lpstr>
      <vt:lpstr>Gold Compatibility: Metadata Model Service (MMS)</vt:lpstr>
      <vt:lpstr>Gold Compatibility: Index Service</vt:lpstr>
      <vt:lpstr>Gold Compatibility: caDSR Model Registration</vt:lpstr>
      <vt:lpstr>caCORE SDK Integration</vt:lpstr>
      <vt:lpstr>Data Services: Federated Query Processor (FQP)</vt:lpstr>
      <vt:lpstr>Introduce Toolkit: Security-related improvements </vt:lpstr>
      <vt:lpstr>Introduce Toolkit: Other improvements</vt:lpstr>
      <vt:lpstr>Security: Authentication Enhancements</vt:lpstr>
      <vt:lpstr>Security: WebSSO Enhancements</vt:lpstr>
      <vt:lpstr>Security: Dorian</vt:lpstr>
      <vt:lpstr>caGrid Installer</vt:lpstr>
      <vt:lpstr>Continuous Innovation</vt:lpstr>
      <vt:lpstr>caGrid Quality Dashboard</vt:lpstr>
      <vt:lpstr>Workflow: Taverna</vt:lpstr>
      <vt:lpstr>caGrid.org Wiki</vt:lpstr>
      <vt:lpstr>caGrid Support</vt:lpstr>
      <vt:lpstr>References</vt:lpstr>
      <vt:lpstr>caGrid 1.3:  Technical Changes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Scott Oster</cp:lastModifiedBy>
  <cp:revision>89</cp:revision>
  <cp:lastPrinted>2009-04-02T15:26:35Z</cp:lastPrinted>
  <dcterms:created xsi:type="dcterms:W3CDTF">2009-04-14T18:07:31Z</dcterms:created>
  <dcterms:modified xsi:type="dcterms:W3CDTF">2009-04-14T19:26:54Z</dcterms:modified>
</cp:coreProperties>
</file>