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1302" y="-16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clinical 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5532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609600" y="7772400"/>
            <a:ext cx="12344400" cy="9941183"/>
          </a:xfrm>
          <a:prstGeom prst="rect">
            <a:avLst/>
          </a:prstGeom>
          <a:noFill/>
          <a:ln w="9525">
            <a:noFill/>
            <a:miter lim="800000"/>
            <a:headEnd/>
            <a:tailEnd/>
          </a:ln>
        </p:spPr>
        <p:txBody>
          <a:bodyPr wrap="square">
            <a:spAutoFit/>
          </a:bodyPr>
          <a:lstStyle/>
          <a:p>
            <a:pPr algn="just"/>
            <a:r>
              <a:rPr lang="en-US" sz="32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200" dirty="0" smtClean="0"/>
              <a:t>TRIAD.</a:t>
            </a:r>
          </a:p>
          <a:p>
            <a:pPr algn="just"/>
            <a:endParaRPr lang="en-US" sz="3200" dirty="0" smtClean="0"/>
          </a:p>
          <a:p>
            <a:pPr algn="just"/>
            <a:r>
              <a:rPr lang="en-US" sz="3200" dirty="0" smtClean="0"/>
              <a:t>TRIAD </a:t>
            </a:r>
            <a:r>
              <a:rPr lang="en-US" sz="3200" dirty="0"/>
              <a:t>addresses the needs and challenges presented by multi-institutional translational team science by allowing for the creation of a scalable, secure, and knowledge anchored data sharing environment.  TRIAD builds upon and extends the robust caGrid infrastructure that was initially designed for the National Cancer Institute’s </a:t>
            </a:r>
            <a:r>
              <a:rPr lang="en-US" sz="3200" dirty="0" err="1"/>
              <a:t>caBIG</a:t>
            </a:r>
            <a:r>
              <a:rPr lang="en-US" sz="3200" dirty="0"/>
              <a:t> program.</a:t>
            </a:r>
          </a:p>
          <a:p>
            <a:pPr algn="just"/>
            <a:endParaRPr lang="en-US" sz="3200" dirty="0" smtClean="0"/>
          </a:p>
          <a:p>
            <a:pPr algn="just"/>
            <a:r>
              <a:rPr lang="en-US" sz="3200" dirty="0" smtClean="0"/>
              <a:t>TRIAD </a:t>
            </a:r>
            <a:r>
              <a:rPr lang="en-US" sz="32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200" dirty="0" smtClean="0"/>
              <a:t>.</a:t>
            </a:r>
          </a:p>
        </p:txBody>
      </p:sp>
      <p:grpSp>
        <p:nvGrpSpPr>
          <p:cNvPr id="13317" name="Group 19"/>
          <p:cNvGrpSpPr>
            <a:grpSpLocks/>
          </p:cNvGrpSpPr>
          <p:nvPr/>
        </p:nvGrpSpPr>
        <p:grpSpPr bwMode="auto">
          <a:xfrm>
            <a:off x="17907000" y="64770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7452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4770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99400" y="13868400"/>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Discussion</a:t>
              </a:r>
            </a:p>
          </p:txBody>
        </p:sp>
      </p:grpSp>
      <p:sp>
        <p:nvSpPr>
          <p:cNvPr id="19" name="TextBox 18"/>
          <p:cNvSpPr txBox="1"/>
          <p:nvPr/>
        </p:nvSpPr>
        <p:spPr>
          <a:xfrm>
            <a:off x="15849600" y="7696200"/>
            <a:ext cx="12344400" cy="7478970"/>
          </a:xfrm>
          <a:prstGeom prst="rect">
            <a:avLst/>
          </a:prstGeom>
          <a:noFill/>
        </p:spPr>
        <p:txBody>
          <a:bodyPr wrap="square" rtlCol="0">
            <a:spAutoFit/>
          </a:bodyPr>
          <a:lstStyle/>
          <a:p>
            <a:pPr algn="just"/>
            <a:r>
              <a:rPr lang="en-US" sz="3200" dirty="0" smtClean="0"/>
              <a:t>Specialized adapters have been created within TRIAD to enable use of common data gathering and storage tools such as </a:t>
            </a:r>
            <a:r>
              <a:rPr lang="en-US" sz="3200" dirty="0" err="1" smtClean="0"/>
              <a:t>REDCap</a:t>
            </a:r>
            <a:r>
              <a:rPr lang="en-US" sz="32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200" dirty="0" smtClean="0"/>
          </a:p>
          <a:p>
            <a:pPr algn="just"/>
            <a:r>
              <a:rPr lang="en-US" sz="32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609600" y="19964400"/>
            <a:ext cx="12344400" cy="10926068"/>
          </a:xfrm>
          <a:prstGeom prst="rect">
            <a:avLst/>
          </a:prstGeom>
          <a:noFill/>
        </p:spPr>
        <p:txBody>
          <a:bodyPr wrap="square" rtlCol="0">
            <a:spAutoFit/>
          </a:bodyPr>
          <a:lstStyle/>
          <a:p>
            <a:pPr algn="just"/>
            <a:r>
              <a:rPr lang="en-US" sz="32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200" dirty="0" smtClean="0"/>
          </a:p>
          <a:p>
            <a:pPr algn="just">
              <a:buFont typeface="Arial" pitchFamily="34" charset="0"/>
              <a:buChar char="•"/>
            </a:pPr>
            <a:r>
              <a:rPr lang="en-US" sz="3200" dirty="0" smtClean="0"/>
              <a:t>Physically disparate community participants.</a:t>
            </a:r>
          </a:p>
          <a:p>
            <a:pPr algn="just">
              <a:buFont typeface="Arial" pitchFamily="34" charset="0"/>
              <a:buChar char="•"/>
            </a:pPr>
            <a:r>
              <a:rPr lang="en-US" sz="3200" dirty="0" smtClean="0"/>
              <a:t>Multi-institutional security and data interoperability issues.</a:t>
            </a:r>
          </a:p>
          <a:p>
            <a:pPr algn="just">
              <a:buFont typeface="Arial" pitchFamily="34" charset="0"/>
              <a:buChar char="•"/>
            </a:pPr>
            <a:r>
              <a:rPr lang="en-US" sz="3200" dirty="0" smtClean="0"/>
              <a:t>Training and change-management overhead.</a:t>
            </a:r>
          </a:p>
          <a:p>
            <a:pPr algn="just">
              <a:buFont typeface="Arial" pitchFamily="34" charset="0"/>
              <a:buChar char="•"/>
            </a:pPr>
            <a:r>
              <a:rPr lang="en-US" sz="3200" dirty="0" smtClean="0"/>
              <a:t>Complex federal and local data integrity and privacy constraints.</a:t>
            </a:r>
          </a:p>
          <a:p>
            <a:pPr algn="just">
              <a:buFont typeface="Arial" pitchFamily="34" charset="0"/>
              <a:buChar char="•"/>
            </a:pPr>
            <a:endParaRPr lang="en-US" sz="3200" dirty="0" smtClean="0"/>
          </a:p>
          <a:p>
            <a:pPr algn="just"/>
            <a:r>
              <a:rPr lang="en-US" sz="32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200" dirty="0" err="1" smtClean="0"/>
              <a:t>caBIG</a:t>
            </a:r>
            <a:r>
              <a:rPr lang="en-US" sz="32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200" dirty="0"/>
          </a:p>
        </p:txBody>
      </p:sp>
      <p:sp>
        <p:nvSpPr>
          <p:cNvPr id="22" name="TextBox 21"/>
          <p:cNvSpPr txBox="1"/>
          <p:nvPr/>
        </p:nvSpPr>
        <p:spPr>
          <a:xfrm>
            <a:off x="685800" y="31623000"/>
            <a:ext cx="22333743" cy="584775"/>
          </a:xfrm>
          <a:prstGeom prst="rect">
            <a:avLst/>
          </a:prstGeom>
          <a:noFill/>
        </p:spPr>
        <p:txBody>
          <a:bodyPr wrap="none" rtlCol="0">
            <a:spAutoFit/>
          </a:bodyPr>
          <a:lstStyle/>
          <a:p>
            <a:r>
              <a:rPr lang="en-US" sz="3200" dirty="0" smtClean="0">
                <a:solidFill>
                  <a:schemeClr val="bg1"/>
                </a:solidFill>
              </a:rPr>
              <a:t>The project described was supported by Award Number UL1RR025755 from the National Center For Research Resources</a:t>
            </a:r>
            <a:endParaRPr lang="en-US" sz="3200" dirty="0">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403</TotalTime>
  <Words>552</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ＭＳ Ｐゴシック</vt:lpstr>
      <vt:lpstr>Calibri</vt:lpstr>
      <vt:lpstr>Default Design</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29</cp:revision>
  <dcterms:created xsi:type="dcterms:W3CDTF">2010-08-16T15:40:58Z</dcterms:created>
  <dcterms:modified xsi:type="dcterms:W3CDTF">2010-08-18T18:35:31Z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