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9" r:id="rId4"/>
    <p:sldId id="265" r:id="rId5"/>
    <p:sldId id="266" r:id="rId6"/>
    <p:sldId id="267" r:id="rId7"/>
    <p:sldId id="268" r:id="rId8"/>
    <p:sldId id="269" r:id="rId9"/>
    <p:sldId id="282" r:id="rId10"/>
    <p:sldId id="283" r:id="rId11"/>
    <p:sldId id="306" r:id="rId12"/>
    <p:sldId id="286" r:id="rId13"/>
    <p:sldId id="307" r:id="rId14"/>
    <p:sldId id="273" r:id="rId15"/>
    <p:sldId id="274" r:id="rId16"/>
    <p:sldId id="260" r:id="rId17"/>
    <p:sldId id="280" r:id="rId18"/>
    <p:sldId id="271" r:id="rId19"/>
    <p:sldId id="272" r:id="rId20"/>
    <p:sldId id="261" r:id="rId21"/>
    <p:sldId id="262" r:id="rId22"/>
    <p:sldId id="263" r:id="rId23"/>
    <p:sldId id="264" r:id="rId24"/>
    <p:sldId id="275" r:id="rId25"/>
    <p:sldId id="276" r:id="rId26"/>
    <p:sldId id="299" r:id="rId27"/>
    <p:sldId id="300" r:id="rId28"/>
    <p:sldId id="281" r:id="rId29"/>
    <p:sldId id="288" r:id="rId30"/>
    <p:sldId id="289" r:id="rId31"/>
    <p:sldId id="290" r:id="rId32"/>
    <p:sldId id="291" r:id="rId33"/>
    <p:sldId id="292" r:id="rId34"/>
    <p:sldId id="293" r:id="rId35"/>
    <p:sldId id="294" r:id="rId36"/>
    <p:sldId id="295" r:id="rId37"/>
    <p:sldId id="296" r:id="rId38"/>
    <p:sldId id="297" r:id="rId39"/>
    <p:sldId id="298" r:id="rId40"/>
    <p:sldId id="301" r:id="rId41"/>
    <p:sldId id="302" r:id="rId42"/>
    <p:sldId id="303" r:id="rId43"/>
    <p:sldId id="304" r:id="rId44"/>
    <p:sldId id="305" r:id="rId45"/>
    <p:sldId id="287" r:id="rId46"/>
    <p:sldId id="277" r:id="rId47"/>
    <p:sldId id="278" r:id="rId48"/>
    <p:sldId id="279" r:id="rId49"/>
    <p:sldId id="284" r:id="rId50"/>
    <p:sldId id="28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16</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20</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21</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22</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23</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200400"/>
          <a:ext cx="8513762" cy="3052763"/>
        </p:xfrm>
        <a:graphic>
          <a:graphicData uri="http://schemas.openxmlformats.org/presentationml/2006/ole">
            <p:oleObj spid="_x0000_s64514" name="Visio" r:id="rId3" imgW="9594116" imgH="4603492" progId="">
              <p:embed/>
            </p:oleObj>
          </a:graphicData>
        </a:graphic>
      </p:graphicFrame>
      <p:sp>
        <p:nvSpPr>
          <p:cNvPr id="6" name="Rectangle 5"/>
          <p:cNvSpPr/>
          <p:nvPr/>
        </p:nvSpPr>
        <p:spPr>
          <a:xfrm>
            <a:off x="249237" y="31496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31496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2832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359400"/>
            <a:ext cx="381000" cy="388938"/>
          </a:xfrm>
          <a:prstGeom prst="rect">
            <a:avLst/>
          </a:prstGeom>
          <a:noFill/>
          <a:ln w="9525">
            <a:noFill/>
            <a:miter lim="800000"/>
            <a:headEnd/>
            <a:tailEnd/>
          </a:ln>
        </p:spPr>
      </p:pic>
      <p:sp>
        <p:nvSpPr>
          <p:cNvPr id="10" name="Rectangle 9"/>
          <p:cNvSpPr/>
          <p:nvPr/>
        </p:nvSpPr>
        <p:spPr>
          <a:xfrm>
            <a:off x="5354637" y="31496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3594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3594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a:t>
            </a:r>
            <a:r>
              <a:rPr kumimoji="0" lang="en-US" sz="2000" b="1" i="0" u="none" strike="noStrike" kern="0" cap="none" spc="0" normalizeH="0" noProof="0" dirty="0" smtClean="0">
                <a:ln>
                  <a:noFill/>
                </a:ln>
                <a:solidFill>
                  <a:schemeClr val="tx1"/>
                </a:solidFill>
                <a:effectLst/>
                <a:uLnTx/>
                <a:uFillTx/>
                <a:latin typeface="+mn-lt"/>
                <a:ea typeface="+mn-ea"/>
                <a:cs typeface="+mn-cs"/>
              </a:rPr>
              <a:t>code</a:t>
            </a:r>
            <a:endParaRPr kumimoji="0" lang="en-US" sz="2000" b="1" i="0" u="none" strike="noStrike" kern="0" cap="none" spc="0" normalizeH="0" noProof="0" dirty="0" smtClean="0">
              <a:ln>
                <a:noFill/>
              </a:ln>
              <a:solidFill>
                <a:schemeClr val="tx1"/>
              </a:solidFill>
              <a:effectLst/>
              <a:uLnTx/>
              <a:uFillTx/>
              <a:latin typeface="+mn-lt"/>
              <a:ea typeface="+mn-ea"/>
              <a:cs typeface="+mn-cs"/>
            </a:endParaRPr>
          </a:p>
          <a:p>
            <a:pPr marL="800100" lvl="1" indent="-342900">
              <a:spcBef>
                <a:spcPct val="20000"/>
              </a:spcBef>
              <a:buClr>
                <a:srgbClr val="00AAF6"/>
              </a:buClr>
              <a:buFontTx/>
              <a:buChar char="•"/>
            </a:pPr>
            <a:r>
              <a:rPr lang="en-US" sz="2000" kern="0" noProof="0" dirty="0" smtClean="0">
                <a:latin typeface="+mn-lt"/>
              </a:rPr>
              <a:t>Templates, wizards, and simple configuration </a:t>
            </a:r>
            <a:r>
              <a:rPr lang="en-US" sz="2000" kern="0" noProof="0" dirty="0" smtClean="0">
                <a:latin typeface="+mn-lt"/>
              </a:rPr>
              <a:t>files</a:t>
            </a:r>
          </a:p>
          <a:p>
            <a:pPr marL="800100" lvl="1" indent="-342900">
              <a:spcBef>
                <a:spcPct val="20000"/>
              </a:spcBef>
              <a:buClr>
                <a:srgbClr val="00AAF6"/>
              </a:buClr>
              <a:buFontTx/>
              <a:buChar char="•"/>
            </a:pPr>
            <a:r>
              <a:rPr lang="en-US" sz="2000" kern="0" noProof="0" dirty="0" smtClean="0">
                <a:latin typeface="+mn-lt"/>
              </a:rPr>
              <a:t>Re-use of silver-</a:t>
            </a:r>
            <a:r>
              <a:rPr lang="en-US" sz="2000" kern="0" noProof="0" dirty="0" err="1" smtClean="0">
                <a:latin typeface="+mn-lt"/>
              </a:rPr>
              <a:t>leve</a:t>
            </a:r>
            <a:r>
              <a:rPr lang="en-US" sz="2000" kern="0" dirty="0" smtClean="0">
                <a:latin typeface="+mn-lt"/>
              </a:rPr>
              <a:t>l </a:t>
            </a:r>
            <a:r>
              <a:rPr lang="en-US" sz="2000" kern="0" dirty="0" err="1" smtClean="0">
                <a:latin typeface="+mn-lt"/>
              </a:rPr>
              <a:t>caBIG</a:t>
            </a:r>
            <a:r>
              <a:rPr lang="en-US" sz="2000" kern="0" dirty="0" smtClean="0">
                <a:latin typeface="+mn-lt"/>
              </a:rPr>
              <a:t> services and tools</a:t>
            </a:r>
            <a:endParaRPr kumimoji="0" lang="en-US" sz="200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Data Service Extension to Introduce</a:t>
            </a:r>
          </a:p>
          <a:p>
            <a:pPr lvl="1"/>
            <a:r>
              <a:rPr lang="en-US" sz="2000" dirty="0" smtClean="0"/>
              <a:t>Automatically copies Jars, Schemas, and WSDLs</a:t>
            </a:r>
          </a:p>
          <a:p>
            <a:pPr lvl="1"/>
            <a:r>
              <a:rPr lang="en-US" sz="2000" dirty="0" smtClean="0"/>
              <a:t>Adds standard query method to service</a:t>
            </a:r>
          </a:p>
          <a:p>
            <a:pPr lvl="2"/>
            <a:r>
              <a:rPr lang="en-US" sz="1800" dirty="0" smtClean="0"/>
              <a:t>Can optionally add methods for WS-Enumeration and Transfer</a:t>
            </a:r>
          </a:p>
          <a:p>
            <a:pPr lvl="2"/>
            <a:r>
              <a:rPr lang="en-US" sz="1800" dirty="0" smtClean="0"/>
              <a:t>Adds supporting service extensions as needed</a:t>
            </a:r>
          </a:p>
          <a:p>
            <a:r>
              <a:rPr lang="en-US" sz="2000" dirty="0" smtClean="0"/>
              <a:t>Extendable via data service styles</a:t>
            </a:r>
          </a:p>
          <a:p>
            <a:pPr lvl="1"/>
            <a:r>
              <a:rPr lang="en-US" sz="2000" dirty="0" smtClean="0"/>
              <a:t>Multiple extension points</a:t>
            </a:r>
          </a:p>
          <a:p>
            <a:pPr lvl="2"/>
            <a:r>
              <a:rPr lang="en-US" sz="1800" dirty="0" smtClean="0"/>
              <a:t>Creation of service</a:t>
            </a:r>
          </a:p>
          <a:p>
            <a:pPr lvl="2"/>
            <a:r>
              <a:rPr lang="en-US" sz="1800" dirty="0" smtClean="0"/>
              <a:t>Editing in Introduce with style-specific UI tab</a:t>
            </a:r>
          </a:p>
          <a:p>
            <a:pPr lvl="2"/>
            <a:r>
              <a:rPr lang="en-US" sz="1800" dirty="0" smtClean="0"/>
              <a:t>Modification (save and synchronize)</a:t>
            </a:r>
          </a:p>
          <a:p>
            <a:pPr lvl="1"/>
            <a:r>
              <a:rPr lang="en-US" sz="2000" dirty="0" smtClean="0"/>
              <a:t>Allows specialization of the data service extension</a:t>
            </a:r>
          </a:p>
          <a:p>
            <a:pPr lvl="1"/>
            <a:r>
              <a:rPr lang="en-US" sz="2000" dirty="0" smtClean="0"/>
              <a:t>Includes service creation wizard functionality</a:t>
            </a:r>
          </a:p>
          <a:p>
            <a:pPr lvl="1"/>
            <a:r>
              <a:rPr lang="en-US" sz="2000" dirty="0" smtClean="0"/>
              <a:t>Complicated and custom tooling can be made organized and easily repeatable</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Data Service Styles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Defined by an XML document embedded in the extension directory</a:t>
            </a:r>
          </a:p>
          <a:p>
            <a:pPr lvl="1"/>
            <a:r>
              <a:rPr lang="en-US" sz="2000" dirty="0" smtClean="0"/>
              <a:t>Specified classes are reflect-loaded and executed</a:t>
            </a:r>
          </a:p>
          <a:p>
            <a:r>
              <a:rPr lang="en-US" sz="2000" dirty="0" smtClean="0"/>
              <a:t>Styles provided for </a:t>
            </a:r>
            <a:r>
              <a:rPr lang="en-US" sz="2000" dirty="0" err="1" smtClean="0"/>
              <a:t>caBIG</a:t>
            </a:r>
            <a:r>
              <a:rPr lang="en-US" sz="2000" dirty="0" smtClean="0"/>
              <a:t> silver-to-grid workflow</a:t>
            </a:r>
          </a:p>
          <a:p>
            <a:pPr lvl="1"/>
            <a:r>
              <a:rPr lang="en-US" sz="2000" dirty="0" smtClean="0"/>
              <a:t>caCORE SDK versions 3.1, 3.2, 4.0, and 4.1</a:t>
            </a:r>
          </a:p>
          <a:p>
            <a:r>
              <a:rPr lang="en-US" sz="2000" dirty="0" smtClean="0"/>
              <a:t>Third-party styles available</a:t>
            </a:r>
          </a:p>
          <a:p>
            <a:pPr lvl="1"/>
            <a:r>
              <a:rPr lang="en-US" sz="2000" dirty="0" smtClean="0"/>
              <a:t>Ex: Berkley DBXML</a:t>
            </a:r>
          </a:p>
          <a:p>
            <a:pPr lvl="2"/>
            <a:endParaRPr lang="en-US" dirty="0" smtClean="0"/>
          </a:p>
        </p:txBody>
      </p:sp>
      <p:pic>
        <p:nvPicPr>
          <p:cNvPr id="5" name="Picture 4" descr="SDK411 Wizard Step 2.png"/>
          <p:cNvPicPr>
            <a:picLocks noChangeAspect="1"/>
          </p:cNvPicPr>
          <p:nvPr/>
        </p:nvPicPr>
        <p:blipFill>
          <a:blip r:embed="rId2" cstate="print"/>
          <a:stretch>
            <a:fillRect/>
          </a:stretch>
        </p:blipFill>
        <p:spPr>
          <a:xfrm>
            <a:off x="3505200" y="3505200"/>
            <a:ext cx="5462588" cy="27838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Alternative results retrieval</a:t>
            </a:r>
          </a:p>
          <a:p>
            <a:pPr marL="800100" lvl="1" indent="-342900">
              <a:spcBef>
                <a:spcPct val="20000"/>
              </a:spcBef>
              <a:buClr>
                <a:srgbClr val="00AAF6"/>
              </a:buClr>
              <a:buFontTx/>
              <a:buChar char="•"/>
              <a:defRPr/>
            </a:pPr>
            <a:r>
              <a:rPr lang="en-US" sz="2000" kern="0" dirty="0" smtClean="0">
                <a:latin typeface="+mn-lt"/>
              </a:rPr>
              <a:t>Intended to aid handling of large data sets</a:t>
            </a:r>
          </a:p>
          <a:p>
            <a:pPr marL="342900" indent="-342900">
              <a:spcBef>
                <a:spcPct val="20000"/>
              </a:spcBef>
              <a:buClr>
                <a:srgbClr val="00AAF6"/>
              </a:buClr>
              <a:buFontTx/>
              <a:buChar char="•"/>
              <a:defRPr/>
            </a:pPr>
            <a:r>
              <a:rPr lang="en-US" sz="2000" b="1" kern="0" dirty="0" smtClean="0">
                <a:latin typeface="+mn-lt"/>
              </a:rPr>
              <a:t>WS-Enumeration</a:t>
            </a:r>
          </a:p>
          <a:p>
            <a:pPr marL="800100" lvl="1" indent="-342900">
              <a:spcBef>
                <a:spcPct val="20000"/>
              </a:spcBef>
              <a:buClr>
                <a:srgbClr val="00AAF6"/>
              </a:buClr>
              <a:buFontTx/>
              <a:buChar char="•"/>
              <a:defRPr/>
            </a:pPr>
            <a:r>
              <a:rPr lang="en-US" sz="2000" kern="0" dirty="0" smtClean="0">
                <a:latin typeface="+mn-lt"/>
              </a:rPr>
              <a:t>An interface by which clients may page results from a grid service</a:t>
            </a:r>
          </a:p>
          <a:p>
            <a:pPr marL="1257300" lvl="2" indent="-342900">
              <a:spcBef>
                <a:spcPct val="20000"/>
              </a:spcBef>
              <a:buClr>
                <a:srgbClr val="00AAF6"/>
              </a:buClr>
              <a:buFontTx/>
              <a:buChar char="•"/>
              <a:defRPr/>
            </a:pPr>
            <a:r>
              <a:rPr lang="en-US" kern="0" dirty="0" smtClean="0">
                <a:latin typeface="+mn-lt"/>
              </a:rPr>
              <a:t>Special results-retrieval service resource and context</a:t>
            </a:r>
          </a:p>
          <a:p>
            <a:pPr marL="800100" lvl="1" indent="-342900">
              <a:spcBef>
                <a:spcPct val="20000"/>
              </a:spcBef>
              <a:buClr>
                <a:srgbClr val="00AAF6"/>
              </a:buClr>
              <a:buFontTx/>
              <a:buChar char="•"/>
              <a:defRPr/>
            </a:pPr>
            <a:r>
              <a:rPr lang="en-US" sz="2000" kern="0" dirty="0" smtClean="0">
                <a:latin typeface="+mn-lt"/>
              </a:rPr>
              <a:t>Client specifies page size</a:t>
            </a:r>
          </a:p>
          <a:p>
            <a:pPr marL="1257300" lvl="2" indent="-342900">
              <a:spcBef>
                <a:spcPct val="20000"/>
              </a:spcBef>
              <a:buClr>
                <a:srgbClr val="00AAF6"/>
              </a:buClr>
              <a:buFontTx/>
              <a:buChar char="•"/>
              <a:defRPr/>
            </a:pPr>
            <a:r>
              <a:rPr lang="en-US" kern="0" dirty="0" smtClean="0">
                <a:latin typeface="+mn-lt"/>
              </a:rPr>
              <a:t>Number of data elements, max size of results in bytes, timeout</a:t>
            </a:r>
          </a:p>
          <a:p>
            <a:pPr marL="800100" lvl="1" indent="-342900">
              <a:spcBef>
                <a:spcPct val="20000"/>
              </a:spcBef>
              <a:buClr>
                <a:srgbClr val="00AAF6"/>
              </a:buClr>
              <a:buFontTx/>
              <a:buChar char="•"/>
              <a:defRPr/>
            </a:pPr>
            <a:r>
              <a:rPr lang="en-US" sz="2000" kern="0" dirty="0" smtClean="0">
                <a:latin typeface="+mn-lt"/>
              </a:rPr>
              <a:t>caGrid provides server-side and client-side tooling to simplify use of WS-Enumeration</a:t>
            </a:r>
          </a:p>
          <a:p>
            <a:pPr marL="1257300" lvl="2" indent="-342900">
              <a:spcBef>
                <a:spcPct val="20000"/>
              </a:spcBef>
              <a:buClr>
                <a:srgbClr val="00AAF6"/>
              </a:buClr>
              <a:buFontTx/>
              <a:buChar char="•"/>
              <a:defRPr/>
            </a:pPr>
            <a:r>
              <a:rPr lang="en-US" kern="0" dirty="0" smtClean="0">
                <a:latin typeface="+mn-lt"/>
              </a:rPr>
              <a:t>An Introduce extension manages server-side configuration</a:t>
            </a:r>
          </a:p>
          <a:p>
            <a:pPr marL="342900" indent="-342900">
              <a:spcBef>
                <a:spcPct val="20000"/>
              </a:spcBef>
              <a:buClr>
                <a:srgbClr val="00AAF6"/>
              </a:buClr>
              <a:buFontTx/>
              <a:buChar char="•"/>
              <a:defRPr/>
            </a:pPr>
            <a:r>
              <a:rPr lang="en-US" sz="2000" b="1" kern="0" dirty="0" smtClean="0">
                <a:latin typeface="+mn-lt"/>
              </a:rPr>
              <a:t>caGrid Transfer</a:t>
            </a:r>
          </a:p>
          <a:p>
            <a:pPr marL="800100" lvl="1" indent="-342900">
              <a:spcBef>
                <a:spcPct val="20000"/>
              </a:spcBef>
              <a:buClr>
                <a:srgbClr val="00AAF6"/>
              </a:buClr>
              <a:buFontTx/>
              <a:buChar char="•"/>
              <a:defRPr/>
            </a:pPr>
            <a:r>
              <a:rPr lang="en-US" sz="2000" kern="0" dirty="0" smtClean="0">
                <a:latin typeface="+mn-lt"/>
              </a:rPr>
              <a:t>Avoids serialization / deserialization overhead</a:t>
            </a:r>
          </a:p>
          <a:p>
            <a:pPr marL="1257300" lvl="2" indent="-342900">
              <a:spcBef>
                <a:spcPct val="20000"/>
              </a:spcBef>
              <a:buClr>
                <a:srgbClr val="00AAF6"/>
              </a:buClr>
              <a:buFontTx/>
              <a:buChar char="•"/>
              <a:defRPr/>
            </a:pPr>
            <a:r>
              <a:rPr lang="en-US" kern="0" dirty="0" smtClean="0">
                <a:latin typeface="+mn-lt"/>
              </a:rPr>
              <a:t>Client sees a Java </a:t>
            </a:r>
            <a:r>
              <a:rPr lang="en-US" kern="0" dirty="0" err="1" smtClean="0">
                <a:latin typeface="+mn-lt"/>
              </a:rPr>
              <a:t>InputStream</a:t>
            </a:r>
            <a:r>
              <a:rPr lang="en-US" i="1" kern="0" dirty="0" smtClean="0">
                <a:latin typeface="+mn-lt"/>
              </a:rPr>
              <a:t> </a:t>
            </a:r>
            <a:r>
              <a:rPr lang="en-US" kern="0" dirty="0" smtClean="0">
                <a:latin typeface="+mn-lt"/>
              </a:rPr>
              <a:t>and can read from it as usual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143000"/>
            <a:ext cx="8458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with WS-Enumeration</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i="1" kern="0" dirty="0" err="1" smtClean="0">
                <a:latin typeface="+mn-lt"/>
              </a:rPr>
              <a:t>EnumerationResponseHelper</a:t>
            </a:r>
            <a:r>
              <a:rPr lang="en-US" sz="2000" i="1" kern="0" dirty="0" smtClean="0">
                <a:latin typeface="+mn-lt"/>
              </a:rPr>
              <a:t> </a:t>
            </a:r>
            <a:r>
              <a:rPr lang="en-US" sz="2000" kern="0" dirty="0" smtClean="0">
                <a:latin typeface="+mn-lt"/>
              </a:rPr>
              <a:t>is a caGrid helper class which contacts the results service context using the proper resource key and creates a client handle to it</a:t>
            </a:r>
            <a:endParaRPr lang="en-US" sz="2000" i="1" kern="0" dirty="0" smtClean="0">
              <a:latin typeface="+mn-lt"/>
            </a:endParaRPr>
          </a:p>
          <a:p>
            <a:pPr marL="800100" lvl="1" indent="-342900">
              <a:spcBef>
                <a:spcPct val="20000"/>
              </a:spcBef>
              <a:buClr>
                <a:srgbClr val="00AAF6"/>
              </a:buClr>
              <a:buFontTx/>
              <a:buChar char="•"/>
              <a:defRPr/>
            </a:pPr>
            <a:r>
              <a:rPr lang="en-US" sz="2000" kern="0" dirty="0" smtClean="0">
                <a:latin typeface="+mn-lt"/>
              </a:rPr>
              <a:t>Default iteration constraints retrieve 10 results at a time from the service with no restriction on number of bytes or timeout</a:t>
            </a: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WS-Enum Example.png"/>
          <p:cNvPicPr>
            <a:picLocks noChangeAspect="1"/>
          </p:cNvPicPr>
          <p:nvPr/>
        </p:nvPicPr>
        <p:blipFill>
          <a:blip r:embed="rId2" cstate="print"/>
          <a:stretch>
            <a:fillRect/>
          </a:stretch>
        </p:blipFill>
        <p:spPr>
          <a:xfrm>
            <a:off x="685800" y="1828800"/>
            <a:ext cx="6600825" cy="3067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b="1" i="1" kern="0" dirty="0" smtClean="0">
                <a:latin typeface="+mn-lt"/>
              </a:rPr>
              <a:t>Genes</a:t>
            </a:r>
            <a:r>
              <a:rPr lang="en-US" sz="2000" kern="0" dirty="0" smtClean="0">
                <a:latin typeface="+mn-lt"/>
              </a:rPr>
              <a:t> with a certain </a:t>
            </a:r>
            <a:r>
              <a:rPr lang="en-US" sz="2000" b="1" i="1" kern="0" dirty="0" smtClean="0">
                <a:latin typeface="+mn-lt"/>
              </a:rPr>
              <a:t>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dirty="0" smtClean="0"/>
              <a:t>Code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Discovery API</a:t>
            </a:r>
          </a:p>
          <a:p>
            <a:pPr marL="800100" lvl="1" indent="-342900">
              <a:spcBef>
                <a:spcPct val="20000"/>
              </a:spcBef>
              <a:buClr>
                <a:srgbClr val="00AAF6"/>
              </a:buClr>
              <a:buFontTx/>
              <a:buChar char="•"/>
              <a:defRPr/>
            </a:pPr>
            <a:r>
              <a:rPr lang="en-US" sz="2000" kern="0" dirty="0" smtClean="0">
                <a:latin typeface="+mn-lt"/>
              </a:rPr>
              <a:t>Still need the Concept Code from the CDE browser</a:t>
            </a:r>
          </a:p>
          <a:p>
            <a:pPr marL="1257300" lvl="2" indent="-342900">
              <a:spcBef>
                <a:spcPct val="20000"/>
              </a:spcBef>
              <a:buClr>
                <a:srgbClr val="00AAF6"/>
              </a:buClr>
              <a:buFontTx/>
              <a:buChar char="•"/>
              <a:defRPr/>
            </a:pPr>
            <a:r>
              <a:rPr lang="en-US" b="1" dirty="0" smtClean="0"/>
              <a:t>C42614</a:t>
            </a:r>
            <a:r>
              <a:rPr lang="en-US" dirty="0" smtClean="0"/>
              <a:t> for this example</a:t>
            </a:r>
          </a:p>
          <a:p>
            <a:pPr marL="800100" lvl="1" indent="-342900">
              <a:spcBef>
                <a:spcPct val="20000"/>
              </a:spcBef>
              <a:buClr>
                <a:srgbClr val="00AAF6"/>
              </a:buClr>
              <a:buFontTx/>
              <a:buChar char="•"/>
              <a:defRPr/>
            </a:pPr>
            <a:endParaRPr lang="en-US" b="1" kern="0" dirty="0" smtClean="0"/>
          </a:p>
          <a:p>
            <a:pPr marL="1257300" lvl="2" indent="-342900">
              <a:spcBef>
                <a:spcPct val="20000"/>
              </a:spcBef>
              <a:buClr>
                <a:srgbClr val="00AAF6"/>
              </a:buClr>
              <a:buFontTx/>
              <a:buChar char="•"/>
              <a:defRPr/>
            </a:pPr>
            <a:endParaRPr lang="en-US"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59 services found (NCI production grid)</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Including the </a:t>
            </a:r>
            <a:r>
              <a:rPr lang="en-US" kern="0" dirty="0" err="1" smtClean="0">
                <a:latin typeface="+mn-lt"/>
              </a:rPr>
              <a:t>caBIO</a:t>
            </a:r>
            <a:r>
              <a:rPr lang="en-US" kern="0" dirty="0" smtClean="0">
                <a:latin typeface="+mn-lt"/>
              </a:rPr>
              <a:t> 4.0 service used in the portal example</a:t>
            </a:r>
            <a:endParaRPr lang="en-US"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discover by code.png"/>
          <p:cNvPicPr>
            <a:picLocks noChangeAspect="1"/>
          </p:cNvPicPr>
          <p:nvPr/>
        </p:nvPicPr>
        <p:blipFill>
          <a:blip r:embed="rId2" cstate="print"/>
          <a:stretch>
            <a:fillRect/>
          </a:stretch>
        </p:blipFill>
        <p:spPr>
          <a:xfrm>
            <a:off x="1219200" y="2438400"/>
            <a:ext cx="6677025" cy="1628775"/>
          </a:xfrm>
          <a:prstGeom prst="rect">
            <a:avLst/>
          </a:prstGeom>
        </p:spPr>
      </p:pic>
      <p:pic>
        <p:nvPicPr>
          <p:cNvPr id="6" name="Picture 5" descr="cabio found.png"/>
          <p:cNvPicPr>
            <a:picLocks noChangeAspect="1"/>
          </p:cNvPicPr>
          <p:nvPr/>
        </p:nvPicPr>
        <p:blipFill>
          <a:blip r:embed="rId3" cstate="print"/>
          <a:stretch>
            <a:fillRect/>
          </a:stretch>
        </p:blipFill>
        <p:spPr>
          <a:xfrm>
            <a:off x="1219200" y="4648200"/>
            <a:ext cx="6191250" cy="1295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Obtaining a domain model</a:t>
            </a:r>
          </a:p>
          <a:p>
            <a:pPr marL="800100" lvl="1" indent="-342900">
              <a:spcBef>
                <a:spcPct val="20000"/>
              </a:spcBef>
              <a:buClr>
                <a:srgbClr val="00AAF6"/>
              </a:buClr>
              <a:buFontTx/>
              <a:buChar char="•"/>
              <a:defRPr/>
            </a:pPr>
            <a:r>
              <a:rPr lang="en-US" sz="2000" kern="0" dirty="0" smtClean="0">
                <a:latin typeface="+mn-lt"/>
              </a:rPr>
              <a:t>The domain model defines what classes, attributes, and associations are available</a:t>
            </a:r>
          </a:p>
          <a:p>
            <a:pPr marL="1257300" lvl="2" indent="-342900">
              <a:spcBef>
                <a:spcPct val="20000"/>
              </a:spcBef>
              <a:buClr>
                <a:srgbClr val="00AAF6"/>
              </a:buClr>
              <a:buFontTx/>
              <a:buChar char="•"/>
              <a:defRPr/>
            </a:pPr>
            <a:r>
              <a:rPr lang="en-US" kern="0" dirty="0" smtClean="0">
                <a:latin typeface="+mn-lt"/>
              </a:rPr>
              <a:t>Also contains semantic metadata, including concept codes</a:t>
            </a:r>
          </a:p>
          <a:p>
            <a:pPr marL="800100" lvl="1" indent="-342900">
              <a:spcBef>
                <a:spcPct val="20000"/>
              </a:spcBef>
              <a:buClr>
                <a:srgbClr val="00AAF6"/>
              </a:buClr>
              <a:buFontTx/>
              <a:buChar char="•"/>
              <a:defRPr/>
            </a:pPr>
            <a:r>
              <a:rPr lang="en-US" sz="2000" kern="0" dirty="0" err="1" smtClean="0">
                <a:latin typeface="+mn-lt"/>
              </a:rPr>
              <a:t>Metadatautils</a:t>
            </a:r>
            <a:r>
              <a:rPr lang="en-US" sz="2000" kern="0" dirty="0" smtClean="0">
                <a:latin typeface="+mn-lt"/>
              </a:rPr>
              <a:t> project has facilities for working with and obtaining domain models from caGrid data services</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We can find the concept code in the model</a:t>
            </a:r>
            <a:endParaRPr lang="en-US" sz="2000" kern="0" dirty="0" smtClean="0">
              <a:latin typeface="+mn-lt"/>
            </a:endParaRPr>
          </a:p>
        </p:txBody>
      </p:sp>
      <p:pic>
        <p:nvPicPr>
          <p:cNvPr id="7" name="Picture 6" descr="get domain model.png"/>
          <p:cNvPicPr>
            <a:picLocks noChangeAspect="1"/>
          </p:cNvPicPr>
          <p:nvPr/>
        </p:nvPicPr>
        <p:blipFill>
          <a:blip r:embed="rId2" cstate="print"/>
          <a:stretch>
            <a:fillRect/>
          </a:stretch>
        </p:blipFill>
        <p:spPr>
          <a:xfrm>
            <a:off x="1143000" y="3429000"/>
            <a:ext cx="7172325" cy="800100"/>
          </a:xfrm>
          <a:prstGeom prst="rect">
            <a:avLst/>
          </a:prstGeom>
        </p:spPr>
      </p:pic>
      <p:pic>
        <p:nvPicPr>
          <p:cNvPr id="8" name="Picture 7" descr="cabio domain model highlight.png"/>
          <p:cNvPicPr>
            <a:picLocks noChangeAspect="1"/>
          </p:cNvPicPr>
          <p:nvPr/>
        </p:nvPicPr>
        <p:blipFill>
          <a:blip r:embed="rId3" cstate="print"/>
          <a:stretch>
            <a:fillRect/>
          </a:stretch>
        </p:blipFill>
        <p:spPr>
          <a:xfrm>
            <a:off x="990600" y="4495800"/>
            <a:ext cx="9144000" cy="101264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domain model</a:t>
            </a:r>
          </a:p>
          <a:p>
            <a:pPr marL="800100" lvl="1" indent="-342900">
              <a:spcBef>
                <a:spcPct val="20000"/>
              </a:spcBef>
              <a:buClr>
                <a:srgbClr val="00AAF6"/>
              </a:buClr>
              <a:buFontTx/>
              <a:buChar char="•"/>
              <a:defRPr/>
            </a:pPr>
            <a:r>
              <a:rPr lang="en-US" sz="2000" kern="0" dirty="0" smtClean="0">
                <a:latin typeface="+mn-lt"/>
              </a:rPr>
              <a:t>Utilize the CQL object API to build up a query</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Walk through classes, looking for a “Gene” class</a:t>
            </a:r>
          </a:p>
          <a:p>
            <a:pPr marL="800100" lvl="1" indent="-342900">
              <a:spcBef>
                <a:spcPct val="20000"/>
              </a:spcBef>
              <a:buClr>
                <a:srgbClr val="00AAF6"/>
              </a:buClr>
              <a:buFontTx/>
              <a:buChar char="•"/>
              <a:defRPr/>
            </a:pPr>
            <a:r>
              <a:rPr lang="en-US" sz="2000" kern="0" dirty="0" smtClean="0">
                <a:latin typeface="+mn-lt"/>
              </a:rPr>
              <a:t>Iterate that class’s attributes</a:t>
            </a:r>
          </a:p>
          <a:p>
            <a:pPr marL="800100" lvl="1" indent="-342900">
              <a:spcBef>
                <a:spcPct val="20000"/>
              </a:spcBef>
              <a:buClr>
                <a:srgbClr val="00AAF6"/>
              </a:buClr>
              <a:buFontTx/>
              <a:buChar char="•"/>
              <a:defRPr/>
            </a:pPr>
            <a:r>
              <a:rPr lang="en-US" sz="2000" kern="0" dirty="0" smtClean="0">
                <a:latin typeface="+mn-lt"/>
              </a:rPr>
              <a:t>Inspect each attribute’s semantic metadata for the concept </a:t>
            </a:r>
            <a:r>
              <a:rPr lang="en-US" sz="2000" kern="0" dirty="0" smtClean="0">
                <a:latin typeface="+mn-lt"/>
              </a:rPr>
              <a:t>code </a:t>
            </a:r>
            <a:r>
              <a:rPr lang="en-US" sz="2000" b="1" kern="0" dirty="0" smtClean="0">
                <a:latin typeface="+mn-lt"/>
              </a:rPr>
              <a:t>C42614</a:t>
            </a:r>
            <a:r>
              <a:rPr lang="en-US" sz="2000" kern="0" dirty="0" smtClean="0">
                <a:latin typeface="+mn-lt"/>
              </a:rPr>
              <a:t> </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Once the attribute is found, set the CQL query target</a:t>
            </a:r>
          </a:p>
          <a:p>
            <a:pPr marL="1257300" lvl="2" indent="-342900">
              <a:spcBef>
                <a:spcPct val="20000"/>
              </a:spcBef>
              <a:buClr>
                <a:srgbClr val="00AAF6"/>
              </a:buClr>
              <a:buFontTx/>
              <a:buChar char="•"/>
              <a:defRPr/>
            </a:pPr>
            <a:r>
              <a:rPr lang="en-US" kern="0" dirty="0" smtClean="0">
                <a:latin typeface="+mn-lt"/>
              </a:rPr>
              <a:t>Restrict the target by the attribute’s value</a:t>
            </a:r>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QL from Domain Model.png"/>
          <p:cNvPicPr>
            <a:picLocks noChangeAspect="1"/>
          </p:cNvPicPr>
          <p:nvPr/>
        </p:nvPicPr>
        <p:blipFill>
          <a:blip r:embed="rId2" cstate="print"/>
          <a:stretch>
            <a:fillRect/>
          </a:stretch>
        </p:blipFill>
        <p:spPr>
          <a:xfrm>
            <a:off x="838200" y="1219200"/>
            <a:ext cx="7391400" cy="5410200"/>
          </a:xfrm>
          <a:prstGeom prst="rect">
            <a:avLst/>
          </a:prstGeom>
        </p:spPr>
      </p:pic>
      <p:sp>
        <p:nvSpPr>
          <p:cNvPr id="2" name="Title 1"/>
          <p:cNvSpPr>
            <a:spLocks noGrp="1"/>
          </p:cNvSpPr>
          <p:nvPr>
            <p:ph type="title"/>
          </p:nvPr>
        </p:nvSpPr>
        <p:spPr/>
        <p:txBody>
          <a:bodyPr/>
          <a:lstStyle/>
          <a:p>
            <a:r>
              <a:rPr lang="en-US" dirty="0" smtClean="0"/>
              <a:t>Data Service Client Workflow</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Issue the CQL query and retrieve results</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Using the XML-Only feature of the results </a:t>
            </a:r>
            <a:r>
              <a:rPr lang="en-US" sz="2000" kern="0" dirty="0" err="1" smtClean="0">
                <a:latin typeface="+mn-lt"/>
              </a:rPr>
              <a:t>iterator</a:t>
            </a:r>
            <a:r>
              <a:rPr lang="en-US" sz="2000" kern="0" dirty="0" smtClean="0">
                <a:latin typeface="+mn-lt"/>
              </a:rPr>
              <a:t> avoids attempting to </a:t>
            </a:r>
            <a:r>
              <a:rPr lang="en-US" sz="2000" kern="0" dirty="0" err="1" smtClean="0">
                <a:latin typeface="+mn-lt"/>
              </a:rPr>
              <a:t>deserialize</a:t>
            </a:r>
            <a:r>
              <a:rPr lang="en-US" sz="2000" kern="0" dirty="0" smtClean="0">
                <a:latin typeface="+mn-lt"/>
              </a:rPr>
              <a:t> the results into an object model the client probably doesn’t have java classes for locally</a:t>
            </a:r>
          </a:p>
          <a:p>
            <a:pPr marL="1257300" lvl="2" indent="-342900">
              <a:spcBef>
                <a:spcPct val="20000"/>
              </a:spcBef>
              <a:buClr>
                <a:srgbClr val="00AAF6"/>
              </a:buClr>
              <a:buFontTx/>
              <a:buChar char="•"/>
              <a:defRPr/>
            </a:pPr>
            <a:r>
              <a:rPr lang="en-US" kern="0" dirty="0" smtClean="0">
                <a:latin typeface="+mn-lt"/>
              </a:rPr>
              <a:t>Client could generate these classes from XML schema using WSDL2Java or a similar tool</a:t>
            </a: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Query the data service.png"/>
          <p:cNvPicPr>
            <a:picLocks noChangeAspect="1"/>
          </p:cNvPicPr>
          <p:nvPr/>
        </p:nvPicPr>
        <p:blipFill>
          <a:blip r:embed="rId2" cstate="print"/>
          <a:stretch>
            <a:fillRect/>
          </a:stretch>
        </p:blipFill>
        <p:spPr>
          <a:xfrm>
            <a:off x="762000" y="1828800"/>
            <a:ext cx="5953125" cy="17811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2742</TotalTime>
  <Words>3453</Words>
  <Application>Microsoft Office PowerPoint</Application>
  <PresentationFormat>On-screen Show (4:3)</PresentationFormat>
  <Paragraphs>508</Paragraphs>
  <Slides>50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Simplified service development process</vt:lpstr>
      <vt:lpstr>Simplified service development process</vt:lpstr>
      <vt:lpstr>Data Service Styles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Queries</vt:lpstr>
      <vt:lpstr>Federated Query Service</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188</cp:revision>
  <dcterms:created xsi:type="dcterms:W3CDTF">2009-06-15T16:18:33Z</dcterms:created>
  <dcterms:modified xsi:type="dcterms:W3CDTF">2009-06-22T19:13:07Z</dcterms:modified>
</cp:coreProperties>
</file>