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3" r:id="rId11"/>
    <p:sldId id="274" r:id="rId12"/>
    <p:sldId id="260" r:id="rId13"/>
    <p:sldId id="271" r:id="rId14"/>
    <p:sldId id="272" r:id="rId15"/>
    <p:sldId id="261" r:id="rId16"/>
    <p:sldId id="262" r:id="rId17"/>
    <p:sldId id="263" r:id="rId18"/>
    <p:sldId id="264" r:id="rId19"/>
    <p:sldId id="275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990000"/>
    <a:srgbClr val="00AAF6"/>
    <a:srgbClr val="21BAFF"/>
    <a:srgbClr val="9FE1FF"/>
    <a:srgbClr val="FF9900"/>
    <a:srgbClr val="339933"/>
    <a:srgbClr val="1C267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3BEF81-0F37-42AC-9902-0759E70A3D8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FAB317-83DE-4F78-A8C3-BF0B197B8DD4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2E7A26-CDAF-4007-87E1-1301A9359D1C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416834-F646-4C6A-AEEC-06305B5F55AB}" type="slidenum">
              <a:rPr lang="en-US"/>
              <a:pPr/>
              <a:t>12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EA7BEA-0DA3-446B-8D4C-70CC7C2360F4}" type="slidenum">
              <a:rPr lang="en-US"/>
              <a:pPr/>
              <a:t>15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smtClean="0"/>
              <a:t>This next phase runs through developing a query for a data service showing how the domain model describes the queryies that can be generated and the CQL language lets you express the query.  This example is showing a simple model where all we want to do is qeury the DB for all Genes.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569D21-1F98-43C8-8EC9-B78A541EFFE1}" type="slidenum">
              <a:rPr lang="en-US"/>
              <a:pPr/>
              <a:t>16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smtClean="0"/>
              <a:t>Now we get more specific and add some more filtering to our query buy having it only return genes that have a symbol “LIKE” BRCA and a wildcard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CC0C41-88F7-41C7-9D58-41A46E11E94E}" type="slidenum">
              <a:rPr lang="en-US"/>
              <a:pPr/>
              <a:t>17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smtClean="0"/>
              <a:t>Net we will get even more specific and say I we only want those same genes from before but only if they have an associated Taxon instance.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6CC5F91-7E10-4D18-9438-9AF3612818A6}" type="slidenum">
              <a:rPr lang="en-US"/>
              <a:pPr/>
              <a:t>18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smtClean="0"/>
              <a:t>And lastly we will even futher specify our search to say not only do we want a taxon to exist but that taxon needs to be from the homo sapiens genus.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9" name="Picture 23" descr="COV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371600"/>
            <a:ext cx="84582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INSID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4953000" y="2057400"/>
            <a:ext cx="3810000" cy="609600"/>
          </a:xfrm>
        </p:spPr>
        <p:txBody>
          <a:bodyPr/>
          <a:lstStyle/>
          <a:p>
            <a:r>
              <a:rPr lang="en-US" dirty="0" smtClean="0"/>
              <a:t>caGrid Data Services</a:t>
            </a:r>
            <a:endParaRPr lang="en-US" dirty="0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267200"/>
            <a:ext cx="3200400" cy="457200"/>
          </a:xfrm>
        </p:spPr>
        <p:txBody>
          <a:bodyPr/>
          <a:lstStyle/>
          <a:p>
            <a:r>
              <a:rPr lang="en-US" dirty="0" smtClean="0"/>
              <a:t>Novartis Technical Training</a:t>
            </a:r>
            <a:endParaRPr lang="en-US" dirty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5257800" y="5349875"/>
            <a:ext cx="34290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solidFill>
                  <a:schemeClr val="bg2"/>
                </a:solidFill>
              </a:rPr>
              <a:t>Other pertinent info right here</a:t>
            </a:r>
            <a:br>
              <a:rPr lang="en-US" sz="1400" dirty="0">
                <a:solidFill>
                  <a:schemeClr val="bg2"/>
                </a:solidFill>
              </a:rPr>
            </a:br>
            <a:endParaRPr lang="en-US" sz="800" dirty="0">
              <a:solidFill>
                <a:schemeClr val="bg2"/>
              </a:solidFill>
            </a:endParaRPr>
          </a:p>
          <a:p>
            <a:pPr algn="r">
              <a:spcBef>
                <a:spcPct val="50000"/>
              </a:spcBef>
            </a:pPr>
            <a:r>
              <a:rPr lang="en-US" sz="1400" b="1" dirty="0">
                <a:solidFill>
                  <a:schemeClr val="bg2"/>
                </a:solidFill>
              </a:rPr>
              <a:t>November, 2007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lang="en-US" sz="2000" b="1" kern="0" dirty="0" smtClean="0">
                <a:latin typeface="+mn-lt"/>
              </a:rPr>
              <a:t>Single, Common Client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All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data services can be queried via the same client class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000" kern="0" baseline="0" dirty="0" smtClean="0">
                <a:latin typeface="+mn-lt"/>
              </a:rPr>
              <a:t>Possible</a:t>
            </a:r>
            <a:r>
              <a:rPr lang="en-US" sz="2000" kern="0" dirty="0" smtClean="0">
                <a:latin typeface="+mn-lt"/>
              </a:rPr>
              <a:t> because all data services implement the same WSDL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Standard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client has single public method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kern="0" baseline="0" dirty="0" smtClean="0">
                <a:latin typeface="+mn-lt"/>
              </a:rPr>
              <a:t>CQL</a:t>
            </a:r>
            <a:r>
              <a:rPr lang="en-US" kern="0" dirty="0" smtClean="0">
                <a:latin typeface="+mn-lt"/>
              </a:rPr>
              <a:t> query in, CQL query results out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Client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for each specific service works too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kern="0" baseline="0" dirty="0" smtClean="0">
                <a:latin typeface="+mn-lt"/>
              </a:rPr>
              <a:t>Methods</a:t>
            </a:r>
            <a:r>
              <a:rPr lang="en-US" kern="0" dirty="0" smtClean="0">
                <a:latin typeface="+mn-lt"/>
              </a:rPr>
              <a:t> unique to the service are available via the custom client.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Constructed like any other Introduce-generated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client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kern="0" baseline="0" dirty="0" smtClean="0">
                <a:latin typeface="+mn-lt"/>
              </a:rPr>
              <a:t>Service</a:t>
            </a:r>
            <a:r>
              <a:rPr lang="en-US" kern="0" dirty="0" smtClean="0">
                <a:latin typeface="+mn-lt"/>
              </a:rPr>
              <a:t> URL / EPR and optional Grid Credential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more on CQL query processors here?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caGrid Query Language (CQL)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Simple, “minimum entry” for data providers</a:t>
            </a:r>
          </a:p>
          <a:p>
            <a:pPr eaLnBrk="1" hangingPunct="1"/>
            <a:r>
              <a:rPr lang="en-US" sz="2400" dirty="0" smtClean="0"/>
              <a:t>Specifies a target object (result) type and selects the instances which satisfy the specified properties and nested object properties</a:t>
            </a:r>
          </a:p>
          <a:p>
            <a:pPr lvl="1" eaLnBrk="1" hangingPunct="1"/>
            <a:r>
              <a:rPr lang="en-US" sz="2400" dirty="0" smtClean="0"/>
              <a:t>Allows path navigation</a:t>
            </a:r>
          </a:p>
          <a:p>
            <a:pPr lvl="1" eaLnBrk="1" hangingPunct="1"/>
            <a:r>
              <a:rPr lang="en-US" sz="2400" dirty="0" smtClean="0"/>
              <a:t>Provides logical grouping</a:t>
            </a:r>
          </a:p>
          <a:p>
            <a:pPr lvl="1" eaLnBrk="1" hangingPunct="1"/>
            <a:r>
              <a:rPr lang="en-US" sz="2400" dirty="0" smtClean="0"/>
              <a:t>Provides name/predicate/value filtering on properties of objects</a:t>
            </a:r>
          </a:p>
          <a:p>
            <a:pPr eaLnBrk="1" hangingPunct="1"/>
            <a:r>
              <a:rPr lang="en-US" sz="2400" dirty="0" smtClean="0"/>
              <a:t>Recursively defined</a:t>
            </a:r>
          </a:p>
          <a:p>
            <a:pPr eaLnBrk="1" hangingPunct="1"/>
            <a:r>
              <a:rPr lang="en-US" sz="2400" dirty="0" smtClean="0"/>
              <a:t>Ability to return full Objects, Set of attributes, count of results, or distinct attribute values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CQL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Object</a:t>
            </a:r>
            <a:endParaRPr lang="en-US" sz="2400" dirty="0" smtClean="0"/>
          </a:p>
          <a:p>
            <a:pPr lvl="1"/>
            <a:r>
              <a:rPr lang="en-US" sz="2000" dirty="0" smtClean="0"/>
              <a:t>Base for search criteria and target definition</a:t>
            </a:r>
          </a:p>
          <a:p>
            <a:pPr lvl="1"/>
            <a:r>
              <a:rPr lang="en-US" sz="2000" dirty="0" smtClean="0"/>
              <a:t>Contains the name of the data type / class being searched for</a:t>
            </a:r>
          </a:p>
          <a:p>
            <a:pPr lvl="1"/>
            <a:r>
              <a:rPr lang="en-US" sz="2000" dirty="0" smtClean="0"/>
              <a:t>May have one of three child query parts</a:t>
            </a:r>
          </a:p>
          <a:p>
            <a:pPr lvl="2"/>
            <a:r>
              <a:rPr lang="en-US" sz="1800" dirty="0" smtClean="0"/>
              <a:t>Association, Attribute, or Group</a:t>
            </a:r>
          </a:p>
          <a:p>
            <a:r>
              <a:rPr lang="en-US" sz="2000" dirty="0" smtClean="0"/>
              <a:t>Target</a:t>
            </a:r>
          </a:p>
          <a:p>
            <a:pPr lvl="1"/>
            <a:r>
              <a:rPr lang="en-US" sz="2000" dirty="0" smtClean="0"/>
              <a:t>Top level query component extends from Object</a:t>
            </a:r>
          </a:p>
          <a:p>
            <a:pPr lvl="1"/>
            <a:r>
              <a:rPr lang="en-US" sz="2000" dirty="0" smtClean="0"/>
              <a:t>Identifies the data type which will be returned by the query</a:t>
            </a:r>
          </a:p>
          <a:p>
            <a:r>
              <a:rPr lang="en-US" sz="2000" dirty="0" smtClean="0"/>
              <a:t>Association</a:t>
            </a:r>
          </a:p>
          <a:p>
            <a:pPr lvl="1"/>
            <a:r>
              <a:rPr lang="en-US" sz="2000" dirty="0" smtClean="0"/>
              <a:t>Lower level query component extends from Object</a:t>
            </a:r>
          </a:p>
          <a:p>
            <a:pPr lvl="1"/>
            <a:r>
              <a:rPr lang="en-US" sz="2000" dirty="0" smtClean="0"/>
              <a:t>Restricts query results</a:t>
            </a:r>
          </a:p>
          <a:p>
            <a:pPr lvl="2"/>
            <a:r>
              <a:rPr lang="en-US" sz="1800" dirty="0" smtClean="0"/>
              <a:t>Must be non-null</a:t>
            </a:r>
          </a:p>
          <a:p>
            <a:pPr lvl="2"/>
            <a:r>
              <a:rPr lang="en-US" sz="1800" dirty="0" smtClean="0"/>
              <a:t>Further associations, attributes, or groups as child query components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CQL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Attribute</a:t>
            </a:r>
          </a:p>
          <a:p>
            <a:pPr lvl="1"/>
            <a:r>
              <a:rPr lang="en-US" sz="2000" dirty="0" smtClean="0"/>
              <a:t>Object property used as search criteria</a:t>
            </a:r>
          </a:p>
          <a:p>
            <a:pPr lvl="1"/>
            <a:r>
              <a:rPr lang="en-US" sz="2000" dirty="0" smtClean="0"/>
              <a:t>Defined in terms of attribute name, predicate, and value</a:t>
            </a:r>
          </a:p>
          <a:p>
            <a:pPr lvl="1"/>
            <a:r>
              <a:rPr lang="en-US" sz="2000" dirty="0" smtClean="0"/>
              <a:t>Predicates are similar to SQL</a:t>
            </a:r>
          </a:p>
          <a:p>
            <a:pPr lvl="2"/>
            <a:r>
              <a:rPr lang="en-US" sz="1800" dirty="0" smtClean="0"/>
              <a:t>Equals, Not Equals, Like, Less Than, Greater Than, Less or Equal, Greater or Equal, Null, and Not Null</a:t>
            </a:r>
          </a:p>
          <a:p>
            <a:r>
              <a:rPr lang="en-US" sz="2000" dirty="0" smtClean="0"/>
              <a:t>Group</a:t>
            </a:r>
          </a:p>
          <a:p>
            <a:pPr lvl="1"/>
            <a:r>
              <a:rPr lang="en-US" sz="2000" dirty="0" smtClean="0"/>
              <a:t>A logical join of child search criteria</a:t>
            </a:r>
          </a:p>
          <a:p>
            <a:pPr lvl="2"/>
            <a:r>
              <a:rPr lang="en-US" sz="1800" dirty="0" smtClean="0"/>
              <a:t>Logical operators AND / OR</a:t>
            </a:r>
          </a:p>
          <a:p>
            <a:pPr lvl="1"/>
            <a:r>
              <a:rPr lang="en-US" sz="2000" dirty="0" smtClean="0"/>
              <a:t>May have one or more Attributes, Associations, or additional Groups in combination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066800"/>
            <a:ext cx="5229225" cy="3657600"/>
            <a:chOff x="288" y="672"/>
            <a:chExt cx="3294" cy="2304"/>
          </a:xfrm>
        </p:grpSpPr>
        <p:pic>
          <p:nvPicPr>
            <p:cNvPr id="47117" name="Picture 3" descr="caBIO"/>
            <p:cNvPicPr>
              <a:picLocks noChangeAspect="1" noChangeArrowheads="1"/>
            </p:cNvPicPr>
            <p:nvPr/>
          </p:nvPicPr>
          <p:blipFill>
            <a:blip r:embed="rId3" cstate="print"/>
            <a:srcRect l="1860" t="3636" r="42975" b="42657"/>
            <a:stretch>
              <a:fillRect/>
            </a:stretch>
          </p:blipFill>
          <p:spPr bwMode="auto">
            <a:xfrm>
              <a:off x="288" y="672"/>
              <a:ext cx="3204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118" name="Rectangle 4"/>
            <p:cNvSpPr>
              <a:spLocks noChangeArrowheads="1"/>
            </p:cNvSpPr>
            <p:nvPr/>
          </p:nvSpPr>
          <p:spPr bwMode="auto">
            <a:xfrm>
              <a:off x="2718" y="1788"/>
              <a:ext cx="864" cy="11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0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CQL Query</a:t>
            </a:r>
          </a:p>
        </p:txBody>
      </p:sp>
      <p:graphicFrame>
        <p:nvGraphicFramePr>
          <p:cNvPr id="1003543" name="Group 23"/>
          <p:cNvGraphicFramePr>
            <a:graphicFrameLocks noGrp="1"/>
          </p:cNvGraphicFramePr>
          <p:nvPr/>
        </p:nvGraphicFramePr>
        <p:xfrm>
          <a:off x="3048000" y="3352800"/>
          <a:ext cx="6248400" cy="2947988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Return all Genes: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&lt;CQLQuery xmlns="http://CQL.caBIG/1/gov.nih.nci.cagrid.CQLQuery"&gt;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&lt;Target name="gov.nih.nci.cabio.domain.Gene"&gt;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&lt;/Target&gt;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&lt;/CQLQuery&gt;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16" name="Oval 14"/>
          <p:cNvSpPr>
            <a:spLocks noChangeArrowheads="1"/>
          </p:cNvSpPr>
          <p:nvPr/>
        </p:nvSpPr>
        <p:spPr bwMode="auto">
          <a:xfrm>
            <a:off x="3733800" y="838200"/>
            <a:ext cx="1828800" cy="188595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066800"/>
            <a:ext cx="5229225" cy="3657600"/>
            <a:chOff x="288" y="672"/>
            <a:chExt cx="3294" cy="2304"/>
          </a:xfrm>
        </p:grpSpPr>
        <p:pic>
          <p:nvPicPr>
            <p:cNvPr id="49166" name="Picture 3" descr="caBIO"/>
            <p:cNvPicPr>
              <a:picLocks noChangeAspect="1" noChangeArrowheads="1"/>
            </p:cNvPicPr>
            <p:nvPr/>
          </p:nvPicPr>
          <p:blipFill>
            <a:blip r:embed="rId3" cstate="print"/>
            <a:srcRect l="1860" t="3636" r="42975" b="42657"/>
            <a:stretch>
              <a:fillRect/>
            </a:stretch>
          </p:blipFill>
          <p:spPr bwMode="auto">
            <a:xfrm>
              <a:off x="288" y="672"/>
              <a:ext cx="3204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67" name="Rectangle 4"/>
            <p:cNvSpPr>
              <a:spLocks noChangeArrowheads="1"/>
            </p:cNvSpPr>
            <p:nvPr/>
          </p:nvSpPr>
          <p:spPr bwMode="auto">
            <a:xfrm>
              <a:off x="2718" y="1788"/>
              <a:ext cx="864" cy="11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5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CQL Query</a:t>
            </a:r>
          </a:p>
        </p:txBody>
      </p:sp>
      <p:graphicFrame>
        <p:nvGraphicFramePr>
          <p:cNvPr id="1003543" name="Group 23"/>
          <p:cNvGraphicFramePr>
            <a:graphicFrameLocks noGrp="1"/>
          </p:cNvGraphicFramePr>
          <p:nvPr/>
        </p:nvGraphicFramePr>
        <p:xfrm>
          <a:off x="3048000" y="3352800"/>
          <a:ext cx="6248400" cy="2947988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Return all Genes with a symbol beginning with BRCA: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&lt;CQLQuery xmlns="http://CQL.caBIG/1/gov.nih.nci.cagrid.CQLQuery"&gt;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&lt;Target name="gov.nih.nci.cabio.domain.Gene"&gt;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&lt;Group logicRelation="AND"&gt;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&lt;Attribute name="symbol" predicate="LIKE“ value="BRCA%"/&gt;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&lt;/Group&gt;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&lt;/Target&gt;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&lt;/CQLQuery&gt;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64" name="Oval 14"/>
          <p:cNvSpPr>
            <a:spLocks noChangeArrowheads="1"/>
          </p:cNvSpPr>
          <p:nvPr/>
        </p:nvSpPr>
        <p:spPr bwMode="auto">
          <a:xfrm>
            <a:off x="3733800" y="838200"/>
            <a:ext cx="1828800" cy="188595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AutoShape 15"/>
          <p:cNvSpPr>
            <a:spLocks/>
          </p:cNvSpPr>
          <p:nvPr/>
        </p:nvSpPr>
        <p:spPr bwMode="auto">
          <a:xfrm>
            <a:off x="5943600" y="1143000"/>
            <a:ext cx="1352550" cy="276225"/>
          </a:xfrm>
          <a:prstGeom prst="borderCallout2">
            <a:avLst>
              <a:gd name="adj1" fmla="val 41380"/>
              <a:gd name="adj2" fmla="val -5634"/>
              <a:gd name="adj3" fmla="val 41380"/>
              <a:gd name="adj4" fmla="val -28755"/>
              <a:gd name="adj5" fmla="val 208620"/>
              <a:gd name="adj6" fmla="val -77583"/>
            </a:avLst>
          </a:prstGeom>
          <a:noFill/>
          <a:ln w="25400">
            <a:solidFill>
              <a:srgbClr val="000099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rgbClr val="000099"/>
                </a:solidFill>
              </a:rPr>
              <a:t>LIKE “BRCA%”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066800"/>
            <a:ext cx="5229225" cy="3657600"/>
            <a:chOff x="288" y="672"/>
            <a:chExt cx="3294" cy="2304"/>
          </a:xfrm>
        </p:grpSpPr>
        <p:pic>
          <p:nvPicPr>
            <p:cNvPr id="51216" name="Picture 3" descr="caBIO"/>
            <p:cNvPicPr>
              <a:picLocks noChangeAspect="1" noChangeArrowheads="1"/>
            </p:cNvPicPr>
            <p:nvPr/>
          </p:nvPicPr>
          <p:blipFill>
            <a:blip r:embed="rId3" cstate="print"/>
            <a:srcRect l="1860" t="3636" r="42975" b="42657"/>
            <a:stretch>
              <a:fillRect/>
            </a:stretch>
          </p:blipFill>
          <p:spPr bwMode="auto">
            <a:xfrm>
              <a:off x="288" y="672"/>
              <a:ext cx="3204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17" name="Rectangle 4"/>
            <p:cNvSpPr>
              <a:spLocks noChangeArrowheads="1"/>
            </p:cNvSpPr>
            <p:nvPr/>
          </p:nvSpPr>
          <p:spPr bwMode="auto">
            <a:xfrm>
              <a:off x="2718" y="1788"/>
              <a:ext cx="864" cy="11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0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CQL Query</a:t>
            </a:r>
          </a:p>
        </p:txBody>
      </p:sp>
      <p:graphicFrame>
        <p:nvGraphicFramePr>
          <p:cNvPr id="1003543" name="Group 23"/>
          <p:cNvGraphicFramePr>
            <a:graphicFrameLocks noGrp="1"/>
          </p:cNvGraphicFramePr>
          <p:nvPr/>
        </p:nvGraphicFramePr>
        <p:xfrm>
          <a:off x="3048000" y="3352800"/>
          <a:ext cx="6248400" cy="3120390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Return all Genes with a symbol beginning with BRCA and have an associated Taxon: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&lt;CQLQuery xmlns="http://CQL.caBIG/1/gov.nih.nci.cagrid.CQLQuery"&gt;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&lt;Target name="gov.nih.nci.cabio.domain.Gene"&gt;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&lt;Group logicRelation="AND"&gt;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&lt;Attribute name="symbol" predicate="LIKE“ value="BRCA%"/&gt;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&lt;Association roleName="taxon“  name="gov.nih.nci.cabio.domain.Taxon"&gt;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 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 Narrow" charset="0"/>
                        <a:ea typeface="ヒラギノ角ゴ Pro W3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&lt;/Association&gt;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&lt;/Group&gt;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&lt;/Target&gt;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&lt;/CQLQuery&gt;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12" name="Oval 14"/>
          <p:cNvSpPr>
            <a:spLocks noChangeArrowheads="1"/>
          </p:cNvSpPr>
          <p:nvPr/>
        </p:nvSpPr>
        <p:spPr bwMode="auto">
          <a:xfrm>
            <a:off x="3733800" y="838200"/>
            <a:ext cx="1828800" cy="188595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AutoShape 15"/>
          <p:cNvSpPr>
            <a:spLocks/>
          </p:cNvSpPr>
          <p:nvPr/>
        </p:nvSpPr>
        <p:spPr bwMode="auto">
          <a:xfrm>
            <a:off x="5943600" y="1143000"/>
            <a:ext cx="1352550" cy="276225"/>
          </a:xfrm>
          <a:prstGeom prst="borderCallout2">
            <a:avLst>
              <a:gd name="adj1" fmla="val 41380"/>
              <a:gd name="adj2" fmla="val -5634"/>
              <a:gd name="adj3" fmla="val 41380"/>
              <a:gd name="adj4" fmla="val -28755"/>
              <a:gd name="adj5" fmla="val 208620"/>
              <a:gd name="adj6" fmla="val -77583"/>
            </a:avLst>
          </a:prstGeom>
          <a:noFill/>
          <a:ln w="25400">
            <a:solidFill>
              <a:srgbClr val="000099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rgbClr val="000099"/>
                </a:solidFill>
              </a:rPr>
              <a:t>LIKE “BRCA%”</a:t>
            </a:r>
          </a:p>
        </p:txBody>
      </p:sp>
      <p:sp>
        <p:nvSpPr>
          <p:cNvPr id="51214" name="Line 17"/>
          <p:cNvSpPr>
            <a:spLocks noChangeShapeType="1"/>
          </p:cNvSpPr>
          <p:nvPr/>
        </p:nvSpPr>
        <p:spPr bwMode="auto">
          <a:xfrm flipH="1">
            <a:off x="2667000" y="2438400"/>
            <a:ext cx="1371600" cy="1143000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15" name="Oval 18"/>
          <p:cNvSpPr>
            <a:spLocks noChangeArrowheads="1"/>
          </p:cNvSpPr>
          <p:nvPr/>
        </p:nvSpPr>
        <p:spPr bwMode="auto">
          <a:xfrm>
            <a:off x="990600" y="3124200"/>
            <a:ext cx="1885950" cy="1885950"/>
          </a:xfrm>
          <a:prstGeom prst="ellips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066800"/>
            <a:ext cx="5229225" cy="3657600"/>
            <a:chOff x="288" y="672"/>
            <a:chExt cx="3294" cy="2304"/>
          </a:xfrm>
        </p:grpSpPr>
        <p:pic>
          <p:nvPicPr>
            <p:cNvPr id="53265" name="Picture 3" descr="caBIO"/>
            <p:cNvPicPr>
              <a:picLocks noChangeAspect="1" noChangeArrowheads="1"/>
            </p:cNvPicPr>
            <p:nvPr/>
          </p:nvPicPr>
          <p:blipFill>
            <a:blip r:embed="rId3" cstate="print"/>
            <a:srcRect l="1860" t="3636" r="42975" b="42657"/>
            <a:stretch>
              <a:fillRect/>
            </a:stretch>
          </p:blipFill>
          <p:spPr bwMode="auto">
            <a:xfrm>
              <a:off x="288" y="672"/>
              <a:ext cx="3204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266" name="Rectangle 4"/>
            <p:cNvSpPr>
              <a:spLocks noChangeArrowheads="1"/>
            </p:cNvSpPr>
            <p:nvPr/>
          </p:nvSpPr>
          <p:spPr bwMode="auto">
            <a:xfrm>
              <a:off x="2718" y="1788"/>
              <a:ext cx="864" cy="11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5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CQL Query</a:t>
            </a:r>
          </a:p>
        </p:txBody>
      </p:sp>
      <p:graphicFrame>
        <p:nvGraphicFramePr>
          <p:cNvPr id="1003543" name="Group 23"/>
          <p:cNvGraphicFramePr>
            <a:graphicFrameLocks noGrp="1"/>
          </p:cNvGraphicFramePr>
          <p:nvPr/>
        </p:nvGraphicFramePr>
        <p:xfrm>
          <a:off x="3048000" y="3352800"/>
          <a:ext cx="6248400" cy="3139440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Return all Genes with a symbol beginning with BRCA and have an associated Taxon with a scientificName equal to “Homo sapiens”: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&lt;CQLQuery xmlns="http://CQL.caBIG/1/gov.nih.nci.cagrid.CQLQuery"&gt;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&lt;Target name="gov.nih.nci.cabio.domain.Gene"&gt;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&lt;Group logicRelation="AND"&gt;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&lt;Attribute name="symbol" predicate="LIKE“ value="BRCA%"/&gt;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&lt;Association roleName="taxon“  name="gov.nih.nci.cabio.domain.Taxon"&gt;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&lt;Attribute name=“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scientificName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" predicate=“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EQUAL_TO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” value=“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Homo sapiens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"/&gt;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&lt;/Association&gt;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&lt;/Group&gt;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&lt;/Target&gt;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&lt;/CQLQuery&gt;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60" name="Oval 14"/>
          <p:cNvSpPr>
            <a:spLocks noChangeArrowheads="1"/>
          </p:cNvSpPr>
          <p:nvPr/>
        </p:nvSpPr>
        <p:spPr bwMode="auto">
          <a:xfrm>
            <a:off x="3733800" y="838200"/>
            <a:ext cx="1828800" cy="188595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AutoShape 15"/>
          <p:cNvSpPr>
            <a:spLocks/>
          </p:cNvSpPr>
          <p:nvPr/>
        </p:nvSpPr>
        <p:spPr bwMode="auto">
          <a:xfrm>
            <a:off x="5943600" y="1143000"/>
            <a:ext cx="1352550" cy="276225"/>
          </a:xfrm>
          <a:prstGeom prst="borderCallout2">
            <a:avLst>
              <a:gd name="adj1" fmla="val 41380"/>
              <a:gd name="adj2" fmla="val -5634"/>
              <a:gd name="adj3" fmla="val 41380"/>
              <a:gd name="adj4" fmla="val -28755"/>
              <a:gd name="adj5" fmla="val 208620"/>
              <a:gd name="adj6" fmla="val -77583"/>
            </a:avLst>
          </a:prstGeom>
          <a:noFill/>
          <a:ln w="25400">
            <a:solidFill>
              <a:srgbClr val="000099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rgbClr val="000099"/>
                </a:solidFill>
              </a:rPr>
              <a:t>LIKE “BRCA%”</a:t>
            </a:r>
          </a:p>
        </p:txBody>
      </p:sp>
      <p:sp>
        <p:nvSpPr>
          <p:cNvPr id="53262" name="AutoShape 16"/>
          <p:cNvSpPr>
            <a:spLocks/>
          </p:cNvSpPr>
          <p:nvPr/>
        </p:nvSpPr>
        <p:spPr bwMode="auto">
          <a:xfrm>
            <a:off x="1447800" y="5334000"/>
            <a:ext cx="1552575" cy="304800"/>
          </a:xfrm>
          <a:prstGeom prst="borderCallout2">
            <a:avLst>
              <a:gd name="adj1" fmla="val 37500"/>
              <a:gd name="adj2" fmla="val -4907"/>
              <a:gd name="adj3" fmla="val 37500"/>
              <a:gd name="adj4" fmla="val -5315"/>
              <a:gd name="adj5" fmla="val -426565"/>
              <a:gd name="adj6" fmla="val -5829"/>
            </a:avLst>
          </a:prstGeom>
          <a:noFill/>
          <a:ln w="25400">
            <a:solidFill>
              <a:schemeClr val="folHlink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chemeClr val="folHlink"/>
                </a:solidFill>
              </a:rPr>
              <a:t>= “Homo sapiens”</a:t>
            </a:r>
          </a:p>
        </p:txBody>
      </p:sp>
      <p:sp>
        <p:nvSpPr>
          <p:cNvPr id="53263" name="Line 17"/>
          <p:cNvSpPr>
            <a:spLocks noChangeShapeType="1"/>
          </p:cNvSpPr>
          <p:nvPr/>
        </p:nvSpPr>
        <p:spPr bwMode="auto">
          <a:xfrm flipH="1">
            <a:off x="2667000" y="2438400"/>
            <a:ext cx="1371600" cy="1143000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3264" name="Oval 18"/>
          <p:cNvSpPr>
            <a:spLocks noChangeArrowheads="1"/>
          </p:cNvSpPr>
          <p:nvPr/>
        </p:nvSpPr>
        <p:spPr bwMode="auto">
          <a:xfrm>
            <a:off x="990600" y="3124200"/>
            <a:ext cx="1885950" cy="1885950"/>
          </a:xfrm>
          <a:prstGeom prst="ellips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 Query Results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… text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caGrid Data Services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caGrid Data Services provide capability to expose data resources to the Grid</a:t>
            </a:r>
          </a:p>
          <a:p>
            <a:r>
              <a:rPr lang="en-US" sz="2000" dirty="0" smtClean="0"/>
              <a:t>Specialization of caGrid grid services to expose data through a common query interface</a:t>
            </a:r>
          </a:p>
          <a:p>
            <a:pPr lvl="1"/>
            <a:r>
              <a:rPr lang="en-US" sz="2000" dirty="0" smtClean="0"/>
              <a:t>Meet all base service requirements of caGrid services</a:t>
            </a:r>
          </a:p>
          <a:p>
            <a:r>
              <a:rPr lang="en-US" sz="2000" dirty="0" smtClean="0"/>
              <a:t>Present an object view of data sources</a:t>
            </a:r>
          </a:p>
          <a:p>
            <a:pPr lvl="1"/>
            <a:r>
              <a:rPr lang="en-US" sz="2000" dirty="0" smtClean="0"/>
              <a:t>Exposed objects are registered in </a:t>
            </a:r>
            <a:r>
              <a:rPr lang="en-US" sz="2000" dirty="0" err="1" smtClean="0"/>
              <a:t>caDSR</a:t>
            </a:r>
            <a:r>
              <a:rPr lang="en-US" sz="2000" dirty="0" smtClean="0"/>
              <a:t> and their XML representation in GME</a:t>
            </a:r>
          </a:p>
          <a:p>
            <a:pPr lvl="1"/>
            <a:r>
              <a:rPr lang="en-US" sz="2000" dirty="0" smtClean="0"/>
              <a:t>Data Service Metadata describes information model</a:t>
            </a:r>
          </a:p>
          <a:p>
            <a:pPr lvl="1"/>
            <a:r>
              <a:rPr lang="en-US" sz="2000" dirty="0" smtClean="0"/>
              <a:t>Queries made with CQL Query objects</a:t>
            </a:r>
          </a:p>
          <a:p>
            <a:pPr lvl="2"/>
            <a:r>
              <a:rPr lang="en-US" sz="1800" dirty="0" smtClean="0"/>
              <a:t>Results returned as objects nested in a CQL Query Result Set</a:t>
            </a:r>
          </a:p>
          <a:p>
            <a:r>
              <a:rPr lang="en-US" sz="2000" dirty="0" smtClean="0"/>
              <a:t>Graphical Development tool, implemented as an extension to the Introduce Toolkit, is used to create the new grid service</a:t>
            </a:r>
          </a:p>
          <a:p>
            <a:pPr lvl="1"/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248400" cy="1143000"/>
          </a:xfrm>
        </p:spPr>
        <p:txBody>
          <a:bodyPr/>
          <a:lstStyle/>
          <a:p>
            <a:pPr lvl="0"/>
            <a:r>
              <a:rPr lang="en-US" dirty="0">
                <a:cs typeface="Arial" charset="0"/>
              </a:rPr>
              <a:t>E</a:t>
            </a:r>
            <a:r>
              <a:rPr lang="en-US" dirty="0" smtClean="0">
                <a:cs typeface="Arial" charset="0"/>
              </a:rPr>
              <a:t>xample </a:t>
            </a:r>
            <a:r>
              <a:rPr lang="en-US" dirty="0">
                <a:cs typeface="Arial" charset="0"/>
              </a:rPr>
              <a:t>service development </a:t>
            </a:r>
            <a:r>
              <a:rPr lang="en-US" dirty="0" smtClean="0">
                <a:cs typeface="Arial" charset="0"/>
              </a:rPr>
              <a:t>process</a:t>
            </a: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04800" y="3048000"/>
          <a:ext cx="8513762" cy="3052763"/>
        </p:xfrm>
        <a:graphic>
          <a:graphicData uri="http://schemas.openxmlformats.org/presentationml/2006/ole">
            <p:oleObj spid="_x0000_s11266" name="Visio" r:id="rId3" imgW="9594116" imgH="4603492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49237" y="2997200"/>
            <a:ext cx="5105400" cy="312420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800">
                <a:solidFill>
                  <a:schemeClr val="tx1"/>
                </a:solidFill>
              </a:rPr>
              <a:t>Create Semantically Harmonized Data Model</a:t>
            </a:r>
            <a:endParaRPr lang="en-US" sz="16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07237" y="2997200"/>
            <a:ext cx="1752600" cy="3124200"/>
          </a:xfrm>
          <a:prstGeom prst="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r>
              <a:rPr lang="en-US" sz="1800" dirty="0">
                <a:solidFill>
                  <a:schemeClr val="tx1"/>
                </a:solidFill>
              </a:rPr>
              <a:t>Grid-</a:t>
            </a:r>
            <a:r>
              <a:rPr lang="en-US" sz="1800" dirty="0" err="1">
                <a:solidFill>
                  <a:schemeClr val="tx1"/>
                </a:solidFill>
              </a:rPr>
              <a:t>ify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4037" y="5130800"/>
            <a:ext cx="43338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5037" y="5207000"/>
            <a:ext cx="3810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354637" y="2997200"/>
            <a:ext cx="1752600" cy="3124200"/>
          </a:xfrm>
          <a:prstGeom prst="rect">
            <a:avLst/>
          </a:prstGeom>
          <a:solidFill>
            <a:schemeClr val="bg1">
              <a:lumMod val="75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Generate</a:t>
            </a:r>
          </a:p>
          <a:p>
            <a:r>
              <a:rPr lang="en-US" sz="1600" dirty="0">
                <a:solidFill>
                  <a:schemeClr val="tx1"/>
                </a:solidFill>
              </a:rPr>
              <a:t>Data Resource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87637" y="5207000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P:\cagrid-1-0\caGrid\projects\introduce\resources\portal\introduce\introduceSplash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16837" y="5207000"/>
            <a:ext cx="4572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458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Specialized tooling can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create a fully functional data service without a single line of developer code.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000" kern="0" noProof="0" dirty="0" smtClean="0">
                <a:latin typeface="+mn-lt"/>
              </a:rPr>
              <a:t>Templates, wizards, and simple configuration files.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pic>
        <p:nvPicPr>
          <p:cNvPr id="5" name="Content Placeholder 4" descr="servi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95400"/>
            <a:ext cx="9144000" cy="483026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BaseServiceImpl</a:t>
            </a:r>
            <a:endParaRPr lang="en-US" sz="2000" dirty="0" smtClean="0"/>
          </a:p>
          <a:p>
            <a:pPr lvl="1"/>
            <a:r>
              <a:rPr lang="en-US" sz="2000" dirty="0" smtClean="0"/>
              <a:t>Abstract base class which is extended by specific data service implementations</a:t>
            </a:r>
          </a:p>
          <a:p>
            <a:pPr lvl="2"/>
            <a:r>
              <a:rPr lang="en-US" dirty="0" smtClean="0"/>
              <a:t>Standard, WS-Enumeration, and caGrid Transfer</a:t>
            </a:r>
            <a:endParaRPr lang="en-US" sz="2000" dirty="0" smtClean="0"/>
          </a:p>
          <a:p>
            <a:pPr lvl="1"/>
            <a:r>
              <a:rPr lang="en-US" sz="2000" dirty="0" smtClean="0"/>
              <a:t>Common functionality and query processing workflow</a:t>
            </a:r>
          </a:p>
          <a:p>
            <a:pPr lvl="2"/>
            <a:r>
              <a:rPr lang="en-US" dirty="0" smtClean="0"/>
              <a:t>Creates and configures the CQL query processor instance</a:t>
            </a:r>
          </a:p>
          <a:p>
            <a:pPr lvl="2"/>
            <a:r>
              <a:rPr lang="en-US" dirty="0" smtClean="0"/>
              <a:t>Handles query auditing</a:t>
            </a:r>
          </a:p>
          <a:p>
            <a:pPr lvl="2"/>
            <a:r>
              <a:rPr lang="en-US" dirty="0" smtClean="0"/>
              <a:t>Validates incoming queries</a:t>
            </a:r>
          </a:p>
          <a:p>
            <a:r>
              <a:rPr lang="en-US" dirty="0" err="1" smtClean="0"/>
              <a:t>DataServiceImpl</a:t>
            </a:r>
            <a:endParaRPr lang="en-US" dirty="0" smtClean="0"/>
          </a:p>
          <a:p>
            <a:pPr lvl="1"/>
            <a:r>
              <a:rPr lang="en-US" dirty="0" smtClean="0"/>
              <a:t>Standard implementation of data service extends from </a:t>
            </a:r>
            <a:r>
              <a:rPr lang="en-US" dirty="0" err="1" smtClean="0"/>
              <a:t>BaseServiceImpl</a:t>
            </a:r>
            <a:endParaRPr lang="en-US" dirty="0" smtClean="0"/>
          </a:p>
          <a:p>
            <a:pPr lvl="1"/>
            <a:r>
              <a:rPr lang="en-US" dirty="0" smtClean="0"/>
              <a:t>Passes CQL to Query Processor</a:t>
            </a:r>
          </a:p>
          <a:p>
            <a:pPr lvl="1"/>
            <a:r>
              <a:rPr lang="en-US" dirty="0" smtClean="0"/>
              <a:t>Returns results directly to client (via grid interface)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ServiceConfigUtil</a:t>
            </a:r>
            <a:endParaRPr lang="en-US" sz="2000" dirty="0" smtClean="0"/>
          </a:p>
          <a:p>
            <a:pPr lvl="1"/>
            <a:r>
              <a:rPr lang="en-US" sz="2000" dirty="0" smtClean="0"/>
              <a:t>Reads the data service configuration from JNDI</a:t>
            </a:r>
          </a:p>
          <a:p>
            <a:pPr lvl="2"/>
            <a:r>
              <a:rPr lang="en-US" sz="1800" dirty="0" smtClean="0"/>
              <a:t>Introduce-generated </a:t>
            </a:r>
            <a:r>
              <a:rPr lang="en-US" sz="1800" dirty="0" err="1" smtClean="0"/>
              <a:t>ServiceConfig</a:t>
            </a:r>
            <a:r>
              <a:rPr lang="en-US" sz="1800" dirty="0" smtClean="0"/>
              <a:t> class is populated</a:t>
            </a:r>
          </a:p>
          <a:p>
            <a:pPr lvl="2"/>
            <a:r>
              <a:rPr lang="en-US" sz="1800" dirty="0" smtClean="0"/>
              <a:t>Reflection to locate getter methods for data service configuration properties</a:t>
            </a:r>
          </a:p>
          <a:p>
            <a:pPr lvl="3"/>
            <a:r>
              <a:rPr lang="en-US" sz="1800" dirty="0" smtClean="0"/>
              <a:t>Works regardless of other service properties added and name of service</a:t>
            </a:r>
          </a:p>
          <a:p>
            <a:pPr lvl="1"/>
            <a:r>
              <a:rPr lang="en-US" sz="2000" dirty="0" smtClean="0"/>
              <a:t>Provides service properties to both </a:t>
            </a:r>
            <a:r>
              <a:rPr lang="en-US" sz="2000" dirty="0" err="1" smtClean="0"/>
              <a:t>BaseServiceImpl</a:t>
            </a:r>
            <a:r>
              <a:rPr lang="en-US" sz="2000" dirty="0" smtClean="0"/>
              <a:t> and CQL Query Processor implementation</a:t>
            </a:r>
          </a:p>
          <a:p>
            <a:pPr lvl="2"/>
            <a:r>
              <a:rPr lang="en-US" sz="1800" dirty="0" smtClean="0"/>
              <a:t>Properties supplied in key-value pairs</a:t>
            </a:r>
          </a:p>
          <a:p>
            <a:pPr lvl="2"/>
            <a:r>
              <a:rPr lang="en-US" sz="1800" dirty="0" smtClean="0"/>
              <a:t>Keys stripped of prefixes required to identify data service and CQL query processor specific properties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CqlStructureValidator</a:t>
            </a:r>
            <a:endParaRPr lang="en-US" sz="2000" dirty="0"/>
          </a:p>
          <a:p>
            <a:pPr lvl="1"/>
            <a:r>
              <a:rPr lang="en-US" sz="2000" dirty="0" smtClean="0"/>
              <a:t>Interface with a method to validate the well-</a:t>
            </a:r>
            <a:r>
              <a:rPr lang="en-US" sz="2000" dirty="0" err="1" smtClean="0"/>
              <a:t>formedness</a:t>
            </a:r>
            <a:r>
              <a:rPr lang="en-US" sz="2000" dirty="0" smtClean="0"/>
              <a:t> of a CQL query against the CQL schema</a:t>
            </a:r>
          </a:p>
          <a:p>
            <a:pPr lvl="1"/>
            <a:r>
              <a:rPr lang="en-US" sz="2000" dirty="0" smtClean="0"/>
              <a:t>Implementation is reflect-loaded from a class identified in a service property</a:t>
            </a:r>
          </a:p>
          <a:p>
            <a:pPr lvl="1"/>
            <a:r>
              <a:rPr lang="en-US" sz="2000" dirty="0" smtClean="0"/>
              <a:t>Optional – May be activated by setting a flag in service properties</a:t>
            </a:r>
          </a:p>
          <a:p>
            <a:r>
              <a:rPr lang="en-US" sz="2000" dirty="0" err="1" smtClean="0"/>
              <a:t>CqlDomainValidator</a:t>
            </a:r>
            <a:endParaRPr lang="en-US" sz="2000" dirty="0" smtClean="0"/>
          </a:p>
          <a:p>
            <a:pPr lvl="1"/>
            <a:r>
              <a:rPr lang="en-US" sz="2000" dirty="0" smtClean="0"/>
              <a:t>Interface with a method to validate a CQL query against the data service’s domain model</a:t>
            </a:r>
          </a:p>
          <a:p>
            <a:pPr lvl="2"/>
            <a:r>
              <a:rPr lang="en-US" dirty="0" smtClean="0"/>
              <a:t>“Are all the associations valid, do the attributes queried for exist, is the specified target data type visible”, etc.</a:t>
            </a:r>
          </a:p>
          <a:p>
            <a:pPr lvl="1"/>
            <a:r>
              <a:rPr lang="en-US" sz="2000" dirty="0" smtClean="0"/>
              <a:t>Implementation is reflect-loaded from a class identified in a service property</a:t>
            </a:r>
          </a:p>
          <a:p>
            <a:pPr lvl="1"/>
            <a:r>
              <a:rPr lang="en-US" sz="2000" dirty="0" smtClean="0"/>
              <a:t>Optional – May be activated by setting a flag in service properties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DataServiceAuditor</a:t>
            </a:r>
            <a:endParaRPr lang="en-US" sz="2000" dirty="0" smtClean="0"/>
          </a:p>
          <a:p>
            <a:pPr lvl="1"/>
            <a:r>
              <a:rPr lang="en-US" sz="2000" dirty="0" smtClean="0"/>
              <a:t>Abstract base class for all auditors</a:t>
            </a:r>
          </a:p>
          <a:p>
            <a:pPr lvl="1"/>
            <a:r>
              <a:rPr lang="en-US" sz="2000" dirty="0" smtClean="0"/>
              <a:t>Receives notification of various events in query processing</a:t>
            </a:r>
          </a:p>
          <a:p>
            <a:pPr lvl="2"/>
            <a:r>
              <a:rPr lang="en-US" dirty="0" smtClean="0"/>
              <a:t>Query received, exception thrown, etc.</a:t>
            </a:r>
          </a:p>
          <a:p>
            <a:pPr lvl="1"/>
            <a:r>
              <a:rPr lang="en-US" sz="2000" dirty="0" smtClean="0"/>
              <a:t>Specified in separate configuration file</a:t>
            </a:r>
          </a:p>
          <a:p>
            <a:pPr lvl="1"/>
            <a:r>
              <a:rPr lang="en-US" sz="2000" dirty="0" smtClean="0"/>
              <a:t>Loaded at service startup</a:t>
            </a:r>
          </a:p>
          <a:p>
            <a:pPr lvl="1"/>
            <a:r>
              <a:rPr lang="en-US" sz="2000" dirty="0" smtClean="0"/>
              <a:t>Multiple auditors may listen for and handle the same event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CQLQueryProcessor</a:t>
            </a:r>
            <a:endParaRPr lang="en-US" sz="2000" dirty="0" smtClean="0"/>
          </a:p>
          <a:p>
            <a:pPr lvl="1"/>
            <a:r>
              <a:rPr lang="en-US" sz="2000" dirty="0" smtClean="0"/>
              <a:t>Abstract base class from which all query processor implementations extend</a:t>
            </a:r>
          </a:p>
          <a:p>
            <a:pPr lvl="1"/>
            <a:r>
              <a:rPr lang="en-US" sz="2000" dirty="0" smtClean="0"/>
              <a:t>Abstraction over an arbitrary data source to provide a simple and consistent query interface</a:t>
            </a:r>
          </a:p>
          <a:p>
            <a:pPr lvl="1"/>
            <a:r>
              <a:rPr lang="en-US" sz="2000" dirty="0" smtClean="0"/>
              <a:t>Responsible for handling CQL queries against a specific data source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, caCORE SDK, custom </a:t>
            </a:r>
            <a:r>
              <a:rPr lang="en-US" dirty="0" err="1" smtClean="0"/>
              <a:t>MySQL</a:t>
            </a:r>
            <a:r>
              <a:rPr lang="en-US" dirty="0" smtClean="0"/>
              <a:t> database, Berkley XMLDB, etc.</a:t>
            </a:r>
          </a:p>
          <a:p>
            <a:pPr lvl="1"/>
            <a:r>
              <a:rPr lang="en-US" sz="2000" dirty="0" smtClean="0"/>
              <a:t>Loaded via reflection by </a:t>
            </a:r>
            <a:r>
              <a:rPr lang="en-US" sz="2000" dirty="0" err="1" smtClean="0"/>
              <a:t>BaseServiceImpl</a:t>
            </a:r>
            <a:endParaRPr lang="en-US" sz="2000" dirty="0"/>
          </a:p>
          <a:p>
            <a:pPr lvl="2"/>
            <a:r>
              <a:rPr lang="en-US" dirty="0" smtClean="0"/>
              <a:t>Class identified by service property and discovered by </a:t>
            </a:r>
            <a:r>
              <a:rPr lang="en-US" dirty="0" err="1" smtClean="0"/>
              <a:t>ServiceConfigUtil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BIG(r) PPT Template for non-NCI presenters_090408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caBIG(r) PPT Template for non-NCI presenters_090408</Template>
  <TotalTime>2034</TotalTime>
  <Words>1269</Words>
  <Application>Microsoft Office PowerPoint</Application>
  <PresentationFormat>On-screen Show (4:3)</PresentationFormat>
  <Paragraphs>184</Paragraphs>
  <Slides>19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caBIG(r) PPT Template for non-NCI presenters_090408</vt:lpstr>
      <vt:lpstr>Visio</vt:lpstr>
      <vt:lpstr>caGrid Data Services</vt:lpstr>
      <vt:lpstr>caGrid Data Services</vt:lpstr>
      <vt:lpstr>Example service development process</vt:lpstr>
      <vt:lpstr>Data Services Architecture</vt:lpstr>
      <vt:lpstr>Data Services Architecture</vt:lpstr>
      <vt:lpstr>Data Services Architecture</vt:lpstr>
      <vt:lpstr>Data Services Architecture</vt:lpstr>
      <vt:lpstr>Data Services Architecture</vt:lpstr>
      <vt:lpstr>Data Services Architecture</vt:lpstr>
      <vt:lpstr>Data Service Clients</vt:lpstr>
      <vt:lpstr>Slide 11</vt:lpstr>
      <vt:lpstr>caGrid Query Language (CQL)</vt:lpstr>
      <vt:lpstr>Parts of a CQL Query</vt:lpstr>
      <vt:lpstr>Parts of a CQL Query</vt:lpstr>
      <vt:lpstr>Example CQL Query</vt:lpstr>
      <vt:lpstr>Example CQL Query</vt:lpstr>
      <vt:lpstr>Example CQL Query</vt:lpstr>
      <vt:lpstr>Example CQL Query</vt:lpstr>
      <vt:lpstr>CQL Query Results</vt:lpstr>
    </vt:vector>
  </TitlesOfParts>
  <Company>The Ohio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caGrid Data Services</dc:title>
  <dc:creator>David Ervin</dc:creator>
  <cp:lastModifiedBy>David Ervin</cp:lastModifiedBy>
  <cp:revision>89</cp:revision>
  <dcterms:created xsi:type="dcterms:W3CDTF">2009-06-15T16:18:33Z</dcterms:created>
  <dcterms:modified xsi:type="dcterms:W3CDTF">2009-06-18T21:04:40Z</dcterms:modified>
</cp:coreProperties>
</file>