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71" r:id="rId13"/>
    <p:sldId id="272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11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17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Other pertinent info right here</a:t>
            </a:r>
            <a:br>
              <a:rPr lang="en-US" sz="1400" dirty="0">
                <a:solidFill>
                  <a:schemeClr val="bg2"/>
                </a:solidFill>
              </a:rPr>
            </a:br>
            <a:endParaRPr lang="en-US" sz="8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chemeClr val="bg2"/>
                </a:solidFill>
              </a:rPr>
              <a:t>November,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more on CQL query processors here?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  <a:endParaRPr lang="en-US" dirty="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400" dirty="0" smtClean="0"/>
              <a:t>Allows path navigation</a:t>
            </a:r>
          </a:p>
          <a:p>
            <a:pPr lvl="1" eaLnBrk="1" hangingPunct="1"/>
            <a:r>
              <a:rPr lang="en-US" sz="2400" dirty="0" smtClean="0"/>
              <a:t>Provides logical grouping</a:t>
            </a:r>
          </a:p>
          <a:p>
            <a:pPr lvl="1" eaLnBrk="1" hangingPunct="1"/>
            <a:r>
              <a:rPr lang="en-US" sz="2400" dirty="0" smtClean="0"/>
              <a:t>Provides name/predicate/value filtering on properties of 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</a:t>
            </a:r>
            <a:endParaRPr lang="en-US" sz="2400" dirty="0" smtClean="0"/>
          </a:p>
          <a:p>
            <a:pPr lvl="1"/>
            <a:r>
              <a:rPr lang="en-US" sz="2000" dirty="0" smtClean="0"/>
              <a:t>Base for search criteria and target definition</a:t>
            </a:r>
          </a:p>
          <a:p>
            <a:pPr lvl="1"/>
            <a:r>
              <a:rPr lang="en-US" sz="2000" dirty="0" smtClean="0"/>
              <a:t>Contains the name of the data type / class being searched for</a:t>
            </a:r>
          </a:p>
          <a:p>
            <a:pPr lvl="1"/>
            <a:r>
              <a:rPr lang="en-US" sz="2000" dirty="0" smtClean="0"/>
              <a:t>May have one of three child query parts</a:t>
            </a:r>
          </a:p>
          <a:p>
            <a:pPr lvl="2"/>
            <a:r>
              <a:rPr lang="en-US" sz="1800" dirty="0" smtClean="0"/>
              <a:t>Association, Attribute, or Group</a:t>
            </a:r>
          </a:p>
          <a:p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Top level query component extends from Object</a:t>
            </a:r>
          </a:p>
          <a:p>
            <a:pPr lvl="1"/>
            <a:r>
              <a:rPr lang="en-US" sz="2000" dirty="0" smtClean="0"/>
              <a:t>Identifies the data type which will be returned by the query</a:t>
            </a:r>
          </a:p>
          <a:p>
            <a:r>
              <a:rPr lang="en-US" sz="2000" dirty="0" smtClean="0"/>
              <a:t>Association</a:t>
            </a:r>
          </a:p>
          <a:p>
            <a:pPr lvl="1"/>
            <a:r>
              <a:rPr lang="en-US" sz="2000" dirty="0" smtClean="0"/>
              <a:t>Lower level query component extends from Object</a:t>
            </a:r>
          </a:p>
          <a:p>
            <a:pPr lvl="1"/>
            <a:r>
              <a:rPr lang="en-US" sz="2000" dirty="0" smtClean="0"/>
              <a:t>Restricts query results</a:t>
            </a:r>
          </a:p>
          <a:p>
            <a:pPr lvl="2"/>
            <a:r>
              <a:rPr lang="en-US" sz="1800" dirty="0" smtClean="0"/>
              <a:t>Must be non-null</a:t>
            </a:r>
          </a:p>
          <a:p>
            <a:pPr lvl="2"/>
            <a:r>
              <a:rPr lang="en-US" sz="1800" dirty="0" smtClean="0"/>
              <a:t>Further associations, attributes, or groups as child query 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</a:t>
            </a:r>
          </a:p>
          <a:p>
            <a:pPr lvl="1"/>
            <a:r>
              <a:rPr lang="en-US" sz="2000" dirty="0" smtClean="0"/>
              <a:t>Object property used as search criteria</a:t>
            </a:r>
          </a:p>
          <a:p>
            <a:pPr lvl="1"/>
            <a:r>
              <a:rPr lang="en-US" sz="2000" dirty="0" smtClean="0"/>
              <a:t>Defined in terms of attribute name, predicate, and value</a:t>
            </a:r>
          </a:p>
          <a:p>
            <a:pPr lvl="1"/>
            <a:r>
              <a:rPr lang="en-US" sz="2000" dirty="0" smtClean="0"/>
              <a:t>Predicates are similar to SQL</a:t>
            </a:r>
          </a:p>
          <a:p>
            <a:pPr lvl="2"/>
            <a:r>
              <a:rPr lang="en-US" sz="1800" dirty="0" smtClean="0"/>
              <a:t>Equals, Not Equals, </a:t>
            </a:r>
            <a:r>
              <a:rPr lang="en-US" sz="1800" smtClean="0"/>
              <a:t>Like, Less </a:t>
            </a:r>
            <a:r>
              <a:rPr lang="en-US" sz="1800" dirty="0" smtClean="0"/>
              <a:t>Than, Greater Than, Less or Equal, Greater or Equal, Null, and Not Null</a:t>
            </a:r>
          </a:p>
          <a:p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A logical join of child search criteria</a:t>
            </a:r>
          </a:p>
          <a:p>
            <a:pPr lvl="2"/>
            <a:r>
              <a:rPr lang="en-US" sz="1800" dirty="0" smtClean="0"/>
              <a:t>Logical operators AND / OR</a:t>
            </a:r>
          </a:p>
          <a:p>
            <a:pPr lvl="1"/>
            <a:r>
              <a:rPr lang="en-US" sz="2000" dirty="0" smtClean="0"/>
              <a:t>May have one or more Attributes, Associations, or additional Groups in combination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4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 with a scientificName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>
                <a:cs typeface="Arial" charset="0"/>
              </a:rPr>
              <a:t>E</a:t>
            </a:r>
            <a:r>
              <a:rPr lang="en-US" dirty="0" smtClean="0">
                <a:cs typeface="Arial" charset="0"/>
              </a:rPr>
              <a:t>xample </a:t>
            </a:r>
            <a:r>
              <a:rPr lang="en-US" dirty="0">
                <a:cs typeface="Arial" charset="0"/>
              </a:rPr>
              <a:t>service 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048000"/>
          <a:ext cx="8513762" cy="3052763"/>
        </p:xfrm>
        <a:graphic>
          <a:graphicData uri="http://schemas.openxmlformats.org/presentationml/2006/ole">
            <p:oleObj spid="_x0000_s11266" name="Visio" r:id="rId3" imgW="9594116" imgH="4603492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29972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29972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1308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2070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29972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2070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2070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</a:t>
            </a:r>
            <a:r>
              <a:rPr lang="en-US" sz="2000" dirty="0" smtClean="0"/>
              <a:t>ic data service implementations</a:t>
            </a:r>
          </a:p>
          <a:p>
            <a:pPr lvl="2"/>
            <a:r>
              <a:rPr lang="en-US" dirty="0" smtClean="0"/>
              <a:t>Standard, WS-Enumeration, and caGrid Transfer</a:t>
            </a:r>
            <a:endParaRPr lang="en-US" sz="20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dirty="0" smtClean="0"/>
              <a:t>Creates and configures the CQL query processor instance</a:t>
            </a:r>
          </a:p>
          <a:p>
            <a:pPr lvl="2"/>
            <a:r>
              <a:rPr lang="en-US" dirty="0" smtClean="0"/>
              <a:t>Handles query auditing</a:t>
            </a:r>
          </a:p>
          <a:p>
            <a:pPr lvl="2"/>
            <a:r>
              <a:rPr lang="en-US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</a:t>
            </a:r>
            <a:r>
              <a:rPr lang="en-US" sz="2000" dirty="0" smtClean="0"/>
              <a:t>notification of various events in query processing</a:t>
            </a:r>
          </a:p>
          <a:p>
            <a:pPr lvl="2"/>
            <a:r>
              <a:rPr lang="en-US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dirty="0" smtClean="0"/>
              <a:t>Loaded via reflection by </a:t>
            </a:r>
            <a:r>
              <a:rPr lang="en-US" dirty="0" err="1" smtClean="0"/>
              <a:t>BaseServiceImpl</a:t>
            </a:r>
            <a:endParaRPr lang="en-US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1660</TotalTime>
  <Words>1190</Words>
  <Application>Microsoft Office PowerPoint</Application>
  <PresentationFormat>On-screen Show (4:3)</PresentationFormat>
  <Paragraphs>172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caBIG(r) PPT Template for non-NCI presenters_090408</vt:lpstr>
      <vt:lpstr>Microsoft Visio Drawing</vt:lpstr>
      <vt:lpstr>caGrid Data Services</vt:lpstr>
      <vt:lpstr>caGrid Data Services</vt:lpstr>
      <vt:lpstr>Example service development process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Slide 10</vt:lpstr>
      <vt:lpstr>caGrid Query Language (CQL)</vt:lpstr>
      <vt:lpstr>Parts of a CQL Query</vt:lpstr>
      <vt:lpstr>Parts of a CQL Query</vt:lpstr>
      <vt:lpstr>Example CQL Query</vt:lpstr>
      <vt:lpstr>Example CQL Query</vt:lpstr>
      <vt:lpstr>Example CQL Query</vt:lpstr>
      <vt:lpstr>Example CQL Query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David Ervin</cp:lastModifiedBy>
  <cp:revision>57</cp:revision>
  <dcterms:created xsi:type="dcterms:W3CDTF">2009-06-15T16:18:33Z</dcterms:created>
  <dcterms:modified xsi:type="dcterms:W3CDTF">2009-06-16T19:59:00Z</dcterms:modified>
</cp:coreProperties>
</file>