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autoCompressPictures="0">
  <p:sldMasterIdLst>
    <p:sldMasterId id="2147483670" r:id="rId1"/>
  </p:sldMasterIdLst>
  <p:notesMasterIdLst>
    <p:notesMasterId r:id="rId29"/>
  </p:notesMasterIdLst>
  <p:handoutMasterIdLst>
    <p:handoutMasterId r:id="rId30"/>
  </p:handoutMasterIdLst>
  <p:sldIdLst>
    <p:sldId id="513" r:id="rId2"/>
    <p:sldId id="514" r:id="rId3"/>
    <p:sldId id="515" r:id="rId4"/>
    <p:sldId id="545" r:id="rId5"/>
    <p:sldId id="516" r:id="rId6"/>
    <p:sldId id="519" r:id="rId7"/>
    <p:sldId id="520" r:id="rId8"/>
    <p:sldId id="521" r:id="rId9"/>
    <p:sldId id="522" r:id="rId10"/>
    <p:sldId id="523" r:id="rId11"/>
    <p:sldId id="524" r:id="rId12"/>
    <p:sldId id="525" r:id="rId13"/>
    <p:sldId id="526" r:id="rId14"/>
    <p:sldId id="527" r:id="rId15"/>
    <p:sldId id="528" r:id="rId16"/>
    <p:sldId id="529" r:id="rId17"/>
    <p:sldId id="530" r:id="rId18"/>
    <p:sldId id="531" r:id="rId19"/>
    <p:sldId id="534" r:id="rId20"/>
    <p:sldId id="536" r:id="rId21"/>
    <p:sldId id="537" r:id="rId22"/>
    <p:sldId id="538" r:id="rId23"/>
    <p:sldId id="539" r:id="rId24"/>
    <p:sldId id="540" r:id="rId25"/>
    <p:sldId id="541" r:id="rId26"/>
    <p:sldId id="542" r:id="rId27"/>
    <p:sldId id="544"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urierPS" pitchFamily="49" charset="0"/>
        <a:ea typeface="ＭＳ Ｐゴシック" charset="-128"/>
        <a:cs typeface="ＭＳ Ｐゴシック" charset="-128"/>
      </a:defRPr>
    </a:lvl1pPr>
    <a:lvl2pPr marL="457200" algn="l" rtl="0" eaLnBrk="0" fontAlgn="base" hangingPunct="0">
      <a:spcBef>
        <a:spcPct val="0"/>
      </a:spcBef>
      <a:spcAft>
        <a:spcPct val="0"/>
      </a:spcAft>
      <a:defRPr kern="1200">
        <a:solidFill>
          <a:schemeClr val="tx1"/>
        </a:solidFill>
        <a:latin typeface="CourierPS" pitchFamily="49" charset="0"/>
        <a:ea typeface="ＭＳ Ｐゴシック" charset="-128"/>
        <a:cs typeface="ＭＳ Ｐゴシック" charset="-128"/>
      </a:defRPr>
    </a:lvl2pPr>
    <a:lvl3pPr marL="914400" algn="l" rtl="0" eaLnBrk="0" fontAlgn="base" hangingPunct="0">
      <a:spcBef>
        <a:spcPct val="0"/>
      </a:spcBef>
      <a:spcAft>
        <a:spcPct val="0"/>
      </a:spcAft>
      <a:defRPr kern="1200">
        <a:solidFill>
          <a:schemeClr val="tx1"/>
        </a:solidFill>
        <a:latin typeface="CourierPS" pitchFamily="49" charset="0"/>
        <a:ea typeface="ＭＳ Ｐゴシック" charset="-128"/>
        <a:cs typeface="ＭＳ Ｐゴシック" charset="-128"/>
      </a:defRPr>
    </a:lvl3pPr>
    <a:lvl4pPr marL="1371600" algn="l" rtl="0" eaLnBrk="0" fontAlgn="base" hangingPunct="0">
      <a:spcBef>
        <a:spcPct val="0"/>
      </a:spcBef>
      <a:spcAft>
        <a:spcPct val="0"/>
      </a:spcAft>
      <a:defRPr kern="1200">
        <a:solidFill>
          <a:schemeClr val="tx1"/>
        </a:solidFill>
        <a:latin typeface="CourierPS" pitchFamily="49" charset="0"/>
        <a:ea typeface="ＭＳ Ｐゴシック" charset="-128"/>
        <a:cs typeface="ＭＳ Ｐゴシック" charset="-128"/>
      </a:defRPr>
    </a:lvl4pPr>
    <a:lvl5pPr marL="1828800" algn="l" rtl="0" eaLnBrk="0" fontAlgn="base" hangingPunct="0">
      <a:spcBef>
        <a:spcPct val="0"/>
      </a:spcBef>
      <a:spcAft>
        <a:spcPct val="0"/>
      </a:spcAft>
      <a:defRPr kern="1200">
        <a:solidFill>
          <a:schemeClr val="tx1"/>
        </a:solidFill>
        <a:latin typeface="CourierPS" pitchFamily="49" charset="0"/>
        <a:ea typeface="ＭＳ Ｐゴシック" charset="-128"/>
        <a:cs typeface="ＭＳ Ｐゴシック" charset="-128"/>
      </a:defRPr>
    </a:lvl5pPr>
    <a:lvl6pPr marL="2286000" algn="l" defTabSz="457200" rtl="0" eaLnBrk="1" latinLnBrk="0" hangingPunct="1">
      <a:defRPr kern="1200">
        <a:solidFill>
          <a:schemeClr val="tx1"/>
        </a:solidFill>
        <a:latin typeface="CourierPS" pitchFamily="49" charset="0"/>
        <a:ea typeface="ＭＳ Ｐゴシック" charset="-128"/>
        <a:cs typeface="ＭＳ Ｐゴシック" charset="-128"/>
      </a:defRPr>
    </a:lvl6pPr>
    <a:lvl7pPr marL="2743200" algn="l" defTabSz="457200" rtl="0" eaLnBrk="1" latinLnBrk="0" hangingPunct="1">
      <a:defRPr kern="1200">
        <a:solidFill>
          <a:schemeClr val="tx1"/>
        </a:solidFill>
        <a:latin typeface="CourierPS" pitchFamily="49" charset="0"/>
        <a:ea typeface="ＭＳ Ｐゴシック" charset="-128"/>
        <a:cs typeface="ＭＳ Ｐゴシック" charset="-128"/>
      </a:defRPr>
    </a:lvl7pPr>
    <a:lvl8pPr marL="3200400" algn="l" defTabSz="457200" rtl="0" eaLnBrk="1" latinLnBrk="0" hangingPunct="1">
      <a:defRPr kern="1200">
        <a:solidFill>
          <a:schemeClr val="tx1"/>
        </a:solidFill>
        <a:latin typeface="CourierPS" pitchFamily="49" charset="0"/>
        <a:ea typeface="ＭＳ Ｐゴシック" charset="-128"/>
        <a:cs typeface="ＭＳ Ｐゴシック" charset="-128"/>
      </a:defRPr>
    </a:lvl8pPr>
    <a:lvl9pPr marL="3657600" algn="l" defTabSz="457200" rtl="0" eaLnBrk="1" latinLnBrk="0" hangingPunct="1">
      <a:defRPr kern="1200">
        <a:solidFill>
          <a:schemeClr val="tx1"/>
        </a:solidFill>
        <a:latin typeface="CourierPS" pitchFamily="49"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91F42"/>
    <a:srgbClr val="FFCC66"/>
    <a:srgbClr val="EAEAEA"/>
    <a:srgbClr val="8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p:cViewPr varScale="1">
        <p:scale>
          <a:sx n="117" d="100"/>
          <a:sy n="117" d="100"/>
        </p:scale>
        <p:origin x="-464" y="-96"/>
      </p:cViewPr>
      <p:guideLst>
        <p:guide orient="horz" pos="1104"/>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pitchFamily="-109" charset="-128"/>
                <a:cs typeface="ＭＳ Ｐゴシック" pitchFamily="-109"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ＭＳ Ｐゴシック" pitchFamily="-109" charset="-128"/>
                <a:cs typeface="ＭＳ Ｐゴシック" pitchFamily="-109" charset="-128"/>
              </a:defRPr>
            </a:lvl1pPr>
          </a:lstStyle>
          <a:p>
            <a:pPr>
              <a:defRPr/>
            </a:pPr>
            <a:fld id="{A8FAAEFD-4F2E-244D-AECD-E64C06ABED9D}" type="datetime1">
              <a:rPr lang="en-US"/>
              <a:pPr>
                <a:defRPr/>
              </a:pPr>
              <a:t>10/19/09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pitchFamily="-109" charset="-128"/>
                <a:cs typeface="ＭＳ Ｐゴシック" pitchFamily="-109"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ＭＳ Ｐゴシック" pitchFamily="-109" charset="-128"/>
                <a:cs typeface="ＭＳ Ｐゴシック" pitchFamily="-109" charset="-128"/>
              </a:defRPr>
            </a:lvl1pPr>
          </a:lstStyle>
          <a:p>
            <a:pPr>
              <a:defRPr/>
            </a:pPr>
            <a:fld id="{6E38D0AA-49D4-584F-9E7D-254AB4BDAE1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09" charset="0"/>
                <a:ea typeface="ＭＳ Ｐゴシック" pitchFamily="-109" charset="-128"/>
                <a:cs typeface="ＭＳ Ｐゴシック" pitchFamily="-109" charset="-128"/>
              </a:defRPr>
            </a:lvl1pPr>
          </a:lstStyle>
          <a:p>
            <a:pPr>
              <a:defRPr/>
            </a:pPr>
            <a:endParaRPr lang="en-US"/>
          </a:p>
        </p:txBody>
      </p:sp>
      <p:sp>
        <p:nvSpPr>
          <p:cNvPr id="399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09" charset="0"/>
                <a:ea typeface="ＭＳ Ｐゴシック" pitchFamily="-109" charset="-128"/>
                <a:cs typeface="ＭＳ Ｐゴシック" pitchFamily="-109" charset="-128"/>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09" charset="0"/>
                <a:ea typeface="ＭＳ Ｐゴシック" pitchFamily="-109" charset="-128"/>
                <a:cs typeface="ＭＳ Ｐゴシック" pitchFamily="-109" charset="-128"/>
              </a:defRPr>
            </a:lvl1pPr>
          </a:lstStyle>
          <a:p>
            <a:pPr>
              <a:defRPr/>
            </a:pPr>
            <a:endParaRPr lang="en-US"/>
          </a:p>
        </p:txBody>
      </p:sp>
      <p:sp>
        <p:nvSpPr>
          <p:cNvPr id="399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09" charset="0"/>
                <a:ea typeface="ＭＳ Ｐゴシック" pitchFamily="-109" charset="-128"/>
                <a:cs typeface="ＭＳ Ｐゴシック" pitchFamily="-109" charset="-128"/>
              </a:defRPr>
            </a:lvl1pPr>
          </a:lstStyle>
          <a:p>
            <a:pPr>
              <a:defRPr/>
            </a:pPr>
            <a:fld id="{65EAB5DB-B274-D748-AEDF-AD2C5CB0726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Shows the initial Triad</a:t>
            </a:r>
            <a:r>
              <a:rPr lang="en-US" baseline="0" dirty="0" smtClean="0"/>
              <a:t> Core Grid deployment and the OSU Institution’s grid services.  </a:t>
            </a:r>
            <a:r>
              <a:rPr lang="en-US" dirty="0" smtClean="0"/>
              <a:t>Talk</a:t>
            </a:r>
            <a:r>
              <a:rPr lang="en-US" baseline="0" dirty="0" smtClean="0"/>
              <a:t> about why it is important to have part of the grid behind a medical center firewall with respect to absolute protection of PHI, IRB satisfactions etc.</a:t>
            </a:r>
            <a:endParaRPr lang="en-US" dirty="0"/>
          </a:p>
        </p:txBody>
      </p:sp>
      <p:sp>
        <p:nvSpPr>
          <p:cNvPr id="4" name="Slide Number Placeholder 3"/>
          <p:cNvSpPr>
            <a:spLocks noGrp="1"/>
          </p:cNvSpPr>
          <p:nvPr>
            <p:ph type="sldNum" sz="quarter" idx="10"/>
          </p:nvPr>
        </p:nvSpPr>
        <p:spPr/>
        <p:txBody>
          <a:bodyPr/>
          <a:lstStyle/>
          <a:p>
            <a:fld id="{C858AA8A-56AF-4248-8486-7013D892AC18}"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how other institutes will simply plug in just like</a:t>
            </a:r>
            <a:r>
              <a:rPr lang="en-US" baseline="0" dirty="0" smtClean="0"/>
              <a:t> OSU did with it’s internal and external services.  The core infrastructure will be maintained at OSU in the RDMZ so they will simple need to download and install TRIAD </a:t>
            </a:r>
            <a:r>
              <a:rPr lang="en-US" baseline="0" dirty="0" err="1" smtClean="0"/>
              <a:t>caGrid</a:t>
            </a:r>
            <a:r>
              <a:rPr lang="en-US" baseline="0" dirty="0" smtClean="0"/>
              <a:t> and configure the host credentials to set up a secure grid node.  And we plan to provide this as a VM option.</a:t>
            </a:r>
            <a:endParaRPr lang="en-US" dirty="0"/>
          </a:p>
        </p:txBody>
      </p:sp>
      <p:sp>
        <p:nvSpPr>
          <p:cNvPr id="4" name="Slide Number Placeholder 3"/>
          <p:cNvSpPr>
            <a:spLocks noGrp="1"/>
          </p:cNvSpPr>
          <p:nvPr>
            <p:ph type="sldNum" sz="quarter" idx="10"/>
          </p:nvPr>
        </p:nvSpPr>
        <p:spPr/>
        <p:txBody>
          <a:bodyPr/>
          <a:lstStyle/>
          <a:p>
            <a:fld id="{C858AA8A-56AF-4248-8486-7013D892AC18}"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751E1FC-1B12-A64D-8EC1-9D099260A6B4}" type="slidenum">
              <a:rPr lang="en-US"/>
              <a:pPr>
                <a:defRPr/>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5684FE1-7506-0F49-83F7-A9AB0014B105}" type="slidenum">
              <a:rPr lang="en-US"/>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
            <a:ext cx="2152650" cy="6049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305550" cy="6049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3FD5F5F5-57CB-0E41-B7AC-AF370A878D62}"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E12F662B-9FB8-6046-9FB6-06FA2CEC5C71}"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7211B316-A9ED-BD4D-839F-A50FB4966B90}"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F9A0CD36-EF66-1E42-A222-97C5526DA6B5}"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C9ED4284-A172-7B46-99DB-7CC85454B212}"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F64C2051-0E80-AC42-9228-D9E611571AA8}"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5171DB9A-C96D-7D41-A7EF-2C62BAF7703B}"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79CD2608-1D1A-204F-932A-29DDAA1AC293}"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BB23BAFC-793A-D742-8DF1-A296B152A786}"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2" descr="Presentation7 2"/>
          <p:cNvPicPr>
            <a:picLocks noChangeAspect="1" noChangeArrowheads="1"/>
          </p:cNvPicPr>
          <p:nvPr/>
        </p:nvPicPr>
        <p:blipFill>
          <a:blip r:embed="rId13"/>
          <a:srcRect l="7358" r="26271"/>
          <a:stretch>
            <a:fillRect/>
          </a:stretch>
        </p:blipFill>
        <p:spPr bwMode="auto">
          <a:xfrm flipH="1">
            <a:off x="-19050" y="6477000"/>
            <a:ext cx="9163050" cy="381000"/>
          </a:xfrm>
          <a:prstGeom prst="rect">
            <a:avLst/>
          </a:prstGeom>
          <a:noFill/>
          <a:ln w="9525">
            <a:noFill/>
            <a:miter lim="800000"/>
            <a:headEnd/>
            <a:tailEnd/>
          </a:ln>
        </p:spPr>
      </p:pic>
      <p:sp>
        <p:nvSpPr>
          <p:cNvPr id="552963" name="Text Box 3"/>
          <p:cNvSpPr txBox="1">
            <a:spLocks noChangeArrowheads="1"/>
          </p:cNvSpPr>
          <p:nvPr/>
        </p:nvSpPr>
        <p:spPr bwMode="auto">
          <a:xfrm>
            <a:off x="5735805" y="6524625"/>
            <a:ext cx="3331995" cy="307777"/>
          </a:xfrm>
          <a:prstGeom prst="rect">
            <a:avLst/>
          </a:prstGeom>
          <a:noFill/>
          <a:ln w="9525">
            <a:noFill/>
            <a:miter lim="800000"/>
            <a:headEnd/>
            <a:tailEnd/>
          </a:ln>
          <a:effectLst/>
        </p:spPr>
        <p:txBody>
          <a:bodyPr wrap="square">
            <a:prstTxWarp prst="textNoShape">
              <a:avLst/>
            </a:prstTxWarp>
            <a:spAutoFit/>
          </a:bodyPr>
          <a:lstStyle/>
          <a:p>
            <a:pPr eaLnBrk="1" hangingPunct="1">
              <a:defRPr/>
            </a:pPr>
            <a:r>
              <a:rPr lang="en-US" sz="1400" dirty="0" smtClean="0">
                <a:solidFill>
                  <a:schemeClr val="bg1"/>
                </a:solidFill>
                <a:latin typeface="Arial" pitchFamily="-109" charset="0"/>
                <a:ea typeface="ＭＳ Ｐゴシック" pitchFamily="-109" charset="-128"/>
                <a:cs typeface="ＭＳ Ｐゴシック" pitchFamily="-109" charset="-128"/>
              </a:rPr>
              <a:t>Center for</a:t>
            </a:r>
            <a:r>
              <a:rPr lang="en-US" sz="1400" baseline="0" dirty="0" smtClean="0">
                <a:solidFill>
                  <a:schemeClr val="bg1"/>
                </a:solidFill>
                <a:latin typeface="Arial" pitchFamily="-109" charset="0"/>
                <a:ea typeface="ＭＳ Ｐゴシック" pitchFamily="-109" charset="-128"/>
                <a:cs typeface="ＭＳ Ｐゴシック" pitchFamily="-109" charset="-128"/>
              </a:rPr>
              <a:t> IT Innovations in Healthcare</a:t>
            </a:r>
            <a:endParaRPr lang="en-US" sz="1400" dirty="0">
              <a:solidFill>
                <a:schemeClr val="bg1"/>
              </a:solidFill>
              <a:latin typeface="Arial" pitchFamily="-109" charset="0"/>
              <a:ea typeface="ＭＳ Ｐゴシック" pitchFamily="-109" charset="-128"/>
              <a:cs typeface="ＭＳ Ｐゴシック" pitchFamily="-109" charset="-128"/>
            </a:endParaRPr>
          </a:p>
        </p:txBody>
      </p:sp>
      <p:pic>
        <p:nvPicPr>
          <p:cNvPr id="1028" name="Picture 3"/>
          <p:cNvPicPr>
            <a:picLocks noChangeAspect="1" noChangeArrowheads="1"/>
          </p:cNvPicPr>
          <p:nvPr/>
        </p:nvPicPr>
        <p:blipFill>
          <a:blip r:embed="rId14"/>
          <a:srcRect/>
          <a:stretch>
            <a:fillRect/>
          </a:stretch>
        </p:blipFill>
        <p:spPr bwMode="auto">
          <a:xfrm>
            <a:off x="0" y="0"/>
            <a:ext cx="9144000" cy="946150"/>
          </a:xfrm>
          <a:prstGeom prst="rect">
            <a:avLst/>
          </a:prstGeom>
          <a:noFill/>
          <a:ln w="9525">
            <a:noFill/>
            <a:miter lim="800000"/>
            <a:headEnd/>
            <a:tailEnd/>
          </a:ln>
        </p:spPr>
      </p:pic>
      <p:sp>
        <p:nvSpPr>
          <p:cNvPr id="1029" name="Rectangle 5"/>
          <p:cNvSpPr>
            <a:spLocks noGrp="1" noChangeArrowheads="1"/>
          </p:cNvSpPr>
          <p:nvPr>
            <p:ph type="title"/>
          </p:nvPr>
        </p:nvSpPr>
        <p:spPr bwMode="auto">
          <a:xfrm>
            <a:off x="2438400" y="76200"/>
            <a:ext cx="6629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2967" name="Rectangle 7"/>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ＭＳ Ｐゴシック" pitchFamily="-109" charset="-128"/>
                <a:cs typeface="ＭＳ Ｐゴシック" pitchFamily="-109" charset="-128"/>
              </a:defRPr>
            </a:lvl1pPr>
          </a:lstStyle>
          <a:p>
            <a:pPr>
              <a:defRPr/>
            </a:pPr>
            <a:endParaRPr lang="en-US"/>
          </a:p>
        </p:txBody>
      </p:sp>
      <p:sp>
        <p:nvSpPr>
          <p:cNvPr id="552968" name="Rectangle 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ＭＳ Ｐゴシック" pitchFamily="-109" charset="-128"/>
                <a:cs typeface="ＭＳ Ｐゴシック" pitchFamily="-109" charset="-128"/>
              </a:defRPr>
            </a:lvl1pPr>
          </a:lstStyle>
          <a:p>
            <a:pPr>
              <a:defRPr/>
            </a:pPr>
            <a:endParaRPr lang="en-US"/>
          </a:p>
        </p:txBody>
      </p:sp>
      <p:sp>
        <p:nvSpPr>
          <p:cNvPr id="552969" name="Rectangle 9"/>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mn-lt"/>
                <a:ea typeface="ＭＳ Ｐゴシック" pitchFamily="-109" charset="-128"/>
                <a:cs typeface="ＭＳ Ｐゴシック" pitchFamily="-109" charset="-128"/>
              </a:defRPr>
            </a:lvl1pPr>
          </a:lstStyle>
          <a:p>
            <a:pPr>
              <a:defRPr/>
            </a:pPr>
            <a:fld id="{E67C03CC-C131-114C-9CC1-E8A15E987F4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p:fade/>
  </p:transition>
  <p:hf sldNum="0" hdr="0" ftr="0" dt="0"/>
  <p:txStyles>
    <p:titleStyle>
      <a:lvl1pPr algn="r" rtl="0" eaLnBrk="0" fontAlgn="base" hangingPunct="0">
        <a:spcBef>
          <a:spcPct val="0"/>
        </a:spcBef>
        <a:spcAft>
          <a:spcPct val="0"/>
        </a:spcAft>
        <a:defRPr sz="3600" b="1">
          <a:solidFill>
            <a:schemeClr val="bg1"/>
          </a:solidFill>
          <a:latin typeface="+mj-lt"/>
          <a:ea typeface="ＭＳ Ｐゴシック" pitchFamily="-109" charset="-128"/>
          <a:cs typeface="ＭＳ Ｐゴシック" pitchFamily="-109" charset="-128"/>
        </a:defRPr>
      </a:lvl1pPr>
      <a:lvl2pPr algn="r" rtl="0" eaLnBrk="0" fontAlgn="base" hangingPunct="0">
        <a:spcBef>
          <a:spcPct val="0"/>
        </a:spcBef>
        <a:spcAft>
          <a:spcPct val="0"/>
        </a:spcAft>
        <a:defRPr sz="3600" b="1">
          <a:solidFill>
            <a:schemeClr val="bg1"/>
          </a:solidFill>
          <a:latin typeface="Arial" pitchFamily="-109" charset="0"/>
          <a:ea typeface="ＭＳ Ｐゴシック" pitchFamily="-109" charset="-128"/>
          <a:cs typeface="ＭＳ Ｐゴシック" pitchFamily="-109" charset="-128"/>
        </a:defRPr>
      </a:lvl2pPr>
      <a:lvl3pPr algn="r" rtl="0" eaLnBrk="0" fontAlgn="base" hangingPunct="0">
        <a:spcBef>
          <a:spcPct val="0"/>
        </a:spcBef>
        <a:spcAft>
          <a:spcPct val="0"/>
        </a:spcAft>
        <a:defRPr sz="3600" b="1">
          <a:solidFill>
            <a:schemeClr val="bg1"/>
          </a:solidFill>
          <a:latin typeface="Arial" pitchFamily="-109" charset="0"/>
          <a:ea typeface="ＭＳ Ｐゴシック" pitchFamily="-109" charset="-128"/>
          <a:cs typeface="ＭＳ Ｐゴシック" pitchFamily="-109" charset="-128"/>
        </a:defRPr>
      </a:lvl3pPr>
      <a:lvl4pPr algn="r" rtl="0" eaLnBrk="0" fontAlgn="base" hangingPunct="0">
        <a:spcBef>
          <a:spcPct val="0"/>
        </a:spcBef>
        <a:spcAft>
          <a:spcPct val="0"/>
        </a:spcAft>
        <a:defRPr sz="3600" b="1">
          <a:solidFill>
            <a:schemeClr val="bg1"/>
          </a:solidFill>
          <a:latin typeface="Arial" pitchFamily="-109" charset="0"/>
          <a:ea typeface="ＭＳ Ｐゴシック" pitchFamily="-109" charset="-128"/>
          <a:cs typeface="ＭＳ Ｐゴシック" pitchFamily="-109" charset="-128"/>
        </a:defRPr>
      </a:lvl4pPr>
      <a:lvl5pPr algn="r" rtl="0" eaLnBrk="0" fontAlgn="base" hangingPunct="0">
        <a:spcBef>
          <a:spcPct val="0"/>
        </a:spcBef>
        <a:spcAft>
          <a:spcPct val="0"/>
        </a:spcAft>
        <a:defRPr sz="3600" b="1">
          <a:solidFill>
            <a:schemeClr val="bg1"/>
          </a:solidFill>
          <a:latin typeface="Arial" pitchFamily="-109" charset="0"/>
          <a:ea typeface="ＭＳ Ｐゴシック" pitchFamily="-109" charset="-128"/>
          <a:cs typeface="ＭＳ Ｐゴシック" pitchFamily="-109" charset="-128"/>
        </a:defRPr>
      </a:lvl5pPr>
      <a:lvl6pPr marL="457200" algn="r" rtl="0" fontAlgn="base">
        <a:spcBef>
          <a:spcPct val="0"/>
        </a:spcBef>
        <a:spcAft>
          <a:spcPct val="0"/>
        </a:spcAft>
        <a:defRPr sz="3600" b="1">
          <a:solidFill>
            <a:schemeClr val="bg1"/>
          </a:solidFill>
          <a:latin typeface="Arial" pitchFamily="-109" charset="0"/>
        </a:defRPr>
      </a:lvl6pPr>
      <a:lvl7pPr marL="914400" algn="r" rtl="0" fontAlgn="base">
        <a:spcBef>
          <a:spcPct val="0"/>
        </a:spcBef>
        <a:spcAft>
          <a:spcPct val="0"/>
        </a:spcAft>
        <a:defRPr sz="3600" b="1">
          <a:solidFill>
            <a:schemeClr val="bg1"/>
          </a:solidFill>
          <a:latin typeface="Arial" pitchFamily="-109" charset="0"/>
        </a:defRPr>
      </a:lvl7pPr>
      <a:lvl8pPr marL="1371600" algn="r" rtl="0" fontAlgn="base">
        <a:spcBef>
          <a:spcPct val="0"/>
        </a:spcBef>
        <a:spcAft>
          <a:spcPct val="0"/>
        </a:spcAft>
        <a:defRPr sz="3600" b="1">
          <a:solidFill>
            <a:schemeClr val="bg1"/>
          </a:solidFill>
          <a:latin typeface="Arial" pitchFamily="-109" charset="0"/>
        </a:defRPr>
      </a:lvl8pPr>
      <a:lvl9pPr marL="1828800" algn="r" rtl="0" fontAlgn="base">
        <a:spcBef>
          <a:spcPct val="0"/>
        </a:spcBef>
        <a:spcAft>
          <a:spcPct val="0"/>
        </a:spcAft>
        <a:defRPr sz="3600" b="1">
          <a:solidFill>
            <a:schemeClr val="bg1"/>
          </a:solidFill>
          <a:latin typeface="Arial" pitchFamily="-109" charset="0"/>
        </a:defRPr>
      </a:lvl9pPr>
    </p:titleStyle>
    <p:bodyStyle>
      <a:lvl1pPr marL="342900" indent="-342900" algn="l" rtl="0" eaLnBrk="0" fontAlgn="base" hangingPunct="0">
        <a:spcBef>
          <a:spcPct val="20000"/>
        </a:spcBef>
        <a:spcAft>
          <a:spcPct val="0"/>
        </a:spcAft>
        <a:buClr>
          <a:srgbClr val="99182F"/>
        </a:buClr>
        <a:buChar char="•"/>
        <a:defRPr sz="3200">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lr>
          <a:srgbClr val="99182F"/>
        </a:buClr>
        <a:buChar char="–"/>
        <a:defRPr sz="2800">
          <a:solidFill>
            <a:schemeClr val="tx1"/>
          </a:solidFill>
          <a:latin typeface="+mn-lt"/>
          <a:ea typeface="ＭＳ Ｐゴシック" pitchFamily="-109" charset="-128"/>
        </a:defRPr>
      </a:lvl2pPr>
      <a:lvl3pPr marL="1143000" indent="-228600" algn="l" rtl="0" eaLnBrk="0" fontAlgn="base" hangingPunct="0">
        <a:spcBef>
          <a:spcPct val="20000"/>
        </a:spcBef>
        <a:spcAft>
          <a:spcPct val="0"/>
        </a:spcAft>
        <a:buClr>
          <a:srgbClr val="99182F"/>
        </a:buClr>
        <a:buChar char="•"/>
        <a:defRPr sz="2400">
          <a:solidFill>
            <a:schemeClr val="tx1"/>
          </a:solidFill>
          <a:latin typeface="+mn-lt"/>
          <a:ea typeface="ＭＳ Ｐゴシック" pitchFamily="-109" charset="-128"/>
        </a:defRPr>
      </a:lvl3pPr>
      <a:lvl4pPr marL="1600200" indent="-228600" algn="l" rtl="0" eaLnBrk="0" fontAlgn="base" hangingPunct="0">
        <a:spcBef>
          <a:spcPct val="20000"/>
        </a:spcBef>
        <a:spcAft>
          <a:spcPct val="0"/>
        </a:spcAft>
        <a:buClr>
          <a:srgbClr val="99182F"/>
        </a:buClr>
        <a:buChar char="–"/>
        <a:defRPr sz="2000">
          <a:solidFill>
            <a:schemeClr val="tx1"/>
          </a:solidFill>
          <a:latin typeface="+mn-lt"/>
          <a:ea typeface="ＭＳ Ｐゴシック" pitchFamily="-109" charset="-128"/>
        </a:defRPr>
      </a:lvl4pPr>
      <a:lvl5pPr marL="2057400" indent="-228600" algn="l" rtl="0" eaLnBrk="0" fontAlgn="base" hangingPunct="0">
        <a:spcBef>
          <a:spcPct val="20000"/>
        </a:spcBef>
        <a:spcAft>
          <a:spcPct val="0"/>
        </a:spcAft>
        <a:buClr>
          <a:srgbClr val="99182F"/>
        </a:buClr>
        <a:buChar char="»"/>
        <a:defRPr sz="2000">
          <a:solidFill>
            <a:schemeClr val="tx1"/>
          </a:solidFill>
          <a:latin typeface="+mn-lt"/>
          <a:ea typeface="ＭＳ Ｐゴシック" pitchFamily="-109" charset="-128"/>
        </a:defRPr>
      </a:lvl5pPr>
      <a:lvl6pPr marL="2514600" indent="-228600" algn="l" rtl="0" fontAlgn="base">
        <a:spcBef>
          <a:spcPct val="20000"/>
        </a:spcBef>
        <a:spcAft>
          <a:spcPct val="0"/>
        </a:spcAft>
        <a:buClr>
          <a:srgbClr val="99182F"/>
        </a:buClr>
        <a:buChar char="»"/>
        <a:defRPr sz="2000">
          <a:solidFill>
            <a:schemeClr val="tx1"/>
          </a:solidFill>
          <a:latin typeface="+mn-lt"/>
          <a:ea typeface="ＭＳ Ｐゴシック" pitchFamily="-109" charset="-128"/>
        </a:defRPr>
      </a:lvl6pPr>
      <a:lvl7pPr marL="2971800" indent="-228600" algn="l" rtl="0" fontAlgn="base">
        <a:spcBef>
          <a:spcPct val="20000"/>
        </a:spcBef>
        <a:spcAft>
          <a:spcPct val="0"/>
        </a:spcAft>
        <a:buClr>
          <a:srgbClr val="99182F"/>
        </a:buClr>
        <a:buChar char="»"/>
        <a:defRPr sz="2000">
          <a:solidFill>
            <a:schemeClr val="tx1"/>
          </a:solidFill>
          <a:latin typeface="+mn-lt"/>
          <a:ea typeface="ＭＳ Ｐゴシック" pitchFamily="-109" charset="-128"/>
        </a:defRPr>
      </a:lvl7pPr>
      <a:lvl8pPr marL="3429000" indent="-228600" algn="l" rtl="0" fontAlgn="base">
        <a:spcBef>
          <a:spcPct val="20000"/>
        </a:spcBef>
        <a:spcAft>
          <a:spcPct val="0"/>
        </a:spcAft>
        <a:buClr>
          <a:srgbClr val="99182F"/>
        </a:buClr>
        <a:buChar char="»"/>
        <a:defRPr sz="2000">
          <a:solidFill>
            <a:schemeClr val="tx1"/>
          </a:solidFill>
          <a:latin typeface="+mn-lt"/>
          <a:ea typeface="ＭＳ Ｐゴシック" pitchFamily="-109" charset="-128"/>
        </a:defRPr>
      </a:lvl8pPr>
      <a:lvl9pPr marL="3886200" indent="-228600" algn="l" rtl="0" fontAlgn="base">
        <a:spcBef>
          <a:spcPct val="20000"/>
        </a:spcBef>
        <a:spcAft>
          <a:spcPct val="0"/>
        </a:spcAft>
        <a:buClr>
          <a:srgbClr val="99182F"/>
        </a:buClr>
        <a:buChar char="»"/>
        <a:defRPr sz="2000">
          <a:solidFill>
            <a:schemeClr val="tx1"/>
          </a:solidFill>
          <a:latin typeface="+mn-lt"/>
          <a:ea typeface="ＭＳ Ｐゴシック" pitchFamily="-109"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65325" y="2445859"/>
            <a:ext cx="8454666" cy="1371600"/>
          </a:xfrm>
        </p:spPr>
        <p:txBody>
          <a:bodyPr/>
          <a:lstStyle/>
          <a:p>
            <a:pPr algn="ctr" eaLnBrk="1" hangingPunct="1">
              <a:defRPr/>
            </a:pPr>
            <a:r>
              <a:rPr lang="en-US" dirty="0" smtClean="0">
                <a:solidFill>
                  <a:schemeClr val="tx1"/>
                </a:solidFill>
                <a:effectLst>
                  <a:outerShdw blurRad="38100" dist="38100" dir="2700000" algn="tl">
                    <a:srgbClr val="DDDDDD"/>
                  </a:outerShdw>
                </a:effectLst>
                <a:ea typeface="ＭＳ Ｐゴシック" charset="-128"/>
                <a:cs typeface="ＭＳ Ｐゴシック" charset="-128"/>
              </a:rPr>
              <a:t>Adopting and Adapting caGrid</a:t>
            </a:r>
            <a:r>
              <a:rPr lang="en-US" sz="2800" dirty="0" smtClean="0">
                <a:solidFill>
                  <a:schemeClr val="tx1"/>
                </a:solidFill>
                <a:effectLst>
                  <a:outerShdw blurRad="38100" dist="38100" dir="2700000" algn="tl">
                    <a:srgbClr val="DDDDDD"/>
                  </a:outerShdw>
                </a:effectLst>
                <a:ea typeface="ＭＳ Ｐゴシック" charset="-128"/>
                <a:cs typeface="ＭＳ Ｐゴシック" charset="-128"/>
              </a:rPr>
              <a:t/>
            </a:r>
            <a:br>
              <a:rPr lang="en-US" sz="2800" dirty="0" smtClean="0">
                <a:solidFill>
                  <a:schemeClr val="tx1"/>
                </a:solidFill>
                <a:effectLst>
                  <a:outerShdw blurRad="38100" dist="38100" dir="2700000" algn="tl">
                    <a:srgbClr val="DDDDDD"/>
                  </a:outerShdw>
                </a:effectLst>
                <a:ea typeface="ＭＳ Ｐゴシック" charset="-128"/>
                <a:cs typeface="ＭＳ Ｐゴシック" charset="-128"/>
              </a:rPr>
            </a:br>
            <a:r>
              <a:rPr lang="en-US" sz="2400" b="0" i="1" dirty="0" smtClean="0">
                <a:solidFill>
                  <a:schemeClr val="tx1"/>
                </a:solidFill>
                <a:effectLst>
                  <a:outerShdw blurRad="38100" dist="38100" dir="2700000" algn="tl">
                    <a:srgbClr val="DDDDDD"/>
                  </a:outerShdw>
                </a:effectLst>
                <a:ea typeface="ＭＳ Ｐゴシック" charset="-128"/>
                <a:cs typeface="ＭＳ Ｐゴシック" charset="-128"/>
              </a:rPr>
              <a:t>October, 2009</a:t>
            </a:r>
            <a:br>
              <a:rPr lang="en-US" sz="2400" b="0" i="1" dirty="0" smtClean="0">
                <a:solidFill>
                  <a:schemeClr val="tx1"/>
                </a:solidFill>
                <a:effectLst>
                  <a:outerShdw blurRad="38100" dist="38100" dir="2700000" algn="tl">
                    <a:srgbClr val="DDDDDD"/>
                  </a:outerShdw>
                </a:effectLst>
                <a:ea typeface="ＭＳ Ｐゴシック" charset="-128"/>
                <a:cs typeface="ＭＳ Ｐゴシック" charset="-128"/>
              </a:rPr>
            </a:br>
            <a:endParaRPr lang="en-US" sz="1600" b="0" i="1" dirty="0">
              <a:ea typeface="ＭＳ Ｐゴシック" charset="-128"/>
              <a:cs typeface="ＭＳ Ｐゴシック" charset="-128"/>
            </a:endParaRPr>
          </a:p>
        </p:txBody>
      </p:sp>
      <p:pic>
        <p:nvPicPr>
          <p:cNvPr id="3" name="Picture 16" descr="CCTS_Identity"/>
          <p:cNvPicPr>
            <a:picLocks noChangeAspect="1" noChangeArrowheads="1"/>
          </p:cNvPicPr>
          <p:nvPr/>
        </p:nvPicPr>
        <p:blipFill>
          <a:blip r:embed="rId2"/>
          <a:srcRect/>
          <a:stretch>
            <a:fillRect/>
          </a:stretch>
        </p:blipFill>
        <p:spPr bwMode="auto">
          <a:xfrm>
            <a:off x="1704239" y="4810205"/>
            <a:ext cx="3048000" cy="658283"/>
          </a:xfrm>
          <a:prstGeom prst="rect">
            <a:avLst/>
          </a:prstGeom>
          <a:noFill/>
          <a:ln w="9525">
            <a:noFill/>
            <a:miter lim="800000"/>
            <a:headEnd/>
            <a:tailEnd/>
          </a:ln>
        </p:spPr>
      </p:pic>
      <p:pic>
        <p:nvPicPr>
          <p:cNvPr id="4" name="Picture 4" descr="SRI.png"/>
          <p:cNvPicPr>
            <a:picLocks noChangeAspect="1"/>
          </p:cNvPicPr>
          <p:nvPr/>
        </p:nvPicPr>
        <p:blipFill>
          <a:blip r:embed="rId3"/>
          <a:srcRect/>
          <a:stretch>
            <a:fillRect/>
          </a:stretch>
        </p:blipFill>
        <p:spPr bwMode="auto">
          <a:xfrm>
            <a:off x="5171850" y="4869955"/>
            <a:ext cx="2495867" cy="533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192715" y="76200"/>
            <a:ext cx="6875085" cy="762000"/>
          </a:xfrm>
        </p:spPr>
        <p:txBody>
          <a:bodyPr/>
          <a:lstStyle/>
          <a:p>
            <a:r>
              <a:rPr lang="en-US" b="1" dirty="0" smtClean="0"/>
              <a:t>OSU Informatics: </a:t>
            </a:r>
            <a:r>
              <a:rPr lang="en-US" b="1" dirty="0" smtClean="0"/>
              <a:t>Approach</a:t>
            </a:r>
            <a:endParaRPr lang="en-US" b="1" dirty="0"/>
          </a:p>
        </p:txBody>
      </p:sp>
      <p:sp>
        <p:nvSpPr>
          <p:cNvPr id="3" name="Content Placeholder 2"/>
          <p:cNvSpPr>
            <a:spLocks noGrp="1"/>
          </p:cNvSpPr>
          <p:nvPr>
            <p:ph idx="1"/>
          </p:nvPr>
        </p:nvSpPr>
        <p:spPr>
          <a:xfrm>
            <a:off x="162825" y="1248390"/>
            <a:ext cx="8523975" cy="4877774"/>
          </a:xfrm>
        </p:spPr>
        <p:txBody>
          <a:bodyPr>
            <a:normAutofit/>
          </a:bodyPr>
          <a:lstStyle/>
          <a:p>
            <a:r>
              <a:rPr lang="en-US" sz="2400" dirty="0"/>
              <a:t>An instance of </a:t>
            </a:r>
            <a:r>
              <a:rPr lang="en-US" sz="2400" dirty="0" err="1" smtClean="0"/>
              <a:t>caGrid</a:t>
            </a:r>
            <a:r>
              <a:rPr lang="en-US" sz="2400" dirty="0" smtClean="0"/>
              <a:t>, utilizing TRIAD </a:t>
            </a:r>
            <a:r>
              <a:rPr lang="en-US" sz="2400" dirty="0"/>
              <a:t>to support cancer research at The Ohio State </a:t>
            </a:r>
            <a:r>
              <a:rPr lang="en-US" sz="2400" dirty="0" smtClean="0"/>
              <a:t>University</a:t>
            </a:r>
          </a:p>
          <a:p>
            <a:r>
              <a:rPr lang="en-US" sz="2400" dirty="0"/>
              <a:t>Secure connections between independent data sets from the CCC and </a:t>
            </a:r>
            <a:r>
              <a:rPr lang="en-US" sz="2400" dirty="0" smtClean="0"/>
              <a:t>OSUMC</a:t>
            </a:r>
          </a:p>
          <a:p>
            <a:r>
              <a:rPr lang="en-US" sz="2400" dirty="0" smtClean="0"/>
              <a:t>Knowledge collection supporting </a:t>
            </a:r>
            <a:r>
              <a:rPr lang="en-US" sz="2400" dirty="0"/>
              <a:t>semantic interoperability between the preceding datasets and data </a:t>
            </a:r>
            <a:r>
              <a:rPr lang="en-US" sz="2400" dirty="0" smtClean="0"/>
              <a:t>types</a:t>
            </a:r>
          </a:p>
          <a:p>
            <a:r>
              <a:rPr lang="en-US" sz="2400" dirty="0" smtClean="0"/>
              <a:t>Web application for secured query access to independent data sets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OSU Informatics </a:t>
            </a:r>
            <a:r>
              <a:rPr lang="en-US" b="1" dirty="0" smtClean="0"/>
              <a:t>: </a:t>
            </a:r>
            <a:r>
              <a:rPr lang="en-US" b="1" dirty="0" smtClean="0"/>
              <a:t>Design</a:t>
            </a:r>
            <a:endParaRPr lang="en-US" b="1" dirty="0"/>
          </a:p>
        </p:txBody>
      </p:sp>
      <p:pic>
        <p:nvPicPr>
          <p:cNvPr id="4" name="Content Placeholder 3" descr="ProjectDiagram.PNG"/>
          <p:cNvPicPr>
            <a:picLocks noGrp="1" noChangeAspect="1"/>
          </p:cNvPicPr>
          <p:nvPr>
            <p:ph idx="1"/>
          </p:nvPr>
        </p:nvPicPr>
        <p:blipFill>
          <a:blip r:embed="rId2"/>
          <a:srcRect l="-11099" r="-11099"/>
          <a:stretch>
            <a:fillRect/>
          </a:stretch>
        </p:blip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bwMode="auto">
          <a:xfrm>
            <a:off x="0" y="0"/>
            <a:ext cx="9144000" cy="685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ヒラギノ角ゴ Pro W3" pitchFamily="71" charset="-128"/>
            </a:endParaRPr>
          </a:p>
        </p:txBody>
      </p:sp>
      <p:pic>
        <p:nvPicPr>
          <p:cNvPr id="4" name="Picture 3"/>
          <p:cNvPicPr>
            <a:picLocks noChangeAspect="1"/>
          </p:cNvPicPr>
          <p:nvPr/>
        </p:nvPicPr>
        <p:blipFill>
          <a:blip r:embed="rId2"/>
          <a:stretch>
            <a:fillRect/>
          </a:stretch>
        </p:blipFill>
        <p:spPr>
          <a:xfrm>
            <a:off x="1460804" y="23812"/>
            <a:ext cx="6248400" cy="6834188"/>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OSU CTSA Progress</a:t>
            </a:r>
            <a:endParaRPr lang="en-US" b="1" dirty="0"/>
          </a:p>
        </p:txBody>
      </p:sp>
      <p:sp>
        <p:nvSpPr>
          <p:cNvPr id="3" name="Content Placeholder 2"/>
          <p:cNvSpPr>
            <a:spLocks noGrp="1"/>
          </p:cNvSpPr>
          <p:nvPr>
            <p:ph idx="1"/>
          </p:nvPr>
        </p:nvSpPr>
        <p:spPr>
          <a:xfrm>
            <a:off x="0" y="1024856"/>
            <a:ext cx="8890264" cy="4525963"/>
          </a:xfrm>
        </p:spPr>
        <p:txBody>
          <a:bodyPr/>
          <a:lstStyle/>
          <a:p>
            <a:r>
              <a:rPr lang="en-US" sz="2400" dirty="0" err="1" smtClean="0"/>
              <a:t>caTissue</a:t>
            </a:r>
            <a:r>
              <a:rPr lang="en-US" sz="2400" dirty="0" smtClean="0"/>
              <a:t> instance installed and loaded with initial set of data from CCC Bio-specimen repository. </a:t>
            </a:r>
          </a:p>
          <a:p>
            <a:r>
              <a:rPr lang="en-US" sz="2400" dirty="0" smtClean="0"/>
              <a:t>800 samples initially loaded. Rate of growth has increased during summer usage</a:t>
            </a:r>
          </a:p>
          <a:p>
            <a:endParaRPr lang="en-US" dirty="0" smtClean="0"/>
          </a:p>
          <a:p>
            <a:pPr>
              <a:buNone/>
            </a:pPr>
            <a:endParaRPr lang="en-US" dirty="0"/>
          </a:p>
        </p:txBody>
      </p:sp>
      <p:graphicFrame>
        <p:nvGraphicFramePr>
          <p:cNvPr id="4" name="Table 3"/>
          <p:cNvGraphicFramePr>
            <a:graphicFrameLocks noGrp="1"/>
          </p:cNvGraphicFramePr>
          <p:nvPr/>
        </p:nvGraphicFramePr>
        <p:xfrm>
          <a:off x="947180" y="3290368"/>
          <a:ext cx="7315200" cy="1828801"/>
        </p:xfrm>
        <a:graphic>
          <a:graphicData uri="http://schemas.openxmlformats.org/drawingml/2006/table">
            <a:tbl>
              <a:tblPr firstRow="1" bandRow="1">
                <a:tableStyleId>{5C22544A-7EE6-4342-B048-85BDC9FD1C3A}</a:tableStyleId>
              </a:tblPr>
              <a:tblGrid>
                <a:gridCol w="2438400"/>
                <a:gridCol w="2438400"/>
                <a:gridCol w="2438400"/>
              </a:tblGrid>
              <a:tr h="673768">
                <a:tc>
                  <a:txBody>
                    <a:bodyPr/>
                    <a:lstStyle/>
                    <a:p>
                      <a:endParaRPr lang="en-US" dirty="0"/>
                    </a:p>
                  </a:txBody>
                  <a:tcPr>
                    <a:solidFill>
                      <a:schemeClr val="bg2">
                        <a:lumMod val="75000"/>
                      </a:schemeClr>
                    </a:solidFill>
                  </a:tcPr>
                </a:tc>
                <a:tc>
                  <a:txBody>
                    <a:bodyPr/>
                    <a:lstStyle/>
                    <a:p>
                      <a:r>
                        <a:rPr lang="en-US" dirty="0" smtClean="0"/>
                        <a:t>Samples</a:t>
                      </a:r>
                      <a:r>
                        <a:rPr lang="en-US" baseline="0" dirty="0" smtClean="0"/>
                        <a:t> added</a:t>
                      </a:r>
                      <a:endParaRPr lang="en-US" dirty="0"/>
                    </a:p>
                  </a:txBody>
                  <a:tcPr>
                    <a:solidFill>
                      <a:schemeClr val="bg2">
                        <a:lumMod val="75000"/>
                      </a:schemeClr>
                    </a:solidFill>
                  </a:tcPr>
                </a:tc>
                <a:tc>
                  <a:txBody>
                    <a:bodyPr/>
                    <a:lstStyle/>
                    <a:p>
                      <a:r>
                        <a:rPr lang="en-US" dirty="0" smtClean="0"/>
                        <a:t>Participants</a:t>
                      </a:r>
                      <a:r>
                        <a:rPr lang="en-US" baseline="0" dirty="0" smtClean="0"/>
                        <a:t> added</a:t>
                      </a:r>
                      <a:endParaRPr lang="en-US" dirty="0"/>
                    </a:p>
                  </a:txBody>
                  <a:tcPr>
                    <a:solidFill>
                      <a:schemeClr val="bg2">
                        <a:lumMod val="75000"/>
                      </a:schemeClr>
                    </a:solidFill>
                  </a:tcPr>
                </a:tc>
              </a:tr>
              <a:tr h="385011">
                <a:tc>
                  <a:txBody>
                    <a:bodyPr/>
                    <a:lstStyle/>
                    <a:p>
                      <a:r>
                        <a:rPr lang="en-US" dirty="0" smtClean="0"/>
                        <a:t>June</a:t>
                      </a:r>
                    </a:p>
                  </a:txBody>
                  <a:tcPr/>
                </a:tc>
                <a:tc>
                  <a:txBody>
                    <a:bodyPr/>
                    <a:lstStyle/>
                    <a:p>
                      <a:r>
                        <a:rPr lang="en-US" dirty="0" smtClean="0"/>
                        <a:t>1034</a:t>
                      </a:r>
                      <a:endParaRPr lang="en-US" dirty="0"/>
                    </a:p>
                  </a:txBody>
                  <a:tcPr/>
                </a:tc>
                <a:tc>
                  <a:txBody>
                    <a:bodyPr/>
                    <a:lstStyle/>
                    <a:p>
                      <a:r>
                        <a:rPr lang="en-US" dirty="0" smtClean="0"/>
                        <a:t>138</a:t>
                      </a:r>
                      <a:endParaRPr lang="en-US" dirty="0"/>
                    </a:p>
                  </a:txBody>
                  <a:tcPr/>
                </a:tc>
              </a:tr>
              <a:tr h="385011">
                <a:tc>
                  <a:txBody>
                    <a:bodyPr/>
                    <a:lstStyle/>
                    <a:p>
                      <a:r>
                        <a:rPr lang="en-US" dirty="0" smtClean="0"/>
                        <a:t>July</a:t>
                      </a:r>
                      <a:endParaRPr lang="en-US" dirty="0"/>
                    </a:p>
                  </a:txBody>
                  <a:tcPr/>
                </a:tc>
                <a:tc>
                  <a:txBody>
                    <a:bodyPr/>
                    <a:lstStyle/>
                    <a:p>
                      <a:r>
                        <a:rPr lang="en-US" dirty="0" smtClean="0"/>
                        <a:t>1114</a:t>
                      </a:r>
                      <a:endParaRPr lang="en-US" dirty="0"/>
                    </a:p>
                  </a:txBody>
                  <a:tcPr/>
                </a:tc>
                <a:tc>
                  <a:txBody>
                    <a:bodyPr/>
                    <a:lstStyle/>
                    <a:p>
                      <a:r>
                        <a:rPr lang="en-US" dirty="0" smtClean="0"/>
                        <a:t>185</a:t>
                      </a:r>
                      <a:endParaRPr lang="en-US" dirty="0"/>
                    </a:p>
                  </a:txBody>
                  <a:tcPr/>
                </a:tc>
              </a:tr>
              <a:tr h="385011">
                <a:tc>
                  <a:txBody>
                    <a:bodyPr/>
                    <a:lstStyle/>
                    <a:p>
                      <a:r>
                        <a:rPr lang="en-US" dirty="0" smtClean="0"/>
                        <a:t>August</a:t>
                      </a:r>
                      <a:endParaRPr lang="en-US" dirty="0"/>
                    </a:p>
                  </a:txBody>
                  <a:tcPr/>
                </a:tc>
                <a:tc>
                  <a:txBody>
                    <a:bodyPr/>
                    <a:lstStyle/>
                    <a:p>
                      <a:r>
                        <a:rPr lang="en-US" dirty="0" smtClean="0"/>
                        <a:t>1293</a:t>
                      </a:r>
                      <a:endParaRPr lang="en-US" dirty="0"/>
                    </a:p>
                  </a:txBody>
                  <a:tcPr/>
                </a:tc>
                <a:tc>
                  <a:txBody>
                    <a:bodyPr/>
                    <a:lstStyle/>
                    <a:p>
                      <a:r>
                        <a:rPr lang="en-US" dirty="0" smtClean="0"/>
                        <a:t>180</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OSU CTSA Progress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Deployment complete for </a:t>
            </a:r>
            <a:r>
              <a:rPr lang="en-US" dirty="0" err="1" smtClean="0"/>
              <a:t>caTissue’s</a:t>
            </a:r>
            <a:r>
              <a:rPr lang="en-US" dirty="0" smtClean="0"/>
              <a:t> secure data service</a:t>
            </a:r>
          </a:p>
          <a:p>
            <a:r>
              <a:rPr lang="en-US" dirty="0" smtClean="0"/>
              <a:t>OSUMC Information Warehouse secure data service complete</a:t>
            </a:r>
          </a:p>
          <a:p>
            <a:r>
              <a:rPr lang="en-US" dirty="0" smtClean="0"/>
              <a:t>Data services registered with new Index Service instance</a:t>
            </a:r>
          </a:p>
          <a:p>
            <a:r>
              <a:rPr lang="en-US" dirty="0" smtClean="0"/>
              <a:t>Federated Query Processor instance created and tested against both data resources </a:t>
            </a:r>
          </a:p>
          <a:p>
            <a:r>
              <a:rPr lang="en-US" dirty="0" smtClean="0"/>
              <a:t>Grid Grouper controls data service access</a:t>
            </a:r>
          </a:p>
          <a:p>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a:t>
            </a:r>
            <a:endParaRPr lang="en-US" dirty="0"/>
          </a:p>
        </p:txBody>
      </p:sp>
      <p:sp>
        <p:nvSpPr>
          <p:cNvPr id="3" name="Content Placeholder 2"/>
          <p:cNvSpPr>
            <a:spLocks noGrp="1"/>
          </p:cNvSpPr>
          <p:nvPr>
            <p:ph idx="1"/>
          </p:nvPr>
        </p:nvSpPr>
        <p:spPr>
          <a:xfrm>
            <a:off x="457200" y="1176816"/>
            <a:ext cx="8229600" cy="4525963"/>
          </a:xfrm>
        </p:spPr>
        <p:txBody>
          <a:bodyPr/>
          <a:lstStyle/>
          <a:p>
            <a:r>
              <a:rPr lang="en-US" dirty="0" smtClean="0"/>
              <a:t>Currently </a:t>
            </a:r>
            <a:r>
              <a:rPr lang="en-US" dirty="0" err="1" smtClean="0"/>
              <a:t>caGrid</a:t>
            </a:r>
            <a:r>
              <a:rPr lang="en-US" dirty="0" smtClean="0"/>
              <a:t> tools only enable grid data services to be automatically generated if the underlying system is a </a:t>
            </a:r>
            <a:r>
              <a:rPr lang="en-US" dirty="0" err="1" smtClean="0"/>
              <a:t>caCore</a:t>
            </a:r>
            <a:r>
              <a:rPr lang="en-US" dirty="0" smtClean="0"/>
              <a:t> system. </a:t>
            </a:r>
            <a:endParaRPr lang="en-US" dirty="0"/>
          </a:p>
        </p:txBody>
      </p:sp>
      <p:pic>
        <p:nvPicPr>
          <p:cNvPr id="4" name="Picture 3"/>
          <p:cNvPicPr>
            <a:picLocks noChangeAspect="1"/>
          </p:cNvPicPr>
          <p:nvPr/>
        </p:nvPicPr>
        <p:blipFill>
          <a:blip r:embed="rId2"/>
          <a:stretch>
            <a:fillRect/>
          </a:stretch>
        </p:blipFill>
        <p:spPr>
          <a:xfrm>
            <a:off x="1143000" y="3352800"/>
            <a:ext cx="7289800" cy="1902558"/>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Data Services</a:t>
            </a:r>
            <a:endParaRPr lang="en-US" dirty="0"/>
          </a:p>
        </p:txBody>
      </p:sp>
      <p:sp>
        <p:nvSpPr>
          <p:cNvPr id="3" name="Content Placeholder 2"/>
          <p:cNvSpPr>
            <a:spLocks noGrp="1"/>
          </p:cNvSpPr>
          <p:nvPr>
            <p:ph idx="1"/>
          </p:nvPr>
        </p:nvSpPr>
        <p:spPr>
          <a:xfrm>
            <a:off x="685800" y="838200"/>
            <a:ext cx="8458200" cy="5410200"/>
          </a:xfrm>
        </p:spPr>
        <p:txBody>
          <a:bodyPr/>
          <a:lstStyle/>
          <a:p>
            <a:r>
              <a:rPr lang="en-US" dirty="0" smtClean="0"/>
              <a:t>AIM to provide other data service generation wizards for exposing different types of common data centric applications.</a:t>
            </a:r>
            <a:endParaRPr lang="en-US" dirty="0"/>
          </a:p>
        </p:txBody>
      </p:sp>
      <p:pic>
        <p:nvPicPr>
          <p:cNvPr id="5" name="Picture 4"/>
          <p:cNvPicPr>
            <a:picLocks noChangeAspect="1"/>
          </p:cNvPicPr>
          <p:nvPr/>
        </p:nvPicPr>
        <p:blipFill>
          <a:blip r:embed="rId2"/>
          <a:stretch>
            <a:fillRect/>
          </a:stretch>
        </p:blipFill>
        <p:spPr>
          <a:xfrm>
            <a:off x="1288942" y="2362200"/>
            <a:ext cx="6331058" cy="4104753"/>
          </a:xfrm>
          <a:prstGeom prst="rect">
            <a:avLst/>
          </a:prstGeom>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I2B2 Grid Data Services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Utilize I2B2 (Partners), </a:t>
            </a:r>
            <a:r>
              <a:rPr lang="en-US" dirty="0" err="1" smtClean="0"/>
              <a:t>Ontomapper</a:t>
            </a:r>
            <a:r>
              <a:rPr lang="en-US" dirty="0" smtClean="0"/>
              <a:t> (</a:t>
            </a:r>
            <a:r>
              <a:rPr lang="en-US" dirty="0" smtClean="0"/>
              <a:t>UCSF), and Introduce to create caGrid based data services.</a:t>
            </a:r>
          </a:p>
          <a:p>
            <a:r>
              <a:rPr lang="en-US" dirty="0" smtClean="0"/>
              <a:t>I2B2 provides the framework for storing and managing data.</a:t>
            </a:r>
          </a:p>
          <a:p>
            <a:r>
              <a:rPr lang="en-US" dirty="0" err="1" smtClean="0"/>
              <a:t>Ontomapper</a:t>
            </a:r>
            <a:r>
              <a:rPr lang="en-US" dirty="0" smtClean="0"/>
              <a:t> provides the ability to annotate portions of an I2B2 data store with </a:t>
            </a:r>
            <a:r>
              <a:rPr lang="en-US" dirty="0" err="1" smtClean="0"/>
              <a:t>CDEs</a:t>
            </a:r>
            <a:r>
              <a:rPr lang="en-US" dirty="0" smtClean="0"/>
              <a:t>.</a:t>
            </a:r>
          </a:p>
          <a:p>
            <a:r>
              <a:rPr lang="en-US" dirty="0" smtClean="0"/>
              <a:t>After a model is generated the Introduce I2B2 data service wizard enables creating the semantically annotated </a:t>
            </a:r>
            <a:r>
              <a:rPr lang="en-US" dirty="0" err="1" smtClean="0"/>
              <a:t>caGrid</a:t>
            </a:r>
            <a:r>
              <a:rPr lang="en-US" dirty="0" smtClean="0"/>
              <a:t> standard grid service.</a:t>
            </a:r>
          </a:p>
          <a:p>
            <a:r>
              <a:rPr lang="en-US" dirty="0" smtClean="0"/>
              <a:t>Demoed beta of this functionality last month using the Human Studies Database model and data in an I2B2 at UCSF.</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0" y="1066800"/>
            <a:ext cx="9144000" cy="5257800"/>
          </a:xfrm>
        </p:spPr>
        <p:txBody>
          <a:bodyPr/>
          <a:lstStyle/>
          <a:p>
            <a:pPr eaLnBrk="1" hangingPunct="1">
              <a:buFontTx/>
              <a:buNone/>
            </a:pPr>
            <a:r>
              <a:rPr lang="en-US" sz="2400" b="1" dirty="0" smtClean="0">
                <a:ea typeface="ＭＳ Ｐゴシック" charset="-128"/>
                <a:cs typeface="ＭＳ Ｐゴシック" charset="-128"/>
              </a:rPr>
              <a:t>Challenges:</a:t>
            </a:r>
          </a:p>
          <a:p>
            <a:pPr eaLnBrk="1" hangingPunct="1"/>
            <a:r>
              <a:rPr lang="en-US" sz="2000" dirty="0" smtClean="0">
                <a:ea typeface="ＭＳ Ｐゴシック" charset="-128"/>
                <a:cs typeface="ＭＳ Ｐゴシック" charset="-128"/>
              </a:rPr>
              <a:t>Utilize Standards based semantic metadata repositories such as </a:t>
            </a:r>
            <a:r>
              <a:rPr lang="en-US" sz="2000" dirty="0" err="1" smtClean="0">
                <a:ea typeface="ＭＳ Ｐゴシック" charset="-128"/>
                <a:cs typeface="ＭＳ Ｐゴシック" charset="-128"/>
              </a:rPr>
              <a:t>caDSR</a:t>
            </a:r>
            <a:r>
              <a:rPr lang="en-US" sz="2000" dirty="0" smtClean="0">
                <a:ea typeface="ＭＳ Ｐゴシック" charset="-128"/>
                <a:cs typeface="ＭＳ Ｐゴシック" charset="-128"/>
              </a:rPr>
              <a:t> and </a:t>
            </a:r>
            <a:r>
              <a:rPr lang="en-US" sz="2000" dirty="0" err="1" smtClean="0">
                <a:ea typeface="ＭＳ Ｐゴシック" charset="-128"/>
                <a:cs typeface="ＭＳ Ｐゴシック" charset="-128"/>
              </a:rPr>
              <a:t>LexEVS</a:t>
            </a:r>
            <a:r>
              <a:rPr lang="en-US" sz="2000" dirty="0" smtClean="0">
                <a:ea typeface="ＭＳ Ｐゴシック" charset="-128"/>
                <a:cs typeface="ＭＳ Ｐゴシック" charset="-128"/>
              </a:rPr>
              <a:t>.</a:t>
            </a:r>
          </a:p>
          <a:p>
            <a:pPr eaLnBrk="1" hangingPunct="1"/>
            <a:r>
              <a:rPr lang="en-US" sz="2000" dirty="0" smtClean="0">
                <a:ea typeface="ＭＳ Ｐゴシック" charset="-128"/>
                <a:cs typeface="ＭＳ Ｐゴシック" charset="-128"/>
              </a:rPr>
              <a:t>Enable local creation and evolution of new semantic metadata from domain experts who may be using other semantic metadata creation and </a:t>
            </a:r>
            <a:r>
              <a:rPr lang="en-US" sz="2000" dirty="0" err="1" smtClean="0">
                <a:ea typeface="ＭＳ Ｐゴシック" charset="-128"/>
                <a:cs typeface="ＭＳ Ｐゴシック" charset="-128"/>
              </a:rPr>
              <a:t>curation</a:t>
            </a:r>
            <a:r>
              <a:rPr lang="en-US" sz="2000" dirty="0" smtClean="0">
                <a:ea typeface="ＭＳ Ｐゴシック" charset="-128"/>
                <a:cs typeface="ＭＳ Ｐゴシック" charset="-128"/>
              </a:rPr>
              <a:t> tools such as protégé, EVS, or </a:t>
            </a:r>
            <a:r>
              <a:rPr lang="en-US" sz="2000" dirty="0" err="1" smtClean="0">
                <a:ea typeface="ＭＳ Ｐゴシック" charset="-128"/>
                <a:cs typeface="ＭＳ Ｐゴシック" charset="-128"/>
              </a:rPr>
              <a:t>cgMDR</a:t>
            </a:r>
            <a:r>
              <a:rPr lang="en-US" sz="2000" dirty="0" smtClean="0">
                <a:ea typeface="ＭＳ Ｐゴシック" charset="-128"/>
                <a:cs typeface="ＭＳ Ｐゴシック" charset="-128"/>
              </a:rPr>
              <a:t>.</a:t>
            </a:r>
          </a:p>
          <a:p>
            <a:pPr eaLnBrk="1" hangingPunct="1"/>
            <a:r>
              <a:rPr lang="en-US" sz="2000" dirty="0" smtClean="0">
                <a:ea typeface="ＭＳ Ｐゴシック" charset="-128"/>
                <a:cs typeface="ＭＳ Ｐゴシック" charset="-128"/>
              </a:rPr>
              <a:t>Utilize others local semantic metadata in conjunction with standards based metadata creating a more federated view of the knowledge represented in different domains.</a:t>
            </a:r>
          </a:p>
          <a:p>
            <a:pPr eaLnBrk="1" hangingPunct="1"/>
            <a:r>
              <a:rPr lang="en-US" sz="2000" dirty="0" smtClean="0">
                <a:ea typeface="ＭＳ Ｐゴシック" charset="-128"/>
                <a:cs typeface="ＭＳ Ｐゴシック" charset="-128"/>
              </a:rPr>
              <a:t>Use this federated metadata approach to annotate the data traveling in a service oriented framework where data is being moved across knowledge domains and disparate organizations. </a:t>
            </a:r>
          </a:p>
          <a:p>
            <a:pPr eaLnBrk="1" hangingPunct="1"/>
            <a:endParaRPr lang="en-US" sz="2000" dirty="0" smtClean="0">
              <a:ea typeface="ＭＳ Ｐゴシック" charset="-128"/>
              <a:cs typeface="ＭＳ Ｐゴシック" charset="-128"/>
            </a:endParaRPr>
          </a:p>
          <a:p>
            <a:pPr eaLnBrk="1" hangingPunct="1"/>
            <a:endParaRPr lang="en-US" sz="2000" dirty="0" smtClean="0">
              <a:ea typeface="ＭＳ Ｐゴシック" charset="-128"/>
              <a:cs typeface="ＭＳ Ｐゴシック" charset="-128"/>
            </a:endParaRPr>
          </a:p>
        </p:txBody>
      </p:sp>
      <p:sp>
        <p:nvSpPr>
          <p:cNvPr id="19460" name="Rectangle 5"/>
          <p:cNvSpPr>
            <a:spLocks noGrp="1" noChangeArrowheads="1"/>
          </p:cNvSpPr>
          <p:nvPr>
            <p:ph type="title"/>
          </p:nvPr>
        </p:nvSpPr>
        <p:spPr>
          <a:xfrm>
            <a:off x="3441042" y="0"/>
            <a:ext cx="5557772" cy="914400"/>
          </a:xfrm>
        </p:spPr>
        <p:txBody>
          <a:bodyPr/>
          <a:lstStyle/>
          <a:p>
            <a:pPr algn="l" eaLnBrk="1" hangingPunct="1"/>
            <a:r>
              <a:rPr lang="en-US" dirty="0" smtClean="0">
                <a:ea typeface="ＭＳ Ｐゴシック" charset="-128"/>
                <a:cs typeface="ＭＳ Ｐゴシック" charset="-128"/>
              </a:rPr>
              <a:t>Knowledge Management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7413" name="Picture 9" descr="mdr.jpg"/>
          <p:cNvPicPr>
            <a:picLocks noChangeAspect="1"/>
          </p:cNvPicPr>
          <p:nvPr/>
        </p:nvPicPr>
        <p:blipFill>
          <a:blip r:embed="rId2"/>
          <a:srcRect/>
          <a:stretch>
            <a:fillRect/>
          </a:stretch>
        </p:blipFill>
        <p:spPr bwMode="auto">
          <a:xfrm>
            <a:off x="4940300" y="0"/>
            <a:ext cx="4203700" cy="942975"/>
          </a:xfrm>
          <a:prstGeom prst="rect">
            <a:avLst/>
          </a:prstGeom>
          <a:noFill/>
          <a:ln w="9525">
            <a:noFill/>
            <a:miter lim="800000"/>
            <a:headEnd/>
            <a:tailEnd/>
          </a:ln>
        </p:spPr>
      </p:pic>
      <p:sp>
        <p:nvSpPr>
          <p:cNvPr id="9" name="Rectangle 3"/>
          <p:cNvSpPr txBox="1">
            <a:spLocks noChangeArrowheads="1"/>
          </p:cNvSpPr>
          <p:nvPr/>
        </p:nvSpPr>
        <p:spPr bwMode="auto">
          <a:xfrm>
            <a:off x="609600" y="3505200"/>
            <a:ext cx="8534400" cy="2819400"/>
          </a:xfrm>
          <a:prstGeom prst="rect">
            <a:avLst/>
          </a:prstGeom>
          <a:noFill/>
          <a:ln w="9525">
            <a:noFill/>
            <a:miter lim="800000"/>
            <a:headEnd/>
            <a:tailEnd/>
          </a:ln>
        </p:spPr>
        <p:txBody>
          <a:bodyPr>
            <a:prstTxWarp prst="textNoShape">
              <a:avLst/>
            </a:prstTxWarp>
          </a:bodyPr>
          <a:lstStyle/>
          <a:p>
            <a:pPr marL="342900" indent="-342900" algn="l" eaLnBrk="1" hangingPunct="1">
              <a:spcBef>
                <a:spcPct val="20000"/>
              </a:spcBef>
              <a:defRPr/>
            </a:pPr>
            <a:r>
              <a:rPr lang="en-US" sz="1800" b="1" kern="0" dirty="0" smtClean="0">
                <a:latin typeface="+mn-lt"/>
                <a:ea typeface="ＭＳ Ｐゴシック" pitchFamily="-109" charset="-128"/>
                <a:cs typeface="ＭＳ Ｐゴシック" pitchFamily="-109" charset="-128"/>
              </a:rPr>
              <a:t>Current issues adopting current model in CTSA:</a:t>
            </a:r>
            <a:endParaRPr lang="en-US" sz="1800" b="1" kern="0" dirty="0">
              <a:latin typeface="+mn-lt"/>
              <a:ea typeface="ＭＳ Ｐゴシック" pitchFamily="-109" charset="-128"/>
              <a:cs typeface="ＭＳ Ｐゴシック" pitchFamily="-109" charset="-128"/>
            </a:endParaRP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No support for “local” metadata or terminologies/</a:t>
            </a:r>
            <a:r>
              <a:rPr lang="en-US" sz="1800" b="0" i="1" kern="0" dirty="0" err="1">
                <a:latin typeface="+mn-lt"/>
                <a:ea typeface="ＭＳ Ｐゴシック" pitchFamily="-109" charset="-128"/>
                <a:cs typeface="ＭＳ Ｐゴシック" pitchFamily="-109" charset="-128"/>
              </a:rPr>
              <a:t>ontologies</a:t>
            </a:r>
            <a:r>
              <a:rPr lang="en-US" sz="1800" b="0" i="1" kern="0" dirty="0">
                <a:latin typeface="+mn-lt"/>
                <a:ea typeface="ＭＳ Ｐゴシック" pitchFamily="-109" charset="-128"/>
                <a:cs typeface="ＭＳ Ｐゴシック" pitchFamily="-109" charset="-128"/>
              </a:rPr>
              <a:t>.</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Can’t or not intended to stand up a “local”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The annotation tools and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cant annotate or store a model that is annotated by more that one metadata registry.</a:t>
            </a:r>
          </a:p>
          <a:p>
            <a:pPr marL="342900" indent="-342900" algn="l" eaLnBrk="1" hangingPunct="1">
              <a:spcBef>
                <a:spcPct val="20000"/>
              </a:spcBef>
              <a:buFontTx/>
              <a:buChar char="•"/>
              <a:defRPr/>
            </a:pPr>
            <a:r>
              <a:rPr lang="en-US" sz="1800" b="0" i="1" kern="0" dirty="0">
                <a:latin typeface="+mn-lt"/>
                <a:ea typeface="ＭＳ Ｐゴシック" pitchFamily="-109" charset="-128"/>
                <a:cs typeface="ＭＳ Ｐゴシック" pitchFamily="-109" charset="-128"/>
              </a:rPr>
              <a:t>Hard to or can’t copy content from NCI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 to your own </a:t>
            </a:r>
            <a:r>
              <a:rPr lang="en-US" sz="1800" b="0" i="1" kern="0" dirty="0" err="1">
                <a:latin typeface="+mn-lt"/>
                <a:ea typeface="ＭＳ Ｐゴシック" pitchFamily="-109" charset="-128"/>
                <a:cs typeface="ＭＳ Ｐゴシック" pitchFamily="-109" charset="-128"/>
              </a:rPr>
              <a:t>caDSR</a:t>
            </a:r>
            <a:r>
              <a:rPr lang="en-US" sz="1800" b="0" i="1" kern="0" dirty="0">
                <a:latin typeface="+mn-lt"/>
                <a:ea typeface="ＭＳ Ｐゴシック" pitchFamily="-109" charset="-128"/>
                <a:cs typeface="ＭＳ Ｐゴシック" pitchFamily="-109" charset="-128"/>
              </a:rPr>
              <a:t>.</a:t>
            </a:r>
          </a:p>
          <a:p>
            <a:pPr marL="342900" indent="-342900" algn="l" eaLnBrk="1" hangingPunct="1">
              <a:spcBef>
                <a:spcPct val="20000"/>
              </a:spcBef>
              <a:buFontTx/>
              <a:buChar char="•"/>
              <a:defRPr/>
            </a:pPr>
            <a:r>
              <a:rPr lang="en-US" sz="1800" b="0" i="1" kern="0" dirty="0" err="1">
                <a:latin typeface="+mn-lt"/>
                <a:ea typeface="ＭＳ Ｐゴシック" pitchFamily="-109" charset="-128"/>
                <a:cs typeface="ＭＳ Ｐゴシック" pitchFamily="-109" charset="-128"/>
              </a:rPr>
              <a:t>caGrid</a:t>
            </a:r>
            <a:r>
              <a:rPr lang="en-US" sz="1800" b="0" i="1" kern="0" dirty="0">
                <a:latin typeface="+mn-lt"/>
                <a:ea typeface="ＭＳ Ｐゴシック" pitchFamily="-109" charset="-128"/>
                <a:cs typeface="ＭＳ Ｐゴシック" pitchFamily="-109" charset="-128"/>
              </a:rPr>
              <a:t> tools currently can only create grid data services that use models which have gone through the SIW so currently need to use the above NCI source of metadata approach.</a:t>
            </a:r>
          </a:p>
          <a:p>
            <a:pPr marL="342900" indent="-342900" algn="l" eaLnBrk="1" hangingPunct="1">
              <a:spcBef>
                <a:spcPct val="20000"/>
              </a:spcBef>
              <a:buFontTx/>
              <a:buChar char="•"/>
              <a:defRPr/>
            </a:pPr>
            <a:endParaRPr lang="en-US" sz="1200" b="0" kern="0" dirty="0">
              <a:latin typeface="+mn-lt"/>
              <a:ea typeface="ＭＳ Ｐゴシック" pitchFamily="-109" charset="-128"/>
              <a:cs typeface="ＭＳ Ｐゴシック" pitchFamily="-109" charset="-128"/>
            </a:endParaRPr>
          </a:p>
        </p:txBody>
      </p:sp>
      <p:pic>
        <p:nvPicPr>
          <p:cNvPr id="17416" name="Picture 6"/>
          <p:cNvPicPr>
            <a:picLocks noChangeAspect="1"/>
          </p:cNvPicPr>
          <p:nvPr/>
        </p:nvPicPr>
        <p:blipFill>
          <a:blip r:embed="rId3"/>
          <a:srcRect/>
          <a:stretch>
            <a:fillRect/>
          </a:stretch>
        </p:blipFill>
        <p:spPr bwMode="auto">
          <a:xfrm>
            <a:off x="609600" y="909381"/>
            <a:ext cx="8305800" cy="26828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CTSA and caGrid: TRIAD</a:t>
            </a:r>
            <a:endParaRPr lang="en-US" dirty="0" smtClean="0"/>
          </a:p>
          <a:p>
            <a:r>
              <a:rPr lang="en-US" dirty="0" smtClean="0"/>
              <a:t>OSU CTSA</a:t>
            </a:r>
          </a:p>
          <a:p>
            <a:r>
              <a:rPr lang="en-US" dirty="0" smtClean="0"/>
              <a:t>Expanded set of Data Service Wizards</a:t>
            </a:r>
          </a:p>
          <a:p>
            <a:r>
              <a:rPr lang="en-US" dirty="0" smtClean="0"/>
              <a:t>Federated and Localized KM</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61" name="Picture 9" descr="mdr.jpg"/>
          <p:cNvPicPr>
            <a:picLocks noChangeAspect="1"/>
          </p:cNvPicPr>
          <p:nvPr/>
        </p:nvPicPr>
        <p:blipFill>
          <a:blip r:embed="rId2"/>
          <a:srcRect/>
          <a:stretch>
            <a:fillRect/>
          </a:stretch>
        </p:blipFill>
        <p:spPr bwMode="auto">
          <a:xfrm>
            <a:off x="4940300" y="0"/>
            <a:ext cx="4203700" cy="942975"/>
          </a:xfrm>
          <a:prstGeom prst="rect">
            <a:avLst/>
          </a:prstGeom>
          <a:noFill/>
          <a:ln w="9525">
            <a:noFill/>
            <a:miter lim="800000"/>
            <a:headEnd/>
            <a:tailEnd/>
          </a:ln>
        </p:spPr>
      </p:pic>
      <p:pic>
        <p:nvPicPr>
          <p:cNvPr id="19462" name="Picture 6"/>
          <p:cNvPicPr>
            <a:picLocks noChangeAspect="1"/>
          </p:cNvPicPr>
          <p:nvPr/>
        </p:nvPicPr>
        <p:blipFill>
          <a:blip r:embed="rId3"/>
          <a:srcRect/>
          <a:stretch>
            <a:fillRect/>
          </a:stretch>
        </p:blipFill>
        <p:spPr bwMode="auto">
          <a:xfrm>
            <a:off x="1981200" y="2514600"/>
            <a:ext cx="5257800" cy="3952875"/>
          </a:xfrm>
          <a:prstGeom prst="rect">
            <a:avLst/>
          </a:prstGeom>
          <a:noFill/>
          <a:ln w="9525">
            <a:noFill/>
            <a:miter lim="800000"/>
            <a:headEnd/>
            <a:tailEnd/>
          </a:ln>
        </p:spPr>
      </p:pic>
      <p:sp>
        <p:nvSpPr>
          <p:cNvPr id="13" name="Content Placeholder 8"/>
          <p:cNvSpPr txBox="1">
            <a:spLocks/>
          </p:cNvSpPr>
          <p:nvPr/>
        </p:nvSpPr>
        <p:spPr bwMode="auto">
          <a:xfrm>
            <a:off x="304800" y="1066800"/>
            <a:ext cx="8839200" cy="5105400"/>
          </a:xfrm>
          <a:prstGeom prst="rect">
            <a:avLst/>
          </a:prstGeom>
          <a:noFill/>
          <a:ln w="9525">
            <a:noFill/>
            <a:miter lim="800000"/>
            <a:headEnd/>
            <a:tailEnd/>
          </a:ln>
        </p:spPr>
        <p:txBody>
          <a:bodyPr>
            <a:prstTxWarp prst="textNoShape">
              <a:avLst/>
            </a:prstTxWarp>
          </a:bodyPr>
          <a:lstStyle/>
          <a:p>
            <a:pPr marL="342900" indent="-342900" algn="l">
              <a:spcBef>
                <a:spcPct val="20000"/>
              </a:spcBef>
              <a:buClr>
                <a:srgbClr val="800000"/>
              </a:buClr>
              <a:buFont typeface="Arial"/>
              <a:buChar char="•"/>
            </a:pPr>
            <a:r>
              <a:rPr lang="en-US" sz="2000" b="0" dirty="0"/>
              <a:t>Federated semantic metadata management utilizing and enhancing UK </a:t>
            </a:r>
            <a:r>
              <a:rPr lang="en-US" sz="2000" b="0" dirty="0" err="1"/>
              <a:t>CancerGrid</a:t>
            </a:r>
            <a:r>
              <a:rPr lang="en-US" sz="2000" b="0" dirty="0"/>
              <a:t> </a:t>
            </a:r>
            <a:r>
              <a:rPr lang="en-US" sz="2000" b="0" dirty="0" err="1"/>
              <a:t>cgMDR</a:t>
            </a:r>
            <a:r>
              <a:rPr lang="en-US" sz="2000" b="0" dirty="0"/>
              <a:t> and adding components to fill the gaps to provide another possible workflow for creating </a:t>
            </a:r>
            <a:r>
              <a:rPr lang="en-US" sz="2000" b="0" dirty="0" err="1"/>
              <a:t>cagrid</a:t>
            </a:r>
            <a:r>
              <a:rPr lang="en-US" sz="2000" b="0" dirty="0"/>
              <a:t> services that can leverage this alternative process.</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5" name="Content Placeholder 8" descr="mdr.png"/>
          <p:cNvPicPr>
            <a:picLocks noGrp="1" noChangeAspect="1"/>
          </p:cNvPicPr>
          <p:nvPr>
            <p:ph idx="1"/>
          </p:nvPr>
        </p:nvPicPr>
        <p:blipFill>
          <a:blip r:embed="rId2"/>
          <a:srcRect l="-39740" r="-39740"/>
          <a:stretch>
            <a:fillRect/>
          </a:stretch>
        </p:blipFill>
        <p:spPr>
          <a:xfrm>
            <a:off x="-304800" y="1066800"/>
            <a:ext cx="10134600" cy="5365750"/>
          </a:xfrm>
        </p:spPr>
      </p:pic>
      <p:pic>
        <p:nvPicPr>
          <p:cNvPr id="20486" name="Picture 9" descr="mdr.jpg"/>
          <p:cNvPicPr>
            <a:picLocks noChangeAspect="1"/>
          </p:cNvPicPr>
          <p:nvPr/>
        </p:nvPicPr>
        <p:blipFill>
          <a:blip r:embed="rId3"/>
          <a:srcRect/>
          <a:stretch>
            <a:fillRect/>
          </a:stretch>
        </p:blipFill>
        <p:spPr bwMode="auto">
          <a:xfrm>
            <a:off x="4940300" y="0"/>
            <a:ext cx="4203700" cy="9429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1509" name="Picture 9" descr="mdr.jpg"/>
          <p:cNvPicPr>
            <a:picLocks noChangeAspect="1"/>
          </p:cNvPicPr>
          <p:nvPr/>
        </p:nvPicPr>
        <p:blipFill>
          <a:blip r:embed="rId2"/>
          <a:srcRect/>
          <a:stretch>
            <a:fillRect/>
          </a:stretch>
        </p:blipFill>
        <p:spPr bwMode="auto">
          <a:xfrm>
            <a:off x="4940300" y="0"/>
            <a:ext cx="4203700" cy="942975"/>
          </a:xfrm>
          <a:prstGeom prst="rect">
            <a:avLst/>
          </a:prstGeom>
          <a:noFill/>
          <a:ln w="9525">
            <a:noFill/>
            <a:miter lim="800000"/>
            <a:headEnd/>
            <a:tailEnd/>
          </a:ln>
        </p:spPr>
      </p:pic>
      <p:sp>
        <p:nvSpPr>
          <p:cNvPr id="20486" name="Content Placeholder 6"/>
          <p:cNvSpPr>
            <a:spLocks noGrp="1"/>
          </p:cNvSpPr>
          <p:nvPr>
            <p:ph idx="1"/>
          </p:nvPr>
        </p:nvSpPr>
        <p:spPr>
          <a:xfrm>
            <a:off x="3048000" y="609600"/>
            <a:ext cx="5867400" cy="5486400"/>
          </a:xfrm>
        </p:spPr>
        <p:txBody>
          <a:bodyPr/>
          <a:lstStyle/>
          <a:p>
            <a:pPr>
              <a:buFontTx/>
              <a:buNone/>
              <a:defRPr/>
            </a:pPr>
            <a:endParaRPr lang="en-US" sz="2400" dirty="0" smtClean="0">
              <a:cs typeface="ヒラギノ角ゴ Pro W3" pitchFamily="-65" charset="-128"/>
            </a:endParaRPr>
          </a:p>
          <a:p>
            <a:pPr>
              <a:defRPr/>
            </a:pPr>
            <a:r>
              <a:rPr lang="en-US" sz="2400" dirty="0" smtClean="0">
                <a:cs typeface="ヒラギノ角ゴ Pro W3" pitchFamily="-65" charset="-128"/>
              </a:rPr>
              <a:t>Utilizing/enhancing the </a:t>
            </a:r>
            <a:r>
              <a:rPr lang="en-US" sz="2400" dirty="0" err="1" smtClean="0">
                <a:cs typeface="ヒラギノ角ゴ Pro W3" pitchFamily="-65" charset="-128"/>
              </a:rPr>
              <a:t>cancergrid</a:t>
            </a:r>
            <a:r>
              <a:rPr lang="en-US" sz="2400" dirty="0" smtClean="0">
                <a:cs typeface="ヒラギノ角ゴ Pro W3" pitchFamily="-65" charset="-128"/>
              </a:rPr>
              <a:t> </a:t>
            </a:r>
            <a:r>
              <a:rPr lang="en-US" sz="2400" dirty="0" err="1" smtClean="0">
                <a:cs typeface="ヒラギノ角ゴ Pro W3" pitchFamily="-65" charset="-128"/>
              </a:rPr>
              <a:t>cgMDR</a:t>
            </a:r>
            <a:r>
              <a:rPr lang="en-US" sz="2400" dirty="0" smtClean="0">
                <a:cs typeface="ヒラギノ角ゴ Pro W3" pitchFamily="-65" charset="-128"/>
              </a:rPr>
              <a:t> iso11179 database.</a:t>
            </a:r>
          </a:p>
          <a:p>
            <a:pPr>
              <a:defRPr/>
            </a:pPr>
            <a:r>
              <a:rPr lang="en-US" sz="2400" dirty="0" smtClean="0">
                <a:cs typeface="ヒラギノ角ゴ Pro W3" pitchFamily="-65" charset="-128"/>
              </a:rPr>
              <a:t>Built on the Exist XML database.</a:t>
            </a:r>
          </a:p>
          <a:p>
            <a:pPr>
              <a:defRPr/>
            </a:pPr>
            <a:r>
              <a:rPr lang="en-US" sz="2400" dirty="0" smtClean="0">
                <a:cs typeface="ヒラギノ角ゴ Pro W3" pitchFamily="-65" charset="-128"/>
              </a:rPr>
              <a:t>Capable of storing, versioning, and maintaining semantic and representational metadata.</a:t>
            </a:r>
          </a:p>
          <a:p>
            <a:pPr lvl="6">
              <a:defRPr/>
            </a:pPr>
            <a:r>
              <a:rPr lang="en-US" dirty="0" smtClean="0">
                <a:cs typeface="ヒラギノ角ゴ Pro W3" pitchFamily="-65" charset="-128"/>
              </a:rPr>
              <a:t>Metadata is annotated with conceptual information from a local or remote </a:t>
            </a:r>
            <a:r>
              <a:rPr lang="en-US" dirty="0" err="1" smtClean="0">
                <a:cs typeface="ヒラギノ角ゴ Pro W3" pitchFamily="-65" charset="-128"/>
              </a:rPr>
              <a:t>lexEVS</a:t>
            </a:r>
            <a:r>
              <a:rPr lang="en-US" dirty="0" smtClean="0">
                <a:cs typeface="ヒラギノ角ゴ Pro W3" pitchFamily="-65" charset="-128"/>
              </a:rPr>
              <a:t> system.</a:t>
            </a:r>
          </a:p>
          <a:p>
            <a:pPr lvl="6">
              <a:defRPr/>
            </a:pPr>
            <a:r>
              <a:rPr lang="en-US" dirty="0" smtClean="0">
                <a:cs typeface="ヒラギノ角ゴ Pro W3" pitchFamily="-65" charset="-128"/>
              </a:rPr>
              <a:t>Web based front-end for creating and </a:t>
            </a:r>
            <a:r>
              <a:rPr lang="en-US" dirty="0" err="1" smtClean="0">
                <a:cs typeface="ヒラギノ角ゴ Pro W3" pitchFamily="-65" charset="-128"/>
              </a:rPr>
              <a:t>curating</a:t>
            </a:r>
            <a:r>
              <a:rPr lang="en-US" dirty="0" smtClean="0">
                <a:cs typeface="ヒラギノ角ゴ Pro W3" pitchFamily="-65" charset="-128"/>
              </a:rPr>
              <a:t> semantic metadata.</a:t>
            </a:r>
          </a:p>
        </p:txBody>
      </p:sp>
      <p:pic>
        <p:nvPicPr>
          <p:cNvPr id="21511" name="Picture 7"/>
          <p:cNvPicPr>
            <a:picLocks noChangeAspect="1"/>
          </p:cNvPicPr>
          <p:nvPr/>
        </p:nvPicPr>
        <p:blipFill>
          <a:blip r:embed="rId3"/>
          <a:srcRect/>
          <a:stretch>
            <a:fillRect/>
          </a:stretch>
        </p:blipFill>
        <p:spPr bwMode="auto">
          <a:xfrm>
            <a:off x="685800" y="1143000"/>
            <a:ext cx="2349500" cy="1968500"/>
          </a:xfrm>
          <a:prstGeom prst="rect">
            <a:avLst/>
          </a:prstGeom>
          <a:noFill/>
          <a:ln w="9525">
            <a:noFill/>
            <a:miter lim="800000"/>
            <a:headEnd/>
            <a:tailEnd/>
          </a:ln>
        </p:spPr>
      </p:pic>
      <p:pic>
        <p:nvPicPr>
          <p:cNvPr id="21512" name="Picture 7" descr="Picture 1.png"/>
          <p:cNvPicPr>
            <a:picLocks noChangeAspect="1"/>
          </p:cNvPicPr>
          <p:nvPr/>
        </p:nvPicPr>
        <p:blipFill>
          <a:blip r:embed="rId4"/>
          <a:srcRect/>
          <a:stretch>
            <a:fillRect/>
          </a:stretch>
        </p:blipFill>
        <p:spPr bwMode="auto">
          <a:xfrm>
            <a:off x="685800" y="3581400"/>
            <a:ext cx="5181600" cy="2667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33" name="Picture 9" descr="mdr.jpg"/>
          <p:cNvPicPr>
            <a:picLocks noChangeAspect="1"/>
          </p:cNvPicPr>
          <p:nvPr/>
        </p:nvPicPr>
        <p:blipFill>
          <a:blip r:embed="rId2"/>
          <a:srcRect/>
          <a:stretch>
            <a:fillRect/>
          </a:stretch>
        </p:blipFill>
        <p:spPr bwMode="auto">
          <a:xfrm>
            <a:off x="4940300" y="0"/>
            <a:ext cx="4203700" cy="942975"/>
          </a:xfrm>
          <a:prstGeom prst="rect">
            <a:avLst/>
          </a:prstGeom>
          <a:noFill/>
          <a:ln w="9525">
            <a:noFill/>
            <a:miter lim="800000"/>
            <a:headEnd/>
            <a:tailEnd/>
          </a:ln>
        </p:spPr>
      </p:pic>
      <p:sp>
        <p:nvSpPr>
          <p:cNvPr id="22534" name="Content Placeholder 6"/>
          <p:cNvSpPr>
            <a:spLocks noGrp="1"/>
          </p:cNvSpPr>
          <p:nvPr>
            <p:ph idx="1"/>
          </p:nvPr>
        </p:nvSpPr>
        <p:spPr>
          <a:xfrm>
            <a:off x="3048000" y="1066800"/>
            <a:ext cx="5410200" cy="5029200"/>
          </a:xfrm>
        </p:spPr>
        <p:txBody>
          <a:bodyPr/>
          <a:lstStyle/>
          <a:p>
            <a:pPr>
              <a:buFontTx/>
              <a:buNone/>
            </a:pPr>
            <a:endParaRPr lang="en-US" sz="2000" dirty="0" smtClean="0"/>
          </a:p>
          <a:p>
            <a:r>
              <a:rPr lang="en-US" sz="2000" dirty="0" smtClean="0"/>
              <a:t>caGrid grid service capable of talking to </a:t>
            </a:r>
            <a:r>
              <a:rPr lang="en-US" sz="2000" dirty="0" err="1" smtClean="0"/>
              <a:t>caDSR</a:t>
            </a:r>
            <a:r>
              <a:rPr lang="en-US" sz="2000" dirty="0" smtClean="0"/>
              <a:t>, many </a:t>
            </a:r>
            <a:r>
              <a:rPr lang="en-US" sz="2000" dirty="0" err="1" smtClean="0"/>
              <a:t>lexEVS</a:t>
            </a:r>
            <a:r>
              <a:rPr lang="en-US" sz="2000" dirty="0" smtClean="0"/>
              <a:t> and many </a:t>
            </a:r>
            <a:r>
              <a:rPr lang="en-US" sz="2000" dirty="0" err="1" smtClean="0"/>
              <a:t>openMDR</a:t>
            </a:r>
            <a:r>
              <a:rPr lang="en-US" sz="2000" dirty="0" smtClean="0"/>
              <a:t> systems enabling federated query of common data elements or concepts. </a:t>
            </a:r>
          </a:p>
          <a:p>
            <a:r>
              <a:rPr lang="en-US" sz="2000" dirty="0" smtClean="0"/>
              <a:t>Enhances and wraps the </a:t>
            </a:r>
            <a:r>
              <a:rPr lang="en-US" sz="2000" dirty="0" err="1" smtClean="0"/>
              <a:t>cgMDR</a:t>
            </a:r>
            <a:r>
              <a:rPr lang="en-US" sz="2000" dirty="0" smtClean="0"/>
              <a:t> </a:t>
            </a:r>
            <a:r>
              <a:rPr lang="en-US" sz="2000" dirty="0" err="1" smtClean="0"/>
              <a:t>mdrConnector</a:t>
            </a:r>
            <a:r>
              <a:rPr lang="en-US" sz="2000" dirty="0" smtClean="0"/>
              <a:t> in order to parse the received information into a common format.  </a:t>
            </a:r>
          </a:p>
          <a:p>
            <a:r>
              <a:rPr lang="en-US" sz="2000" dirty="0" smtClean="0"/>
              <a:t>caGrid service enables it to be deployed in any local or production grid environment and configured and modified to talk to many semantic metadata systems.</a:t>
            </a:r>
          </a:p>
        </p:txBody>
      </p:sp>
      <p:pic>
        <p:nvPicPr>
          <p:cNvPr id="22535" name="Picture 10"/>
          <p:cNvPicPr>
            <a:picLocks noChangeAspect="1"/>
          </p:cNvPicPr>
          <p:nvPr/>
        </p:nvPicPr>
        <p:blipFill>
          <a:blip r:embed="rId3"/>
          <a:srcRect/>
          <a:stretch>
            <a:fillRect/>
          </a:stretch>
        </p:blipFill>
        <p:spPr bwMode="auto">
          <a:xfrm>
            <a:off x="762000" y="2133600"/>
            <a:ext cx="2120900" cy="2082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7" name="Picture 9" descr="mdr.jpg"/>
          <p:cNvPicPr>
            <a:picLocks noChangeAspect="1"/>
          </p:cNvPicPr>
          <p:nvPr/>
        </p:nvPicPr>
        <p:blipFill>
          <a:blip r:embed="rId2"/>
          <a:srcRect/>
          <a:stretch>
            <a:fillRect/>
          </a:stretch>
        </p:blipFill>
        <p:spPr bwMode="auto">
          <a:xfrm>
            <a:off x="4940300" y="0"/>
            <a:ext cx="4203700" cy="942975"/>
          </a:xfrm>
          <a:prstGeom prst="rect">
            <a:avLst/>
          </a:prstGeom>
          <a:noFill/>
          <a:ln w="9525">
            <a:noFill/>
            <a:miter lim="800000"/>
            <a:headEnd/>
            <a:tailEnd/>
          </a:ln>
        </p:spPr>
      </p:pic>
      <p:sp>
        <p:nvSpPr>
          <p:cNvPr id="23558" name="Content Placeholder 6"/>
          <p:cNvSpPr>
            <a:spLocks noGrp="1"/>
          </p:cNvSpPr>
          <p:nvPr>
            <p:ph idx="1"/>
          </p:nvPr>
        </p:nvSpPr>
        <p:spPr>
          <a:xfrm>
            <a:off x="2895600" y="1143000"/>
            <a:ext cx="5410200" cy="5029200"/>
          </a:xfrm>
        </p:spPr>
        <p:txBody>
          <a:bodyPr/>
          <a:lstStyle/>
          <a:p>
            <a:endParaRPr lang="en-US" sz="2000" smtClean="0"/>
          </a:p>
          <a:p>
            <a:endParaRPr lang="en-US" sz="2000" smtClean="0"/>
          </a:p>
          <a:p>
            <a:r>
              <a:rPr lang="en-US" sz="2000" smtClean="0"/>
              <a:t>Enables utilizing the MDRQuery service for locating and utilizing common data elements from many semantic metadata sources for annotation of classes and attributes of the logical domain model.</a:t>
            </a:r>
          </a:p>
          <a:p>
            <a:r>
              <a:rPr lang="en-US" sz="2000" smtClean="0"/>
              <a:t>Tags are created that identify the remote service and locally unique id of the CDE. (Good use case for leveraging identifiers.</a:t>
            </a:r>
          </a:p>
          <a:p>
            <a:r>
              <a:rPr lang="en-US" sz="2000" smtClean="0"/>
              <a:t>The model is annotated just as it could be with the SIW except there is no need to leave the EA environment.</a:t>
            </a:r>
          </a:p>
        </p:txBody>
      </p:sp>
      <p:pic>
        <p:nvPicPr>
          <p:cNvPr id="23559" name="Picture 7"/>
          <p:cNvPicPr>
            <a:picLocks noChangeAspect="1"/>
          </p:cNvPicPr>
          <p:nvPr/>
        </p:nvPicPr>
        <p:blipFill>
          <a:blip r:embed="rId3"/>
          <a:srcRect/>
          <a:stretch>
            <a:fillRect/>
          </a:stretch>
        </p:blipFill>
        <p:spPr bwMode="auto">
          <a:xfrm>
            <a:off x="533400" y="2286000"/>
            <a:ext cx="2070100" cy="2184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677" name="Picture 9" descr="mdr.jpg"/>
          <p:cNvPicPr>
            <a:picLocks noChangeAspect="1"/>
          </p:cNvPicPr>
          <p:nvPr/>
        </p:nvPicPr>
        <p:blipFill>
          <a:blip r:embed="rId2"/>
          <a:srcRect/>
          <a:stretch>
            <a:fillRect/>
          </a:stretch>
        </p:blipFill>
        <p:spPr bwMode="auto">
          <a:xfrm>
            <a:off x="4940300" y="0"/>
            <a:ext cx="4203700" cy="942975"/>
          </a:xfrm>
          <a:prstGeom prst="rect">
            <a:avLst/>
          </a:prstGeom>
          <a:noFill/>
          <a:ln w="9525">
            <a:noFill/>
            <a:miter lim="800000"/>
            <a:headEnd/>
            <a:tailEnd/>
          </a:ln>
        </p:spPr>
      </p:pic>
      <p:sp>
        <p:nvSpPr>
          <p:cNvPr id="28678" name="Content Placeholder 6"/>
          <p:cNvSpPr>
            <a:spLocks noGrp="1"/>
          </p:cNvSpPr>
          <p:nvPr>
            <p:ph idx="1"/>
          </p:nvPr>
        </p:nvSpPr>
        <p:spPr>
          <a:xfrm>
            <a:off x="3048000" y="1066800"/>
            <a:ext cx="5410200" cy="5029200"/>
          </a:xfrm>
        </p:spPr>
        <p:txBody>
          <a:bodyPr/>
          <a:lstStyle/>
          <a:p>
            <a:r>
              <a:rPr lang="en-US" sz="2000" smtClean="0"/>
              <a:t>Grid services in caBIG require semantic metadata and currently the only way to generate this service metadata is to utilize caGrid tools which can only use the caDSR which only uses the EVS.</a:t>
            </a:r>
          </a:p>
          <a:p>
            <a:r>
              <a:rPr lang="en-US" sz="2000" smtClean="0"/>
              <a:t>This tool can take models annotated with the openMDR annotation plug-in for EA and generate the required semantic service metadata.  This metadata can then be used to generate a data service using the Introduce Data Service Wizard which prior to this tool would only be able to utilize the caDSR can now generate data services annotated with data models from almost anywhere.</a:t>
            </a:r>
          </a:p>
        </p:txBody>
      </p:sp>
      <p:pic>
        <p:nvPicPr>
          <p:cNvPr id="28679" name="Picture 8"/>
          <p:cNvPicPr>
            <a:picLocks noChangeAspect="1"/>
          </p:cNvPicPr>
          <p:nvPr/>
        </p:nvPicPr>
        <p:blipFill>
          <a:blip r:embed="rId3"/>
          <a:srcRect/>
          <a:stretch>
            <a:fillRect/>
          </a:stretch>
        </p:blipFill>
        <p:spPr bwMode="auto">
          <a:xfrm>
            <a:off x="304800" y="2286000"/>
            <a:ext cx="2451100" cy="1968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9698" name="Picture 5"/>
          <p:cNvPicPr>
            <a:picLocks noChangeAspect="1"/>
          </p:cNvPicPr>
          <p:nvPr/>
        </p:nvPicPr>
        <p:blipFill>
          <a:blip r:embed="rId2"/>
          <a:srcRect/>
          <a:stretch>
            <a:fillRect/>
          </a:stretch>
        </p:blipFill>
        <p:spPr bwMode="auto">
          <a:xfrm>
            <a:off x="21710" y="987864"/>
            <a:ext cx="4657535" cy="5406067"/>
          </a:xfrm>
          <a:prstGeom prst="rect">
            <a:avLst/>
          </a:prstGeom>
          <a:noFill/>
          <a:ln w="9525">
            <a:noFill/>
            <a:miter lim="800000"/>
            <a:headEnd/>
            <a:tailEnd/>
          </a:ln>
        </p:spPr>
      </p:pic>
      <p:sp>
        <p:nvSpPr>
          <p:cNvPr id="29700" name="Content Placeholder 13"/>
          <p:cNvSpPr>
            <a:spLocks noGrp="1"/>
          </p:cNvSpPr>
          <p:nvPr>
            <p:ph idx="1"/>
          </p:nvPr>
        </p:nvSpPr>
        <p:spPr>
          <a:xfrm>
            <a:off x="4267200" y="1143000"/>
            <a:ext cx="4876800" cy="4953000"/>
          </a:xfrm>
        </p:spPr>
        <p:txBody>
          <a:bodyPr/>
          <a:lstStyle/>
          <a:p>
            <a:pPr marL="457200" indent="-457200">
              <a:buFontTx/>
              <a:buNone/>
            </a:pPr>
            <a:r>
              <a:rPr lang="en-US" sz="2000" b="1" dirty="0" smtClean="0"/>
              <a:t>The new service creation workflow:</a:t>
            </a:r>
          </a:p>
          <a:p>
            <a:pPr marL="457200" indent="-457200">
              <a:buFontTx/>
              <a:buNone/>
            </a:pPr>
            <a:endParaRPr lang="en-US" sz="2000" dirty="0" smtClean="0"/>
          </a:p>
          <a:p>
            <a:pPr marL="457200" indent="-457200">
              <a:buFontTx/>
              <a:buAutoNum type="arabicPeriod"/>
            </a:pPr>
            <a:r>
              <a:rPr lang="en-US" sz="2000" dirty="0" smtClean="0"/>
              <a:t>Draw logical model in EA.</a:t>
            </a:r>
          </a:p>
          <a:p>
            <a:pPr marL="457200" indent="-457200">
              <a:buFontTx/>
              <a:buAutoNum type="arabicPeriod"/>
            </a:pPr>
            <a:r>
              <a:rPr lang="en-US" sz="2000" dirty="0" smtClean="0"/>
              <a:t>Annotate logical model in EA utilizing </a:t>
            </a:r>
            <a:r>
              <a:rPr lang="en-US" sz="2000" dirty="0" err="1" smtClean="0"/>
              <a:t>openMDR</a:t>
            </a:r>
            <a:r>
              <a:rPr lang="en-US" sz="2000" dirty="0" smtClean="0"/>
              <a:t> EA plug-in.</a:t>
            </a:r>
          </a:p>
          <a:p>
            <a:pPr marL="457200" indent="-457200">
              <a:buFontTx/>
              <a:buAutoNum type="arabicPeriod"/>
            </a:pPr>
            <a:r>
              <a:rPr lang="en-US" sz="2000" dirty="0" smtClean="0"/>
              <a:t>Export annotated XMI and</a:t>
            </a:r>
          </a:p>
          <a:p>
            <a:pPr marL="857250" lvl="1" indent="-457200">
              <a:buFontTx/>
              <a:buAutoNum type="arabicPeriod"/>
            </a:pPr>
            <a:r>
              <a:rPr lang="en-US" sz="1600" dirty="0" smtClean="0"/>
              <a:t>Run through </a:t>
            </a:r>
            <a:r>
              <a:rPr lang="en-US" sz="1600" dirty="0" err="1" smtClean="0"/>
              <a:t>caCore</a:t>
            </a:r>
            <a:r>
              <a:rPr lang="en-US" sz="1600" dirty="0" smtClean="0"/>
              <a:t> SDK if you want to build a data service or have schema generated.</a:t>
            </a:r>
          </a:p>
          <a:p>
            <a:pPr marL="857250" lvl="1" indent="-457200">
              <a:buFontTx/>
              <a:buAutoNum type="arabicPeriod"/>
            </a:pPr>
            <a:r>
              <a:rPr lang="en-US" sz="1600" dirty="0" smtClean="0"/>
              <a:t>Run through MDR Domain Model Generator to generated grid service metadata for exposing the semantic annotations for the   logical model being used.</a:t>
            </a:r>
          </a:p>
          <a:p>
            <a:pPr marL="457200" indent="-457200">
              <a:buFontTx/>
              <a:buAutoNum type="arabicPeriod"/>
            </a:pPr>
            <a:r>
              <a:rPr lang="en-US" sz="2000" dirty="0" smtClean="0"/>
              <a:t>Generate service with Introduce.</a:t>
            </a:r>
          </a:p>
        </p:txBody>
      </p:sp>
      <p:pic>
        <p:nvPicPr>
          <p:cNvPr id="6" name="Picture 9" descr="mdr.jpg"/>
          <p:cNvPicPr>
            <a:picLocks noChangeAspect="1"/>
          </p:cNvPicPr>
          <p:nvPr/>
        </p:nvPicPr>
        <p:blipFill>
          <a:blip r:embed="rId3"/>
          <a:srcRect/>
          <a:stretch>
            <a:fillRect/>
          </a:stretch>
        </p:blipFill>
        <p:spPr bwMode="auto">
          <a:xfrm>
            <a:off x="4940300" y="0"/>
            <a:ext cx="4203700" cy="9429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7" name="Picture 6" descr="4color medcenter logo"/>
          <p:cNvPicPr>
            <a:picLocks noChangeAspect="1" noChangeArrowheads="1"/>
          </p:cNvPicPr>
          <p:nvPr/>
        </p:nvPicPr>
        <p:blipFill>
          <a:blip r:embed="rId2"/>
          <a:srcRect/>
          <a:stretch>
            <a:fillRect/>
          </a:stretch>
        </p:blipFill>
        <p:spPr bwMode="auto">
          <a:xfrm>
            <a:off x="2438400" y="1981200"/>
            <a:ext cx="4514850" cy="2185988"/>
          </a:xfrm>
          <a:prstGeom prst="rect">
            <a:avLst/>
          </a:prstGeom>
          <a:noFill/>
          <a:ln w="9525">
            <a:noFill/>
            <a:miter lim="800000"/>
            <a:headEnd/>
            <a:tailEnd/>
          </a:ln>
        </p:spPr>
      </p:pic>
      <p:sp>
        <p:nvSpPr>
          <p:cNvPr id="26628" name="TextBox 3"/>
          <p:cNvSpPr txBox="1">
            <a:spLocks noChangeArrowheads="1"/>
          </p:cNvSpPr>
          <p:nvPr/>
        </p:nvSpPr>
        <p:spPr bwMode="auto">
          <a:xfrm>
            <a:off x="1981200" y="4724400"/>
            <a:ext cx="5334000" cy="1477328"/>
          </a:xfrm>
          <a:prstGeom prst="rect">
            <a:avLst/>
          </a:prstGeom>
          <a:noFill/>
          <a:ln w="9525">
            <a:noFill/>
            <a:miter lim="800000"/>
            <a:headEnd/>
            <a:tailEnd/>
          </a:ln>
        </p:spPr>
        <p:txBody>
          <a:bodyPr>
            <a:prstTxWarp prst="textNoShape">
              <a:avLst/>
            </a:prstTxWarp>
            <a:spAutoFit/>
          </a:bodyPr>
          <a:lstStyle/>
          <a:p>
            <a:pPr algn="ctr"/>
            <a:r>
              <a:rPr lang="en-US" sz="4000" b="1" dirty="0">
                <a:latin typeface="+mj-lt"/>
              </a:rPr>
              <a:t>Questions</a:t>
            </a:r>
            <a:r>
              <a:rPr lang="en-US" sz="4000" b="1" dirty="0" smtClean="0">
                <a:latin typeface="+mj-lt"/>
              </a:rPr>
              <a:t>?</a:t>
            </a:r>
          </a:p>
          <a:p>
            <a:pPr algn="ctr"/>
            <a:endParaRPr lang="en-US" sz="3200" b="1" dirty="0">
              <a:latin typeface="+mj-lt"/>
            </a:endParaRPr>
          </a:p>
          <a:p>
            <a:pPr algn="ctr"/>
            <a:r>
              <a:rPr lang="en-US" b="1" dirty="0" err="1">
                <a:latin typeface="+mj-lt"/>
              </a:rPr>
              <a:t>shannon.hastings@osumc.edu</a:t>
            </a:r>
            <a:endParaRPr lang="en-US" b="1" dirty="0">
              <a:latin typeface="+mj-l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0" y="1143000"/>
            <a:ext cx="9144000" cy="5181600"/>
          </a:xfrm>
        </p:spPr>
        <p:txBody>
          <a:bodyPr/>
          <a:lstStyle/>
          <a:p>
            <a:pPr lvl="1" eaLnBrk="1" hangingPunct="1">
              <a:buFontTx/>
              <a:buNone/>
            </a:pPr>
            <a:endParaRPr lang="en-US" sz="1800" dirty="0" smtClean="0">
              <a:ea typeface="ＭＳ Ｐゴシック" charset="-128"/>
              <a:cs typeface="ＭＳ Ｐゴシック" charset="-128"/>
            </a:endParaRPr>
          </a:p>
          <a:p>
            <a:r>
              <a:rPr lang="en-US" sz="2000" dirty="0" smtClean="0"/>
              <a:t>caGrid is a generic and domain agnostic set of middleware and tools that enables service oriented science.</a:t>
            </a:r>
            <a:r>
              <a:rPr lang="en-US" sz="2000" dirty="0" smtClean="0"/>
              <a:t> </a:t>
            </a:r>
          </a:p>
          <a:p>
            <a:r>
              <a:rPr lang="en-US" sz="2000" dirty="0" smtClean="0"/>
              <a:t>caGrid </a:t>
            </a:r>
            <a:r>
              <a:rPr lang="en-US" sz="2000" dirty="0" smtClean="0"/>
              <a:t>aims to be a platform to help solve some of the basic challenges in multi-institutional research collaboration and shares many of the goals and challenges that we see ourselves facing in data sharing in </a:t>
            </a:r>
            <a:r>
              <a:rPr lang="en-US" sz="2000" dirty="0" smtClean="0"/>
              <a:t>CTSA:</a:t>
            </a:r>
            <a:endParaRPr lang="en-US" sz="2000" dirty="0" smtClean="0"/>
          </a:p>
          <a:p>
            <a:pPr lvl="1"/>
            <a:r>
              <a:rPr lang="en-US" sz="1800" dirty="0" smtClean="0"/>
              <a:t>Physically </a:t>
            </a:r>
            <a:r>
              <a:rPr lang="en-US" sz="1800" dirty="0" smtClean="0"/>
              <a:t>and logically disparate community </a:t>
            </a:r>
            <a:r>
              <a:rPr lang="en-US" sz="1800" dirty="0" smtClean="0"/>
              <a:t>participants.</a:t>
            </a:r>
          </a:p>
          <a:p>
            <a:pPr lvl="1"/>
            <a:r>
              <a:rPr lang="en-US" sz="1800" dirty="0" smtClean="0"/>
              <a:t>Multi</a:t>
            </a:r>
            <a:r>
              <a:rPr lang="en-US" sz="1800" dirty="0" smtClean="0"/>
              <a:t>-institutional security, interoperability, and policy </a:t>
            </a:r>
            <a:r>
              <a:rPr lang="en-US" sz="1800" dirty="0" smtClean="0"/>
              <a:t>issues.</a:t>
            </a:r>
          </a:p>
          <a:p>
            <a:pPr lvl="1"/>
            <a:r>
              <a:rPr lang="en-US" sz="1800" dirty="0" smtClean="0"/>
              <a:t>Use </a:t>
            </a:r>
            <a:r>
              <a:rPr lang="en-US" sz="1800" dirty="0" smtClean="0"/>
              <a:t>of new technologies which require training, expertise, and process </a:t>
            </a:r>
            <a:r>
              <a:rPr lang="en-US" sz="1800" dirty="0" smtClean="0"/>
              <a:t>change.</a:t>
            </a:r>
          </a:p>
          <a:p>
            <a:pPr lvl="1"/>
            <a:r>
              <a:rPr lang="en-US" sz="1800" dirty="0" smtClean="0"/>
              <a:t>Complex </a:t>
            </a:r>
            <a:r>
              <a:rPr lang="en-US" sz="1800" dirty="0" smtClean="0"/>
              <a:t>federal and local data integrity and privacy </a:t>
            </a:r>
            <a:r>
              <a:rPr lang="en-US" sz="1800" dirty="0" smtClean="0"/>
              <a:t>constraints.</a:t>
            </a:r>
            <a:endParaRPr lang="en-US" sz="1800" dirty="0" smtClean="0"/>
          </a:p>
          <a:p>
            <a:pPr lvl="1"/>
            <a:r>
              <a:rPr lang="en-US" sz="1800" dirty="0" smtClean="0"/>
              <a:t>Semantic </a:t>
            </a:r>
            <a:r>
              <a:rPr lang="en-US" sz="1800" dirty="0" smtClean="0"/>
              <a:t>and syntactic differences in data within and across research groups and institutions.</a:t>
            </a:r>
          </a:p>
        </p:txBody>
      </p:sp>
      <p:sp>
        <p:nvSpPr>
          <p:cNvPr id="16388" name="Rectangle 5"/>
          <p:cNvSpPr>
            <a:spLocks noGrp="1" noChangeArrowheads="1"/>
          </p:cNvSpPr>
          <p:nvPr>
            <p:ph type="title"/>
          </p:nvPr>
        </p:nvSpPr>
        <p:spPr>
          <a:xfrm>
            <a:off x="5405800" y="0"/>
            <a:ext cx="3738199" cy="914400"/>
          </a:xfrm>
        </p:spPr>
        <p:txBody>
          <a:bodyPr/>
          <a:lstStyle/>
          <a:p>
            <a:pPr algn="l" eaLnBrk="1" hangingPunct="1"/>
            <a:r>
              <a:rPr lang="en-US" sz="3200" dirty="0" err="1" smtClean="0">
                <a:ea typeface="ＭＳ Ｐゴシック" charset="-128"/>
                <a:cs typeface="ＭＳ Ｐゴシック" charset="-128"/>
              </a:rPr>
              <a:t>caGrid</a:t>
            </a:r>
            <a:r>
              <a:rPr lang="en-US" sz="3200" dirty="0" smtClean="0">
                <a:ea typeface="ＭＳ Ｐゴシック" charset="-128"/>
                <a:cs typeface="ＭＳ Ｐゴシック" charset="-128"/>
              </a:rPr>
              <a:t> and CTSA</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0" y="890156"/>
            <a:ext cx="9144000" cy="5434444"/>
          </a:xfrm>
        </p:spPr>
        <p:txBody>
          <a:bodyPr/>
          <a:lstStyle/>
          <a:p>
            <a:pPr lvl="1" eaLnBrk="1" hangingPunct="1">
              <a:buFontTx/>
              <a:buNone/>
            </a:pPr>
            <a:endParaRPr lang="en-US" sz="1800" dirty="0" smtClean="0">
              <a:ea typeface="ＭＳ Ｐゴシック" charset="-128"/>
              <a:cs typeface="ＭＳ Ｐゴシック" charset="-128"/>
            </a:endParaRPr>
          </a:p>
          <a:p>
            <a:r>
              <a:rPr lang="en-US" sz="2000" dirty="0" smtClean="0"/>
              <a:t>Initially funded as part of the OSU CTSA to provide an instance of caGrid and extensions to caGri</a:t>
            </a:r>
            <a:r>
              <a:rPr lang="en-US" sz="2000" dirty="0" smtClean="0"/>
              <a:t>d for the OSU CTSA.</a:t>
            </a:r>
            <a:endParaRPr lang="en-US" sz="2000" dirty="0" smtClean="0"/>
          </a:p>
          <a:p>
            <a:r>
              <a:rPr lang="en-US" sz="2000" dirty="0" smtClean="0"/>
              <a:t>Recently funded CTSA supplement to extend TRIAD to the national level to be a research informatics platform available to all </a:t>
            </a:r>
            <a:r>
              <a:rPr lang="en-US" sz="2000" dirty="0" err="1" smtClean="0"/>
              <a:t>CTSAs</a:t>
            </a:r>
            <a:r>
              <a:rPr lang="en-US" sz="2000" dirty="0" smtClean="0"/>
              <a:t>.</a:t>
            </a:r>
          </a:p>
          <a:p>
            <a:r>
              <a:rPr lang="en-US" sz="2000" b="1" dirty="0" smtClean="0"/>
              <a:t>TRIAD Core Goals</a:t>
            </a:r>
          </a:p>
          <a:p>
            <a:pPr lvl="1"/>
            <a:r>
              <a:rPr lang="en-US" sz="1800" dirty="0" smtClean="0"/>
              <a:t>Develop extensions for caGrid specific to addressing the needs of the CTSA community</a:t>
            </a:r>
          </a:p>
          <a:p>
            <a:pPr lvl="1">
              <a:buClr>
                <a:srgbClr val="800000"/>
              </a:buClr>
            </a:pPr>
            <a:r>
              <a:rPr lang="en-US" sz="1800" dirty="0" smtClean="0"/>
              <a:t>Create and operate a </a:t>
            </a:r>
            <a:r>
              <a:rPr lang="en-US" sz="1800" b="1" i="1" dirty="0" smtClean="0"/>
              <a:t>National Grid </a:t>
            </a:r>
            <a:r>
              <a:rPr lang="en-US" sz="1800" dirty="0" smtClean="0"/>
              <a:t>enabling </a:t>
            </a:r>
            <a:r>
              <a:rPr lang="en-US" sz="1800" dirty="0" err="1" smtClean="0"/>
              <a:t>CTSA(s</a:t>
            </a:r>
            <a:r>
              <a:rPr lang="en-US" sz="1800" dirty="0" smtClean="0"/>
              <a:t>) to collaborate and share data with the goal of advancing scientific research. </a:t>
            </a:r>
          </a:p>
          <a:p>
            <a:pPr lvl="1"/>
            <a:r>
              <a:rPr lang="en-US" sz="1800" dirty="0" smtClean="0"/>
              <a:t>Establish a </a:t>
            </a:r>
            <a:r>
              <a:rPr lang="en-US" sz="1800" b="1" i="1" dirty="0" smtClean="0"/>
              <a:t>National Steering Committee </a:t>
            </a:r>
            <a:r>
              <a:rPr lang="en-US" sz="1800" dirty="0" smtClean="0"/>
              <a:t>whom will oversee the operations and security of the TRIAD National Grid as well as provide strategic direction on the investment of resources and development of extensions to caGrid.</a:t>
            </a:r>
          </a:p>
          <a:p>
            <a:pPr lvl="1"/>
            <a:r>
              <a:rPr lang="en-US" sz="1800" dirty="0" smtClean="0"/>
              <a:t>Build a highly active user community that will set forth the requirements and help drive the direction of TRIAD.</a:t>
            </a:r>
          </a:p>
          <a:p>
            <a:pPr lvl="1"/>
            <a:endParaRPr lang="en-US" sz="800" dirty="0" smtClean="0"/>
          </a:p>
          <a:p>
            <a:endParaRPr lang="en-US" sz="1800" dirty="0" smtClean="0"/>
          </a:p>
        </p:txBody>
      </p:sp>
      <p:sp>
        <p:nvSpPr>
          <p:cNvPr id="16388" name="Rectangle 5"/>
          <p:cNvSpPr>
            <a:spLocks noGrp="1" noChangeArrowheads="1"/>
          </p:cNvSpPr>
          <p:nvPr>
            <p:ph type="title"/>
          </p:nvPr>
        </p:nvSpPr>
        <p:spPr>
          <a:xfrm>
            <a:off x="7652791" y="0"/>
            <a:ext cx="1491208" cy="914400"/>
          </a:xfrm>
        </p:spPr>
        <p:txBody>
          <a:bodyPr/>
          <a:lstStyle/>
          <a:p>
            <a:pPr algn="l" eaLnBrk="1" hangingPunct="1"/>
            <a:r>
              <a:rPr lang="en-US" sz="3200" dirty="0" smtClean="0">
                <a:ea typeface="ＭＳ Ｐゴシック" charset="-128"/>
                <a:cs typeface="ＭＳ Ｐゴシック" charset="-128"/>
              </a:rPr>
              <a:t>TRIAD</a:t>
            </a:r>
            <a:endParaRPr lang="en-US" sz="3200" dirty="0" smtClean="0">
              <a:ea typeface="ＭＳ Ｐゴシック" charset="-128"/>
              <a:cs typeface="ＭＳ Ｐゴシック" charset="-128"/>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0" y="966145"/>
            <a:ext cx="9144000" cy="5358455"/>
          </a:xfrm>
        </p:spPr>
        <p:txBody>
          <a:bodyPr/>
          <a:lstStyle/>
          <a:p>
            <a:pPr lvl="1" eaLnBrk="1" hangingPunct="1">
              <a:buFontTx/>
              <a:buNone/>
            </a:pPr>
            <a:endParaRPr lang="en-US" sz="1800" dirty="0" smtClean="0">
              <a:ea typeface="ＭＳ Ｐゴシック" charset="-128"/>
              <a:cs typeface="ＭＳ Ｐゴシック" charset="-128"/>
            </a:endParaRPr>
          </a:p>
          <a:p>
            <a:r>
              <a:rPr lang="en-US" sz="2000" b="1" dirty="0" smtClean="0"/>
              <a:t>TRIAD is an instance of caGrid that leverages core components out of the box:</a:t>
            </a:r>
          </a:p>
          <a:p>
            <a:pPr lvl="1"/>
            <a:r>
              <a:rPr lang="en-US" sz="1800" dirty="0" smtClean="0"/>
              <a:t>Service </a:t>
            </a:r>
            <a:r>
              <a:rPr lang="en-US" sz="1800" dirty="0" smtClean="0"/>
              <a:t>oriented architecture utilizing Axis, </a:t>
            </a:r>
            <a:r>
              <a:rPr lang="en-US" sz="1800" dirty="0" err="1" smtClean="0"/>
              <a:t>Globus</a:t>
            </a:r>
            <a:r>
              <a:rPr lang="en-US" sz="1800" dirty="0" smtClean="0"/>
              <a:t>, and caGrid </a:t>
            </a:r>
            <a:r>
              <a:rPr lang="en-US" sz="1800" dirty="0" smtClean="0"/>
              <a:t>extensions.</a:t>
            </a:r>
          </a:p>
          <a:p>
            <a:pPr lvl="1"/>
            <a:r>
              <a:rPr lang="en-US" sz="1800" dirty="0" smtClean="0"/>
              <a:t>Data </a:t>
            </a:r>
            <a:r>
              <a:rPr lang="en-US" sz="1800" dirty="0" smtClean="0"/>
              <a:t>model management via the Global Model </a:t>
            </a:r>
            <a:r>
              <a:rPr lang="en-US" sz="1800" dirty="0" smtClean="0"/>
              <a:t>Exchange.</a:t>
            </a:r>
          </a:p>
          <a:p>
            <a:pPr lvl="1"/>
            <a:r>
              <a:rPr lang="en-US" sz="1800" dirty="0" smtClean="0"/>
              <a:t>Customizable </a:t>
            </a:r>
            <a:r>
              <a:rPr lang="en-US" sz="1800" dirty="0" smtClean="0"/>
              <a:t>security infrastructure leveraging </a:t>
            </a:r>
            <a:r>
              <a:rPr lang="en-US" sz="1800" dirty="0" smtClean="0"/>
              <a:t>GAARDS.</a:t>
            </a:r>
            <a:endParaRPr lang="en-US" sz="1800" dirty="0" smtClean="0"/>
          </a:p>
          <a:p>
            <a:pPr lvl="1"/>
            <a:r>
              <a:rPr lang="en-US" sz="1800" dirty="0" smtClean="0"/>
              <a:t>Graphical </a:t>
            </a:r>
            <a:r>
              <a:rPr lang="en-US" sz="1800" dirty="0" smtClean="0"/>
              <a:t>strongly typed grid service creation using </a:t>
            </a:r>
            <a:r>
              <a:rPr lang="en-US" sz="1800" dirty="0" smtClean="0"/>
              <a:t>Introduce.</a:t>
            </a:r>
          </a:p>
          <a:p>
            <a:pPr lvl="1"/>
            <a:r>
              <a:rPr lang="en-US" sz="1800" dirty="0" smtClean="0"/>
              <a:t>Extendable </a:t>
            </a:r>
            <a:r>
              <a:rPr lang="en-US" sz="1800" dirty="0" smtClean="0"/>
              <a:t>and customizable</a:t>
            </a:r>
            <a:r>
              <a:rPr lang="en-US" sz="1800" dirty="0" smtClean="0"/>
              <a:t> web </a:t>
            </a:r>
            <a:r>
              <a:rPr lang="en-US" sz="1800" dirty="0" smtClean="0"/>
              <a:t>service infrastructure</a:t>
            </a:r>
            <a:r>
              <a:rPr lang="en-US" sz="1800" dirty="0" smtClean="0"/>
              <a:t>.</a:t>
            </a:r>
          </a:p>
          <a:p>
            <a:r>
              <a:rPr lang="en-US" sz="2000" b="1" dirty="0" smtClean="0"/>
              <a:t>TRIAD extends caGrid</a:t>
            </a:r>
          </a:p>
          <a:p>
            <a:pPr lvl="1"/>
            <a:r>
              <a:rPr lang="en-US" sz="1800" dirty="0" smtClean="0"/>
              <a:t>Our users will want other options for data service creation, security policy, metadata management, etc. </a:t>
            </a:r>
            <a:r>
              <a:rPr lang="en-US" sz="1800" dirty="0" smtClean="0"/>
              <a:t> </a:t>
            </a:r>
          </a:p>
          <a:p>
            <a:pPr lvl="1"/>
            <a:r>
              <a:rPr lang="en-US" sz="1800" dirty="0" smtClean="0"/>
              <a:t>F</a:t>
            </a:r>
            <a:r>
              <a:rPr lang="en-US" sz="1800" dirty="0" smtClean="0"/>
              <a:t>ederated </a:t>
            </a:r>
            <a:r>
              <a:rPr lang="en-US" sz="1800" dirty="0" smtClean="0"/>
              <a:t>and/or local metadata management utilized for semantically annotated grid service creation</a:t>
            </a:r>
            <a:endParaRPr lang="en-US" sz="1800" dirty="0" smtClean="0"/>
          </a:p>
          <a:p>
            <a:pPr lvl="1"/>
            <a:r>
              <a:rPr lang="en-US" sz="1800" dirty="0" smtClean="0"/>
              <a:t>Provide </a:t>
            </a:r>
            <a:r>
              <a:rPr lang="en-US" sz="1800" dirty="0" smtClean="0"/>
              <a:t>alternative tools for data service creation on top of popular data warehousing tools such as I2B2 and </a:t>
            </a:r>
            <a:r>
              <a:rPr lang="en-US" sz="1800" dirty="0" err="1" smtClean="0"/>
              <a:t>RedCap</a:t>
            </a:r>
            <a:r>
              <a:rPr lang="en-US" sz="1800" dirty="0" smtClean="0"/>
              <a:t>.</a:t>
            </a:r>
            <a:endParaRPr lang="en-US" sz="1800" dirty="0" smtClean="0"/>
          </a:p>
          <a:p>
            <a:pPr lvl="1"/>
            <a:r>
              <a:rPr lang="en-US" sz="1800" dirty="0" smtClean="0"/>
              <a:t>Better integration with commercial products, such </a:t>
            </a:r>
            <a:r>
              <a:rPr lang="en-US" sz="1800" dirty="0" smtClean="0"/>
              <a:t>as </a:t>
            </a:r>
            <a:r>
              <a:rPr lang="en-US" sz="1800" dirty="0" err="1" smtClean="0"/>
              <a:t>Velos</a:t>
            </a:r>
            <a:r>
              <a:rPr lang="en-US" sz="1800" dirty="0" smtClean="0"/>
              <a:t> and </a:t>
            </a:r>
            <a:r>
              <a:rPr lang="en-US" sz="1800" dirty="0" err="1" smtClean="0"/>
              <a:t>OnCore</a:t>
            </a:r>
            <a:r>
              <a:rPr lang="en-US" sz="1800" dirty="0" smtClean="0"/>
              <a:t>.  TRIAD will provide wrapping and integration of these tools.</a:t>
            </a:r>
          </a:p>
          <a:p>
            <a:pPr lvl="1"/>
            <a:endParaRPr lang="en-US" sz="1800" dirty="0" smtClean="0"/>
          </a:p>
          <a:p>
            <a:pPr lvl="1"/>
            <a:endParaRPr lang="en-US" sz="1800" dirty="0" smtClean="0"/>
          </a:p>
          <a:p>
            <a:endParaRPr lang="en-US" sz="2200" dirty="0" smtClean="0"/>
          </a:p>
        </p:txBody>
      </p:sp>
      <p:sp>
        <p:nvSpPr>
          <p:cNvPr id="17412" name="Rectangle 5"/>
          <p:cNvSpPr>
            <a:spLocks noGrp="1" noChangeArrowheads="1"/>
          </p:cNvSpPr>
          <p:nvPr>
            <p:ph type="title"/>
          </p:nvPr>
        </p:nvSpPr>
        <p:spPr>
          <a:xfrm>
            <a:off x="7658593" y="0"/>
            <a:ext cx="1485407" cy="914400"/>
          </a:xfrm>
        </p:spPr>
        <p:txBody>
          <a:bodyPr/>
          <a:lstStyle/>
          <a:p>
            <a:pPr algn="l" eaLnBrk="1" hangingPunct="1"/>
            <a:r>
              <a:rPr lang="en-US" sz="3200" dirty="0" smtClean="0">
                <a:ea typeface="ＭＳ Ｐゴシック" charset="-128"/>
                <a:cs typeface="ＭＳ Ｐゴシック" charset="-128"/>
              </a:rPr>
              <a:t>TRIAD</a:t>
            </a:r>
            <a:endParaRPr lang="en-US" sz="3200" dirty="0" smtClean="0">
              <a:ea typeface="ＭＳ Ｐゴシック" charset="-128"/>
              <a:cs typeface="ＭＳ Ｐゴシック" charset="-128"/>
            </a:endParaRPr>
          </a:p>
        </p:txBody>
      </p:sp>
      <p:sp>
        <p:nvSpPr>
          <p:cNvPr id="6" name="TextBox 5"/>
          <p:cNvSpPr txBox="1"/>
          <p:nvPr/>
        </p:nvSpPr>
        <p:spPr>
          <a:xfrm>
            <a:off x="7413981" y="944434"/>
            <a:ext cx="184666" cy="369332"/>
          </a:xfrm>
          <a:prstGeom prst="rect">
            <a:avLst/>
          </a:prstGeom>
          <a:noFill/>
        </p:spPr>
        <p:txBody>
          <a:bodyPr wrap="none" rtlCol="0">
            <a:spAutoFit/>
          </a:bodyPr>
          <a:lstStyle/>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338133" y="1025307"/>
            <a:ext cx="6857593" cy="5346908"/>
          </a:xfrm>
          <a:prstGeom prst="rect">
            <a:avLst/>
          </a:prstGeom>
        </p:spPr>
      </p:pic>
      <p:sp>
        <p:nvSpPr>
          <p:cNvPr id="5" name="Title 1"/>
          <p:cNvSpPr txBox="1">
            <a:spLocks/>
          </p:cNvSpPr>
          <p:nvPr/>
        </p:nvSpPr>
        <p:spPr bwMode="auto">
          <a:xfrm>
            <a:off x="7565950" y="0"/>
            <a:ext cx="1578049"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chemeClr val="bg1"/>
                </a:solidFill>
                <a:uLnTx/>
                <a:uFillTx/>
                <a:latin typeface="+mj-lt"/>
                <a:ea typeface="+mj-ea"/>
                <a:cs typeface="ヒラギノ角ゴ Pro W3" charset="-128"/>
              </a:rPr>
              <a:t>TRIAD</a:t>
            </a:r>
            <a:endParaRPr kumimoji="0" lang="en-US" sz="3200" b="1" i="0" u="none" strike="noStrike" kern="0" cap="none" spc="0" normalizeH="0" baseline="0" noProof="0" dirty="0">
              <a:ln>
                <a:noFill/>
              </a:ln>
              <a:solidFill>
                <a:schemeClr val="bg1"/>
              </a:solidFill>
              <a:uLnTx/>
              <a:uFillTx/>
              <a:latin typeface="+mj-lt"/>
              <a:ea typeface="+mj-ea"/>
              <a:cs typeface="ヒラギノ角ゴ Pro W3" charset="-128"/>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315808" y="1074700"/>
            <a:ext cx="6521519" cy="5297664"/>
          </a:xfrm>
          <a:prstGeom prst="rect">
            <a:avLst/>
          </a:prstGeom>
        </p:spPr>
      </p:pic>
      <p:sp>
        <p:nvSpPr>
          <p:cNvPr id="5" name="Title 1"/>
          <p:cNvSpPr txBox="1">
            <a:spLocks/>
          </p:cNvSpPr>
          <p:nvPr/>
        </p:nvSpPr>
        <p:spPr bwMode="auto">
          <a:xfrm>
            <a:off x="7685356" y="0"/>
            <a:ext cx="1458644"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sz="3200" b="1" dirty="0" smtClean="0">
                <a:solidFill>
                  <a:schemeClr val="bg1"/>
                </a:solidFill>
                <a:latin typeface="+mj-lt"/>
              </a:rPr>
              <a:t>TRIAD</a:t>
            </a:r>
            <a:endParaRPr kumimoji="0" lang="en-US" sz="3200" b="1" i="0" u="none" strike="noStrike" kern="0" cap="none" spc="0" normalizeH="0" baseline="0" noProof="0" dirty="0">
              <a:ln>
                <a:noFill/>
              </a:ln>
              <a:solidFill>
                <a:schemeClr val="bg1"/>
              </a:solidFill>
              <a:uLnTx/>
              <a:uFillTx/>
              <a:latin typeface="+mj-lt"/>
              <a:ea typeface="+mj-ea"/>
              <a:cs typeface="ヒラギノ角ゴ Pro W3" charset="-128"/>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TRIAD Steering Committee</a:t>
            </a:r>
            <a:endParaRPr lang="en-US" dirty="0"/>
          </a:p>
        </p:txBody>
      </p:sp>
      <p:sp>
        <p:nvSpPr>
          <p:cNvPr id="3" name="Content Placeholder 2"/>
          <p:cNvSpPr>
            <a:spLocks noGrp="1"/>
          </p:cNvSpPr>
          <p:nvPr>
            <p:ph idx="1"/>
          </p:nvPr>
        </p:nvSpPr>
        <p:spPr>
          <a:xfrm>
            <a:off x="4876800" y="1066800"/>
            <a:ext cx="4038600" cy="5181600"/>
          </a:xfrm>
        </p:spPr>
        <p:txBody>
          <a:bodyPr/>
          <a:lstStyle/>
          <a:p>
            <a:r>
              <a:rPr lang="en-US" sz="2400" dirty="0" smtClean="0"/>
              <a:t>Roles</a:t>
            </a:r>
          </a:p>
          <a:p>
            <a:pPr lvl="1"/>
            <a:r>
              <a:rPr lang="en-US" sz="2000" dirty="0" smtClean="0"/>
              <a:t>Director</a:t>
            </a:r>
          </a:p>
          <a:p>
            <a:pPr lvl="1"/>
            <a:r>
              <a:rPr lang="en-US" sz="2000" dirty="0" smtClean="0"/>
              <a:t>Infrastructure</a:t>
            </a:r>
          </a:p>
          <a:p>
            <a:pPr lvl="1"/>
            <a:r>
              <a:rPr lang="en-US" sz="2000" dirty="0" smtClean="0"/>
              <a:t>Data Sharing</a:t>
            </a:r>
          </a:p>
          <a:p>
            <a:pPr lvl="1"/>
            <a:r>
              <a:rPr lang="en-US" sz="2000" dirty="0" smtClean="0"/>
              <a:t>Imaging</a:t>
            </a:r>
          </a:p>
          <a:p>
            <a:pPr lvl="1"/>
            <a:r>
              <a:rPr lang="en-US" sz="2000" dirty="0" smtClean="0"/>
              <a:t>Clinical Systems</a:t>
            </a:r>
          </a:p>
          <a:p>
            <a:pPr lvl="1"/>
            <a:r>
              <a:rPr lang="en-US" sz="2000" dirty="0" smtClean="0"/>
              <a:t>Security</a:t>
            </a:r>
          </a:p>
          <a:p>
            <a:pPr lvl="1"/>
            <a:r>
              <a:rPr lang="en-US" sz="2000" dirty="0" smtClean="0"/>
              <a:t>Informatics</a:t>
            </a:r>
          </a:p>
          <a:p>
            <a:pPr lvl="1"/>
            <a:r>
              <a:rPr lang="en-US" sz="2000" dirty="0" smtClean="0"/>
              <a:t>Outreach</a:t>
            </a:r>
          </a:p>
          <a:p>
            <a:pPr lvl="1"/>
            <a:r>
              <a:rPr lang="en-US" sz="2000" dirty="0" smtClean="0"/>
              <a:t>Research Application</a:t>
            </a:r>
          </a:p>
          <a:p>
            <a:pPr lvl="1"/>
            <a:r>
              <a:rPr lang="en-US" sz="2000" dirty="0" smtClean="0"/>
              <a:t>IKFC Representative</a:t>
            </a:r>
            <a:endParaRPr lang="en-US" sz="2000" dirty="0"/>
          </a:p>
        </p:txBody>
      </p:sp>
      <p:sp>
        <p:nvSpPr>
          <p:cNvPr id="4" name="Content Placeholder 2"/>
          <p:cNvSpPr txBox="1">
            <a:spLocks/>
          </p:cNvSpPr>
          <p:nvPr/>
        </p:nvSpPr>
        <p:spPr bwMode="auto">
          <a:xfrm>
            <a:off x="0" y="1066800"/>
            <a:ext cx="487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800000"/>
              </a:buClr>
              <a:buSzTx/>
              <a:buFont typeface="Arial"/>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ヒラギノ角ゴ Pro W3" charset="-128"/>
              </a:rPr>
              <a:t>Steering</a:t>
            </a:r>
            <a:r>
              <a:rPr kumimoji="0" lang="en-US" sz="2400" b="0" i="0" u="none" strike="noStrike" kern="0" cap="none" spc="0" normalizeH="0" noProof="0" dirty="0" smtClean="0">
                <a:ln>
                  <a:noFill/>
                </a:ln>
                <a:solidFill>
                  <a:schemeClr val="tx1"/>
                </a:solidFill>
                <a:effectLst/>
                <a:uLnTx/>
                <a:uFillTx/>
                <a:latin typeface="+mn-lt"/>
                <a:ea typeface="+mn-ea"/>
                <a:cs typeface="ヒラギノ角ゴ Pro W3" charset="-128"/>
              </a:rPr>
              <a:t> committee will be tasks with setting the direction, policies, and making sure all stakeholders are being </a:t>
            </a:r>
            <a:r>
              <a:rPr kumimoji="0" lang="en-US" sz="2400" b="0" i="0" u="none" strike="noStrike" kern="0" cap="none" spc="0" normalizeH="0" noProof="0" dirty="0" smtClean="0">
                <a:ln>
                  <a:noFill/>
                </a:ln>
                <a:solidFill>
                  <a:schemeClr val="tx1"/>
                </a:solidFill>
                <a:effectLst/>
                <a:uLnTx/>
                <a:uFillTx/>
                <a:latin typeface="+mn-lt"/>
                <a:ea typeface="+mn-ea"/>
                <a:cs typeface="ヒラギノ角ゴ Pro W3" charset="-128"/>
              </a:rPr>
              <a:t>represented.</a:t>
            </a:r>
          </a:p>
          <a:p>
            <a:pPr marL="342900" marR="0" lvl="0" indent="-342900" algn="l" defTabSz="914400" rtl="0" eaLnBrk="0" fontAlgn="base" latinLnBrk="0" hangingPunct="0">
              <a:lnSpc>
                <a:spcPct val="100000"/>
              </a:lnSpc>
              <a:spcBef>
                <a:spcPct val="20000"/>
              </a:spcBef>
              <a:spcAft>
                <a:spcPct val="0"/>
              </a:spcAft>
              <a:buClr>
                <a:srgbClr val="800000"/>
              </a:buClr>
              <a:buSzTx/>
              <a:buFont typeface="Arial"/>
              <a:buChar char="•"/>
              <a:tabLst/>
              <a:defRPr/>
            </a:pPr>
            <a:r>
              <a:rPr kumimoji="0" lang="en-US" sz="2400" b="0" i="0" u="none" strike="noStrike" kern="0" cap="none" spc="0" normalizeH="0" noProof="0" dirty="0" smtClean="0">
                <a:ln>
                  <a:noFill/>
                </a:ln>
                <a:solidFill>
                  <a:schemeClr val="tx1"/>
                </a:solidFill>
                <a:effectLst/>
                <a:uLnTx/>
                <a:uFillTx/>
                <a:latin typeface="+mn-lt"/>
                <a:ea typeface="+mn-ea"/>
                <a:cs typeface="ヒラギノ角ゴ Pro W3" charset="-128"/>
              </a:rPr>
              <a:t>Committee </a:t>
            </a:r>
            <a:r>
              <a:rPr kumimoji="0" lang="en-US" sz="2400" b="0" i="0" u="none" strike="noStrike" kern="0" cap="none" spc="0" normalizeH="0" noProof="0" dirty="0" smtClean="0">
                <a:ln>
                  <a:noFill/>
                </a:ln>
                <a:solidFill>
                  <a:schemeClr val="tx1"/>
                </a:solidFill>
                <a:effectLst/>
                <a:uLnTx/>
                <a:uFillTx/>
                <a:latin typeface="+mn-lt"/>
                <a:ea typeface="+mn-ea"/>
                <a:cs typeface="ヒラギノ角ゴ Pro W3" charset="-128"/>
              </a:rPr>
              <a:t>will have representatives from CTSA institutions for the different roles</a:t>
            </a:r>
            <a:endParaRPr kumimoji="0" lang="en-US" sz="2400" b="0" i="0" u="none" strike="noStrike" kern="0" cap="none" spc="0" normalizeH="0" baseline="0" noProof="0" dirty="0">
              <a:ln>
                <a:noFill/>
              </a:ln>
              <a:solidFill>
                <a:schemeClr val="tx1"/>
              </a:solidFill>
              <a:effectLst/>
              <a:uLnTx/>
              <a:uFillTx/>
              <a:latin typeface="+mn-lt"/>
              <a:ea typeface="+mn-ea"/>
              <a:cs typeface="ヒラギノ角ゴ Pro W3" charset="-128"/>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OSU CSTA Informatics: </a:t>
            </a:r>
            <a:r>
              <a:rPr lang="en-US" b="1" dirty="0" smtClean="0"/>
              <a:t>Vision</a:t>
            </a:r>
            <a:endParaRPr lang="en-US" dirty="0"/>
          </a:p>
        </p:txBody>
      </p:sp>
      <p:sp>
        <p:nvSpPr>
          <p:cNvPr id="3" name="Content Placeholder 2"/>
          <p:cNvSpPr>
            <a:spLocks noGrp="1"/>
          </p:cNvSpPr>
          <p:nvPr>
            <p:ph idx="1"/>
          </p:nvPr>
        </p:nvSpPr>
        <p:spPr>
          <a:xfrm>
            <a:off x="185824" y="1111700"/>
            <a:ext cx="8229600" cy="4525963"/>
          </a:xfrm>
        </p:spPr>
        <p:txBody>
          <a:bodyPr/>
          <a:lstStyle/>
          <a:p>
            <a:r>
              <a:rPr lang="en-US" sz="2400" dirty="0" smtClean="0"/>
              <a:t>Ability to run retrospective analysis with clinical information sources</a:t>
            </a:r>
          </a:p>
          <a:p>
            <a:r>
              <a:rPr lang="en-US" sz="2400" dirty="0" smtClean="0"/>
              <a:t>Increased efficiency and reduction of manual errors through automated processes</a:t>
            </a:r>
          </a:p>
          <a:p>
            <a:r>
              <a:rPr lang="en-US" sz="2400" dirty="0" smtClean="0"/>
              <a:t>Investigator’s findings fed back into system through reverse information flow</a:t>
            </a:r>
          </a:p>
          <a:p>
            <a:r>
              <a:rPr lang="en-US" sz="2400" dirty="0" smtClean="0"/>
              <a:t>Improved searching for researches through use of common system for multiple banks</a:t>
            </a:r>
            <a:endParaRPr lang="en-US" sz="24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sumc_bmi_presentation_template">
  <a:themeElements>
    <a:clrScheme name="Osumc_bmi_presentation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sumc_bmi_presentatio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CourierPS" pitchFamily="49" charset="0"/>
            <a:ea typeface="ＭＳ Ｐゴシック" pitchFamily="-109" charset="-128"/>
            <a:cs typeface="ＭＳ Ｐゴシック" pitchFamily="-10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CourierPS" pitchFamily="49" charset="0"/>
            <a:ea typeface="ＭＳ Ｐゴシック" pitchFamily="-109" charset="-128"/>
            <a:cs typeface="ＭＳ Ｐゴシック" pitchFamily="-109" charset="-128"/>
          </a:defRPr>
        </a:defPPr>
      </a:lstStyle>
    </a:lnDef>
  </a:objectDefaults>
  <a:extraClrSchemeLst>
    <a:extraClrScheme>
      <a:clrScheme name="Osumc_bmi_presentation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sumc_bmi_presentation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sumc_bmi_presentation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sumc_bmi_presentation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sumc_bmi_presentation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sumc_bmi_presentation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sumc_bmi_presentation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sumc_bmi_presentation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sumc_bmi_presentation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sumc_bmi_presentation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sumc_bmi_presentation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sumc_bmi_presentation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payne:Documents:Templates:Osumc_bmi_presentation_template.ppt</Template>
  <TotalTime>7129</TotalTime>
  <Words>1519</Words>
  <Application>Microsoft Macintosh PowerPoint</Application>
  <PresentationFormat>On-screen Show (4:3)</PresentationFormat>
  <Paragraphs>140</Paragraphs>
  <Slides>27</Slides>
  <Notes>2</Notes>
  <HiddenSlides>0</HiddenSlides>
  <MMClips>0</MMClips>
  <ScaleCrop>false</ScaleCrop>
  <HeadingPairs>
    <vt:vector size="4" baseType="variant">
      <vt:variant>
        <vt:lpstr>Design Template</vt:lpstr>
      </vt:variant>
      <vt:variant>
        <vt:i4>1</vt:i4>
      </vt:variant>
      <vt:variant>
        <vt:lpstr>Slide Titles</vt:lpstr>
      </vt:variant>
      <vt:variant>
        <vt:i4>27</vt:i4>
      </vt:variant>
    </vt:vector>
  </HeadingPairs>
  <TitlesOfParts>
    <vt:vector size="28" baseType="lpstr">
      <vt:lpstr>Osumc_bmi_presentation_template</vt:lpstr>
      <vt:lpstr>Adopting and Adapting caGrid October, 2009 </vt:lpstr>
      <vt:lpstr>Overview</vt:lpstr>
      <vt:lpstr>caGrid and CTSA</vt:lpstr>
      <vt:lpstr>TRIAD</vt:lpstr>
      <vt:lpstr>TRIAD</vt:lpstr>
      <vt:lpstr>Slide 6</vt:lpstr>
      <vt:lpstr>Slide 7</vt:lpstr>
      <vt:lpstr>TRIAD Steering Committee</vt:lpstr>
      <vt:lpstr>OSU CSTA Informatics: Vision</vt:lpstr>
      <vt:lpstr>OSU Informatics: Approach</vt:lpstr>
      <vt:lpstr>OSU Informatics : Design</vt:lpstr>
      <vt:lpstr>Slide 12</vt:lpstr>
      <vt:lpstr>OSU CTSA Progress</vt:lpstr>
      <vt:lpstr>OSU CTSA Progress</vt:lpstr>
      <vt:lpstr>Data Services</vt:lpstr>
      <vt:lpstr>Enhanced Data Services</vt:lpstr>
      <vt:lpstr>I2B2 Grid Data Services</vt:lpstr>
      <vt:lpstr>Knowledge Management</vt:lpstr>
      <vt:lpstr>Slide 19</vt:lpstr>
      <vt:lpstr>Slide 20</vt:lpstr>
      <vt:lpstr>Slide 21</vt:lpstr>
      <vt:lpstr>Slide 22</vt:lpstr>
      <vt:lpstr>Slide 23</vt:lpstr>
      <vt:lpstr>Slide 24</vt:lpstr>
      <vt:lpstr>Slide 25</vt:lpstr>
      <vt:lpstr>Slide 26</vt:lpstr>
      <vt:lpstr>Slide 27</vt:lpstr>
    </vt:vector>
  </TitlesOfParts>
  <Company>Columbia University DBMI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Biomedical Informatics at the Intersection of Clinical and Laboratory Services</dc:title>
  <dc:creator>Philip Payne</dc:creator>
  <cp:lastModifiedBy>Stephen Langella</cp:lastModifiedBy>
  <cp:revision>290</cp:revision>
  <dcterms:created xsi:type="dcterms:W3CDTF">2009-10-19T23:19:52Z</dcterms:created>
  <dcterms:modified xsi:type="dcterms:W3CDTF">2009-10-20T01:12:17Z</dcterms:modified>
</cp:coreProperties>
</file>