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600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2328BF-5471-4D69-BC53-421B94541293}" type="datetime1">
              <a:rPr lang="en-US"/>
              <a:pPr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95AC3-2252-4B56-B729-71BAA73501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0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2C9DA-1298-4690-BC12-6BB654261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5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11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abig-kc.nci.nih.gov/CaGrid/K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dataservices/CQL+2" TargetMode="External"/><Relationship Id="rId3" Type="http://schemas.openxmlformats.org/officeDocument/2006/relationships/hyperlink" Target="http://cagrid.org/display/fqp/DCQL+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0" y="2133600"/>
            <a:ext cx="3810000" cy="3657600"/>
          </a:xfrm>
        </p:spPr>
        <p:txBody>
          <a:bodyPr/>
          <a:lstStyle/>
          <a:p>
            <a:r>
              <a:rPr lang="en-US" sz="2800" dirty="0" err="1">
                <a:latin typeface="Arial Black" charset="0"/>
                <a:ea typeface="ＭＳ Ｐゴシック" charset="-128"/>
                <a:cs typeface="ＭＳ Ｐゴシック" charset="-128"/>
              </a:rPr>
              <a:t>caGrid</a:t>
            </a:r>
            <a:r>
              <a:rPr lang="en-US" sz="2800" dirty="0">
                <a:latin typeface="Arial Black" charset="0"/>
                <a:ea typeface="ＭＳ Ｐゴシック" charset="-128"/>
                <a:cs typeface="ＭＳ Ｐゴシック" charset="-128"/>
              </a:rPr>
              <a:t> Knowledge Center</a:t>
            </a:r>
            <a:br>
              <a:rPr lang="en-US" sz="2800" dirty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800" dirty="0">
                <a:latin typeface="Arial Black" charset="0"/>
                <a:ea typeface="ＭＳ Ｐゴシック" charset="-128"/>
                <a:cs typeface="ＭＳ Ｐゴシック" charset="-128"/>
              </a:rPr>
              <a:t>User Teleconference  October 2010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CQL2 and DCQL2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85529" y="47363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495800" y="5334000"/>
            <a:ext cx="4495800" cy="1371600"/>
          </a:xfrm>
        </p:spPr>
        <p:txBody>
          <a:bodyPr/>
          <a:lstStyle/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21, 2010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2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Retrieve the target and one associated object by its role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15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&lt;ns1:CQLQuery </a:t>
            </a:r>
          </a:p>
          <a:p>
            <a:r>
              <a:rPr lang="en-US" sz="1600" dirty="0" smtClean="0">
                <a:latin typeface="Consolas" pitchFamily="49" charset="0"/>
              </a:rPr>
              <a:t>xmlns:ns1="http://CQL.caBIG/2/gov.nih.nci.cagrid.cql.Components"&gt;</a:t>
            </a:r>
          </a:p>
          <a:p>
            <a:r>
              <a:rPr lang="en-US" sz="1600" dirty="0" smtClean="0">
                <a:latin typeface="Consolas" pitchFamily="49" charset="0"/>
              </a:rPr>
              <a:t> &lt;ns1:CQLTargetObject </a:t>
            </a:r>
            <a:r>
              <a:rPr lang="en-US" sz="1600" dirty="0" err="1" smtClean="0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"</a:t>
            </a:r>
            <a:r>
              <a:rPr lang="en-US" sz="1600" dirty="0" err="1" smtClean="0">
                <a:latin typeface="Consolas" pitchFamily="49" charset="0"/>
              </a:rPr>
              <a:t>gov.nih.nci.cacoresdk.domain.onetoone.multipleassociation.Child</a:t>
            </a:r>
            <a:r>
              <a:rPr lang="en-US" sz="1600" dirty="0" smtClean="0">
                <a:latin typeface="Consolas" pitchFamily="49" charset="0"/>
              </a:rPr>
              <a:t>"/&gt;</a:t>
            </a:r>
          </a:p>
          <a:p>
            <a:r>
              <a:rPr lang="en-US" sz="1600" dirty="0" smtClean="0">
                <a:latin typeface="Consolas" pitchFamily="49" charset="0"/>
              </a:rPr>
              <a:t> &lt;ns2:AssociationPopulationSpecification xmlns:ns2=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"http://CQL.caBIG/2/gov.nih.nci.cagrid.cql.AssociationPopulationSpec"&gt;</a:t>
            </a:r>
          </a:p>
          <a:p>
            <a:r>
              <a:rPr lang="en-US" sz="1600" dirty="0" smtClean="0">
                <a:latin typeface="Consolas" pitchFamily="49" charset="0"/>
              </a:rPr>
              <a:t>  &lt;ns2:NamedAssociationList&gt;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&lt;ns2:NamedAssociation </a:t>
            </a:r>
            <a:r>
              <a:rPr lang="en-US" sz="1600" dirty="0" err="1" smtClean="0">
                <a:latin typeface="Consolas" pitchFamily="49" charset="0"/>
              </a:rPr>
              <a:t>roleName</a:t>
            </a:r>
            <a:r>
              <a:rPr lang="en-US" sz="1600" dirty="0" smtClean="0">
                <a:latin typeface="Consolas" pitchFamily="49" charset="0"/>
              </a:rPr>
              <a:t>="father"/&gt;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&lt;/ns2:NamedAssociationList&gt;</a:t>
            </a:r>
          </a:p>
          <a:p>
            <a:r>
              <a:rPr lang="en-US" sz="1600" dirty="0" smtClean="0">
                <a:latin typeface="Consolas" pitchFamily="49" charset="0"/>
              </a:rPr>
              <a:t> &lt;/ns2:AssociationPopulationSpecification&gt;</a:t>
            </a:r>
          </a:p>
          <a:p>
            <a:r>
              <a:rPr lang="en-US" sz="1600" dirty="0" smtClean="0">
                <a:latin typeface="Consolas" pitchFamily="49" charset="0"/>
              </a:rPr>
              <a:t>&lt;/ns1:CQLQuery&gt;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Converting CQL 1 to 2</a:t>
            </a:r>
          </a:p>
          <a:p>
            <a:pPr lvl="1"/>
            <a:r>
              <a:rPr lang="en-US" dirty="0" smtClean="0"/>
              <a:t>The CQL1toCQL2Converter class </a:t>
            </a:r>
          </a:p>
          <a:p>
            <a:pPr lvl="1"/>
            <a:r>
              <a:rPr lang="en-US" dirty="0" smtClean="0"/>
              <a:t>Convert a CQL 1 query into its CQL 2 counterpart</a:t>
            </a:r>
          </a:p>
          <a:p>
            <a:pPr lvl="1"/>
            <a:r>
              <a:rPr lang="en-US" dirty="0" smtClean="0"/>
              <a:t>Single constructor takes the domain model which the CQL 1 query targets.</a:t>
            </a:r>
          </a:p>
          <a:p>
            <a:r>
              <a:rPr lang="en-US" b="1" dirty="0" smtClean="0"/>
              <a:t>Converting CQL 2 to 1</a:t>
            </a:r>
          </a:p>
          <a:p>
            <a:pPr lvl="1"/>
            <a:r>
              <a:rPr lang="en-US" dirty="0" smtClean="0"/>
              <a:t>The CQL2toCQL1Converter class </a:t>
            </a:r>
          </a:p>
          <a:p>
            <a:pPr lvl="1"/>
            <a:r>
              <a:rPr lang="en-US" dirty="0" smtClean="0"/>
              <a:t>Convert a CQL 2 query into its CQL 1 equivalent</a:t>
            </a:r>
          </a:p>
          <a:p>
            <a:pPr lvl="1"/>
            <a:r>
              <a:rPr lang="en-US" dirty="0" smtClean="0"/>
              <a:t>CQL 2 contains features that do not map into CQL 1.  Use of these features in the input CQL 2 query will cause a </a:t>
            </a:r>
            <a:r>
              <a:rPr lang="en-US" dirty="0" err="1" smtClean="0"/>
              <a:t>QueryConversionException</a:t>
            </a:r>
            <a:r>
              <a:rPr lang="en-US" dirty="0" smtClean="0"/>
              <a:t> to be thrown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Serialization Tools</a:t>
            </a:r>
          </a:p>
          <a:p>
            <a:pPr lvl="1"/>
            <a:r>
              <a:rPr lang="en-US" sz="2200" dirty="0" smtClean="0"/>
              <a:t>CQL 2 beans serialized by Castor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erialize and </a:t>
            </a:r>
            <a:r>
              <a:rPr lang="en-US" sz="2400" dirty="0" err="1" smtClean="0"/>
              <a:t>deserialize</a:t>
            </a:r>
            <a:r>
              <a:rPr lang="en-US" sz="2400" dirty="0" smtClean="0"/>
              <a:t> CQL 2 queries. The CQL2SerializationUtil class contains several static methods that perform this functionality</a:t>
            </a:r>
          </a:p>
          <a:p>
            <a:r>
              <a:rPr lang="en-US" sz="2400" b="1" dirty="0" smtClean="0"/>
              <a:t>Result </a:t>
            </a:r>
            <a:r>
              <a:rPr lang="en-US" sz="2400" b="1" dirty="0" err="1" smtClean="0"/>
              <a:t>Iterators</a:t>
            </a:r>
            <a:endParaRPr lang="en-US" sz="2400" b="1" dirty="0" smtClean="0"/>
          </a:p>
          <a:p>
            <a:pPr lvl="1"/>
            <a:r>
              <a:rPr lang="en-US" sz="2000" dirty="0" smtClean="0"/>
              <a:t>Similar to </a:t>
            </a:r>
            <a:r>
              <a:rPr lang="en-US" sz="2000" dirty="0" err="1" smtClean="0"/>
              <a:t>iterators</a:t>
            </a:r>
            <a:r>
              <a:rPr lang="en-US" sz="2000" dirty="0" smtClean="0"/>
              <a:t> for CQL 1</a:t>
            </a:r>
          </a:p>
          <a:p>
            <a:pPr lvl="1"/>
            <a:r>
              <a:rPr lang="en-US" sz="2000" dirty="0" smtClean="0"/>
              <a:t>Iterate over results as XML or deserialized objects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DCQL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Builds on CQL 2</a:t>
            </a:r>
          </a:p>
          <a:p>
            <a:pPr lvl="1"/>
            <a:r>
              <a:rPr lang="en-US" sz="2000" dirty="0" smtClean="0"/>
              <a:t>Inherits the new features</a:t>
            </a:r>
          </a:p>
          <a:p>
            <a:r>
              <a:rPr lang="en-US" sz="2000" dirty="0" smtClean="0"/>
              <a:t>New Features</a:t>
            </a:r>
          </a:p>
          <a:p>
            <a:pPr lvl="1"/>
            <a:r>
              <a:rPr lang="en-US" sz="2000" dirty="0" smtClean="0"/>
              <a:t>Data Transformations </a:t>
            </a:r>
          </a:p>
          <a:p>
            <a:pPr lvl="2"/>
            <a:r>
              <a:rPr lang="en-US" sz="1800" dirty="0" smtClean="0"/>
              <a:t>Attribute values may be manipulated during processing of Foreign Associations</a:t>
            </a:r>
          </a:p>
          <a:p>
            <a:pPr lvl="2"/>
            <a:r>
              <a:rPr lang="en-US" sz="1800" dirty="0" smtClean="0"/>
              <a:t>Possible to ask questions which have phrases like "30 minutes ago", or "subtract N from", or "</a:t>
            </a:r>
            <a:r>
              <a:rPr lang="en-US" sz="1800" dirty="0" err="1" smtClean="0"/>
              <a:t>prepended</a:t>
            </a:r>
            <a:r>
              <a:rPr lang="en-US" sz="1800" dirty="0" smtClean="0"/>
              <a:t> with"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New, cleaner foreign join syntax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12736" y="2286000"/>
            <a:ext cx="883126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&lt;ns1:DCQLQuery xmlns:ns1="http://DCQL.caBIG/2/org.cagrid.data.dcql"&gt;</a:t>
            </a:r>
          </a:p>
          <a:p>
            <a:r>
              <a:rPr lang="en-US" sz="1400" dirty="0" smtClean="0">
                <a:latin typeface="Consolas" pitchFamily="49" charset="0"/>
              </a:rPr>
              <a:t> &lt;ns1:TargetObject name="</a:t>
            </a:r>
            <a:r>
              <a:rPr lang="en-US" sz="1400" dirty="0" err="1" smtClean="0">
                <a:latin typeface="Consolas" pitchFamily="49" charset="0"/>
              </a:rPr>
              <a:t>gov.nih.nci.cacoresdk.domain.onetoone.unidirectional.Address</a:t>
            </a:r>
            <a:r>
              <a:rPr lang="en-US" sz="1400" dirty="0" smtClean="0">
                <a:latin typeface="Consolas" pitchFamily="49" charset="0"/>
              </a:rPr>
              <a:t>"&gt;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&lt;ns1:ForeignAssociatedObject name=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"</a:t>
            </a:r>
            <a:r>
              <a:rPr lang="en-US" sz="1400" dirty="0" err="1" smtClean="0">
                <a:latin typeface="Consolas" pitchFamily="49" charset="0"/>
              </a:rPr>
              <a:t>gov.nih.nci.cacoresdk.domain.onetoone.unidirectional.Person</a:t>
            </a:r>
            <a:r>
              <a:rPr lang="en-US" sz="1400" dirty="0" smtClean="0">
                <a:latin typeface="Consolas" pitchFamily="49" charset="0"/>
              </a:rPr>
              <a:t>" 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</a:rPr>
              <a:t>targetServiceURL</a:t>
            </a:r>
            <a:r>
              <a:rPr lang="en-US" sz="1400" dirty="0" smtClean="0">
                <a:latin typeface="Consolas" pitchFamily="49" charset="0"/>
              </a:rPr>
              <a:t>="DATA_SERVICE_2"&gt;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&lt;ns1:JoinCondition </a:t>
            </a:r>
            <a:r>
              <a:rPr lang="en-US" sz="1400" dirty="0" err="1" smtClean="0">
                <a:latin typeface="Consolas" pitchFamily="49" charset="0"/>
              </a:rPr>
              <a:t>localAttributeName</a:t>
            </a:r>
            <a:r>
              <a:rPr lang="en-US" sz="1400" dirty="0" smtClean="0">
                <a:latin typeface="Consolas" pitchFamily="49" charset="0"/>
              </a:rPr>
              <a:t>="id" </a:t>
            </a:r>
            <a:r>
              <a:rPr lang="en-US" sz="1400" dirty="0" err="1" smtClean="0">
                <a:latin typeface="Consolas" pitchFamily="49" charset="0"/>
              </a:rPr>
              <a:t>foreignAttributeName</a:t>
            </a:r>
            <a:r>
              <a:rPr lang="en-US" sz="1400" dirty="0" smtClean="0">
                <a:latin typeface="Consolas" pitchFamily="49" charset="0"/>
              </a:rPr>
              <a:t>="id" </a:t>
            </a:r>
          </a:p>
          <a:p>
            <a:r>
              <a:rPr lang="en-US" sz="1400" dirty="0" smtClean="0">
                <a:latin typeface="Consolas" pitchFamily="49" charset="0"/>
              </a:rPr>
              <a:t>   predicate="EQUAL_TO"/&gt;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&lt;/ns1:ForeignAssociatedObject&gt;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&lt;/ns1:TargetObject&gt;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&lt;ns1:TargetServiceURL&gt;DATA_SERVICE_1&lt;/ns1:TargetServiceURL&gt;</a:t>
            </a:r>
          </a:p>
          <a:p>
            <a:r>
              <a:rPr lang="en-US" sz="1400" dirty="0" smtClean="0">
                <a:latin typeface="Consolas" pitchFamily="49" charset="0"/>
              </a:rPr>
              <a:t>&lt;/ns1:DCQLQuery&gt;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Data Transformation in a Foreign Join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76386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&lt;dcql2:DCQLQuery xmlns:dcql2=http://DCQL.caBIG/2/org.cagrid.data.dcql&gt;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&lt;dcql2:TargetObject name=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"</a:t>
            </a:r>
            <a:r>
              <a:rPr lang="en-US" sz="1400" dirty="0" err="1" smtClean="0">
                <a:latin typeface="Consolas" pitchFamily="49" charset="0"/>
              </a:rPr>
              <a:t>gov.nih.nci.cacoresdk.domain.onetoone.unidirectional.Address</a:t>
            </a:r>
            <a:r>
              <a:rPr lang="en-US" sz="1400" dirty="0" smtClean="0">
                <a:latin typeface="Consolas" pitchFamily="49" charset="0"/>
              </a:rPr>
              <a:t>"&gt;</a:t>
            </a:r>
          </a:p>
          <a:p>
            <a:r>
              <a:rPr lang="en-US" sz="1400" dirty="0" smtClean="0">
                <a:latin typeface="Consolas" pitchFamily="49" charset="0"/>
              </a:rPr>
              <a:t>  &lt;dcql2:ForeignAssociatedObject name=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"</a:t>
            </a:r>
            <a:r>
              <a:rPr lang="en-US" sz="1400" dirty="0" err="1" smtClean="0">
                <a:latin typeface="Consolas" pitchFamily="49" charset="0"/>
              </a:rPr>
              <a:t>gov.nih.nci.cacoresdk.domain.onetoone.unidirectional.Address</a:t>
            </a:r>
            <a:r>
              <a:rPr lang="en-US" sz="1400" dirty="0" smtClean="0">
                <a:latin typeface="Consolas" pitchFamily="49" charset="0"/>
              </a:rPr>
              <a:t>“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targetServiceURL</a:t>
            </a:r>
            <a:r>
              <a:rPr lang="en-US" sz="1400" dirty="0" smtClean="0">
                <a:latin typeface="Consolas" pitchFamily="49" charset="0"/>
              </a:rPr>
              <a:t>="DATA_SERVICE_2"&gt;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&lt;dcql2:JoinCondition </a:t>
            </a:r>
            <a:r>
              <a:rPr lang="en-US" sz="1400" dirty="0" err="1" smtClean="0">
                <a:latin typeface="Consolas" pitchFamily="49" charset="0"/>
              </a:rPr>
              <a:t>localAttributeName</a:t>
            </a:r>
            <a:r>
              <a:rPr lang="en-US" sz="1400" dirty="0" smtClean="0">
                <a:latin typeface="Consolas" pitchFamily="49" charset="0"/>
              </a:rPr>
              <a:t>="zip" </a:t>
            </a:r>
            <a:r>
              <a:rPr lang="en-US" sz="1400" dirty="0" err="1" smtClean="0">
                <a:latin typeface="Consolas" pitchFamily="49" charset="0"/>
              </a:rPr>
              <a:t>foreignAttributeName</a:t>
            </a:r>
            <a:r>
              <a:rPr lang="en-US" sz="1400" dirty="0" smtClean="0">
                <a:latin typeface="Consolas" pitchFamily="49" charset="0"/>
              </a:rPr>
              <a:t>="id" 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predicate="EQUAL_TO"/&gt; 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&lt;dcql2:DataTransformation&gt;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  &lt;dcql2:Operation value="Zip" operator="PREPEND"/&gt;</a:t>
            </a:r>
          </a:p>
          <a:p>
            <a:r>
              <a:rPr lang="en-US" sz="1400" dirty="0" smtClean="0">
                <a:latin typeface="Consolas" pitchFamily="49" charset="0"/>
              </a:rPr>
              <a:t>   &lt;/dcql2:DataTransformation&gt;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 &lt;/dcql2:ForeignAssociatedObject&gt;</a:t>
            </a:r>
          </a:p>
          <a:p>
            <a:r>
              <a:rPr lang="en-US" sz="1400" dirty="0" smtClean="0">
                <a:latin typeface="Consolas" pitchFamily="49" charset="0"/>
              </a:rPr>
              <a:t> &lt;/dcql2:TargetObject&gt;</a:t>
            </a:r>
          </a:p>
          <a:p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&lt;dcql2:TargetServiceURL&gt;DATA_SERVICE_1&lt;/dcql2:TargetServiceURL&gt;</a:t>
            </a:r>
          </a:p>
          <a:p>
            <a:r>
              <a:rPr lang="en-US" sz="1400" dirty="0" smtClean="0">
                <a:latin typeface="Consolas" pitchFamily="49" charset="0"/>
              </a:rPr>
              <a:t>&lt;/dcql2:DCQLQuery&gt;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CQL 2: </a:t>
            </a:r>
            <a:r>
              <a:rPr lang="en-US" sz="2400" dirty="0" smtClean="0">
                <a:hlinkClick r:id="rId2"/>
              </a:rPr>
              <a:t>http://cagrid.org/display/dataservices/CQL+2</a:t>
            </a:r>
            <a:endParaRPr lang="en-US" sz="2400" dirty="0" smtClean="0"/>
          </a:p>
          <a:p>
            <a:r>
              <a:rPr lang="en-US" sz="2400" dirty="0" smtClean="0"/>
              <a:t>DCQL 2: </a:t>
            </a:r>
            <a:r>
              <a:rPr lang="en-US" sz="2400" dirty="0" smtClean="0">
                <a:hlinkClick r:id="rId3"/>
              </a:rPr>
              <a:t>http://cagrid.org/display/fqp/DCQL+2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Building from CQL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CQL is often </a:t>
            </a:r>
            <a:r>
              <a:rPr lang="en-US" i="1" dirty="0" smtClean="0"/>
              <a:t>too</a:t>
            </a:r>
            <a:r>
              <a:rPr lang="en-US" dirty="0" smtClean="0"/>
              <a:t> simple</a:t>
            </a:r>
          </a:p>
          <a:p>
            <a:pPr lvl="1" eaLnBrk="1" hangingPunct="1"/>
            <a:r>
              <a:rPr lang="en-US" dirty="0" smtClean="0"/>
              <a:t>Only allows returning targeted data types</a:t>
            </a:r>
          </a:p>
          <a:p>
            <a:pPr lvl="2" eaLnBrk="1" hangingPunct="1"/>
            <a:r>
              <a:rPr lang="en-US" dirty="0" smtClean="0"/>
              <a:t>No populated associations</a:t>
            </a:r>
          </a:p>
          <a:p>
            <a:pPr lvl="2" eaLnBrk="1" hangingPunct="1"/>
            <a:r>
              <a:rPr lang="en-US" dirty="0" smtClean="0"/>
              <a:t>Retrieving associated data types requires multiple queries</a:t>
            </a:r>
          </a:p>
          <a:p>
            <a:pPr lvl="3" eaLnBrk="1" hangingPunct="1"/>
            <a:r>
              <a:rPr lang="en-US" dirty="0" smtClean="0"/>
              <a:t>Impossible without bi-directional associations in models</a:t>
            </a:r>
          </a:p>
          <a:p>
            <a:pPr lvl="1" eaLnBrk="1" hangingPunct="1"/>
            <a:r>
              <a:rPr lang="en-US" dirty="0" smtClean="0"/>
              <a:t>Queries against attributes can be confusing</a:t>
            </a:r>
          </a:p>
          <a:p>
            <a:pPr lvl="2" eaLnBrk="1" hangingPunct="1"/>
            <a:r>
              <a:rPr lang="en-US" dirty="0" smtClean="0"/>
              <a:t>Value queries lack data types</a:t>
            </a:r>
          </a:p>
          <a:p>
            <a:pPr lvl="3" eaLnBrk="1" hangingPunct="1"/>
            <a:r>
              <a:rPr lang="en-US" dirty="0" smtClean="0"/>
              <a:t>“Should dates conform to </a:t>
            </a:r>
            <a:r>
              <a:rPr lang="en-US" dirty="0" err="1" smtClean="0"/>
              <a:t>xs:date</a:t>
            </a:r>
            <a:r>
              <a:rPr lang="en-US" dirty="0" smtClean="0"/>
              <a:t> or some database specific format?”</a:t>
            </a:r>
          </a:p>
          <a:p>
            <a:pPr lvl="2" eaLnBrk="1" hangingPunct="1"/>
            <a:r>
              <a:rPr lang="en-US" dirty="0" smtClean="0"/>
              <a:t>Binary and Unary attributes hard to distinguish</a:t>
            </a:r>
          </a:p>
          <a:p>
            <a:pPr lvl="3" eaLnBrk="1" hangingPunct="1"/>
            <a:r>
              <a:rPr lang="en-US" dirty="0" smtClean="0"/>
              <a:t>Optional value field</a:t>
            </a:r>
          </a:p>
          <a:p>
            <a:pPr lvl="1" eaLnBrk="1" hangingPunct="1"/>
            <a:r>
              <a:rPr lang="en-US" dirty="0" smtClean="0"/>
              <a:t>Query modifiers not powerful enough</a:t>
            </a:r>
          </a:p>
          <a:p>
            <a:pPr lvl="2" eaLnBrk="1" hangingPunct="1"/>
            <a:r>
              <a:rPr lang="en-US" dirty="0" smtClean="0"/>
              <a:t>Lack of aggregations such as minimum and maximum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CQL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Aggregations </a:t>
            </a:r>
          </a:p>
          <a:p>
            <a:pPr lvl="1"/>
            <a:r>
              <a:rPr lang="en-US" sz="2400" dirty="0" smtClean="0"/>
              <a:t>Min, Max, and Count have been added as aggregation operations when returning a distinct attribute value.</a:t>
            </a:r>
          </a:p>
          <a:p>
            <a:r>
              <a:rPr lang="en-US" sz="2800" dirty="0" smtClean="0"/>
              <a:t>Strongly typed attribute values </a:t>
            </a:r>
          </a:p>
          <a:p>
            <a:pPr lvl="1"/>
            <a:r>
              <a:rPr lang="en-US" sz="2400" dirty="0" smtClean="0"/>
              <a:t>Queries are unambiguous when using attribute value restrictions.</a:t>
            </a:r>
          </a:p>
          <a:p>
            <a:pPr lvl="1"/>
            <a:r>
              <a:rPr lang="en-US" sz="2400" dirty="0" smtClean="0"/>
              <a:t>Data types prevent type mismatches (i.e. querying integer fields using strings).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CQL 2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Differentiation from Unary to Binary attribute restrictions </a:t>
            </a:r>
          </a:p>
          <a:p>
            <a:pPr lvl="1"/>
            <a:r>
              <a:rPr lang="en-US" sz="2400" dirty="0" smtClean="0"/>
              <a:t>Reduces processing to determine the nature of an attribute.</a:t>
            </a:r>
          </a:p>
          <a:p>
            <a:pPr lvl="1"/>
            <a:r>
              <a:rPr lang="en-US" sz="2400" dirty="0" smtClean="0"/>
              <a:t>Improves clarity of query language schema.</a:t>
            </a:r>
          </a:p>
          <a:p>
            <a:r>
              <a:rPr lang="en-US" sz="2800" dirty="0" smtClean="0"/>
              <a:t>Retrieval of associated objects </a:t>
            </a:r>
          </a:p>
          <a:p>
            <a:pPr lvl="1"/>
            <a:r>
              <a:rPr lang="en-US" sz="2400" dirty="0" smtClean="0"/>
              <a:t>Associations can be populated by the data service before returning object instances.</a:t>
            </a:r>
          </a:p>
          <a:p>
            <a:pPr lvl="1"/>
            <a:r>
              <a:rPr lang="en-US" sz="2400" dirty="0" smtClean="0"/>
              <a:t>Retrieval based on role names or depth of association</a:t>
            </a:r>
          </a:p>
          <a:p>
            <a:pPr lvl="1"/>
            <a:r>
              <a:rPr lang="en-US" sz="2400" dirty="0" smtClean="0"/>
              <a:t>Name-based retrieval is recursively defined, allowing population of specific associations of associations.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CQL 2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Extensions</a:t>
            </a:r>
          </a:p>
          <a:p>
            <a:pPr lvl="1"/>
            <a:r>
              <a:rPr lang="en-US" sz="2400" dirty="0" smtClean="0"/>
              <a:t>Data Service developers can add custom query capabilities.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everal points at which the language may be extended with custom query components.</a:t>
            </a:r>
          </a:p>
          <a:p>
            <a:pPr lvl="1"/>
            <a:r>
              <a:rPr lang="en-US" sz="2400" dirty="0" smtClean="0"/>
              <a:t>Support for extensions is advertised by data services which support CQL 2 as a resource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Retrieve all instances of a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362200"/>
            <a:ext cx="9962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&lt;ns1:CQLQuery </a:t>
            </a:r>
          </a:p>
          <a:p>
            <a:r>
              <a:rPr lang="en-US" sz="1600" dirty="0" smtClean="0">
                <a:latin typeface="Consolas" pitchFamily="49" charset="0"/>
              </a:rPr>
              <a:t>xmlns:ns1="http://CQL.caBIG/2/gov.nih.nci.cagrid.cql.Components"&gt;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&lt;ns1:CQLTargetObject </a:t>
            </a:r>
            <a:r>
              <a:rPr lang="en-US" sz="1600" dirty="0" err="1" smtClean="0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dirty="0" smtClean="0">
                <a:latin typeface="Consolas" pitchFamily="49" charset="0"/>
              </a:rPr>
              <a:t>"gov.nih.nci.cacoresdk.domain.inheritance.childwithassociation.Payment"/&gt;</a:t>
            </a:r>
          </a:p>
          <a:p>
            <a:r>
              <a:rPr lang="en-US" sz="1600" dirty="0" smtClean="0">
                <a:latin typeface="Consolas" pitchFamily="49" charset="0"/>
              </a:rPr>
              <a:t>&lt;/ns1:CQLQuery&gt;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Retrieve instances restricted by an association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62200"/>
            <a:ext cx="7702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&lt;ns1:CQLQuery </a:t>
            </a:r>
          </a:p>
          <a:p>
            <a:r>
              <a:rPr lang="en-US" sz="1600" dirty="0" smtClean="0">
                <a:latin typeface="Consolas" pitchFamily="49" charset="0"/>
              </a:rPr>
              <a:t>xmlns:ns1="http://CQL.caBIG/2/gov.nih.nci.cagrid.cql.Components"&gt;</a:t>
            </a:r>
          </a:p>
          <a:p>
            <a:r>
              <a:rPr lang="en-US" sz="1600" dirty="0" smtClean="0">
                <a:latin typeface="Consolas" pitchFamily="49" charset="0"/>
              </a:rPr>
              <a:t> &lt;ns1:CQLTargetObject </a:t>
            </a:r>
            <a:r>
              <a:rPr lang="en-US" sz="1600" dirty="0" err="1" smtClean="0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"</a:t>
            </a:r>
            <a:r>
              <a:rPr lang="en-US" sz="1600" dirty="0" err="1" smtClean="0">
                <a:latin typeface="Consolas" pitchFamily="49" charset="0"/>
              </a:rPr>
              <a:t>gov.nih.nci.cacoresdk.domain.onetomany.bidirectional.Computer</a:t>
            </a:r>
            <a:r>
              <a:rPr lang="en-US" sz="1600" dirty="0" smtClean="0">
                <a:latin typeface="Consolas" pitchFamily="49" charset="0"/>
              </a:rPr>
              <a:t>"&gt;</a:t>
            </a:r>
          </a:p>
          <a:p>
            <a:r>
              <a:rPr lang="en-US" sz="1600" dirty="0" smtClean="0">
                <a:latin typeface="Consolas" pitchFamily="49" charset="0"/>
              </a:rPr>
              <a:t>  &lt;ns1:CQLAssociatedObject </a:t>
            </a:r>
            <a:r>
              <a:rPr lang="en-US" sz="1600" dirty="0" err="1" smtClean="0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"</a:t>
            </a:r>
            <a:r>
              <a:rPr lang="en-US" sz="1600" dirty="0" err="1" smtClean="0">
                <a:latin typeface="Consolas" pitchFamily="49" charset="0"/>
              </a:rPr>
              <a:t>gov.nih.nci.cacoresdk.domain.onetomany.bidirectional.HardDrive</a:t>
            </a:r>
            <a:r>
              <a:rPr lang="en-US" sz="1600" dirty="0" smtClean="0">
                <a:latin typeface="Consolas" pitchFamily="49" charset="0"/>
              </a:rPr>
              <a:t>" 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sourceRoleName</a:t>
            </a:r>
            <a:r>
              <a:rPr lang="en-US" sz="1600" dirty="0" smtClean="0">
                <a:latin typeface="Consolas" pitchFamily="49" charset="0"/>
              </a:rPr>
              <a:t>="</a:t>
            </a:r>
            <a:r>
              <a:rPr lang="en-US" sz="1600" dirty="0" err="1" smtClean="0">
                <a:latin typeface="Consolas" pitchFamily="49" charset="0"/>
              </a:rPr>
              <a:t>hardDriveCollection</a:t>
            </a:r>
            <a:r>
              <a:rPr lang="en-US" sz="1600" dirty="0" smtClean="0">
                <a:latin typeface="Consolas" pitchFamily="49" charset="0"/>
              </a:rPr>
              <a:t>"/&gt;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&lt;/ns1:CQLTargetObject&gt;</a:t>
            </a:r>
          </a:p>
          <a:p>
            <a:r>
              <a:rPr lang="en-US" sz="1600" dirty="0" smtClean="0">
                <a:latin typeface="Consolas" pitchFamily="49" charset="0"/>
              </a:rPr>
              <a:t>&lt;/ns1:CQLQuery&gt; 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dirty="0" smtClean="0"/>
              <a:t>Retrieve instances restricted by an association and a binary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3760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&lt;ns1:CQLQuery </a:t>
            </a:r>
          </a:p>
          <a:p>
            <a:r>
              <a:rPr lang="en-US" sz="1600" dirty="0" smtClean="0">
                <a:latin typeface="Consolas" pitchFamily="49" charset="0"/>
              </a:rPr>
              <a:t>xmlns:ns1="http://CQL.caBIG/2/gov.nih.nci.cagrid.cql.Components"&gt;</a:t>
            </a:r>
          </a:p>
          <a:p>
            <a:r>
              <a:rPr lang="en-US" sz="1600" dirty="0" smtClean="0">
                <a:latin typeface="Consolas" pitchFamily="49" charset="0"/>
              </a:rPr>
              <a:t> &lt;ns1:CQLTargetObject </a:t>
            </a:r>
            <a:r>
              <a:rPr lang="en-US" sz="1600" dirty="0" err="1" smtClean="0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"gov.nih.nci.cacoresdk.domain.inheritance.childwithassociation.Payment"&gt;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&lt;ns2:BinaryCQLAttribute 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xmlns:ns2=http://CQL.caBIG/2/gov.nih.nci.cagrid.cql.Attribute</a:t>
            </a:r>
          </a:p>
          <a:p>
            <a:r>
              <a:rPr lang="en-US" sz="1600" dirty="0" smtClean="0">
                <a:latin typeface="Consolas" pitchFamily="49" charset="0"/>
              </a:rPr>
              <a:t>  name="amount" 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&lt;ns2:Predicate&gt;EQUAL_TO&lt;/ns2:Predicate&gt;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&lt;ns2:AttributeValue&gt;</a:t>
            </a:r>
          </a:p>
          <a:p>
            <a:r>
              <a:rPr lang="en-US" sz="1600" dirty="0" smtClean="0">
                <a:latin typeface="Consolas" pitchFamily="49" charset="0"/>
              </a:rPr>
              <a:t>    &lt;ns2:IntegerValue&gt;1&lt;/ns2:IntegerValue&gt;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&lt;/ns2:AttributeValue&gt;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&lt;/ns2:BinaryCQLAttribute&gt;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&lt;/ns1:CQLTargetObject&gt;</a:t>
            </a:r>
          </a:p>
          <a:p>
            <a:r>
              <a:rPr lang="en-US" sz="1600" dirty="0" smtClean="0">
                <a:latin typeface="Consolas" pitchFamily="49" charset="0"/>
              </a:rPr>
              <a:t>&lt;/ns1:CQLQuery&gt; 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dirty="0" smtClean="0"/>
              <a:t>Retrieve the maximum ID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72539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&lt;ns1:CQLQuery xmlns:ns1=</a:t>
            </a:r>
            <a:r>
              <a:rPr lang="en-US" sz="1600" i="1" dirty="0">
                <a:latin typeface="Consolas" pitchFamily="49" charset="0"/>
              </a:rPr>
              <a:t>"http://CQL.caBIG/2/org.cagrid.cql2"&gt;</a:t>
            </a:r>
          </a:p>
          <a:p>
            <a:r>
              <a:rPr lang="en-US" sz="1600" dirty="0">
                <a:latin typeface="Consolas" pitchFamily="49" charset="0"/>
              </a:rPr>
              <a:t> &lt;ns1:CQLTargetObject </a:t>
            </a:r>
            <a:r>
              <a:rPr lang="en-US" sz="1600" dirty="0" err="1">
                <a:latin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</a:rPr>
              <a:t>=</a:t>
            </a:r>
          </a:p>
          <a:p>
            <a:r>
              <a:rPr lang="en-US" sz="1600" i="1" dirty="0">
                <a:latin typeface="Consolas" pitchFamily="49" charset="0"/>
              </a:rPr>
              <a:t> </a:t>
            </a:r>
            <a:r>
              <a:rPr lang="en-US" sz="1600" i="1" dirty="0" smtClean="0">
                <a:latin typeface="Consolas" pitchFamily="49" charset="0"/>
              </a:rPr>
              <a:t>"</a:t>
            </a:r>
            <a:r>
              <a:rPr lang="en-US" sz="1600" i="1" dirty="0" err="1">
                <a:latin typeface="Consolas" pitchFamily="49" charset="0"/>
              </a:rPr>
              <a:t>gov.nih.nci.cacoresdk.domain.inheritance.onechild.Human</a:t>
            </a:r>
            <a:r>
              <a:rPr lang="en-US" sz="1600" i="1" dirty="0">
                <a:latin typeface="Consolas" pitchFamily="49" charset="0"/>
              </a:rPr>
              <a:t>"/&gt;</a:t>
            </a:r>
          </a:p>
          <a:p>
            <a:r>
              <a:rPr lang="en-US" sz="1600" dirty="0">
                <a:latin typeface="Consolas" pitchFamily="49" charset="0"/>
              </a:rPr>
              <a:t> &lt;ns1:CQLQueryModifier&gt;</a:t>
            </a:r>
          </a:p>
          <a:p>
            <a:r>
              <a:rPr lang="en-US" sz="1600" dirty="0">
                <a:latin typeface="Consolas" pitchFamily="49" charset="0"/>
              </a:rPr>
              <a:t>  &lt;ns1:DistinctAttribute </a:t>
            </a:r>
            <a:r>
              <a:rPr lang="en-US" sz="1600" dirty="0" err="1">
                <a:latin typeface="Consolas" pitchFamily="49" charset="0"/>
              </a:rPr>
              <a:t>attributeName</a:t>
            </a:r>
            <a:r>
              <a:rPr lang="en-US" sz="1600" dirty="0">
                <a:latin typeface="Consolas" pitchFamily="49" charset="0"/>
              </a:rPr>
              <a:t>=</a:t>
            </a:r>
            <a:r>
              <a:rPr lang="en-US" sz="1600" i="1" dirty="0">
                <a:latin typeface="Consolas" pitchFamily="49" charset="0"/>
              </a:rPr>
              <a:t>"id" aggregation="MAX"/&gt;</a:t>
            </a:r>
          </a:p>
          <a:p>
            <a:r>
              <a:rPr lang="en-US" sz="1600" dirty="0">
                <a:latin typeface="Consolas" pitchFamily="49" charset="0"/>
              </a:rPr>
              <a:t> &lt;/ns1:CQLQueryModifier&gt;</a:t>
            </a:r>
          </a:p>
          <a:p>
            <a:r>
              <a:rPr lang="en-US" sz="1600" dirty="0">
                <a:latin typeface="Consolas" pitchFamily="49" charset="0"/>
              </a:rPr>
              <a:t>&lt;/ns1:CQLQuery&gt;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11132</TotalTime>
  <Words>1156</Words>
  <Application>Microsoft Macintosh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caGrid Knowledge Center User Teleconference  October 2010  CQL2 and DCQL2 </vt:lpstr>
      <vt:lpstr>Building from CQL</vt:lpstr>
      <vt:lpstr>New Features in CQL 2</vt:lpstr>
      <vt:lpstr>New Features in CQL 2 (cont)</vt:lpstr>
      <vt:lpstr>New Features in CQL 2 (cont)</vt:lpstr>
      <vt:lpstr>CQL 2 Examples</vt:lpstr>
      <vt:lpstr>CQL 2 Examples</vt:lpstr>
      <vt:lpstr>CQL 2 Examples</vt:lpstr>
      <vt:lpstr>CQL 2 Examples</vt:lpstr>
      <vt:lpstr>CQL 2 Examples</vt:lpstr>
      <vt:lpstr>CQL 2 Utilities</vt:lpstr>
      <vt:lpstr>CQL 2 Utilities</vt:lpstr>
      <vt:lpstr>DCQL 2</vt:lpstr>
      <vt:lpstr>DCQL 2 Examples</vt:lpstr>
      <vt:lpstr>DCQL 2 Examples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David</dc:creator>
  <cp:lastModifiedBy>William Stephens</cp:lastModifiedBy>
  <cp:revision>253</cp:revision>
  <dcterms:created xsi:type="dcterms:W3CDTF">2010-05-20T01:55:06Z</dcterms:created>
  <dcterms:modified xsi:type="dcterms:W3CDTF">2010-10-21T19:37:24Z</dcterms:modified>
</cp:coreProperties>
</file>