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66" r:id="rId2"/>
    <p:sldId id="375" r:id="rId3"/>
    <p:sldId id="367" r:id="rId4"/>
    <p:sldId id="368" r:id="rId5"/>
    <p:sldId id="369" r:id="rId6"/>
    <p:sldId id="370" r:id="rId7"/>
    <p:sldId id="371" r:id="rId8"/>
    <p:sldId id="372" r:id="rId9"/>
    <p:sldId id="373" r:id="rId10"/>
    <p:sldId id="37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77A"/>
    <a:srgbClr val="E17B7C"/>
    <a:srgbClr val="21BAFF"/>
    <a:srgbClr val="1C2674"/>
    <a:srgbClr val="DDDDDD"/>
    <a:srgbClr val="990000"/>
    <a:srgbClr val="00AAF6"/>
    <a:srgbClr val="9F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4979" autoAdjust="0"/>
    <p:restoredTop sz="94660"/>
  </p:normalViewPr>
  <p:slideViewPr>
    <p:cSldViewPr>
      <p:cViewPr>
        <p:scale>
          <a:sx n="100" d="100"/>
          <a:sy n="100" d="100"/>
        </p:scale>
        <p:origin x="-416"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4" d="100"/>
          <a:sy n="84"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838BF4-60FD-E84E-8630-958B0CA2AF1B}" type="datetimeFigureOut">
              <a:rPr lang="en-US" smtClean="0"/>
              <a:pPr/>
              <a:t>10/21/10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31A56E-17C5-F248-90E1-64BD7E2B4C53}" type="slidenum">
              <a:rPr lang="en-US" smtClean="0"/>
              <a:pPr/>
              <a:t>‹#›</a:t>
            </a:fld>
            <a:endParaRPr lang="en-US"/>
          </a:p>
        </p:txBody>
      </p:sp>
    </p:spTree>
    <p:extLst>
      <p:ext uri="{BB962C8B-B14F-4D97-AF65-F5344CB8AC3E}">
        <p14:creationId xmlns:p14="http://schemas.microsoft.com/office/powerpoint/2010/main" val="3751024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890BC0B-3662-B040-B609-2C81DBFD7657}" type="slidenum">
              <a:rPr lang="en-US"/>
              <a:pPr>
                <a:defRPr/>
              </a:pPr>
              <a:t>‹#›</a:t>
            </a:fld>
            <a:endParaRPr lang="en-US"/>
          </a:p>
        </p:txBody>
      </p:sp>
    </p:spTree>
    <p:extLst>
      <p:ext uri="{BB962C8B-B14F-4D97-AF65-F5344CB8AC3E}">
        <p14:creationId xmlns:p14="http://schemas.microsoft.com/office/powerpoint/2010/main" val="655999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3" descr="COVER"/>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pitchFamily="34" charset="0"/>
              </a:defRPr>
            </a:lvl1pPr>
          </a:lstStyle>
          <a:p>
            <a:r>
              <a:rPr lang="en-US"/>
              <a:t>Click to edit Master title style</a:t>
            </a:r>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SIDE"/>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304800" y="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rtl="0" eaLnBrk="0" fontAlgn="base" hangingPunct="0">
        <a:spcBef>
          <a:spcPct val="0"/>
        </a:spcBef>
        <a:spcAft>
          <a:spcPct val="0"/>
        </a:spcAft>
        <a:defRPr sz="2800" b="1">
          <a:solidFill>
            <a:srgbClr val="1C2674"/>
          </a:solidFill>
          <a:latin typeface="+mj-lt"/>
          <a:ea typeface="ＭＳ Ｐゴシック" pitchFamily="-109" charset="-128"/>
          <a:cs typeface="ＭＳ Ｐゴシック" pitchFamily="-109" charset="-128"/>
        </a:defRPr>
      </a:lvl1pPr>
      <a:lvl2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2pPr>
      <a:lvl3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3pPr>
      <a:lvl4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4pPr>
      <a:lvl5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5pPr>
      <a:lvl6pPr marL="457200" algn="l" rtl="0" fontAlgn="base">
        <a:spcBef>
          <a:spcPct val="0"/>
        </a:spcBef>
        <a:spcAft>
          <a:spcPct val="0"/>
        </a:spcAft>
        <a:defRPr sz="2800" b="1">
          <a:solidFill>
            <a:srgbClr val="1C2674"/>
          </a:solidFill>
          <a:latin typeface="Arial" pitchFamily="34" charset="0"/>
        </a:defRPr>
      </a:lvl6pPr>
      <a:lvl7pPr marL="914400" algn="l" rtl="0" fontAlgn="base">
        <a:spcBef>
          <a:spcPct val="0"/>
        </a:spcBef>
        <a:spcAft>
          <a:spcPct val="0"/>
        </a:spcAft>
        <a:defRPr sz="2800" b="1">
          <a:solidFill>
            <a:srgbClr val="1C2674"/>
          </a:solidFill>
          <a:latin typeface="Arial" pitchFamily="34" charset="0"/>
        </a:defRPr>
      </a:lvl7pPr>
      <a:lvl8pPr marL="1371600" algn="l" rtl="0" fontAlgn="base">
        <a:spcBef>
          <a:spcPct val="0"/>
        </a:spcBef>
        <a:spcAft>
          <a:spcPct val="0"/>
        </a:spcAft>
        <a:defRPr sz="2800" b="1">
          <a:solidFill>
            <a:srgbClr val="1C2674"/>
          </a:solidFill>
          <a:latin typeface="Arial" pitchFamily="34" charset="0"/>
        </a:defRPr>
      </a:lvl8pPr>
      <a:lvl9pPr marL="1828800" algn="l" rtl="0" fontAlgn="base">
        <a:spcBef>
          <a:spcPct val="0"/>
        </a:spcBef>
        <a:spcAft>
          <a:spcPct val="0"/>
        </a:spcAft>
        <a:defRPr sz="2800" b="1">
          <a:solidFill>
            <a:srgbClr val="1C2674"/>
          </a:solidFill>
          <a:latin typeface="Arial" pitchFamily="34" charset="0"/>
        </a:defRPr>
      </a:lvl9pPr>
    </p:titleStyle>
    <p:bodyStyle>
      <a:lvl1pPr marL="342900" indent="-342900" algn="l" rtl="0" eaLnBrk="0" fontAlgn="base" hangingPunct="0">
        <a:spcBef>
          <a:spcPct val="20000"/>
        </a:spcBef>
        <a:spcAft>
          <a:spcPct val="0"/>
        </a:spcAft>
        <a:buClr>
          <a:srgbClr val="00AAF6"/>
        </a:buClr>
        <a:buChar char="•"/>
        <a:defRPr b="1">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lr>
          <a:srgbClr val="00AAF6"/>
        </a:buClr>
        <a:buChar char="•"/>
        <a:defRPr>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cabig-kc.nci.nih.gov/CaGrid/K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4495800" y="1676400"/>
            <a:ext cx="4267200" cy="2971800"/>
          </a:xfrm>
        </p:spPr>
        <p:txBody>
          <a:bodyPr/>
          <a:lstStyle/>
          <a:p>
            <a:pPr eaLnBrk="1" hangingPunct="1"/>
            <a:r>
              <a:rPr lang="en-US" sz="3200" dirty="0" smtClean="0">
                <a:latin typeface="Arial Black" charset="0"/>
                <a:ea typeface="ＭＳ Ｐゴシック" charset="-128"/>
                <a:cs typeface="ＭＳ Ｐゴシック" charset="-128"/>
              </a:rPr>
              <a:t>caGrid Knowledge </a:t>
            </a:r>
            <a:r>
              <a:rPr lang="en-US" sz="3200" dirty="0" smtClean="0">
                <a:latin typeface="Arial Black" charset="0"/>
                <a:ea typeface="ＭＳ Ｐゴシック" charset="-128"/>
                <a:cs typeface="ＭＳ Ｐゴシック" charset="-128"/>
              </a:rPr>
              <a:t>Center</a:t>
            </a:r>
            <a:r>
              <a:rPr lang="en-US" sz="3200" dirty="0" smtClean="0">
                <a:latin typeface="Arial Black" charset="0"/>
                <a:ea typeface="ＭＳ Ｐゴシック" charset="-128"/>
                <a:cs typeface="ＭＳ Ｐゴシック" charset="-128"/>
              </a:rPr>
              <a:t/>
            </a:r>
            <a:br>
              <a:rPr lang="en-US" sz="3200" dirty="0" smtClean="0">
                <a:latin typeface="Arial Black" charset="0"/>
                <a:ea typeface="ＭＳ Ｐゴシック" charset="-128"/>
                <a:cs typeface="ＭＳ Ｐゴシック" charset="-128"/>
              </a:rPr>
            </a:br>
            <a:r>
              <a:rPr lang="en-US" sz="2400" smtClean="0">
                <a:latin typeface="Arial Black" charset="0"/>
                <a:ea typeface="ＭＳ Ｐゴシック" charset="-128"/>
                <a:cs typeface="ＭＳ Ｐゴシック" charset="-128"/>
              </a:rPr>
              <a:t>User </a:t>
            </a:r>
            <a:r>
              <a:rPr lang="en-US" sz="2400" smtClean="0">
                <a:latin typeface="Arial Black" charset="0"/>
                <a:ea typeface="ＭＳ Ｐゴシック" charset="-128"/>
                <a:cs typeface="ＭＳ Ｐゴシック" charset="-128"/>
              </a:rPr>
              <a:t>Group Teleconference </a:t>
            </a:r>
            <a:r>
              <a:rPr lang="en-US" sz="2400" dirty="0" smtClean="0">
                <a:latin typeface="Arial Black" charset="0"/>
                <a:ea typeface="ＭＳ Ｐゴシック" charset="-128"/>
                <a:cs typeface="ＭＳ Ｐゴシック" charset="-128"/>
              </a:rPr>
              <a:t>2010</a:t>
            </a:r>
            <a:r>
              <a:rPr lang="en-US" sz="2400" smtClean="0">
                <a:latin typeface="Arial Black" charset="0"/>
                <a:ea typeface="ＭＳ Ｐゴシック" charset="-128"/>
                <a:cs typeface="ＭＳ Ｐゴシック" charset="-128"/>
              </a:rPr>
              <a:t/>
            </a:r>
            <a:br>
              <a:rPr lang="en-US" sz="2400" smtClean="0">
                <a:latin typeface="Arial Black" charset="0"/>
                <a:ea typeface="ＭＳ Ｐゴシック" charset="-128"/>
                <a:cs typeface="ＭＳ Ｐゴシック" charset="-128"/>
              </a:rPr>
            </a:br>
            <a:r>
              <a:rPr lang="en-US" sz="2400" smtClean="0">
                <a:latin typeface="Arial Black" charset="0"/>
                <a:ea typeface="ＭＳ Ｐゴシック" charset="-128"/>
                <a:cs typeface="ＭＳ Ｐゴシック" charset="-128"/>
              </a:rPr>
              <a:t/>
            </a:r>
            <a:br>
              <a:rPr lang="en-US" sz="2400" smtClean="0">
                <a:latin typeface="Arial Black" charset="0"/>
                <a:ea typeface="ＭＳ Ｐゴシック" charset="-128"/>
                <a:cs typeface="ＭＳ Ｐゴシック" charset="-128"/>
              </a:rPr>
            </a:br>
            <a:r>
              <a:rPr lang="en-US" sz="2400" dirty="0" err="1" smtClean="0">
                <a:latin typeface="Arial Black" charset="0"/>
                <a:ea typeface="ＭＳ Ｐゴシック" charset="-128"/>
                <a:cs typeface="ＭＳ Ｐゴシック" charset="-128"/>
              </a:rPr>
              <a:t>caGrid</a:t>
            </a:r>
            <a:r>
              <a:rPr lang="en-US" sz="2400" dirty="0" smtClean="0">
                <a:latin typeface="Arial Black" charset="0"/>
                <a:ea typeface="ＭＳ Ｐゴシック" charset="-128"/>
                <a:cs typeface="ＭＳ Ｐゴシック" charset="-128"/>
              </a:rPr>
              <a:t> </a:t>
            </a:r>
            <a:r>
              <a:rPr lang="en-US" sz="2400" dirty="0" smtClean="0">
                <a:latin typeface="Arial Black" charset="0"/>
                <a:ea typeface="ＭＳ Ｐゴシック" charset="-128"/>
                <a:cs typeface="ＭＳ Ｐゴシック" charset="-128"/>
              </a:rPr>
              <a:t>1.4 Identifiers Framework</a:t>
            </a:r>
          </a:p>
        </p:txBody>
      </p:sp>
      <p:sp>
        <p:nvSpPr>
          <p:cNvPr id="14339" name="Subtitle 2"/>
          <p:cNvSpPr>
            <a:spLocks noGrp="1"/>
          </p:cNvSpPr>
          <p:nvPr>
            <p:ph type="subTitle" idx="1"/>
          </p:nvPr>
        </p:nvSpPr>
        <p:spPr>
          <a:xfrm>
            <a:off x="4191000" y="4572000"/>
            <a:ext cx="4495800" cy="1905000"/>
          </a:xfrm>
        </p:spPr>
        <p:txBody>
          <a:bodyPr/>
          <a:lstStyle/>
          <a:p>
            <a:pPr eaLnBrk="1" hangingPunct="1"/>
            <a:endParaRPr lang="en-US" sz="1800" dirty="0" smtClean="0">
              <a:ea typeface="ＭＳ Ｐゴシック" charset="-128"/>
              <a:cs typeface="ＭＳ Ｐゴシック" charset="-128"/>
            </a:endParaRPr>
          </a:p>
          <a:p>
            <a:pPr eaLnBrk="1" hangingPunct="1"/>
            <a:r>
              <a:rPr lang="en-US" sz="1800" dirty="0" smtClean="0">
                <a:ea typeface="ＭＳ Ｐゴシック" charset="-128"/>
                <a:cs typeface="ＭＳ Ｐゴシック" charset="-128"/>
              </a:rPr>
              <a:t>October 21, 2010</a:t>
            </a:r>
          </a:p>
          <a:p>
            <a:pPr eaLnBrk="1" hangingPunct="1"/>
            <a:r>
              <a:rPr lang="en-US" sz="1800" b="0" dirty="0" smtClean="0">
                <a:ea typeface="ＭＳ Ｐゴシック" charset="-128"/>
                <a:cs typeface="ＭＳ Ｐゴシック" charset="-128"/>
                <a:hlinkClick r:id="rId2"/>
              </a:rPr>
              <a:t>https://cabig-kc.nci.nih.gov/CaGrid/KC</a:t>
            </a:r>
            <a:r>
              <a:rPr lang="en-US" sz="1800" b="0" dirty="0" smtClean="0">
                <a:ea typeface="ＭＳ Ｐゴシック" charset="-128"/>
                <a:cs typeface="ＭＳ Ｐゴシック" charset="-128"/>
              </a:rPr>
              <a: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357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Overview</a:t>
            </a:r>
          </a:p>
          <a:p>
            <a:endParaRPr lang="en-US" dirty="0"/>
          </a:p>
          <a:p>
            <a:r>
              <a:rPr lang="en-US" dirty="0"/>
              <a:t>Conceptual Model of Identifier Framework</a:t>
            </a:r>
          </a:p>
          <a:p>
            <a:endParaRPr lang="en-US" sz="1600" dirty="0"/>
          </a:p>
          <a:p>
            <a:r>
              <a:rPr lang="en-US" dirty="0"/>
              <a:t>How does it work?</a:t>
            </a:r>
          </a:p>
          <a:p>
            <a:endParaRPr lang="en-US" sz="1600" dirty="0"/>
          </a:p>
          <a:p>
            <a:r>
              <a:rPr lang="en-US" dirty="0"/>
              <a:t>Resolve and Retrieve identifiers</a:t>
            </a:r>
          </a:p>
          <a:p>
            <a:endParaRPr lang="en-US" sz="1600" dirty="0"/>
          </a:p>
          <a:p>
            <a:endParaRPr lang="en-US" dirty="0"/>
          </a:p>
          <a:p>
            <a:pPr marL="0" indent="0">
              <a:buNone/>
            </a:pPr>
            <a:endParaRPr lang="en-US" dirty="0"/>
          </a:p>
        </p:txBody>
      </p:sp>
    </p:spTree>
    <p:extLst>
      <p:ext uri="{BB962C8B-B14F-4D97-AF65-F5344CB8AC3E}">
        <p14:creationId xmlns:p14="http://schemas.microsoft.com/office/powerpoint/2010/main" val="267274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a:t>
            </a:r>
            <a:r>
              <a:rPr lang="en-US" dirty="0"/>
              <a:t>Model of Identifier </a:t>
            </a:r>
            <a:r>
              <a:rPr lang="en-US" dirty="0" smtClean="0"/>
              <a:t>Framework</a:t>
            </a:r>
            <a:endParaRPr lang="en-US" dirty="0"/>
          </a:p>
        </p:txBody>
      </p:sp>
      <p:pic>
        <p:nvPicPr>
          <p:cNvPr id="4" name="Picture 3"/>
          <p:cNvPicPr>
            <a:picLocks noGrp="1" noChangeAspect="1" noChangeArrowheads="1"/>
          </p:cNvPicPr>
          <p:nvPr/>
        </p:nvPicPr>
        <p:blipFill>
          <a:blip r:embed="rId2"/>
          <a:srcRect/>
          <a:stretch>
            <a:fillRect/>
          </a:stretch>
        </p:blipFill>
        <p:spPr bwMode="auto">
          <a:xfrm>
            <a:off x="1981200" y="1524000"/>
            <a:ext cx="5095875" cy="4457700"/>
          </a:xfrm>
          <a:prstGeom prst="rect">
            <a:avLst/>
          </a:prstGeom>
          <a:noFill/>
          <a:ln w="9525">
            <a:noFill/>
            <a:miter lim="800000"/>
            <a:headEnd/>
            <a:tailEnd/>
          </a:ln>
        </p:spPr>
      </p:pic>
    </p:spTree>
    <p:extLst>
      <p:ext uri="{BB962C8B-B14F-4D97-AF65-F5344CB8AC3E}">
        <p14:creationId xmlns:p14="http://schemas.microsoft.com/office/powerpoint/2010/main" val="376718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pic>
        <p:nvPicPr>
          <p:cNvPr id="4" name="Picture 3"/>
          <p:cNvPicPr>
            <a:picLocks noGrp="1" noChangeAspect="1" noChangeArrowheads="1"/>
          </p:cNvPicPr>
          <p:nvPr/>
        </p:nvPicPr>
        <p:blipFill>
          <a:blip r:embed="rId2"/>
          <a:srcRect/>
          <a:stretch>
            <a:fillRect/>
          </a:stretch>
        </p:blipFill>
        <p:spPr bwMode="auto">
          <a:xfrm>
            <a:off x="2057400" y="1524000"/>
            <a:ext cx="5095875" cy="4457700"/>
          </a:xfrm>
          <a:prstGeom prst="rect">
            <a:avLst/>
          </a:prstGeom>
          <a:noFill/>
          <a:ln w="9525">
            <a:noFill/>
            <a:miter lim="800000"/>
            <a:headEnd/>
            <a:tailEnd/>
          </a:ln>
        </p:spPr>
      </p:pic>
    </p:spTree>
    <p:extLst>
      <p:ext uri="{BB962C8B-B14F-4D97-AF65-F5344CB8AC3E}">
        <p14:creationId xmlns:p14="http://schemas.microsoft.com/office/powerpoint/2010/main" val="19081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Structure of </a:t>
            </a:r>
            <a:r>
              <a:rPr lang="en-US" dirty="0" smtClean="0"/>
              <a:t>Identifier</a:t>
            </a:r>
          </a:p>
          <a:p>
            <a:endParaRPr lang="en-US" dirty="0"/>
          </a:p>
          <a:p>
            <a:endParaRPr lang="en-US" dirty="0"/>
          </a:p>
          <a:p>
            <a:pPr marL="0" indent="0">
              <a:buNone/>
            </a:pPr>
            <a:endParaRPr lang="en-US" dirty="0"/>
          </a:p>
          <a:p>
            <a:r>
              <a:rPr lang="en-US" dirty="0"/>
              <a:t>Naming Authority</a:t>
            </a:r>
          </a:p>
          <a:p>
            <a:endParaRPr lang="en-US" dirty="0"/>
          </a:p>
          <a:p>
            <a:endParaRPr lang="en-US" dirty="0"/>
          </a:p>
          <a:p>
            <a:pPr lvl="4"/>
            <a:endParaRPr lang="en-US" sz="600" dirty="0"/>
          </a:p>
          <a:p>
            <a:endParaRPr lang="en-US" dirty="0"/>
          </a:p>
          <a:p>
            <a:r>
              <a:rPr lang="en-US" dirty="0"/>
              <a:t>Prefix Authority</a:t>
            </a:r>
          </a:p>
          <a:p>
            <a:pPr lvl="1"/>
            <a:endParaRPr lang="en-US" sz="1400" dirty="0"/>
          </a:p>
          <a:p>
            <a:pPr lvl="1"/>
            <a:r>
              <a:rPr lang="en-US" sz="1400" b="1" dirty="0"/>
              <a:t>PURL</a:t>
            </a:r>
            <a:r>
              <a:rPr lang="en-US" sz="1400" dirty="0"/>
              <a:t> (Persistent Uniform Resource Locator)</a:t>
            </a:r>
          </a:p>
          <a:p>
            <a:pPr lvl="1"/>
            <a:endParaRPr lang="en-US" sz="1400" dirty="0"/>
          </a:p>
          <a:p>
            <a:pPr lvl="1">
              <a:buNone/>
            </a:pPr>
            <a:r>
              <a:rPr lang="en-US" sz="1400" dirty="0"/>
              <a:t>     “PURL is a URL that does not directly describe the location of the resource to be retrieved but instead describes an intermediate, more persistent location which, when retrieved, results in redirection to the current location of the final resource."</a:t>
            </a:r>
          </a:p>
          <a:p>
            <a:endParaRPr lang="en-US" dirty="0"/>
          </a:p>
          <a:p>
            <a:pPr marL="0" indent="0">
              <a:buNone/>
            </a:pPr>
            <a:endParaRPr lang="en-US" dirty="0"/>
          </a:p>
        </p:txBody>
      </p:sp>
      <p:pic>
        <p:nvPicPr>
          <p:cNvPr id="4" name="Picture 3"/>
          <p:cNvPicPr>
            <a:picLocks noChangeAspect="1" noChangeArrowheads="1"/>
          </p:cNvPicPr>
          <p:nvPr/>
        </p:nvPicPr>
        <p:blipFill>
          <a:blip r:embed="rId2"/>
          <a:srcRect/>
          <a:stretch>
            <a:fillRect/>
          </a:stretch>
        </p:blipFill>
        <p:spPr bwMode="auto">
          <a:xfrm>
            <a:off x="2819400" y="1832939"/>
            <a:ext cx="3444232" cy="910261"/>
          </a:xfrm>
          <a:prstGeom prst="rect">
            <a:avLst/>
          </a:prstGeom>
          <a:noFill/>
          <a:ln w="9525">
            <a:noFill/>
            <a:miter lim="800000"/>
            <a:headEnd/>
            <a:tailEnd/>
          </a:ln>
        </p:spPr>
      </p:pic>
      <p:pic>
        <p:nvPicPr>
          <p:cNvPr id="5" name="Picture 4"/>
          <p:cNvPicPr>
            <a:picLocks noChangeAspect="1" noChangeArrowheads="1"/>
          </p:cNvPicPr>
          <p:nvPr/>
        </p:nvPicPr>
        <p:blipFill>
          <a:blip r:embed="rId3"/>
          <a:srcRect/>
          <a:stretch>
            <a:fillRect/>
          </a:stretch>
        </p:blipFill>
        <p:spPr bwMode="auto">
          <a:xfrm>
            <a:off x="3048000" y="3048000"/>
            <a:ext cx="2914650" cy="857250"/>
          </a:xfrm>
          <a:prstGeom prst="rect">
            <a:avLst/>
          </a:prstGeom>
          <a:noFill/>
          <a:ln w="9525">
            <a:noFill/>
            <a:miter lim="800000"/>
            <a:headEnd/>
            <a:tailEnd/>
          </a:ln>
        </p:spPr>
      </p:pic>
    </p:spTree>
    <p:extLst>
      <p:ext uri="{BB962C8B-B14F-4D97-AF65-F5344CB8AC3E}">
        <p14:creationId xmlns:p14="http://schemas.microsoft.com/office/powerpoint/2010/main" val="224965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pic>
        <p:nvPicPr>
          <p:cNvPr id="4" name="Picture 3"/>
          <p:cNvPicPr>
            <a:picLocks noGrp="1" noChangeAspect="1" noChangeArrowheads="1"/>
          </p:cNvPicPr>
          <p:nvPr/>
        </p:nvPicPr>
        <p:blipFill>
          <a:blip r:embed="rId2"/>
          <a:srcRect/>
          <a:stretch>
            <a:fillRect/>
          </a:stretch>
        </p:blipFill>
        <p:spPr bwMode="auto">
          <a:xfrm>
            <a:off x="990600" y="1524000"/>
            <a:ext cx="7277100" cy="4343400"/>
          </a:xfrm>
          <a:prstGeom prst="rect">
            <a:avLst/>
          </a:prstGeom>
          <a:noFill/>
          <a:ln w="9525">
            <a:noFill/>
            <a:miter lim="800000"/>
            <a:headEnd/>
            <a:tailEnd/>
          </a:ln>
        </p:spPr>
      </p:pic>
    </p:spTree>
    <p:extLst>
      <p:ext uri="{BB962C8B-B14F-4D97-AF65-F5344CB8AC3E}">
        <p14:creationId xmlns:p14="http://schemas.microsoft.com/office/powerpoint/2010/main" val="198819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Resolution using grid service</a:t>
            </a:r>
          </a:p>
        </p:txBody>
      </p:sp>
      <p:pic>
        <p:nvPicPr>
          <p:cNvPr id="4" name="Picture 3"/>
          <p:cNvPicPr>
            <a:picLocks noGrp="1" noChangeAspect="1" noChangeArrowheads="1"/>
          </p:cNvPicPr>
          <p:nvPr/>
        </p:nvPicPr>
        <p:blipFill>
          <a:blip r:embed="rId2"/>
          <a:srcRect/>
          <a:stretch>
            <a:fillRect/>
          </a:stretch>
        </p:blipFill>
        <p:spPr bwMode="auto">
          <a:xfrm>
            <a:off x="990600" y="1600200"/>
            <a:ext cx="7112000" cy="4559299"/>
          </a:xfrm>
          <a:prstGeom prst="rect">
            <a:avLst/>
          </a:prstGeom>
          <a:noFill/>
          <a:ln w="9525">
            <a:noFill/>
            <a:miter lim="800000"/>
            <a:headEnd/>
            <a:tailEnd/>
          </a:ln>
        </p:spPr>
      </p:pic>
    </p:spTree>
    <p:extLst>
      <p:ext uri="{BB962C8B-B14F-4D97-AF65-F5344CB8AC3E}">
        <p14:creationId xmlns:p14="http://schemas.microsoft.com/office/powerpoint/2010/main" val="60220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a:t>
            </a:r>
          </a:p>
        </p:txBody>
      </p:sp>
      <p:sp>
        <p:nvSpPr>
          <p:cNvPr id="3" name="Content Placeholder 2"/>
          <p:cNvSpPr>
            <a:spLocks noGrp="1"/>
          </p:cNvSpPr>
          <p:nvPr>
            <p:ph idx="1"/>
          </p:nvPr>
        </p:nvSpPr>
        <p:spPr/>
        <p:txBody>
          <a:bodyPr/>
          <a:lstStyle/>
          <a:p>
            <a:endParaRPr lang="en-US" sz="2000" dirty="0"/>
          </a:p>
          <a:p>
            <a:r>
              <a:rPr lang="en-US" sz="2000" dirty="0"/>
              <a:t>Retrieval Profiles</a:t>
            </a:r>
          </a:p>
          <a:p>
            <a:pPr lvl="1"/>
            <a:endParaRPr lang="en-US" dirty="0"/>
          </a:p>
          <a:p>
            <a:pPr lvl="1"/>
            <a:r>
              <a:rPr lang="en-US" dirty="0"/>
              <a:t>Metadata</a:t>
            </a:r>
          </a:p>
          <a:p>
            <a:pPr lvl="1"/>
            <a:endParaRPr lang="en-US" dirty="0"/>
          </a:p>
          <a:p>
            <a:pPr lvl="1"/>
            <a:r>
              <a:rPr lang="en-US" dirty="0"/>
              <a:t>Definition</a:t>
            </a:r>
          </a:p>
          <a:p>
            <a:pPr marL="0" indent="0">
              <a:buNone/>
            </a:pPr>
            <a:endParaRPr lang="en-US" dirty="0"/>
          </a:p>
        </p:txBody>
      </p:sp>
    </p:spTree>
    <p:extLst>
      <p:ext uri="{BB962C8B-B14F-4D97-AF65-F5344CB8AC3E}">
        <p14:creationId xmlns:p14="http://schemas.microsoft.com/office/powerpoint/2010/main" val="99930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128"/>
                <a:cs typeface="ＭＳ Ｐゴシック" charset="-128"/>
              </a:rPr>
              <a:t>Questions/Comments?</a:t>
            </a:r>
            <a:endParaRPr lang="en-US" dirty="0"/>
          </a:p>
        </p:txBody>
      </p:sp>
      <p:pic>
        <p:nvPicPr>
          <p:cNvPr id="4" name="Picture 3"/>
          <p:cNvPicPr>
            <a:picLocks/>
          </p:cNvPicPr>
          <p:nvPr/>
        </p:nvPicPr>
        <p:blipFill>
          <a:blip r:embed="rId2">
            <a:alphaModFix amt="37000"/>
          </a:blip>
          <a:stretch>
            <a:fillRect/>
          </a:stretch>
        </p:blipFill>
        <p:spPr>
          <a:xfrm>
            <a:off x="0" y="1143000"/>
            <a:ext cx="9144000" cy="5486400"/>
          </a:xfrm>
          <a:prstGeom prst="rect">
            <a:avLst/>
          </a:prstGeom>
          <a:ln>
            <a:noFill/>
          </a:ln>
          <a:effectLst>
            <a:softEdge rad="112500"/>
          </a:effectLst>
        </p:spPr>
      </p:pic>
    </p:spTree>
    <p:extLst>
      <p:ext uri="{BB962C8B-B14F-4D97-AF65-F5344CB8AC3E}">
        <p14:creationId xmlns:p14="http://schemas.microsoft.com/office/powerpoint/2010/main" val="34445359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9410</TotalTime>
  <Words>126</Words>
  <Application>Microsoft Macintosh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caGrid Knowledge Center User Group Teleconference 2010  caGrid 1.4 Identifiers Framework</vt:lpstr>
      <vt:lpstr>Overview</vt:lpstr>
      <vt:lpstr>Conceptual Model of Identifier Framework</vt:lpstr>
      <vt:lpstr>How does it work?</vt:lpstr>
      <vt:lpstr>How does it work? (cont)</vt:lpstr>
      <vt:lpstr>Resolution</vt:lpstr>
      <vt:lpstr>Resolution using grid service</vt:lpstr>
      <vt:lpstr>Retrieval</vt:lpstr>
      <vt:lpstr>Questions/Comments?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cp:lastModifiedBy>William Stephens</cp:lastModifiedBy>
  <cp:revision>463</cp:revision>
  <dcterms:created xsi:type="dcterms:W3CDTF">2010-09-03T17:01:08Z</dcterms:created>
  <dcterms:modified xsi:type="dcterms:W3CDTF">2010-10-21T19:37:50Z</dcterms:modified>
</cp:coreProperties>
</file>