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6724" autoAdjust="0"/>
    <p:restoredTop sz="94533" autoAdjust="0"/>
  </p:normalViewPr>
  <p:slideViewPr>
    <p:cSldViewPr>
      <p:cViewPr>
        <p:scale>
          <a:sx n="100" d="100"/>
          <a:sy n="100" d="100"/>
        </p:scale>
        <p:origin x="-1880" y="-88"/>
      </p:cViewPr>
      <p:guideLst>
        <p:guide orient="horz" pos="3168"/>
        <p:guide pos="244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7/9/09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7/9/09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7/9/09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7/9/09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8F5AA-1CF3-462C-963B-BA66B68436C5}" type="datetimeFigureOut">
              <a:rPr lang="en-US" smtClean="0"/>
              <a:pPr/>
              <a:t>7/9/09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8F5AA-1CF3-462C-963B-BA66B68436C5}" type="datetimeFigureOut">
              <a:rPr lang="en-US" smtClean="0"/>
              <a:pPr/>
              <a:t>7/9/09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8F5AA-1CF3-462C-963B-BA66B68436C5}" type="datetimeFigureOut">
              <a:rPr lang="en-US" smtClean="0"/>
              <a:pPr/>
              <a:t>7/9/09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8F5AA-1CF3-462C-963B-BA66B68436C5}" type="datetimeFigureOut">
              <a:rPr lang="en-US" smtClean="0"/>
              <a:pPr/>
              <a:t>7/9/09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F5AA-1CF3-462C-963B-BA66B68436C5}" type="datetimeFigureOut">
              <a:rPr lang="en-US" smtClean="0"/>
              <a:pPr/>
              <a:t>7/9/09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7/9/09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7/9/09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98F5AA-1CF3-462C-963B-BA66B68436C5}" type="datetimeFigureOut">
              <a:rPr lang="en-US" smtClean="0"/>
              <a:pPr/>
              <a:t>7/9/09</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B7079F3B-9FC5-4653-A707-C82B17BB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276600" y="76200"/>
            <a:ext cx="4495800" cy="861774"/>
          </a:xfrm>
          <a:prstGeom prst="rect">
            <a:avLst/>
          </a:prstGeom>
          <a:noFill/>
        </p:spPr>
        <p:txBody>
          <a:bodyPr wrap="square" rtlCol="0">
            <a:spAutoFit/>
          </a:bodyPr>
          <a:lstStyle/>
          <a:p>
            <a:pPr algn="r"/>
            <a:r>
              <a:rPr lang="en-US" sz="3200" b="1" dirty="0" smtClean="0">
                <a:solidFill>
                  <a:schemeClr val="bg1"/>
                </a:solidFill>
                <a:latin typeface="Tahoma" pitchFamily="34" charset="0"/>
                <a:ea typeface="Tahoma" pitchFamily="34" charset="0"/>
                <a:cs typeface="Tahoma" pitchFamily="34" charset="0"/>
              </a:rPr>
              <a:t>Tile</a:t>
            </a:r>
          </a:p>
          <a:p>
            <a:pPr algn="r"/>
            <a:r>
              <a:rPr lang="en-US" b="1" dirty="0" smtClean="0">
                <a:solidFill>
                  <a:schemeClr val="bg1"/>
                </a:solidFill>
                <a:latin typeface="Tahoma" pitchFamily="34" charset="0"/>
                <a:ea typeface="Tahoma" pitchFamily="34" charset="0"/>
                <a:cs typeface="Tahoma" pitchFamily="34" charset="0"/>
              </a:rPr>
              <a:t>http://www.foo.org</a:t>
            </a:r>
            <a:endParaRPr lang="en-US" b="1" dirty="0">
              <a:solidFill>
                <a:schemeClr val="bg1"/>
              </a:solidFill>
              <a:latin typeface="Tahoma" pitchFamily="34" charset="0"/>
              <a:ea typeface="Tahoma" pitchFamily="34" charset="0"/>
              <a:cs typeface="Tahoma" pitchFamily="34" charset="0"/>
            </a:endParaRPr>
          </a:p>
        </p:txBody>
      </p:sp>
      <p:sp>
        <p:nvSpPr>
          <p:cNvPr id="13" name="TextBox 12"/>
          <p:cNvSpPr txBox="1"/>
          <p:nvPr/>
        </p:nvSpPr>
        <p:spPr>
          <a:xfrm>
            <a:off x="5850527" y="9525000"/>
            <a:ext cx="1921873" cy="523220"/>
          </a:xfrm>
          <a:prstGeom prst="rect">
            <a:avLst/>
          </a:prstGeom>
          <a:noFill/>
        </p:spPr>
        <p:txBody>
          <a:bodyPr wrap="square" rtlCol="0">
            <a:spAutoFit/>
          </a:bodyPr>
          <a:lstStyle/>
          <a:p>
            <a:r>
              <a:rPr lang="en-US" sz="1400" dirty="0" smtClean="0">
                <a:solidFill>
                  <a:schemeClr val="bg1"/>
                </a:solidFill>
              </a:rPr>
              <a:t>questions or comments</a:t>
            </a:r>
          </a:p>
          <a:p>
            <a:r>
              <a:rPr lang="en-US" sz="1400" dirty="0" smtClean="0">
                <a:solidFill>
                  <a:schemeClr val="bg1"/>
                </a:solidFill>
              </a:rPr>
              <a:t>foo@bmi.osu.edu</a:t>
            </a:r>
            <a:endParaRPr lang="en-US" sz="1400" dirty="0">
              <a:solidFill>
                <a:schemeClr val="bg1"/>
              </a:solidFill>
            </a:endParaRPr>
          </a:p>
        </p:txBody>
      </p:sp>
      <p:pic>
        <p:nvPicPr>
          <p:cNvPr id="16" name="Picture 31" descr="caBIG-poster-banner(30).jpg"/>
          <p:cNvPicPr>
            <a:picLocks noChangeAspect="1"/>
          </p:cNvPicPr>
          <p:nvPr/>
        </p:nvPicPr>
        <p:blipFill>
          <a:blip r:embed="rId2"/>
          <a:srcRect/>
          <a:stretch>
            <a:fillRect/>
          </a:stretch>
        </p:blipFill>
        <p:spPr bwMode="auto">
          <a:xfrm>
            <a:off x="0" y="0"/>
            <a:ext cx="7772400" cy="914400"/>
          </a:xfrm>
          <a:prstGeom prst="rect">
            <a:avLst/>
          </a:prstGeom>
          <a:noFill/>
          <a:ln w="9525">
            <a:noFill/>
            <a:miter lim="800000"/>
            <a:headEnd/>
            <a:tailEnd/>
          </a:ln>
        </p:spPr>
      </p:pic>
      <p:sp>
        <p:nvSpPr>
          <p:cNvPr id="20" name="TextBox 19"/>
          <p:cNvSpPr txBox="1"/>
          <p:nvPr/>
        </p:nvSpPr>
        <p:spPr>
          <a:xfrm>
            <a:off x="0" y="76200"/>
            <a:ext cx="1561838" cy="707886"/>
          </a:xfrm>
          <a:prstGeom prst="rect">
            <a:avLst/>
          </a:prstGeom>
          <a:noFill/>
        </p:spPr>
        <p:txBody>
          <a:bodyPr wrap="none" rtlCol="0">
            <a:spAutoFit/>
          </a:bodyPr>
          <a:lstStyle/>
          <a:p>
            <a:r>
              <a:rPr lang="en-US" sz="4000" b="1" dirty="0" smtClean="0">
                <a:solidFill>
                  <a:schemeClr val="bg1"/>
                </a:solidFill>
              </a:rPr>
              <a:t>caGrid</a:t>
            </a:r>
            <a:endParaRPr lang="en-US" sz="4000" b="1" dirty="0">
              <a:solidFill>
                <a:schemeClr val="bg1"/>
              </a:solidFill>
            </a:endParaRPr>
          </a:p>
        </p:txBody>
      </p:sp>
      <p:pic>
        <p:nvPicPr>
          <p:cNvPr id="21" name="Picture 10" descr="caBIG-footer"/>
          <p:cNvPicPr>
            <a:picLocks noChangeAspect="1" noChangeArrowheads="1"/>
          </p:cNvPicPr>
          <p:nvPr/>
        </p:nvPicPr>
        <p:blipFill>
          <a:blip r:embed="rId3"/>
          <a:srcRect/>
          <a:stretch>
            <a:fillRect/>
          </a:stretch>
        </p:blipFill>
        <p:spPr bwMode="auto">
          <a:xfrm>
            <a:off x="0" y="9677400"/>
            <a:ext cx="7772400" cy="381000"/>
          </a:xfrm>
          <a:prstGeom prst="rect">
            <a:avLst/>
          </a:prstGeom>
          <a:noFill/>
        </p:spPr>
      </p:pic>
      <p:sp>
        <p:nvSpPr>
          <p:cNvPr id="23" name="TextBox 22"/>
          <p:cNvSpPr txBox="1"/>
          <p:nvPr/>
        </p:nvSpPr>
        <p:spPr>
          <a:xfrm>
            <a:off x="5613026" y="9627513"/>
            <a:ext cx="2159374" cy="430887"/>
          </a:xfrm>
          <a:prstGeom prst="rect">
            <a:avLst/>
          </a:prstGeom>
          <a:noFill/>
        </p:spPr>
        <p:txBody>
          <a:bodyPr wrap="none" rtlCol="0">
            <a:spAutoFit/>
          </a:bodyPr>
          <a:lstStyle/>
          <a:p>
            <a:r>
              <a:rPr lang="en-US" sz="2200" b="1" dirty="0" smtClean="0">
                <a:solidFill>
                  <a:schemeClr val="bg1"/>
                </a:solidFill>
              </a:rPr>
              <a:t>http://cagrid.org</a:t>
            </a:r>
            <a:endParaRPr lang="en-US" sz="2200" b="1" dirty="0">
              <a:solidFill>
                <a:schemeClr val="bg1"/>
              </a:solidFill>
            </a:endParaRPr>
          </a:p>
        </p:txBody>
      </p:sp>
      <p:sp>
        <p:nvSpPr>
          <p:cNvPr id="24" name="Rectangle 23"/>
          <p:cNvSpPr/>
          <p:nvPr/>
        </p:nvSpPr>
        <p:spPr>
          <a:xfrm>
            <a:off x="0" y="914400"/>
            <a:ext cx="5334000" cy="2123658"/>
          </a:xfrm>
          <a:prstGeom prst="rect">
            <a:avLst/>
          </a:prstGeom>
        </p:spPr>
        <p:txBody>
          <a:bodyPr wrap="square">
            <a:spAutoFit/>
          </a:bodyPr>
          <a:lstStyle/>
          <a:p>
            <a:pPr algn="just"/>
            <a:r>
              <a:rPr lang="en-US" sz="1100" dirty="0" smtClean="0"/>
              <a:t>caBIG® is an information network enabling all constituencies in the cancer community - researchers, physicians, and patients - to share data and </a:t>
            </a:r>
            <a:r>
              <a:rPr lang="en-US" sz="1100" dirty="0" smtClean="0"/>
              <a:t>knowledge. </a:t>
            </a:r>
            <a:r>
              <a:rPr lang="en-US" sz="1100" dirty="0" smtClean="0"/>
              <a:t>The underlying service oriented infrastructure that supports </a:t>
            </a:r>
            <a:r>
              <a:rPr lang="en-US" sz="1100" dirty="0" smtClean="0"/>
              <a:t>caBIG® </a:t>
            </a:r>
            <a:r>
              <a:rPr lang="en-US" sz="1100" dirty="0" smtClean="0"/>
              <a:t>is referred to as caGrid. Driven primarily by scientific use cases from the cancer research </a:t>
            </a:r>
            <a:r>
              <a:rPr lang="en-US" sz="1100" dirty="0" smtClean="0"/>
              <a:t>community, </a:t>
            </a:r>
            <a:r>
              <a:rPr lang="en-US" sz="1100" dirty="0" smtClean="0"/>
              <a:t>caGrid provides the core enabling infrastructure necessary to</a:t>
            </a:r>
            <a:r>
              <a:rPr lang="en-US" sz="1100" dirty="0" smtClean="0"/>
              <a:t> deploy </a:t>
            </a:r>
            <a:r>
              <a:rPr lang="en-US" sz="1100" dirty="0" smtClean="0"/>
              <a:t>the caBIG</a:t>
            </a:r>
            <a:r>
              <a:rPr lang="en-US" sz="1100" dirty="0" smtClean="0"/>
              <a:t>® Grid</a:t>
            </a:r>
            <a:r>
              <a:rPr lang="en-US" sz="1100" dirty="0" smtClean="0"/>
              <a:t>. caGrid </a:t>
            </a:r>
            <a:r>
              <a:rPr lang="en-US" sz="1100" dirty="0" smtClean="0"/>
              <a:t>enables collaborating institutions to share information and analytical resources efficiently and securely, and allows investigators to easily contribute to and leverage the resources of a national-scale, multi-institutional environment. Although developed for Cancer, the caGrid infrastructure was </a:t>
            </a:r>
            <a:r>
              <a:rPr lang="en-US" sz="1100" dirty="0" smtClean="0"/>
              <a:t>designed as domain-agnostic </a:t>
            </a:r>
            <a:r>
              <a:rPr lang="en-US" sz="1100" dirty="0" smtClean="0"/>
              <a:t>grid </a:t>
            </a:r>
            <a:r>
              <a:rPr lang="en-US" sz="1100" dirty="0" smtClean="0"/>
              <a:t>infrastructure. caGrid is the informatics foundation enabling cardiovascular </a:t>
            </a:r>
            <a:r>
              <a:rPr lang="en-US" sz="1100" dirty="0" smtClean="0"/>
              <a:t>research in </a:t>
            </a:r>
            <a:r>
              <a:rPr lang="en-US" sz="1100" dirty="0" err="1" smtClean="0"/>
              <a:t>NHLBI’s</a:t>
            </a:r>
            <a:r>
              <a:rPr lang="en-US" sz="1100" dirty="0" smtClean="0"/>
              <a:t> </a:t>
            </a:r>
            <a:r>
              <a:rPr lang="en-US" sz="1100" dirty="0" smtClean="0"/>
              <a:t>CVRG. The </a:t>
            </a:r>
            <a:r>
              <a:rPr lang="en-US" sz="1100" dirty="0" smtClean="0"/>
              <a:t>Ohio State University Clinical and Translational Science Award (CTSA)</a:t>
            </a:r>
            <a:r>
              <a:rPr lang="en-US" sz="1100" dirty="0" smtClean="0"/>
              <a:t> has adopted caGrid to build a next-generation translational informatics platform. </a:t>
            </a:r>
            <a:endParaRPr lang="en-US" sz="1100" dirty="0"/>
          </a:p>
        </p:txBody>
      </p:sp>
      <p:sp>
        <p:nvSpPr>
          <p:cNvPr id="26" name="Rectangle 25"/>
          <p:cNvSpPr/>
          <p:nvPr/>
        </p:nvSpPr>
        <p:spPr>
          <a:xfrm>
            <a:off x="0" y="3048000"/>
            <a:ext cx="5334000" cy="2416046"/>
          </a:xfrm>
          <a:prstGeom prst="rect">
            <a:avLst/>
          </a:prstGeom>
        </p:spPr>
        <p:txBody>
          <a:bodyPr wrap="square">
            <a:spAutoFit/>
          </a:bodyPr>
          <a:lstStyle/>
          <a:p>
            <a:r>
              <a:rPr lang="en-US" sz="1400" b="1" dirty="0" smtClean="0"/>
              <a:t>caGrid</a:t>
            </a:r>
            <a:endParaRPr lang="en-US" sz="1400" b="1" dirty="0" smtClean="0"/>
          </a:p>
          <a:p>
            <a:pPr>
              <a:spcAft>
                <a:spcPts val="600"/>
              </a:spcAft>
            </a:pPr>
            <a:r>
              <a:rPr lang="en-US" sz="1100" i="1" dirty="0" smtClean="0"/>
              <a:t>The underlying</a:t>
            </a:r>
            <a:r>
              <a:rPr lang="en-US" sz="1100" i="1" dirty="0" smtClean="0"/>
              <a:t> </a:t>
            </a:r>
            <a:r>
              <a:rPr lang="en-US" sz="1100" i="1" dirty="0" err="1" smtClean="0"/>
              <a:t>e</a:t>
            </a:r>
            <a:r>
              <a:rPr lang="en-US" sz="1100" i="1" smtClean="0"/>
              <a:t>-Science infrastructure </a:t>
            </a:r>
            <a:r>
              <a:rPr lang="en-US" sz="1100" i="1" dirty="0" smtClean="0"/>
              <a:t>that supports caBIG™</a:t>
            </a:r>
            <a:endParaRPr lang="en-US" sz="1100" dirty="0" smtClean="0"/>
          </a:p>
          <a:p>
            <a:pPr algn="just"/>
            <a:r>
              <a:rPr lang="en-US" sz="1100" dirty="0" smtClean="0"/>
              <a:t>caGrid implements grid technologies and methodologies that enable local organizations to have ultimate control over access and management. caGrid 1.3, released in </a:t>
            </a:r>
            <a:r>
              <a:rPr lang="en-US" sz="1100" dirty="0" smtClean="0"/>
              <a:t>March </a:t>
            </a:r>
            <a:r>
              <a:rPr lang="en-US" sz="1100" dirty="0" smtClean="0"/>
              <a:t>2009, includes important security </a:t>
            </a:r>
            <a:r>
              <a:rPr lang="en-US" sz="1100" dirty="0" smtClean="0"/>
              <a:t>features </a:t>
            </a:r>
            <a:r>
              <a:rPr lang="en-US" sz="1100" dirty="0" smtClean="0"/>
              <a:t>based on security policies and procedures from the caBIG™ Security Working Group, to enable data sharing across the caBIG™ Federation. It builds on and enhances earlier versions. The caGrid 0.5 "test bed" infrastructure was released in September, 2005, and included the initial set of software tools to effectively realize the goals of caBIG™. The release of caGrid version 1.0 in December, 2006, provided the implementation of the required core services, toolkits and wizards for the development and deployment of community provided services, APIs for building client applications, and some reference implementations of applications and services available in the production grid.</a:t>
            </a:r>
          </a:p>
        </p:txBody>
      </p:sp>
      <p:sp>
        <p:nvSpPr>
          <p:cNvPr id="29" name="Rectangle 28"/>
          <p:cNvSpPr/>
          <p:nvPr/>
        </p:nvSpPr>
        <p:spPr>
          <a:xfrm>
            <a:off x="0" y="6858001"/>
            <a:ext cx="3124200" cy="2846933"/>
          </a:xfrm>
          <a:prstGeom prst="rect">
            <a:avLst/>
          </a:prstGeom>
        </p:spPr>
        <p:txBody>
          <a:bodyPr wrap="square">
            <a:spAutoFit/>
          </a:bodyPr>
          <a:lstStyle/>
          <a:p>
            <a:r>
              <a:rPr lang="en-US" sz="1400" b="1" dirty="0" smtClean="0"/>
              <a:t>caGrid Provided Grid Services and Tools</a:t>
            </a:r>
          </a:p>
          <a:p>
            <a:r>
              <a:rPr lang="en-US" sz="1100" b="1" dirty="0" smtClean="0"/>
              <a:t>Development Tools</a:t>
            </a:r>
          </a:p>
          <a:p>
            <a:r>
              <a:rPr lang="en-US" sz="1100" dirty="0" smtClean="0"/>
              <a:t>              Introduce</a:t>
            </a:r>
          </a:p>
          <a:p>
            <a:r>
              <a:rPr lang="en-US" sz="1100" b="1" dirty="0" smtClean="0"/>
              <a:t>Metadata Services</a:t>
            </a:r>
          </a:p>
          <a:p>
            <a:pPr lvl="1"/>
            <a:r>
              <a:rPr lang="en-US" sz="1100" dirty="0" smtClean="0"/>
              <a:t>Index Service</a:t>
            </a:r>
          </a:p>
          <a:p>
            <a:pPr lvl="1"/>
            <a:r>
              <a:rPr lang="en-US" sz="1100" dirty="0" smtClean="0"/>
              <a:t>Global Model Exchange Service</a:t>
            </a:r>
          </a:p>
          <a:p>
            <a:pPr lvl="1"/>
            <a:r>
              <a:rPr lang="en-US" sz="1100" dirty="0" smtClean="0"/>
              <a:t>Metadata Model Service</a:t>
            </a:r>
          </a:p>
          <a:p>
            <a:r>
              <a:rPr lang="en-US" sz="1100" b="1" dirty="0" smtClean="0"/>
              <a:t>Security Services</a:t>
            </a:r>
            <a:endParaRPr lang="en-US" sz="1100" dirty="0" smtClean="0"/>
          </a:p>
          <a:p>
            <a:pPr lvl="1"/>
            <a:r>
              <a:rPr lang="en-US" sz="1100" dirty="0" smtClean="0"/>
              <a:t>Grid Trust Service</a:t>
            </a:r>
          </a:p>
          <a:p>
            <a:pPr lvl="1"/>
            <a:r>
              <a:rPr lang="en-US" sz="1100" dirty="0" smtClean="0"/>
              <a:t>Grid Grouper Service</a:t>
            </a:r>
          </a:p>
          <a:p>
            <a:pPr lvl="1"/>
            <a:r>
              <a:rPr lang="en-US" sz="1100" dirty="0" smtClean="0"/>
              <a:t>Dorian Service</a:t>
            </a:r>
          </a:p>
          <a:p>
            <a:pPr lvl="1"/>
            <a:r>
              <a:rPr lang="en-US" sz="1100" dirty="0" smtClean="0"/>
              <a:t>Authentication Service</a:t>
            </a:r>
          </a:p>
          <a:p>
            <a:pPr lvl="1"/>
            <a:r>
              <a:rPr lang="en-US" sz="1100" dirty="0" smtClean="0"/>
              <a:t>Credential Delegation Service</a:t>
            </a:r>
          </a:p>
          <a:p>
            <a:r>
              <a:rPr lang="en-US" sz="1100" b="1" dirty="0" smtClean="0"/>
              <a:t>Business Activity Services</a:t>
            </a:r>
          </a:p>
          <a:p>
            <a:pPr lvl="1"/>
            <a:r>
              <a:rPr lang="en-US" sz="1100" dirty="0" smtClean="0"/>
              <a:t>Federated Query Processor Service</a:t>
            </a:r>
          </a:p>
          <a:p>
            <a:pPr lvl="1"/>
            <a:r>
              <a:rPr lang="en-US" sz="1100" dirty="0" smtClean="0"/>
              <a:t>Workflow Service</a:t>
            </a:r>
            <a:endParaRPr lang="en-US" sz="1100" dirty="0"/>
          </a:p>
        </p:txBody>
      </p:sp>
      <p:sp>
        <p:nvSpPr>
          <p:cNvPr id="14" name="Rectangle 13"/>
          <p:cNvSpPr/>
          <p:nvPr/>
        </p:nvSpPr>
        <p:spPr>
          <a:xfrm>
            <a:off x="0" y="5419636"/>
            <a:ext cx="5334000" cy="600164"/>
          </a:xfrm>
          <a:prstGeom prst="rect">
            <a:avLst/>
          </a:prstGeom>
        </p:spPr>
        <p:txBody>
          <a:bodyPr wrap="square">
            <a:spAutoFit/>
          </a:bodyPr>
          <a:lstStyle/>
          <a:p>
            <a:pPr algn="just"/>
            <a:r>
              <a:rPr lang="en-US" sz="1100" dirty="0" smtClean="0"/>
              <a:t>Because</a:t>
            </a:r>
            <a:r>
              <a:rPr lang="en-US" sz="1100" dirty="0" smtClean="0"/>
              <a:t> </a:t>
            </a:r>
            <a:r>
              <a:rPr lang="en-US" sz="1100" dirty="0" smtClean="0"/>
              <a:t>caBIG™</a:t>
            </a:r>
            <a:r>
              <a:rPr lang="en-US" sz="1100" dirty="0" smtClean="0"/>
              <a:t> connects data and tools </a:t>
            </a:r>
            <a:r>
              <a:rPr lang="en-US" sz="1100" dirty="0" smtClean="0"/>
              <a:t>from 50+ disparate </a:t>
            </a:r>
            <a:r>
              <a:rPr lang="en-US" sz="1100" dirty="0" smtClean="0"/>
              <a:t>cancer </a:t>
            </a:r>
            <a:r>
              <a:rPr lang="en-US" sz="1100" dirty="0" smtClean="0"/>
              <a:t>centers and many other institutions, a critical</a:t>
            </a:r>
            <a:r>
              <a:rPr lang="en-US" sz="1100" dirty="0" smtClean="0"/>
              <a:t> infrastructure requirement is to support resource discovery. </a:t>
            </a:r>
            <a:r>
              <a:rPr lang="en-US" sz="1100" dirty="0" smtClean="0"/>
              <a:t>caGrid enables</a:t>
            </a:r>
            <a:r>
              <a:rPr lang="en-US" sz="1100" dirty="0" smtClean="0"/>
              <a:t> discovery by utilizing </a:t>
            </a:r>
            <a:r>
              <a:rPr lang="en-US" sz="1100" dirty="0" smtClean="0"/>
              <a:t>the rich </a:t>
            </a:r>
            <a:r>
              <a:rPr lang="en-US" sz="1100" dirty="0" smtClean="0"/>
              <a:t>structural and semantic</a:t>
            </a:r>
            <a:r>
              <a:rPr lang="en-US" sz="1100" dirty="0" smtClean="0"/>
              <a:t> descriptions </a:t>
            </a:r>
            <a:r>
              <a:rPr lang="en-US" sz="1100" dirty="0" smtClean="0"/>
              <a:t>of data</a:t>
            </a:r>
            <a:endParaRPr lang="en-US" sz="1100" dirty="0" smtClean="0"/>
          </a:p>
        </p:txBody>
      </p:sp>
      <p:sp>
        <p:nvSpPr>
          <p:cNvPr id="25" name="Rectangle 24"/>
          <p:cNvSpPr/>
          <p:nvPr/>
        </p:nvSpPr>
        <p:spPr>
          <a:xfrm>
            <a:off x="5334000" y="990600"/>
            <a:ext cx="2438400" cy="4955203"/>
          </a:xfrm>
          <a:prstGeom prst="rect">
            <a:avLst/>
          </a:prstGeom>
          <a:solidFill>
            <a:schemeClr val="bg1">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63500" dist="50800" dir="2700000">
              <a:prstClr val="black">
                <a:alpha val="50000"/>
              </a:prstClr>
            </a:innerShdw>
          </a:effectLst>
          <a:scene3d>
            <a:camera prst="orthographicFront"/>
            <a:lightRig rig="threePt" dir="t"/>
          </a:scene3d>
          <a:sp3d prstMaterial="matte"/>
        </p:spPr>
        <p:txBody>
          <a:bodyPr wrap="square">
            <a:spAutoFit/>
          </a:bodyPr>
          <a:lstStyle/>
          <a:p>
            <a:r>
              <a:rPr lang="en-US" b="1" dirty="0" err="1" smtClean="0"/>
              <a:t>caGrid</a:t>
            </a:r>
            <a:r>
              <a:rPr lang="en-US" b="1" dirty="0" smtClean="0"/>
              <a:t> 1.3</a:t>
            </a:r>
          </a:p>
          <a:p>
            <a:r>
              <a:rPr lang="en-US" b="1" dirty="0" smtClean="0"/>
              <a:t>Technical Team</a:t>
            </a:r>
            <a:endParaRPr lang="en-US" sz="1100" b="1" dirty="0" smtClean="0"/>
          </a:p>
          <a:p>
            <a:endParaRPr lang="en-US" sz="600" b="1" dirty="0" smtClean="0"/>
          </a:p>
          <a:p>
            <a:r>
              <a:rPr lang="en-US" sz="1400" b="1" dirty="0" smtClean="0">
                <a:solidFill>
                  <a:schemeClr val="tx2"/>
                </a:solidFill>
              </a:rPr>
              <a:t>Ohio State </a:t>
            </a:r>
            <a:r>
              <a:rPr lang="en-US" sz="1400" b="1" dirty="0" smtClean="0">
                <a:solidFill>
                  <a:schemeClr val="tx2"/>
                </a:solidFill>
              </a:rPr>
              <a:t>University</a:t>
            </a:r>
          </a:p>
          <a:p>
            <a:pPr marL="685800" lvl="1" indent="-228600">
              <a:buFont typeface="Arial" pitchFamily="34" charset="0"/>
              <a:buChar char="•"/>
            </a:pPr>
            <a:r>
              <a:rPr lang="en-US" sz="1100" dirty="0" smtClean="0"/>
              <a:t>Scott </a:t>
            </a:r>
            <a:r>
              <a:rPr lang="en-US" sz="1100" dirty="0" err="1" smtClean="0"/>
              <a:t>Oster</a:t>
            </a:r>
            <a:endParaRPr lang="en-US" sz="1100" dirty="0" smtClean="0"/>
          </a:p>
          <a:p>
            <a:pPr marL="685800" lvl="1" indent="-228600">
              <a:buFont typeface="Arial" pitchFamily="34" charset="0"/>
              <a:buChar char="•"/>
            </a:pPr>
            <a:r>
              <a:rPr lang="en-US" sz="1100" dirty="0" smtClean="0"/>
              <a:t>Stephen </a:t>
            </a:r>
            <a:r>
              <a:rPr lang="en-US" sz="1100" dirty="0" smtClean="0"/>
              <a:t>Langella</a:t>
            </a:r>
          </a:p>
          <a:p>
            <a:pPr marL="685800" lvl="1" indent="-228600">
              <a:buFont typeface="Arial" pitchFamily="34" charset="0"/>
              <a:buChar char="•"/>
            </a:pPr>
            <a:r>
              <a:rPr lang="en-US" sz="1100" dirty="0" smtClean="0"/>
              <a:t>Shannon Hastings</a:t>
            </a:r>
          </a:p>
          <a:p>
            <a:pPr marL="685800" lvl="1" indent="-228600">
              <a:buFont typeface="Arial" pitchFamily="34" charset="0"/>
              <a:buChar char="•"/>
            </a:pPr>
            <a:r>
              <a:rPr lang="en-US" sz="1100" dirty="0" smtClean="0"/>
              <a:t>Dave Ervin</a:t>
            </a:r>
            <a:endParaRPr lang="en-US" sz="1100" dirty="0" smtClean="0"/>
          </a:p>
          <a:p>
            <a:pPr marL="685800" lvl="1" indent="-228600">
              <a:buFont typeface="Arial" pitchFamily="34" charset="0"/>
              <a:buChar char="•"/>
            </a:pPr>
            <a:r>
              <a:rPr lang="en-US" sz="1100" dirty="0" err="1" smtClean="0"/>
              <a:t>Calixto</a:t>
            </a:r>
            <a:r>
              <a:rPr lang="en-US" sz="1100" dirty="0" smtClean="0"/>
              <a:t> </a:t>
            </a:r>
            <a:r>
              <a:rPr lang="en-US" sz="1100" dirty="0" err="1" smtClean="0"/>
              <a:t>Melean</a:t>
            </a:r>
            <a:endParaRPr lang="en-US" sz="1100" dirty="0" smtClean="0"/>
          </a:p>
          <a:p>
            <a:r>
              <a:rPr lang="en-US" sz="1400" b="1" dirty="0" smtClean="0">
                <a:solidFill>
                  <a:schemeClr val="tx2"/>
                </a:solidFill>
              </a:rPr>
              <a:t>Argonne </a:t>
            </a:r>
            <a:r>
              <a:rPr lang="en-US" sz="1400" b="1" dirty="0" smtClean="0">
                <a:solidFill>
                  <a:schemeClr val="tx2"/>
                </a:solidFill>
              </a:rPr>
              <a:t>National </a:t>
            </a:r>
            <a:r>
              <a:rPr lang="en-US" sz="1400" b="1" dirty="0" smtClean="0">
                <a:solidFill>
                  <a:schemeClr val="tx2"/>
                </a:solidFill>
              </a:rPr>
              <a:t>Labs</a:t>
            </a:r>
          </a:p>
          <a:p>
            <a:pPr marL="685800" lvl="1" indent="-228600">
              <a:buFont typeface="Arial" pitchFamily="34" charset="0"/>
              <a:buChar char="•"/>
            </a:pPr>
            <a:r>
              <a:rPr lang="en-US" sz="1100" dirty="0" smtClean="0"/>
              <a:t>Ravi </a:t>
            </a:r>
            <a:r>
              <a:rPr lang="en-US" sz="1100" dirty="0" err="1" smtClean="0"/>
              <a:t>Madduri</a:t>
            </a:r>
            <a:endParaRPr lang="en-US" sz="1100" dirty="0" smtClean="0"/>
          </a:p>
          <a:p>
            <a:pPr marL="685800" lvl="1" indent="-228600">
              <a:buFont typeface="Arial" pitchFamily="34" charset="0"/>
              <a:buChar char="•"/>
            </a:pPr>
            <a:r>
              <a:rPr lang="en-US" sz="1100" dirty="0" err="1" smtClean="0"/>
              <a:t>Dinanath</a:t>
            </a:r>
            <a:r>
              <a:rPr lang="en-US" sz="1100" dirty="0" smtClean="0"/>
              <a:t> </a:t>
            </a:r>
            <a:r>
              <a:rPr lang="en-US" sz="1100" dirty="0" err="1" smtClean="0"/>
              <a:t>Sulakhe</a:t>
            </a:r>
            <a:endParaRPr lang="en-US" sz="1100" dirty="0" smtClean="0"/>
          </a:p>
          <a:p>
            <a:pPr marL="685800" lvl="1" indent="-228600">
              <a:buFont typeface="Arial" pitchFamily="34" charset="0"/>
              <a:buChar char="•"/>
            </a:pPr>
            <a:r>
              <a:rPr lang="en-US" sz="1100" dirty="0" smtClean="0"/>
              <a:t>Wei Tan </a:t>
            </a:r>
          </a:p>
          <a:p>
            <a:r>
              <a:rPr lang="en-US" sz="1400" b="1" dirty="0" smtClean="0">
                <a:solidFill>
                  <a:schemeClr val="tx2"/>
                </a:solidFill>
              </a:rPr>
              <a:t>Semantic Bits</a:t>
            </a:r>
          </a:p>
          <a:p>
            <a:pPr marL="685800" lvl="1" indent="-228600">
              <a:buFont typeface="Arial" pitchFamily="34" charset="0"/>
              <a:buChar char="•"/>
            </a:pPr>
            <a:r>
              <a:rPr lang="en-US" sz="1100" dirty="0" smtClean="0"/>
              <a:t>Manav Kher</a:t>
            </a:r>
          </a:p>
          <a:p>
            <a:pPr marL="685800" lvl="1" indent="-228600">
              <a:buFont typeface="Arial" pitchFamily="34" charset="0"/>
              <a:buChar char="•"/>
            </a:pPr>
            <a:r>
              <a:rPr lang="en-US" sz="1100" dirty="0" smtClean="0"/>
              <a:t>Joshua Phillips</a:t>
            </a:r>
          </a:p>
          <a:p>
            <a:r>
              <a:rPr lang="en-US" sz="1400" b="1" dirty="0" err="1" smtClean="0">
                <a:solidFill>
                  <a:schemeClr val="tx2"/>
                </a:solidFill>
              </a:rPr>
              <a:t>Ekagra</a:t>
            </a:r>
            <a:r>
              <a:rPr lang="en-US" sz="1400" b="1" dirty="0" smtClean="0">
                <a:solidFill>
                  <a:schemeClr val="tx2"/>
                </a:solidFill>
              </a:rPr>
              <a:t> Software </a:t>
            </a:r>
            <a:r>
              <a:rPr lang="en-US" sz="1400" b="1" dirty="0" smtClean="0">
                <a:solidFill>
                  <a:schemeClr val="tx2"/>
                </a:solidFill>
              </a:rPr>
              <a:t>Technologies</a:t>
            </a:r>
          </a:p>
          <a:p>
            <a:pPr marL="685800" lvl="1" indent="-228600">
              <a:buFont typeface="Arial" pitchFamily="34" charset="0"/>
              <a:buChar char="•"/>
            </a:pPr>
            <a:r>
              <a:rPr lang="en-US" sz="1100" dirty="0" err="1" smtClean="0"/>
              <a:t>Kunal</a:t>
            </a:r>
            <a:r>
              <a:rPr lang="en-US" sz="1100" dirty="0" smtClean="0"/>
              <a:t> </a:t>
            </a:r>
            <a:r>
              <a:rPr lang="en-US" sz="1100" dirty="0" err="1" smtClean="0"/>
              <a:t>Modi</a:t>
            </a:r>
            <a:endParaRPr lang="en-US" sz="1100" dirty="0" smtClean="0"/>
          </a:p>
          <a:p>
            <a:pPr marL="685800" lvl="1" indent="-228600">
              <a:buFont typeface="Arial" pitchFamily="34" charset="0"/>
              <a:buChar char="•"/>
            </a:pPr>
            <a:r>
              <a:rPr lang="en-US" sz="1100" dirty="0" err="1" smtClean="0"/>
              <a:t>Santhosh</a:t>
            </a:r>
            <a:r>
              <a:rPr lang="en-US" sz="1100" dirty="0" smtClean="0"/>
              <a:t> </a:t>
            </a:r>
            <a:r>
              <a:rPr lang="en-US" sz="1100" dirty="0" err="1" smtClean="0"/>
              <a:t>Garmilla</a:t>
            </a:r>
            <a:endParaRPr lang="en-US" sz="1100" dirty="0" smtClean="0"/>
          </a:p>
          <a:p>
            <a:r>
              <a:rPr lang="en-US" sz="1400" b="1" dirty="0" smtClean="0">
                <a:solidFill>
                  <a:schemeClr val="tx2"/>
                </a:solidFill>
              </a:rPr>
              <a:t>National Cancer Institute</a:t>
            </a:r>
          </a:p>
          <a:p>
            <a:pPr marL="685800" lvl="1" indent="-228600">
              <a:buFont typeface="Arial" pitchFamily="34" charset="0"/>
              <a:buChar char="•"/>
            </a:pPr>
            <a:r>
              <a:rPr lang="en-US" sz="1100" dirty="0" err="1" smtClean="0"/>
              <a:t>Krishnakant</a:t>
            </a:r>
            <a:r>
              <a:rPr lang="en-US" sz="1100" dirty="0" smtClean="0"/>
              <a:t> </a:t>
            </a:r>
            <a:r>
              <a:rPr lang="en-US" sz="1100" dirty="0" err="1" smtClean="0"/>
              <a:t>Shanbhag</a:t>
            </a:r>
            <a:endParaRPr lang="en-US" sz="1100" dirty="0" smtClean="0"/>
          </a:p>
          <a:p>
            <a:r>
              <a:rPr lang="en-US" sz="1400" b="1" dirty="0" smtClean="0">
                <a:solidFill>
                  <a:schemeClr val="tx2"/>
                </a:solidFill>
              </a:rPr>
              <a:t>5AM Solutions</a:t>
            </a:r>
          </a:p>
          <a:p>
            <a:pPr marL="685800" lvl="1" indent="-228600">
              <a:buFont typeface="Arial" pitchFamily="34" charset="0"/>
              <a:buChar char="•"/>
            </a:pPr>
            <a:r>
              <a:rPr lang="en-US" sz="1100" dirty="0" smtClean="0"/>
              <a:t>John </a:t>
            </a:r>
            <a:r>
              <a:rPr lang="en-US" sz="1100" dirty="0" err="1" smtClean="0"/>
              <a:t>Eisenschmidt</a:t>
            </a:r>
            <a:endParaRPr lang="en-US" sz="1100" dirty="0" smtClean="0"/>
          </a:p>
          <a:p>
            <a:r>
              <a:rPr lang="en-US" sz="1400" b="1" dirty="0" smtClean="0">
                <a:solidFill>
                  <a:schemeClr val="tx2"/>
                </a:solidFill>
              </a:rPr>
              <a:t>SAIC</a:t>
            </a:r>
          </a:p>
          <a:p>
            <a:pPr marL="685800" lvl="1" indent="-228600">
              <a:buFont typeface="Arial" pitchFamily="34" charset="0"/>
              <a:buChar char="•"/>
            </a:pPr>
            <a:r>
              <a:rPr lang="en-US" sz="1100" dirty="0" smtClean="0"/>
              <a:t>Larry </a:t>
            </a:r>
            <a:r>
              <a:rPr lang="en-US" sz="1100" dirty="0" err="1" smtClean="0"/>
              <a:t>Brem</a:t>
            </a:r>
            <a:endParaRPr lang="en-US" sz="1100" dirty="0" smtClean="0"/>
          </a:p>
          <a:p>
            <a:pPr marL="685800" lvl="1" indent="-228600">
              <a:buFont typeface="Arial" pitchFamily="34" charset="0"/>
              <a:buChar char="•"/>
            </a:pPr>
            <a:endParaRPr lang="en-US" sz="1100" dirty="0" smtClean="0"/>
          </a:p>
        </p:txBody>
      </p:sp>
      <p:pic>
        <p:nvPicPr>
          <p:cNvPr id="1026" name="Picture 2"/>
          <p:cNvPicPr>
            <a:picLocks noChangeAspect="1" noChangeArrowheads="1"/>
          </p:cNvPicPr>
          <p:nvPr/>
        </p:nvPicPr>
        <p:blipFill>
          <a:blip r:embed="rId4" cstate="print"/>
          <a:stretch>
            <a:fillRect/>
          </a:stretch>
        </p:blipFill>
        <p:spPr bwMode="auto">
          <a:xfrm>
            <a:off x="3129873" y="6858000"/>
            <a:ext cx="4454434" cy="2743200"/>
          </a:xfrm>
          <a:prstGeom prst="rect">
            <a:avLst/>
          </a:prstGeom>
          <a:noFill/>
          <a:ln w="9525">
            <a:noFill/>
            <a:miter lim="800000"/>
            <a:headEnd/>
            <a:tailEnd/>
          </a:ln>
          <a:effectLst/>
        </p:spPr>
      </p:pic>
      <p:sp>
        <p:nvSpPr>
          <p:cNvPr id="28" name="TextBox 27"/>
          <p:cNvSpPr txBox="1"/>
          <p:nvPr/>
        </p:nvSpPr>
        <p:spPr>
          <a:xfrm>
            <a:off x="0" y="5947083"/>
            <a:ext cx="7772400" cy="1215717"/>
          </a:xfrm>
          <a:prstGeom prst="rect">
            <a:avLst/>
          </a:prstGeom>
          <a:noFill/>
        </p:spPr>
        <p:txBody>
          <a:bodyPr wrap="square" rtlCol="0">
            <a:spAutoFit/>
          </a:bodyPr>
          <a:lstStyle/>
          <a:p>
            <a:pPr algn="just"/>
            <a:r>
              <a:rPr lang="en-US" sz="1100" dirty="0" smtClean="0"/>
              <a:t>models </a:t>
            </a:r>
            <a:r>
              <a:rPr lang="en-US" sz="1100" dirty="0" smtClean="0"/>
              <a:t>and</a:t>
            </a:r>
            <a:r>
              <a:rPr lang="en-US" sz="1100" dirty="0" smtClean="0"/>
              <a:t> services </a:t>
            </a:r>
            <a:r>
              <a:rPr lang="en-US" sz="1100" dirty="0" smtClean="0"/>
              <a:t>that are available. Each service is required to describe </a:t>
            </a:r>
            <a:r>
              <a:rPr lang="en-US" sz="1100" i="1" dirty="0" smtClean="0"/>
              <a:t>itself using </a:t>
            </a:r>
            <a:r>
              <a:rPr lang="en-US" sz="1100" i="1" dirty="0" err="1" smtClean="0"/>
              <a:t>caGrid</a:t>
            </a:r>
            <a:r>
              <a:rPr lang="en-US" sz="1100" i="1" dirty="0" smtClean="0"/>
              <a:t> </a:t>
            </a:r>
            <a:r>
              <a:rPr lang="en-US" sz="1100" dirty="0" smtClean="0"/>
              <a:t>standard service metadata. When a grid service is connected to the </a:t>
            </a:r>
            <a:r>
              <a:rPr lang="en-US" sz="1100" dirty="0" err="1" smtClean="0"/>
              <a:t>caBIG</a:t>
            </a:r>
            <a:r>
              <a:rPr lang="en-US" sz="1100" dirty="0" smtClean="0"/>
              <a:t>™ grid, it registers its availability and service metadata with a central indexing registry service (Index Service). This service can be thought of as the “yellow pages” and “white pages” of </a:t>
            </a:r>
            <a:r>
              <a:rPr lang="en-US" sz="1100" dirty="0" err="1" smtClean="0"/>
              <a:t>caBIG</a:t>
            </a:r>
            <a:r>
              <a:rPr lang="en-US" sz="1100" dirty="0" smtClean="0"/>
              <a:t>™. A researcher can then discover services of interest by looking them up in this registry. </a:t>
            </a:r>
            <a:r>
              <a:rPr lang="en-US" sz="1100" dirty="0" err="1" smtClean="0"/>
              <a:t>caGrid</a:t>
            </a:r>
            <a:r>
              <a:rPr lang="en-US" sz="1100" dirty="0" smtClean="0"/>
              <a:t> provides a series of high-level APIs and user applications for performing this lookup which greatly facilitate the discovery process.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592</Words>
  <Application>Microsoft Office PowerPoint</Application>
  <PresentationFormat>Custom</PresentationFormat>
  <Paragraphs>53</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langella</dc:creator>
  <cp:lastModifiedBy>Justin Permar</cp:lastModifiedBy>
  <cp:revision>85</cp:revision>
  <dcterms:created xsi:type="dcterms:W3CDTF">2009-07-09T23:03:31Z</dcterms:created>
  <dcterms:modified xsi:type="dcterms:W3CDTF">2009-07-09T23:19:03Z</dcterms:modified>
</cp:coreProperties>
</file>