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5" r:id="rId6"/>
    <p:sldId id="266" r:id="rId7"/>
    <p:sldId id="267" r:id="rId8"/>
    <p:sldId id="268" r:id="rId9"/>
    <p:sldId id="269" r:id="rId10"/>
    <p:sldId id="273" r:id="rId11"/>
    <p:sldId id="274" r:id="rId12"/>
    <p:sldId id="260" r:id="rId13"/>
    <p:sldId id="280" r:id="rId14"/>
    <p:sldId id="271" r:id="rId15"/>
    <p:sldId id="272" r:id="rId16"/>
    <p:sldId id="261" r:id="rId17"/>
    <p:sldId id="262" r:id="rId18"/>
    <p:sldId id="263" r:id="rId19"/>
    <p:sldId id="264" r:id="rId20"/>
    <p:sldId id="275" r:id="rId21"/>
    <p:sldId id="276" r:id="rId22"/>
    <p:sldId id="281" r:id="rId23"/>
    <p:sldId id="277" r:id="rId24"/>
    <p:sldId id="278" r:id="rId25"/>
    <p:sldId id="27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9FE1FF"/>
    <a:srgbClr val="FF9900"/>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4660"/>
  </p:normalViewPr>
  <p:slideViewPr>
    <p:cSldViewPr>
      <p:cViewPr>
        <p:scale>
          <a:sx n="100" d="100"/>
          <a:sy n="100" d="100"/>
        </p:scale>
        <p:origin x="-6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12</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16</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17</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18</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19</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 with a scientificName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r>
                        <a:rPr kumimoji="0" lang="en-US" sz="1400" b="0" i="0" u="none" strike="noStrike" cap="none" normalizeH="0" baseline="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a:t>
            </a:r>
            <a:r>
              <a:rPr lang="en-US" kern="0" smtClean="0">
                <a:latin typeface="+mn-lt"/>
              </a:rPr>
              <a:t>custom object deserialization</a:t>
            </a:r>
            <a:endParaRPr lang="en-US" kern="0" dirty="0" smtClean="0">
              <a:latin typeface="+mn-lt"/>
            </a:endParaRP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CQL Query Results </a:t>
            </a:r>
            <a:r>
              <a:rPr lang="en-US" sz="2000" b="1" kern="0" dirty="0" err="1" smtClean="0">
                <a:latin typeface="+mn-lt"/>
              </a:rPr>
              <a:t>Iterator</a:t>
            </a:r>
            <a:r>
              <a:rPr lang="en-US" sz="2000" b="1" kern="0" dirty="0" smtClean="0">
                <a:latin typeface="+mn-lt"/>
              </a:rPr>
              <a:t> usage</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CQL Query Results have been returned from the data service</a:t>
            </a:r>
          </a:p>
          <a:p>
            <a:pPr marL="800100" lvl="1" indent="-342900">
              <a:spcBef>
                <a:spcPct val="20000"/>
              </a:spcBef>
              <a:buClr>
                <a:srgbClr val="00AAF6"/>
              </a:buClr>
              <a:buFontTx/>
              <a:buChar char="•"/>
              <a:defRPr/>
            </a:pPr>
            <a:r>
              <a:rPr lang="en-US" sz="2000" kern="0" dirty="0" smtClean="0">
                <a:latin typeface="+mn-lt"/>
              </a:rPr>
              <a:t>The WSDD file for this data service is opened as an Input Stream</a:t>
            </a:r>
          </a:p>
          <a:p>
            <a:pPr marL="800100" lvl="1" indent="-342900">
              <a:spcBef>
                <a:spcPct val="20000"/>
              </a:spcBef>
              <a:buClr>
                <a:srgbClr val="00AAF6"/>
              </a:buClr>
              <a:buFontTx/>
              <a:buChar char="•"/>
              <a:defRPr/>
            </a:pPr>
            <a:r>
              <a:rPr lang="en-US" sz="2000" kern="0" dirty="0" smtClean="0">
                <a:latin typeface="+mn-lt"/>
              </a:rPr>
              <a:t>A new CQL Query Results </a:t>
            </a:r>
            <a:r>
              <a:rPr lang="en-US" sz="2000" kern="0" dirty="0" err="1" smtClean="0">
                <a:latin typeface="+mn-lt"/>
              </a:rPr>
              <a:t>Iterator</a:t>
            </a:r>
            <a:r>
              <a:rPr lang="en-US" sz="2000" kern="0" dirty="0" smtClean="0">
                <a:latin typeface="+mn-lt"/>
              </a:rPr>
              <a:t> is created using the query results and the WSDD for configuration of the </a:t>
            </a:r>
            <a:r>
              <a:rPr lang="en-US" sz="2000" kern="0" dirty="0" err="1" smtClean="0">
                <a:latin typeface="+mn-lt"/>
              </a:rPr>
              <a:t>deserializer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Results are iterated one at a time until none remain</a:t>
            </a:r>
          </a:p>
          <a:p>
            <a:pPr marL="800100" lvl="1" indent="-342900">
              <a:spcBef>
                <a:spcPct val="20000"/>
              </a:spcBef>
              <a:buClr>
                <a:srgbClr val="00AAF6"/>
              </a:buClr>
              <a:buFontTx/>
              <a:buChar char="•"/>
              <a:defRPr/>
            </a:pPr>
            <a:r>
              <a:rPr lang="en-US" sz="2000" kern="0" dirty="0" smtClean="0">
                <a:latin typeface="+mn-lt"/>
              </a:rPr>
              <a:t>Each result is cast as the query target’s data type (</a:t>
            </a:r>
            <a:r>
              <a:rPr lang="en-US" sz="2000" i="1" kern="0" dirty="0" smtClean="0">
                <a:latin typeface="+mn-lt"/>
              </a:rPr>
              <a:t>gene</a:t>
            </a:r>
            <a:r>
              <a:rPr lang="en-US" sz="2000" kern="0" dirty="0" smtClean="0">
                <a:latin typeface="+mn-lt"/>
              </a:rPr>
              <a:t>)</a:t>
            </a:r>
          </a:p>
          <a:p>
            <a:pPr marL="800100" lvl="1" indent="-342900">
              <a:spcBef>
                <a:spcPct val="20000"/>
              </a:spcBef>
              <a:buClr>
                <a:srgbClr val="00AAF6"/>
              </a:buClr>
              <a:buFontTx/>
              <a:buChar char="•"/>
              <a:defRPr/>
            </a:pPr>
            <a:r>
              <a:rPr lang="en-US" sz="2000" kern="0" dirty="0" smtClean="0">
                <a:latin typeface="+mn-lt"/>
              </a:rPr>
              <a:t>The name of each gene is printed</a:t>
            </a:r>
          </a:p>
          <a:p>
            <a:pPr marL="800100" lvl="1" indent="-342900">
              <a:spcBef>
                <a:spcPct val="20000"/>
              </a:spcBef>
              <a:buClr>
                <a:srgbClr val="00AAF6"/>
              </a:buClr>
              <a:buFontTx/>
              <a:buChar char="•"/>
              <a:defRPr/>
            </a:pPr>
            <a:r>
              <a:rPr lang="en-US" sz="2000" kern="0" dirty="0" smtClean="0">
                <a:latin typeface="+mn-lt"/>
              </a:rPr>
              <a:t>The WSDD file stream is closed</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Iterator Example 1.png"/>
          <p:cNvPicPr>
            <a:picLocks noChangeAspect="1"/>
          </p:cNvPicPr>
          <p:nvPr/>
        </p:nvPicPr>
        <p:blipFill>
          <a:blip r:embed="rId2" cstate="print"/>
          <a:stretch>
            <a:fillRect/>
          </a:stretch>
        </p:blipFill>
        <p:spPr>
          <a:xfrm>
            <a:off x="762000" y="1752600"/>
            <a:ext cx="5191125" cy="1285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t>
            </a:r>
            <a:r>
              <a:rPr lang="en-US" sz="2000" kern="0" dirty="0" smtClean="0"/>
              <a:t>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DCQL Example</a:t>
            </a:r>
          </a:p>
        </p:txBody>
      </p:sp>
      <p:sp>
        <p:nvSpPr>
          <p:cNvPr id="59395" name="Rectangle 3"/>
          <p:cNvSpPr>
            <a:spLocks noGrp="1" noChangeArrowheads="1"/>
          </p:cNvSpPr>
          <p:nvPr>
            <p:ph idx="1"/>
          </p:nvPr>
        </p:nvSpPr>
        <p:spPr>
          <a:xfrm>
            <a:off x="685800" y="1447800"/>
            <a:ext cx="8458200" cy="4953000"/>
          </a:xfrm>
        </p:spPr>
        <p:txBody>
          <a:bodyPr/>
          <a:lstStyle/>
          <a:p>
            <a:pPr>
              <a:buFontTx/>
              <a:buNone/>
            </a:pPr>
            <a:r>
              <a:rPr lang="en-US" sz="1800" dirty="0" smtClean="0"/>
              <a:t>Return all the Genes in my local database that have a symbol </a:t>
            </a:r>
            <a:r>
              <a:rPr lang="en-US" sz="1800" i="1" dirty="0" smtClean="0"/>
              <a:t>beginning </a:t>
            </a:r>
            <a:r>
              <a:rPr lang="en-US" sz="1800" dirty="0" smtClean="0"/>
              <a:t>with “BRC“ and also exist in the </a:t>
            </a:r>
            <a:r>
              <a:rPr lang="en-US" sz="1800" dirty="0" err="1" smtClean="0"/>
              <a:t>caBIO</a:t>
            </a:r>
            <a:r>
              <a:rPr lang="en-US" sz="1800" dirty="0" smtClean="0"/>
              <a:t> database.</a:t>
            </a:r>
          </a:p>
          <a:p>
            <a:pPr>
              <a:buFontTx/>
              <a:buNone/>
            </a:pPr>
            <a:endParaRPr lang="en-US" sz="1400" dirty="0" smtClean="0"/>
          </a:p>
          <a:p>
            <a:pPr>
              <a:buFontTx/>
              <a:buNone/>
            </a:pPr>
            <a:r>
              <a:rPr lang="en-US" sz="1400" dirty="0" smtClean="0"/>
              <a:t>&lt;</a:t>
            </a:r>
            <a:r>
              <a:rPr lang="en-US" sz="1400" dirty="0" err="1" smtClean="0"/>
              <a:t>DCQLQuery</a:t>
            </a:r>
            <a:r>
              <a:rPr lang="en-US" sz="1400" dirty="0" smtClean="0"/>
              <a:t>&gt;</a:t>
            </a:r>
          </a:p>
          <a:p>
            <a:pPr>
              <a:buFontTx/>
              <a:buNone/>
            </a:pPr>
            <a:r>
              <a:rPr lang="en-US" sz="1400" dirty="0" smtClean="0"/>
              <a:t>    &lt;</a:t>
            </a:r>
            <a:r>
              <a:rPr lang="en-US" sz="1400" dirty="0" err="1" smtClean="0"/>
              <a:t>TargetObject</a:t>
            </a:r>
            <a:r>
              <a:rPr lang="en-US" sz="1400" dirty="0" smtClean="0"/>
              <a:t> name=</a:t>
            </a:r>
            <a:r>
              <a:rPr lang="en-US" sz="1400" i="1" dirty="0" smtClean="0"/>
              <a:t>"</a:t>
            </a:r>
            <a:r>
              <a:rPr lang="en-US" sz="1400" i="1" dirty="0" err="1" smtClean="0"/>
              <a:t>gov.nih.nci.cabio.domain.Gene</a:t>
            </a:r>
            <a:r>
              <a:rPr lang="en-US" sz="1400" i="1" dirty="0" smtClean="0"/>
              <a:t>"&gt;</a:t>
            </a:r>
          </a:p>
          <a:p>
            <a:pPr>
              <a:buFontTx/>
              <a:buNone/>
            </a:pPr>
            <a:r>
              <a:rPr lang="en-US" sz="1400" dirty="0" smtClean="0"/>
              <a:t>        &lt;Group </a:t>
            </a:r>
            <a:r>
              <a:rPr lang="en-US" sz="1400" dirty="0" err="1" smtClean="0"/>
              <a:t>logicRelation</a:t>
            </a:r>
            <a:r>
              <a:rPr lang="en-US" sz="1400" dirty="0" smtClean="0"/>
              <a:t>=</a:t>
            </a:r>
            <a:r>
              <a:rPr lang="en-US" sz="1400" i="1" dirty="0" smtClean="0"/>
              <a:t>"AND"&gt;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 </a:t>
            </a:r>
            <a:r>
              <a:rPr lang="en-US" sz="1400" dirty="0" err="1" smtClean="0">
                <a:solidFill>
                  <a:srgbClr val="FF0000"/>
                </a:solidFill>
              </a:rPr>
              <a:t>targetServiceURL</a:t>
            </a:r>
            <a:r>
              <a:rPr lang="en-US" sz="1400" dirty="0" smtClean="0">
                <a:solidFill>
                  <a:srgbClr val="FF0000"/>
                </a:solidFill>
              </a:rPr>
              <a:t>=</a:t>
            </a:r>
            <a:r>
              <a:rPr lang="en-US" sz="1400" i="1" dirty="0" smtClean="0">
                <a:solidFill>
                  <a:srgbClr val="FF0000"/>
                </a:solidFill>
              </a:rPr>
              <a:t>"http://cabio-gridservice.nci.nih.gov:80/wsrf-cabio/services/cagrid/CaBIOSvc"&gt;</a:t>
            </a:r>
          </a:p>
          <a:p>
            <a:pPr>
              <a:buFontTx/>
              <a:buNone/>
            </a:pPr>
            <a:r>
              <a:rPr lang="en-US" sz="1400" dirty="0" smtClean="0">
                <a:solidFill>
                  <a:srgbClr val="008000"/>
                </a:solidFill>
              </a:rPr>
              <a:t>                &lt;</a:t>
            </a:r>
            <a:r>
              <a:rPr lang="en-US" sz="1400" dirty="0" err="1" smtClean="0">
                <a:solidFill>
                  <a:srgbClr val="008000"/>
                </a:solidFill>
              </a:rPr>
              <a:t>JoinCondition</a:t>
            </a:r>
            <a:r>
              <a:rPr lang="en-US" sz="1400" dirty="0" smtClean="0">
                <a:solidFill>
                  <a:srgbClr val="008000"/>
                </a:solidFill>
              </a:rPr>
              <a:t> </a:t>
            </a:r>
            <a:r>
              <a:rPr lang="en-US" sz="1400" dirty="0" err="1" smtClean="0">
                <a:solidFill>
                  <a:srgbClr val="008000"/>
                </a:solidFill>
              </a:rPr>
              <a:t>localAttributeName</a:t>
            </a:r>
            <a:r>
              <a:rPr lang="en-US" sz="1400" dirty="0" smtClean="0">
                <a:solidFill>
                  <a:srgbClr val="008000"/>
                </a:solidFill>
              </a:rPr>
              <a:t>=</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a:t>
            </a:r>
            <a:r>
              <a:rPr lang="en-US" sz="1400" i="1" dirty="0" err="1" smtClean="0">
                <a:solidFill>
                  <a:srgbClr val="008000"/>
                </a:solidFill>
              </a:rPr>
              <a:t>foreignAttributeName</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predicate="EQUAL_TO"/&gt;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 name=</a:t>
            </a:r>
            <a:r>
              <a:rPr lang="en-US" sz="1400" i="1" dirty="0" smtClean="0">
                <a:solidFill>
                  <a:srgbClr val="0000FF"/>
                </a:solidFill>
              </a:rPr>
              <a:t>"</a:t>
            </a:r>
            <a:r>
              <a:rPr lang="en-US" sz="1400" i="1" dirty="0" err="1" smtClean="0">
                <a:solidFill>
                  <a:srgbClr val="0000FF"/>
                </a:solidFill>
              </a:rPr>
              <a:t>gov.nih.nci.cabio.domain.Gene</a:t>
            </a:r>
            <a:r>
              <a:rPr lang="en-US" sz="1400" i="1" dirty="0" smtClean="0">
                <a:solidFill>
                  <a:srgbClr val="0000FF"/>
                </a:solidFill>
              </a:rPr>
              <a:t>"&gt;</a:t>
            </a:r>
          </a:p>
          <a:p>
            <a:pPr>
              <a:buFontTx/>
              <a:buNone/>
            </a:pPr>
            <a:r>
              <a:rPr lang="en-US" sz="1400" dirty="0" smtClean="0">
                <a:solidFill>
                  <a:srgbClr val="0000FF"/>
                </a:solidFill>
              </a:rPr>
              <a:t>                    &lt;Attribute name=</a:t>
            </a:r>
            <a:r>
              <a:rPr lang="en-US" sz="1400" i="1" dirty="0" smtClean="0">
                <a:solidFill>
                  <a:srgbClr val="0000FF"/>
                </a:solidFill>
              </a:rPr>
              <a:t>"</a:t>
            </a:r>
            <a:r>
              <a:rPr lang="en-US" sz="1400" i="1" dirty="0" err="1" smtClean="0">
                <a:solidFill>
                  <a:srgbClr val="0000FF"/>
                </a:solidFill>
              </a:rPr>
              <a:t>fullName</a:t>
            </a:r>
            <a:r>
              <a:rPr lang="en-US" sz="1400" i="1" dirty="0" smtClean="0">
                <a:solidFill>
                  <a:srgbClr val="0000FF"/>
                </a:solidFill>
              </a:rPr>
              <a:t>" value="BRCA%" predicate="LIKE"/&gt;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&gt;</a:t>
            </a:r>
          </a:p>
          <a:p>
            <a:pPr>
              <a:buFontTx/>
              <a:buNone/>
            </a:pPr>
            <a:r>
              <a:rPr lang="en-US" sz="1400" dirty="0" smtClean="0"/>
              <a:t>            &lt;Attribute name=</a:t>
            </a:r>
            <a:r>
              <a:rPr lang="en-US" sz="1400" i="1" dirty="0" smtClean="0"/>
              <a:t>"</a:t>
            </a:r>
            <a:r>
              <a:rPr lang="en-US" sz="1400" i="1" dirty="0" err="1" smtClean="0"/>
              <a:t>fullName</a:t>
            </a:r>
            <a:r>
              <a:rPr lang="en-US" sz="1400" i="1" dirty="0" smtClean="0"/>
              <a:t>" value="BRCA%" predicate="LIKE"/&gt;</a:t>
            </a:r>
          </a:p>
          <a:p>
            <a:pPr>
              <a:buFontTx/>
              <a:buNone/>
            </a:pPr>
            <a:r>
              <a:rPr lang="en-US" sz="1400" dirty="0" smtClean="0"/>
              <a:t>        &lt;/Group&gt;</a:t>
            </a:r>
          </a:p>
          <a:p>
            <a:pPr>
              <a:buFontTx/>
              <a:buNone/>
            </a:pPr>
            <a:r>
              <a:rPr lang="en-US" sz="1400" dirty="0" smtClean="0"/>
              <a:t>    &lt;/</a:t>
            </a:r>
            <a:r>
              <a:rPr lang="en-US" sz="1400" dirty="0" err="1" smtClean="0"/>
              <a:t>TargetObject</a:t>
            </a:r>
            <a:r>
              <a:rPr lang="en-US" sz="1400" dirty="0" smtClean="0"/>
              <a:t>&gt;</a:t>
            </a:r>
          </a:p>
          <a:p>
            <a:pPr>
              <a:buFontTx/>
              <a:buNone/>
            </a:pPr>
            <a:r>
              <a:rPr lang="en-US" sz="1400" dirty="0" smtClean="0"/>
              <a:t>    &lt;</a:t>
            </a:r>
            <a:r>
              <a:rPr lang="en-US" sz="1400" dirty="0" err="1" smtClean="0"/>
              <a:t>targetServiceURL</a:t>
            </a:r>
            <a:r>
              <a:rPr lang="en-US" sz="1400" dirty="0" smtClean="0"/>
              <a:t>&gt;http://localhost:8080/wsrf/services/cagrid/CaBIO&lt;/targetServiceURL&gt;</a:t>
            </a:r>
          </a:p>
          <a:p>
            <a:pPr>
              <a:buFontTx/>
              <a:buNone/>
            </a:pPr>
            <a:r>
              <a:rPr lang="en-US" sz="1400" dirty="0" smtClean="0"/>
              <a:t>&lt;/</a:t>
            </a:r>
            <a:r>
              <a:rPr lang="en-US" sz="1400" dirty="0" err="1" smtClean="0"/>
              <a:t>DCQLQuery</a:t>
            </a:r>
            <a:r>
              <a:rPr lang="en-US" sz="1400" dirty="0" smtClean="0"/>
              <a: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112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2425</TotalTime>
  <Words>1970</Words>
  <Application>Microsoft Office PowerPoint</Application>
  <PresentationFormat>On-screen Show (4:3)</PresentationFormat>
  <Paragraphs>279</Paragraphs>
  <Slides>25</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caBIG(r) PPT Template for non-NCI presenters_090408</vt:lpstr>
      <vt:lpstr>Visio</vt:lpstr>
      <vt:lpstr>caGrid Data Services</vt:lpstr>
      <vt:lpstr>caGrid Data Services</vt:lpstr>
      <vt:lpstr>Example service development process</vt:lpstr>
      <vt:lpstr>Data Services Architecture</vt:lpstr>
      <vt:lpstr>Data Services Architecture</vt:lpstr>
      <vt:lpstr>Data Services Architecture</vt:lpstr>
      <vt:lpstr>Data Services Architecture</vt:lpstr>
      <vt:lpstr>Data Services Architecture</vt:lpstr>
      <vt:lpstr>Data Services Architecture</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Federated Queries</vt:lpstr>
      <vt:lpstr>Federated Query Service</vt:lpstr>
      <vt:lpstr>DCQL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123</cp:revision>
  <dcterms:created xsi:type="dcterms:W3CDTF">2009-06-15T16:18:33Z</dcterms:created>
  <dcterms:modified xsi:type="dcterms:W3CDTF">2009-06-19T21:25:57Z</dcterms:modified>
</cp:coreProperties>
</file>