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76" r:id="rId3"/>
    <p:sldId id="265" r:id="rId4"/>
    <p:sldId id="257" r:id="rId5"/>
    <p:sldId id="260" r:id="rId6"/>
    <p:sldId id="277" r:id="rId7"/>
    <p:sldId id="279" r:id="rId8"/>
    <p:sldId id="27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fitzhugh" initials="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PPT_template_MAIN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95800" y="1676400"/>
            <a:ext cx="3581400" cy="609600"/>
          </a:xfrm>
        </p:spPr>
        <p:txBody>
          <a:bodyPr anchor="t"/>
          <a:lstStyle>
            <a:lvl1pPr>
              <a:defRPr sz="3600">
                <a:latin typeface="Arial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4114800"/>
            <a:ext cx="3200400" cy="457200"/>
          </a:xfrm>
        </p:spPr>
        <p:txBody>
          <a:bodyPr/>
          <a:lstStyle>
            <a:lvl1pPr marL="0" indent="0">
              <a:buFontTx/>
              <a:buNone/>
              <a:defRPr sz="2000" i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9" name="Picture 23" descr="caBIG-PPT-template---COV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286000"/>
            <a:ext cx="3810000" cy="609600"/>
          </a:xfrm>
        </p:spPr>
        <p:txBody>
          <a:bodyPr anchor="t"/>
          <a:lstStyle>
            <a:lvl1pPr algn="r"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148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7" descr="PPT_template_insid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0"/>
            <a:ext cx="685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724400" y="1676400"/>
            <a:ext cx="4038600" cy="609600"/>
          </a:xfrm>
        </p:spPr>
        <p:txBody>
          <a:bodyPr>
            <a:noAutofit/>
          </a:bodyPr>
          <a:lstStyle/>
          <a:p>
            <a:r>
              <a:rPr lang="en-US" dirty="0" smtClean="0"/>
              <a:t>Overview and Demo of CaIntegrator2</a:t>
            </a:r>
            <a:br>
              <a:rPr lang="en-US" dirty="0" smtClean="0"/>
            </a:br>
            <a:r>
              <a:rPr lang="en-US" sz="1050" dirty="0" smtClean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5023335" y="4038600"/>
            <a:ext cx="3733800" cy="457200"/>
          </a:xfrm>
        </p:spPr>
        <p:txBody>
          <a:bodyPr/>
          <a:lstStyle/>
          <a:p>
            <a:r>
              <a:rPr lang="en-US" dirty="0" smtClean="0"/>
              <a:t>A Tool for Publishing and Analyzing Integrated Study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caIntegrator2 capabilities</a:t>
            </a:r>
          </a:p>
          <a:p>
            <a:pPr lvl="1"/>
            <a:r>
              <a:rPr lang="en-US" dirty="0" smtClean="0"/>
              <a:t>For this pre-alpha release</a:t>
            </a:r>
          </a:p>
          <a:p>
            <a:pPr lvl="1"/>
            <a:r>
              <a:rPr lang="en-US" dirty="0" smtClean="0"/>
              <a:t>For production release</a:t>
            </a:r>
          </a:p>
          <a:p>
            <a:r>
              <a:rPr lang="en-US" dirty="0" smtClean="0"/>
              <a:t>Release Plan</a:t>
            </a:r>
          </a:p>
          <a:p>
            <a:r>
              <a:rPr lang="en-US" dirty="0" smtClean="0"/>
              <a:t>What you can do to prepare for using caIntegrator2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3600" dirty="0" smtClean="0"/>
              <a:t>caIntegrator2 Goals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Autofit/>
          </a:bodyPr>
          <a:lstStyle/>
          <a:p>
            <a:r>
              <a:rPr lang="en-US" sz="2200" dirty="0" smtClean="0"/>
              <a:t>Have a single place where one can go to get all the information about a study</a:t>
            </a:r>
          </a:p>
          <a:p>
            <a:pPr lvl="1"/>
            <a:r>
              <a:rPr lang="en-US" sz="2200" dirty="0" smtClean="0"/>
              <a:t>Clinical Data</a:t>
            </a:r>
          </a:p>
          <a:p>
            <a:pPr lvl="1"/>
            <a:r>
              <a:rPr lang="en-US" sz="2200" dirty="0" smtClean="0"/>
              <a:t>Imaging Data</a:t>
            </a:r>
          </a:p>
          <a:p>
            <a:pPr lvl="1"/>
            <a:r>
              <a:rPr lang="en-US" sz="2200" dirty="0" smtClean="0"/>
              <a:t>Genomic Data</a:t>
            </a:r>
          </a:p>
          <a:p>
            <a:r>
              <a:rPr lang="en-US" sz="2200" dirty="0" smtClean="0"/>
              <a:t>Provide ways to browse and analyze the data</a:t>
            </a:r>
          </a:p>
          <a:p>
            <a:pPr lvl="1"/>
            <a:r>
              <a:rPr lang="en-US" sz="2200" dirty="0" smtClean="0"/>
              <a:t>Explore and confirm hypotheses</a:t>
            </a:r>
          </a:p>
          <a:p>
            <a:pPr lvl="1"/>
            <a:r>
              <a:rPr lang="en-US" sz="2200" dirty="0" smtClean="0"/>
              <a:t>Publish results and lists, e.g. of interesting genes</a:t>
            </a:r>
          </a:p>
          <a:p>
            <a:r>
              <a:rPr lang="en-US" sz="2200" dirty="0" smtClean="0"/>
              <a:t>Have a way to roll out new studies easily</a:t>
            </a:r>
          </a:p>
          <a:p>
            <a:r>
              <a:rPr lang="en-US" sz="2200" dirty="0" smtClean="0"/>
              <a:t>Have a consistent user experience across different studies</a:t>
            </a:r>
          </a:p>
          <a:p>
            <a:r>
              <a:rPr lang="en-US" sz="2200" dirty="0" smtClean="0"/>
              <a:t>Lay the groundwork for cross-study comparisons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5570062" y="4844240"/>
            <a:ext cx="382283" cy="41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5417662" y="4419600"/>
            <a:ext cx="382283" cy="41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7" name="Picture 4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5032402" y="3822848"/>
            <a:ext cx="382283" cy="41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6" name="Picture 4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4673812" y="3159464"/>
            <a:ext cx="382283" cy="41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2914710"/>
            <a:ext cx="685800" cy="74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" name="Picture 74" descr="NCIA 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4057710"/>
            <a:ext cx="1113692" cy="381000"/>
          </a:xfrm>
          <a:prstGeom prst="rect">
            <a:avLst/>
          </a:prstGeom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41651" y="4514910"/>
            <a:ext cx="41134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2400" y="3625911"/>
            <a:ext cx="41134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Flowchart: Magnetic Disk 56"/>
          <p:cNvSpPr/>
          <p:nvPr/>
        </p:nvSpPr>
        <p:spPr>
          <a:xfrm>
            <a:off x="6578598" y="2783582"/>
            <a:ext cx="609600" cy="609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3600" dirty="0" smtClean="0"/>
              <a:t>How caIntegrator2 works</a:t>
            </a:r>
            <a:endParaRPr lang="en-US" sz="3600" dirty="0"/>
          </a:p>
        </p:txBody>
      </p:sp>
      <p:sp>
        <p:nvSpPr>
          <p:cNvPr id="38" name="TextBox 37"/>
          <p:cNvSpPr txBox="1"/>
          <p:nvPr/>
        </p:nvSpPr>
        <p:spPr>
          <a:xfrm>
            <a:off x="228600" y="3612178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Study Team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828800" y="3078778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Array Data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1879602" y="3625911"/>
            <a:ext cx="162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Clinical Data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2133600" y="4145578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Images</a:t>
            </a:r>
            <a:endParaRPr lang="en-US" sz="1600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990600" y="3371910"/>
            <a:ext cx="762000" cy="2402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143000" y="3829110"/>
            <a:ext cx="685800" cy="116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90600" y="4057710"/>
            <a:ext cx="1066800" cy="2402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01175" y="3603885"/>
            <a:ext cx="73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Spread-sheet </a:t>
            </a:r>
            <a:endParaRPr lang="en-US" sz="9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005665" y="3304177"/>
            <a:ext cx="304800" cy="158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146605" y="3764578"/>
            <a:ext cx="739595" cy="4034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048000" y="4243975"/>
            <a:ext cx="609600" cy="54003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600200" y="2088178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Software Development Team</a:t>
            </a:r>
            <a:endParaRPr lang="en-US" sz="1600" dirty="0"/>
          </a:p>
        </p:txBody>
      </p:sp>
      <p:pic>
        <p:nvPicPr>
          <p:cNvPr id="56" name="Picture 55" descr="2008_05_29_workspac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29198" y="2381310"/>
            <a:ext cx="830400" cy="630872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808134" y="2973049"/>
            <a:ext cx="1583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caIntegrator2</a:t>
            </a:r>
            <a:endParaRPr lang="en-US" sz="16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419600" y="2316778"/>
            <a:ext cx="1524000" cy="6858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797798" y="2152710"/>
            <a:ext cx="114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Study Team</a:t>
            </a:r>
          </a:p>
          <a:p>
            <a:endParaRPr lang="en-US" sz="1600" dirty="0"/>
          </a:p>
          <a:p>
            <a:r>
              <a:rPr lang="en-US" sz="1600" dirty="0" smtClean="0"/>
              <a:t>Public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7035798" y="2457510"/>
            <a:ext cx="762000" cy="762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035798" y="2686110"/>
            <a:ext cx="762000" cy="381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676400" y="4526578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 Annotations</a:t>
            </a:r>
            <a:endParaRPr lang="en-US" sz="16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914400" y="4210110"/>
            <a:ext cx="762000" cy="381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581400" y="4629673"/>
            <a:ext cx="888501" cy="49305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 descr="2008_05_29_workspac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14998" y="3295710"/>
            <a:ext cx="629800" cy="478472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6536266" y="2618377"/>
            <a:ext cx="736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View Study</a:t>
            </a:r>
            <a:endParaRPr 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993466" y="3541244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Deploy Study</a:t>
            </a:r>
            <a:endParaRPr lang="en-US" sz="1000" dirty="0"/>
          </a:p>
        </p:txBody>
      </p:sp>
      <p:cxnSp>
        <p:nvCxnSpPr>
          <p:cNvPr id="102" name="Straight Arrow Connector 101"/>
          <p:cNvCxnSpPr/>
          <p:nvPr/>
        </p:nvCxnSpPr>
        <p:spPr>
          <a:xfrm rot="10800000">
            <a:off x="7492998" y="3600510"/>
            <a:ext cx="304800" cy="762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3987801" y="3295696"/>
            <a:ext cx="2438400" cy="42346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4419600" y="3371910"/>
            <a:ext cx="2057400" cy="381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4893734" y="3405775"/>
            <a:ext cx="1701801" cy="7196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5029200" y="3429000"/>
            <a:ext cx="1600200" cy="108591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797798" y="3487579"/>
            <a:ext cx="1117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Study Manager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429375" y="4362510"/>
            <a:ext cx="504825" cy="566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0" name="Straight Arrow Connector 69"/>
          <p:cNvCxnSpPr/>
          <p:nvPr/>
        </p:nvCxnSpPr>
        <p:spPr>
          <a:xfrm rot="10800000">
            <a:off x="5776210" y="4001125"/>
            <a:ext cx="609600" cy="457200"/>
          </a:xfrm>
          <a:prstGeom prst="straightConnector1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0800000">
            <a:off x="5638802" y="3524312"/>
            <a:ext cx="914399" cy="819089"/>
          </a:xfrm>
          <a:prstGeom prst="straightConnector1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866275" y="5452646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Tissue Data</a:t>
            </a:r>
            <a:endParaRPr lang="en-US" sz="1600" dirty="0"/>
          </a:p>
        </p:txBody>
      </p:sp>
      <p:cxnSp>
        <p:nvCxnSpPr>
          <p:cNvPr id="92" name="Straight Arrow Connector 91"/>
          <p:cNvCxnSpPr/>
          <p:nvPr/>
        </p:nvCxnSpPr>
        <p:spPr>
          <a:xfrm rot="16200000" flipH="1">
            <a:off x="533400" y="4191000"/>
            <a:ext cx="1371600" cy="13716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343400" y="5486400"/>
            <a:ext cx="990600" cy="21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7" name="Straight Arrow Connector 96"/>
          <p:cNvCxnSpPr/>
          <p:nvPr/>
        </p:nvCxnSpPr>
        <p:spPr>
          <a:xfrm>
            <a:off x="3092940" y="5637212"/>
            <a:ext cx="1143000" cy="158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5400000" flipH="1" flipV="1">
            <a:off x="5029200" y="3810000"/>
            <a:ext cx="2133600" cy="13716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380795" y="4488305"/>
            <a:ext cx="73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Spread-sheet </a:t>
            </a:r>
            <a:endParaRPr lang="en-US" sz="9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62000" y="4267200"/>
            <a:ext cx="1143000" cy="9144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905000" y="50292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 Annotations</a:t>
            </a:r>
            <a:endParaRPr lang="en-US" sz="1600" dirty="0"/>
          </a:p>
        </p:txBody>
      </p:sp>
      <p:pic>
        <p:nvPicPr>
          <p:cNvPr id="103" name="Picture 102" descr="NCIA 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5029200"/>
            <a:ext cx="762000" cy="260684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4319665" y="5029200"/>
            <a:ext cx="480935" cy="276999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AIM</a:t>
            </a:r>
            <a:endParaRPr lang="en-US" sz="1200" b="1" dirty="0"/>
          </a:p>
        </p:txBody>
      </p:sp>
      <p:cxnSp>
        <p:nvCxnSpPr>
          <p:cNvPr id="107" name="Straight Arrow Connector 106"/>
          <p:cNvCxnSpPr/>
          <p:nvPr/>
        </p:nvCxnSpPr>
        <p:spPr>
          <a:xfrm rot="5400000" flipH="1" flipV="1">
            <a:off x="5118847" y="3491753"/>
            <a:ext cx="1649506" cy="1524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3786265" y="5181600"/>
            <a:ext cx="480935" cy="19326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1600200" y="2618601"/>
            <a:ext cx="3581400" cy="2318159"/>
            <a:chOff x="1600200" y="2618601"/>
            <a:chExt cx="3581400" cy="2318159"/>
          </a:xfrm>
        </p:grpSpPr>
        <p:sp>
          <p:nvSpPr>
            <p:cNvPr id="113" name="Rounded Rectangle 112"/>
            <p:cNvSpPr/>
            <p:nvPr/>
          </p:nvSpPr>
          <p:spPr>
            <a:xfrm>
              <a:off x="1600200" y="2879360"/>
              <a:ext cx="3581400" cy="2057400"/>
            </a:xfrm>
            <a:prstGeom prst="roundRect">
              <a:avLst/>
            </a:prstGeom>
            <a:noFill/>
            <a:ln w="12700">
              <a:solidFill>
                <a:schemeClr val="accent4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667000" y="2618601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chemeClr val="accent4">
                      <a:lumMod val="50000"/>
                      <a:lumOff val="50000"/>
                    </a:schemeClr>
                  </a:solidFill>
                </a:rPr>
                <a:t>pre-alpha release</a:t>
              </a:r>
              <a:endParaRPr lang="en-US" sz="1200" i="1" dirty="0">
                <a:solidFill>
                  <a:schemeClr val="accent4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752600" y="4982980"/>
            <a:ext cx="3733800" cy="1113020"/>
            <a:chOff x="1752600" y="4982980"/>
            <a:chExt cx="3733800" cy="1113020"/>
          </a:xfrm>
        </p:grpSpPr>
        <p:sp>
          <p:nvSpPr>
            <p:cNvPr id="115" name="Rounded Rectangle 114"/>
            <p:cNvSpPr/>
            <p:nvPr/>
          </p:nvSpPr>
          <p:spPr>
            <a:xfrm>
              <a:off x="1752600" y="4982980"/>
              <a:ext cx="3733800" cy="884420"/>
            </a:xfrm>
            <a:prstGeom prst="roundRect">
              <a:avLst/>
            </a:prstGeom>
            <a:noFill/>
            <a:ln w="12700">
              <a:solidFill>
                <a:schemeClr val="accent4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048000" y="5819001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chemeClr val="accent4">
                      <a:lumMod val="50000"/>
                      <a:lumOff val="50000"/>
                    </a:schemeClr>
                  </a:solidFill>
                </a:rPr>
                <a:t>1.0 release</a:t>
              </a:r>
              <a:endParaRPr lang="en-US" sz="1200" i="1" dirty="0">
                <a:solidFill>
                  <a:schemeClr val="accent4">
                    <a:lumMod val="50000"/>
                    <a:lumOff val="5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8" grpId="0"/>
      <p:bldP spid="39" grpId="0"/>
      <p:bldP spid="40" grpId="0"/>
      <p:bldP spid="41" grpId="0"/>
      <p:bldP spid="47" grpId="0"/>
      <p:bldP spid="55" grpId="0"/>
      <p:bldP spid="58" grpId="0"/>
      <p:bldP spid="78" grpId="0"/>
      <p:bldP spid="74" grpId="0"/>
      <p:bldP spid="99" grpId="0"/>
      <p:bldP spid="100" grpId="0"/>
      <p:bldP spid="59" grpId="0"/>
      <p:bldP spid="91" grpId="0"/>
      <p:bldP spid="82" grpId="0"/>
      <p:bldP spid="98" grpId="0"/>
      <p:bldP spid="10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caIntegrator2 can do now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Deploy studies</a:t>
            </a:r>
          </a:p>
          <a:p>
            <a:pPr lvl="1"/>
            <a:r>
              <a:rPr lang="en-US" sz="2000" dirty="0" smtClean="0"/>
              <a:t>mRNA expression data from </a:t>
            </a:r>
            <a:r>
              <a:rPr lang="en-US" sz="2000" dirty="0" err="1" smtClean="0"/>
              <a:t>caArray</a:t>
            </a:r>
            <a:r>
              <a:rPr lang="en-US" sz="2000" dirty="0" smtClean="0"/>
              <a:t> (currently only </a:t>
            </a:r>
            <a:r>
              <a:rPr lang="en-US" sz="2000" dirty="0" err="1" smtClean="0"/>
              <a:t>Affy</a:t>
            </a:r>
            <a:r>
              <a:rPr lang="en-US" sz="2000" dirty="0" smtClean="0"/>
              <a:t> platforms)</a:t>
            </a:r>
          </a:p>
          <a:p>
            <a:pPr lvl="1"/>
            <a:r>
              <a:rPr lang="en-US" sz="2000" dirty="0" smtClean="0"/>
              <a:t>Imaging data from NCIA with image annotations from a CSV file</a:t>
            </a:r>
          </a:p>
          <a:p>
            <a:pPr lvl="1"/>
            <a:r>
              <a:rPr lang="en-US" sz="2000" dirty="0" smtClean="0"/>
              <a:t>Clinical data from CSV files</a:t>
            </a:r>
          </a:p>
          <a:p>
            <a:pPr lvl="1"/>
            <a:r>
              <a:rPr lang="en-US" sz="2000" dirty="0" smtClean="0"/>
              <a:t>Define multiple measure of patient survival</a:t>
            </a:r>
          </a:p>
          <a:p>
            <a:pPr lvl="1"/>
            <a:r>
              <a:rPr lang="en-US" sz="2000" dirty="0" smtClean="0"/>
              <a:t>Define a set of control samples for fold change calculations</a:t>
            </a:r>
          </a:p>
          <a:p>
            <a:r>
              <a:rPr lang="en-US" sz="2000" dirty="0" smtClean="0"/>
              <a:t>Write complex queries</a:t>
            </a:r>
          </a:p>
          <a:p>
            <a:pPr lvl="1"/>
            <a:r>
              <a:rPr lang="en-US" sz="2000" dirty="0" smtClean="0"/>
              <a:t>Join across clinical, microarray (mRNA expression) and image data</a:t>
            </a:r>
          </a:p>
          <a:p>
            <a:pPr lvl="1"/>
            <a:r>
              <a:rPr lang="en-US" sz="2000" dirty="0" smtClean="0"/>
              <a:t>Publish queries to other users that return lists of interesting genes, subjects and/or images</a:t>
            </a:r>
          </a:p>
          <a:p>
            <a:r>
              <a:rPr lang="en-US" sz="2000" dirty="0" smtClean="0"/>
              <a:t>Do analysis</a:t>
            </a:r>
          </a:p>
          <a:p>
            <a:pPr lvl="1"/>
            <a:r>
              <a:rPr lang="en-US" sz="2000" dirty="0" smtClean="0"/>
              <a:t>Kaplan-Meier Survival Curves based on clinical or gene expression data</a:t>
            </a:r>
          </a:p>
          <a:p>
            <a:pPr lvl="1"/>
            <a:r>
              <a:rPr lang="en-US" sz="2000" dirty="0" smtClean="0"/>
              <a:t>Export to </a:t>
            </a:r>
            <a:r>
              <a:rPr lang="en-US" sz="2000" dirty="0" err="1" smtClean="0"/>
              <a:t>GenePattern</a:t>
            </a:r>
            <a:r>
              <a:rPr lang="en-US" sz="2000" dirty="0" smtClean="0"/>
              <a:t> for more detailed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caIntegrator2 will do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4953000"/>
          </a:xfrm>
        </p:spPr>
        <p:txBody>
          <a:bodyPr/>
          <a:lstStyle/>
          <a:p>
            <a:r>
              <a:rPr lang="en-US" dirty="0" smtClean="0"/>
              <a:t>More types of data</a:t>
            </a:r>
          </a:p>
          <a:p>
            <a:pPr lvl="1"/>
            <a:r>
              <a:rPr lang="en-US" dirty="0" smtClean="0"/>
              <a:t>mRNA expression data from more platforms</a:t>
            </a:r>
          </a:p>
          <a:p>
            <a:pPr lvl="1"/>
            <a:r>
              <a:rPr lang="en-US" dirty="0" smtClean="0"/>
              <a:t>Copy number data from </a:t>
            </a:r>
            <a:r>
              <a:rPr lang="en-US" dirty="0" err="1" smtClean="0"/>
              <a:t>caArray</a:t>
            </a:r>
            <a:endParaRPr lang="en-US" dirty="0" smtClean="0"/>
          </a:p>
          <a:p>
            <a:pPr lvl="1"/>
            <a:r>
              <a:rPr lang="en-US" dirty="0" smtClean="0"/>
              <a:t>Genotype data from </a:t>
            </a:r>
            <a:r>
              <a:rPr lang="en-US" dirty="0" err="1" smtClean="0"/>
              <a:t>caArray</a:t>
            </a:r>
            <a:endParaRPr lang="en-US" dirty="0" smtClean="0"/>
          </a:p>
          <a:p>
            <a:pPr lvl="1"/>
            <a:r>
              <a:rPr lang="en-US" dirty="0" smtClean="0"/>
              <a:t>Tissue data from </a:t>
            </a:r>
            <a:r>
              <a:rPr lang="en-US" dirty="0" err="1" smtClean="0"/>
              <a:t>caTissue</a:t>
            </a:r>
            <a:endParaRPr lang="en-US" dirty="0" smtClean="0"/>
          </a:p>
          <a:p>
            <a:r>
              <a:rPr lang="en-US" dirty="0" err="1" smtClean="0"/>
              <a:t>Timepoints</a:t>
            </a:r>
            <a:endParaRPr lang="en-US" dirty="0" smtClean="0"/>
          </a:p>
          <a:p>
            <a:pPr lvl="1"/>
            <a:r>
              <a:rPr lang="en-US" dirty="0" smtClean="0"/>
              <a:t>Clinical, array and imaging data can be associated with specific study </a:t>
            </a:r>
            <a:r>
              <a:rPr lang="en-US" dirty="0" err="1" smtClean="0"/>
              <a:t>timepoints</a:t>
            </a:r>
            <a:r>
              <a:rPr lang="en-US" dirty="0" smtClean="0"/>
              <a:t> (for instance, ‘Time of Diagnosis’ or ‘Six Months after Treatment Start’)</a:t>
            </a:r>
          </a:p>
          <a:p>
            <a:pPr lvl="1"/>
            <a:r>
              <a:rPr lang="en-US" dirty="0" smtClean="0"/>
              <a:t>Queries will be able to operate on data from specific </a:t>
            </a:r>
            <a:r>
              <a:rPr lang="en-US" dirty="0" err="1" smtClean="0"/>
              <a:t>timepoints</a:t>
            </a:r>
            <a:endParaRPr lang="en-US" dirty="0" smtClean="0"/>
          </a:p>
          <a:p>
            <a:r>
              <a:rPr lang="en-US" dirty="0" smtClean="0"/>
              <a:t>More analysis</a:t>
            </a:r>
          </a:p>
          <a:p>
            <a:pPr lvl="1"/>
            <a:r>
              <a:rPr lang="en-US" dirty="0" smtClean="0"/>
              <a:t>More seamless integration with </a:t>
            </a:r>
            <a:r>
              <a:rPr lang="en-US" dirty="0" err="1" smtClean="0"/>
              <a:t>GenePattern</a:t>
            </a:r>
            <a:endParaRPr lang="en-US" dirty="0" smtClean="0"/>
          </a:p>
          <a:p>
            <a:pPr lvl="1"/>
            <a:r>
              <a:rPr lang="en-US" dirty="0" smtClean="0"/>
              <a:t>Integration with other analysis tools such as </a:t>
            </a:r>
            <a:r>
              <a:rPr lang="en-US" dirty="0" err="1" smtClean="0"/>
              <a:t>geWorkbench</a:t>
            </a:r>
            <a:r>
              <a:rPr lang="en-US" dirty="0" smtClean="0"/>
              <a:t> and </a:t>
            </a:r>
            <a:r>
              <a:rPr lang="en-US" dirty="0" err="1" smtClean="0"/>
              <a:t>BioConductor</a:t>
            </a:r>
            <a:endParaRPr lang="en-US" dirty="0" smtClean="0"/>
          </a:p>
          <a:p>
            <a:r>
              <a:rPr lang="en-US" dirty="0" smtClean="0"/>
              <a:t>Allow updates of study data</a:t>
            </a:r>
          </a:p>
          <a:p>
            <a:pPr lvl="1"/>
            <a:r>
              <a:rPr lang="en-US" dirty="0" smtClean="0"/>
              <a:t>New study subjects</a:t>
            </a:r>
          </a:p>
          <a:p>
            <a:pPr lvl="1"/>
            <a:r>
              <a:rPr lang="en-US" dirty="0" smtClean="0"/>
              <a:t>Updated clinical, imaging and array data for existing subjects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Release Schedule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Pre-alpha Release at end of January, 2009</a:t>
            </a:r>
          </a:p>
          <a:p>
            <a:r>
              <a:rPr lang="en-US" sz="2000" dirty="0" smtClean="0"/>
              <a:t>Alpha release Q1/Q2 2009</a:t>
            </a:r>
          </a:p>
          <a:p>
            <a:r>
              <a:rPr lang="en-US" sz="2000" dirty="0" smtClean="0"/>
              <a:t>Beta release in Q2/Q3 2009</a:t>
            </a:r>
          </a:p>
          <a:p>
            <a:r>
              <a:rPr lang="en-US" sz="2000" dirty="0" smtClean="0"/>
              <a:t>1.0 Release in September, 2009</a:t>
            </a:r>
          </a:p>
        </p:txBody>
      </p:sp>
      <p:sp>
        <p:nvSpPr>
          <p:cNvPr id="1026" name="AutoShape 2" descr="Image:CaI2-ReleaseSchedul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:CaI2-ReleaseSchedul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Image:CaI2-ReleaseSchedul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you can do to get ready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clinical data in CSV files</a:t>
            </a:r>
          </a:p>
          <a:p>
            <a:pPr lvl="1"/>
            <a:r>
              <a:rPr lang="en-US" dirty="0" smtClean="0"/>
              <a:t>One line per patient</a:t>
            </a:r>
          </a:p>
          <a:p>
            <a:pPr lvl="1"/>
            <a:r>
              <a:rPr lang="en-US" dirty="0" smtClean="0"/>
              <a:t>Your unique patient identifier in one column</a:t>
            </a:r>
          </a:p>
          <a:p>
            <a:pPr lvl="1"/>
            <a:r>
              <a:rPr lang="en-US" dirty="0" err="1" smtClean="0"/>
              <a:t>Timepoint</a:t>
            </a:r>
            <a:r>
              <a:rPr lang="en-US" dirty="0" smtClean="0"/>
              <a:t> identifier, if applicable, in one column</a:t>
            </a:r>
          </a:p>
          <a:p>
            <a:r>
              <a:rPr lang="en-US" dirty="0" smtClean="0"/>
              <a:t>Array data should be deposited in </a:t>
            </a:r>
            <a:r>
              <a:rPr lang="en-US" dirty="0" err="1" smtClean="0"/>
              <a:t>caArray</a:t>
            </a:r>
            <a:r>
              <a:rPr lang="en-US" dirty="0" smtClean="0"/>
              <a:t>, either locally or the CBIIT installation</a:t>
            </a:r>
          </a:p>
          <a:p>
            <a:pPr lvl="1"/>
            <a:r>
              <a:rPr lang="en-US" dirty="0" smtClean="0"/>
              <a:t>Have CSV file with two columns, one the patient id and one the </a:t>
            </a:r>
            <a:r>
              <a:rPr lang="en-US" dirty="0" err="1" smtClean="0"/>
              <a:t>caArray</a:t>
            </a:r>
            <a:r>
              <a:rPr lang="en-US" dirty="0" smtClean="0"/>
              <a:t> sample name</a:t>
            </a:r>
          </a:p>
          <a:p>
            <a:r>
              <a:rPr lang="en-US" dirty="0" smtClean="0"/>
              <a:t>Image data should be in an NCIA grid node as public data, either locally or the CBIIT installation</a:t>
            </a:r>
          </a:p>
          <a:p>
            <a:pPr lvl="1"/>
            <a:r>
              <a:rPr lang="en-US" dirty="0" smtClean="0"/>
              <a:t>Image annotation in CSV file</a:t>
            </a:r>
          </a:p>
          <a:p>
            <a:pPr lvl="2"/>
            <a:r>
              <a:rPr lang="en-US" dirty="0" smtClean="0"/>
              <a:t>One line per image series</a:t>
            </a:r>
          </a:p>
          <a:p>
            <a:pPr lvl="2"/>
            <a:r>
              <a:rPr lang="en-US" dirty="0" smtClean="0"/>
              <a:t>Unique image series id in one column</a:t>
            </a:r>
          </a:p>
          <a:p>
            <a:pPr lvl="1"/>
            <a:r>
              <a:rPr lang="en-US" dirty="0" smtClean="0"/>
              <a:t>Have CSV file with two columns, one the NCIA study instance UID and one the patient id from the clinical data file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1161</TotalTime>
  <Words>493</Words>
  <Application>Microsoft Office PowerPoint</Application>
  <PresentationFormat>On-screen Show (4:3)</PresentationFormat>
  <Paragraphs>85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Design</vt:lpstr>
      <vt:lpstr>Overview and Demo of CaIntegrator2   </vt:lpstr>
      <vt:lpstr>Agenda</vt:lpstr>
      <vt:lpstr>caIntegrator2 Goals</vt:lpstr>
      <vt:lpstr>How caIntegrator2 works</vt:lpstr>
      <vt:lpstr>What caIntegrator2 can do now</vt:lpstr>
      <vt:lpstr>What caIntegrator2 will do</vt:lpstr>
      <vt:lpstr>Release Schedule</vt:lpstr>
      <vt:lpstr>What you can do to get ready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CaIntegrator2 &amp; NCIA Meeting Agenda</dc:title>
  <dc:creator>wfitzhugh</dc:creator>
  <cp:lastModifiedBy>wfitzhugh</cp:lastModifiedBy>
  <cp:revision>123</cp:revision>
  <dcterms:created xsi:type="dcterms:W3CDTF">2008-09-05T14:23:08Z</dcterms:created>
  <dcterms:modified xsi:type="dcterms:W3CDTF">2009-02-06T17:05:28Z</dcterms:modified>
</cp:coreProperties>
</file>