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57" r:id="rId5"/>
    <p:sldId id="260" r:id="rId6"/>
    <p:sldId id="277" r:id="rId7"/>
    <p:sldId id="279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this pre-alpha 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7248525" y="971550"/>
            <a:ext cx="6191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570062" y="4965862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417662" y="4541222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5032402" y="394447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4673812" y="3281086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3036332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4179332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1651" y="46365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3747533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9052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 works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37338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32004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3747533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42672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3493532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950732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4179332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1175" y="3725507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3425799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886200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4365597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22098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29198" y="25029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3094671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2438400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22743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25791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28077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46482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43317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4751295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14998" y="34173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27399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36628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37221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3417318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3493532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3527397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3550622"/>
            <a:ext cx="1600200" cy="108591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36092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29375" y="4484132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76210" y="4122747"/>
            <a:ext cx="609600" cy="4572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5638802" y="3645934"/>
            <a:ext cx="914399" cy="819089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66275" y="55742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 rot="16200000" flipH="1">
            <a:off x="533400" y="4312622"/>
            <a:ext cx="1371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43400" y="5608022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5758834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029200" y="3931622"/>
            <a:ext cx="21336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80795" y="4609927"/>
            <a:ext cx="7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Spread-sheet </a:t>
            </a:r>
            <a:endParaRPr lang="en-US" sz="9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62000" y="4388822"/>
            <a:ext cx="1143000" cy="914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05000" y="5150822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pic>
        <p:nvPicPr>
          <p:cNvPr id="103" name="Picture 102" descr="NCIA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150822"/>
            <a:ext cx="762000" cy="260684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4319665" y="5150822"/>
            <a:ext cx="480935" cy="276999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AIM</a:t>
            </a:r>
            <a:endParaRPr lang="en-US" sz="120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rot="5400000" flipH="1" flipV="1">
            <a:off x="5118847" y="3613375"/>
            <a:ext cx="1649506" cy="1524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786265" y="5303222"/>
            <a:ext cx="480935" cy="1932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600200" y="2740223"/>
            <a:ext cx="3581400" cy="2318159"/>
            <a:chOff x="1600200" y="2618601"/>
            <a:chExt cx="3581400" cy="2318159"/>
          </a:xfrm>
        </p:grpSpPr>
        <p:sp>
          <p:nvSpPr>
            <p:cNvPr id="113" name="Rounded Rectangle 112"/>
            <p:cNvSpPr/>
            <p:nvPr/>
          </p:nvSpPr>
          <p:spPr>
            <a:xfrm>
              <a:off x="1600200" y="2879360"/>
              <a:ext cx="3581400" cy="205740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667000" y="26186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pre-alpha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52600" y="5104602"/>
            <a:ext cx="3733800" cy="1113020"/>
            <a:chOff x="1752600" y="4982980"/>
            <a:chExt cx="3733800" cy="1113020"/>
          </a:xfrm>
        </p:grpSpPr>
        <p:sp>
          <p:nvSpPr>
            <p:cNvPr id="115" name="Rounded Rectangle 114"/>
            <p:cNvSpPr/>
            <p:nvPr/>
          </p:nvSpPr>
          <p:spPr>
            <a:xfrm>
              <a:off x="1752600" y="4982980"/>
              <a:ext cx="3733800" cy="884420"/>
            </a:xfrm>
            <a:prstGeom prst="roundRect">
              <a:avLst/>
            </a:prstGeom>
            <a:noFill/>
            <a:ln w="12700">
              <a:solidFill>
                <a:schemeClr val="accent4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0" y="58190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>
                  <a:solidFill>
                    <a:schemeClr val="accent4">
                      <a:lumMod val="50000"/>
                      <a:lumOff val="50000"/>
                    </a:schemeClr>
                  </a:solidFill>
                </a:rPr>
                <a:t>1.0 release</a:t>
              </a:r>
              <a:endParaRPr lang="en-US" sz="1200" i="1" dirty="0">
                <a:solidFill>
                  <a:schemeClr val="accent4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486400" y="1362075"/>
            <a:ext cx="2095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5" name="Straight Arrow Connector 64"/>
          <p:cNvCxnSpPr/>
          <p:nvPr/>
        </p:nvCxnSpPr>
        <p:spPr>
          <a:xfrm rot="5400000" flipH="1" flipV="1">
            <a:off x="6287294" y="2171700"/>
            <a:ext cx="532606" cy="794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99" grpId="0"/>
      <p:bldP spid="100" grpId="0"/>
      <p:bldP spid="59" grpId="0"/>
      <p:bldP spid="91" grpId="0"/>
      <p:bldP spid="82" grpId="0"/>
      <p:bldP spid="98" grpId="0"/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Deploy studies</a:t>
            </a:r>
          </a:p>
          <a:p>
            <a:pPr lvl="1"/>
            <a:r>
              <a:rPr lang="en-US" sz="2000" dirty="0" smtClean="0"/>
              <a:t>mRNA expression data from </a:t>
            </a:r>
            <a:r>
              <a:rPr lang="en-US" sz="2000" dirty="0" err="1" smtClean="0"/>
              <a:t>caArray</a:t>
            </a:r>
            <a:r>
              <a:rPr lang="en-US" sz="2000" dirty="0" smtClean="0"/>
              <a:t> (currently only </a:t>
            </a:r>
            <a:r>
              <a:rPr lang="en-US" sz="2000" dirty="0" err="1" smtClean="0"/>
              <a:t>Affy</a:t>
            </a:r>
            <a:r>
              <a:rPr lang="en-US" sz="2000" dirty="0" smtClean="0"/>
              <a:t> platforms)</a:t>
            </a:r>
          </a:p>
          <a:p>
            <a:pPr lvl="1"/>
            <a:r>
              <a:rPr lang="en-US" sz="2000" dirty="0" smtClean="0"/>
              <a:t>Imaging data from NCIA with image annotations from a CSV file</a:t>
            </a:r>
          </a:p>
          <a:p>
            <a:pPr lvl="1"/>
            <a:r>
              <a:rPr lang="en-US" sz="2000" dirty="0" smtClean="0"/>
              <a:t>Clinical data from CSV files</a:t>
            </a:r>
          </a:p>
          <a:p>
            <a:pPr lvl="1"/>
            <a:r>
              <a:rPr lang="en-US" sz="2000" dirty="0" smtClean="0"/>
              <a:t>Define multiple measure of patient survival</a:t>
            </a:r>
          </a:p>
          <a:p>
            <a:pPr lvl="1"/>
            <a:r>
              <a:rPr lang="en-US" sz="2000" dirty="0" smtClean="0"/>
              <a:t>Define a set of control samples for fold change calculations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(mRNA expression)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 based on clinical or gene expression data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953000"/>
          </a:xfrm>
        </p:spPr>
        <p:txBody>
          <a:bodyPr/>
          <a:lstStyle/>
          <a:p>
            <a:r>
              <a:rPr lang="en-US" dirty="0" smtClean="0"/>
              <a:t>More types of data</a:t>
            </a:r>
          </a:p>
          <a:p>
            <a:pPr lvl="1"/>
            <a:r>
              <a:rPr lang="en-US" dirty="0" smtClean="0"/>
              <a:t>mRNA expression data from more platforms</a:t>
            </a:r>
          </a:p>
          <a:p>
            <a:pPr lvl="1"/>
            <a:r>
              <a:rPr lang="en-US" dirty="0" smtClean="0"/>
              <a:t>Copy number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Genotype data from </a:t>
            </a:r>
            <a:r>
              <a:rPr lang="en-US" dirty="0" err="1" smtClean="0"/>
              <a:t>caArray</a:t>
            </a:r>
            <a:endParaRPr lang="en-US" dirty="0" smtClean="0"/>
          </a:p>
          <a:p>
            <a:pPr lvl="1"/>
            <a:r>
              <a:rPr lang="en-US" dirty="0" smtClean="0"/>
              <a:t>Tissue data from </a:t>
            </a:r>
            <a:r>
              <a:rPr lang="en-US" dirty="0" err="1" smtClean="0"/>
              <a:t>caTissue</a:t>
            </a:r>
            <a:endParaRPr lang="en-US" dirty="0" smtClean="0"/>
          </a:p>
          <a:p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Clinical, array and imaging data can be associated with specific study </a:t>
            </a:r>
            <a:r>
              <a:rPr lang="en-US" dirty="0" err="1" smtClean="0"/>
              <a:t>timepoints</a:t>
            </a:r>
            <a:r>
              <a:rPr lang="en-US" dirty="0" smtClean="0"/>
              <a:t> (for instance, ‘Time of Diagnosis’ or ‘Six Months after Treatment Start’)</a:t>
            </a:r>
          </a:p>
          <a:p>
            <a:pPr lvl="1"/>
            <a:r>
              <a:rPr lang="en-US" dirty="0" smtClean="0"/>
              <a:t>Queries will be able to operate on data from specific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More analysis</a:t>
            </a:r>
          </a:p>
          <a:p>
            <a:pPr lvl="1"/>
            <a:r>
              <a:rPr lang="en-US" dirty="0" smtClean="0"/>
              <a:t>More seamless integration with </a:t>
            </a:r>
            <a:r>
              <a:rPr lang="en-US" dirty="0" err="1" smtClean="0"/>
              <a:t>GenePattern</a:t>
            </a:r>
            <a:endParaRPr lang="en-US" dirty="0" smtClean="0"/>
          </a:p>
          <a:p>
            <a:pPr lvl="1"/>
            <a:r>
              <a:rPr lang="en-US" dirty="0" smtClean="0"/>
              <a:t>Integration with other analysis tools such as </a:t>
            </a:r>
            <a:r>
              <a:rPr lang="en-US" dirty="0" err="1" smtClean="0"/>
              <a:t>geWorkbench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endParaRPr lang="en-US" dirty="0" smtClean="0"/>
          </a:p>
          <a:p>
            <a:r>
              <a:rPr lang="en-US" dirty="0" smtClean="0"/>
              <a:t>Allow updates of study data</a:t>
            </a:r>
          </a:p>
          <a:p>
            <a:pPr lvl="1"/>
            <a:r>
              <a:rPr lang="en-US" dirty="0" smtClean="0"/>
              <a:t>New study subjects</a:t>
            </a:r>
          </a:p>
          <a:p>
            <a:pPr lvl="1"/>
            <a:r>
              <a:rPr lang="en-US" dirty="0" smtClean="0"/>
              <a:t>Updated clinical, imaging and array data for existing subjects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Release Schedule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Pre-alpha Release at end of January, 2009</a:t>
            </a:r>
          </a:p>
          <a:p>
            <a:r>
              <a:rPr lang="en-US" sz="2000" dirty="0" smtClean="0"/>
              <a:t>Alpha release Q1/Q2 2009</a:t>
            </a:r>
          </a:p>
          <a:p>
            <a:r>
              <a:rPr lang="en-US" sz="2000" dirty="0" smtClean="0"/>
              <a:t>Beta release in Q2/Q3 2009</a:t>
            </a:r>
          </a:p>
          <a:p>
            <a:r>
              <a:rPr lang="en-US" sz="2000" dirty="0" smtClean="0"/>
              <a:t>1.0 Release in September, 2009</a:t>
            </a:r>
          </a:p>
        </p:txBody>
      </p:sp>
      <p:sp>
        <p:nvSpPr>
          <p:cNvPr id="1026" name="AutoShape 2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patient identifier in one column</a:t>
            </a:r>
          </a:p>
          <a:p>
            <a:pPr lvl="1"/>
            <a:r>
              <a:rPr lang="en-US" dirty="0" err="1" smtClean="0"/>
              <a:t>Timepoint</a:t>
            </a:r>
            <a:r>
              <a:rPr lang="en-US" dirty="0" smtClean="0"/>
              <a:t> identifier, if applicable, in one column</a:t>
            </a:r>
          </a:p>
          <a:p>
            <a:r>
              <a:rPr lang="en-US" dirty="0" smtClean="0"/>
              <a:t>Array 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name</a:t>
            </a:r>
          </a:p>
          <a:p>
            <a:r>
              <a:rPr lang="en-US" dirty="0" smtClean="0"/>
              <a:t>Image data should be in an NCIA grid node as public data, either locally or the CBIIT installation</a:t>
            </a:r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series id in one column</a:t>
            </a:r>
          </a:p>
          <a:p>
            <a:pPr lvl="1"/>
            <a:r>
              <a:rPr lang="en-US" dirty="0" smtClean="0"/>
              <a:t>Have CSV file with two columns, one the NCIA study instance UID and one the patient id from the clinical data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</TotalTime>
  <Words>493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Overview and Demo of CaIntegrator2   </vt:lpstr>
      <vt:lpstr>Agenda</vt:lpstr>
      <vt:lpstr>caIntegrator2 Goals</vt:lpstr>
      <vt:lpstr>How caIntegrator2 works</vt:lpstr>
      <vt:lpstr>What caIntegrator2 can do now</vt:lpstr>
      <vt:lpstr>What caIntegrator2 will do</vt:lpstr>
      <vt:lpstr>Release Schedule</vt:lpstr>
      <vt:lpstr>What you can do to get ready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124</cp:revision>
  <dcterms:created xsi:type="dcterms:W3CDTF">2008-09-05T14:23:08Z</dcterms:created>
  <dcterms:modified xsi:type="dcterms:W3CDTF">2009-03-13T14:56:52Z</dcterms:modified>
</cp:coreProperties>
</file>