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98" r:id="rId2"/>
    <p:sldId id="471" r:id="rId3"/>
    <p:sldId id="472" r:id="rId4"/>
    <p:sldId id="479" r:id="rId5"/>
    <p:sldId id="473" r:id="rId6"/>
    <p:sldId id="475" r:id="rId7"/>
    <p:sldId id="482" r:id="rId8"/>
    <p:sldId id="476" r:id="rId9"/>
    <p:sldId id="477" r:id="rId10"/>
    <p:sldId id="487" r:id="rId11"/>
    <p:sldId id="485" r:id="rId12"/>
    <p:sldId id="486" r:id="rId13"/>
    <p:sldId id="481" r:id="rId14"/>
    <p:sldId id="488" r:id="rId15"/>
    <p:sldId id="48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S PGothic"/>
        <a:cs typeface="MS PGothic"/>
      </a:defRPr>
    </a:lvl1pPr>
    <a:lvl2pPr marL="457200" algn="l" rtl="0" fontAlgn="base">
      <a:spcBef>
        <a:spcPct val="0"/>
      </a:spcBef>
      <a:spcAft>
        <a:spcPct val="0"/>
      </a:spcAft>
      <a:defRPr kern="1200">
        <a:solidFill>
          <a:schemeClr val="tx1"/>
        </a:solidFill>
        <a:latin typeface="Arial" charset="0"/>
        <a:ea typeface="MS PGothic"/>
        <a:cs typeface="MS PGothic"/>
      </a:defRPr>
    </a:lvl2pPr>
    <a:lvl3pPr marL="914400" algn="l" rtl="0" fontAlgn="base">
      <a:spcBef>
        <a:spcPct val="0"/>
      </a:spcBef>
      <a:spcAft>
        <a:spcPct val="0"/>
      </a:spcAft>
      <a:defRPr kern="1200">
        <a:solidFill>
          <a:schemeClr val="tx1"/>
        </a:solidFill>
        <a:latin typeface="Arial" charset="0"/>
        <a:ea typeface="MS PGothic"/>
        <a:cs typeface="MS PGothic"/>
      </a:defRPr>
    </a:lvl3pPr>
    <a:lvl4pPr marL="1371600" algn="l" rtl="0" fontAlgn="base">
      <a:spcBef>
        <a:spcPct val="0"/>
      </a:spcBef>
      <a:spcAft>
        <a:spcPct val="0"/>
      </a:spcAft>
      <a:defRPr kern="1200">
        <a:solidFill>
          <a:schemeClr val="tx1"/>
        </a:solidFill>
        <a:latin typeface="Arial" charset="0"/>
        <a:ea typeface="MS PGothic"/>
        <a:cs typeface="MS PGothic"/>
      </a:defRPr>
    </a:lvl4pPr>
    <a:lvl5pPr marL="1828800" algn="l" rtl="0" fontAlgn="base">
      <a:spcBef>
        <a:spcPct val="0"/>
      </a:spcBef>
      <a:spcAft>
        <a:spcPct val="0"/>
      </a:spcAft>
      <a:defRPr kern="1200">
        <a:solidFill>
          <a:schemeClr val="tx1"/>
        </a:solidFill>
        <a:latin typeface="Arial" charset="0"/>
        <a:ea typeface="MS PGothic"/>
        <a:cs typeface="MS PGothic"/>
      </a:defRPr>
    </a:lvl5pPr>
    <a:lvl6pPr marL="2286000" algn="l" defTabSz="914400" rtl="0" eaLnBrk="1" latinLnBrk="0" hangingPunct="1">
      <a:defRPr kern="1200">
        <a:solidFill>
          <a:schemeClr val="tx1"/>
        </a:solidFill>
        <a:latin typeface="Arial" charset="0"/>
        <a:ea typeface="MS PGothic"/>
        <a:cs typeface="MS PGothic"/>
      </a:defRPr>
    </a:lvl6pPr>
    <a:lvl7pPr marL="2743200" algn="l" defTabSz="914400" rtl="0" eaLnBrk="1" latinLnBrk="0" hangingPunct="1">
      <a:defRPr kern="1200">
        <a:solidFill>
          <a:schemeClr val="tx1"/>
        </a:solidFill>
        <a:latin typeface="Arial" charset="0"/>
        <a:ea typeface="MS PGothic"/>
        <a:cs typeface="MS PGothic"/>
      </a:defRPr>
    </a:lvl7pPr>
    <a:lvl8pPr marL="3200400" algn="l" defTabSz="914400" rtl="0" eaLnBrk="1" latinLnBrk="0" hangingPunct="1">
      <a:defRPr kern="1200">
        <a:solidFill>
          <a:schemeClr val="tx1"/>
        </a:solidFill>
        <a:latin typeface="Arial" charset="0"/>
        <a:ea typeface="MS PGothic"/>
        <a:cs typeface="MS PGothic"/>
      </a:defRPr>
    </a:lvl8pPr>
    <a:lvl9pPr marL="3657600" algn="l" defTabSz="914400" rtl="0" eaLnBrk="1" latinLnBrk="0" hangingPunct="1">
      <a:defRPr kern="1200">
        <a:solidFill>
          <a:schemeClr val="tx1"/>
        </a:solidFill>
        <a:latin typeface="Arial"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d"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a:srgbClr val="FF3300"/>
    <a:srgbClr val="FFFF66"/>
    <a:srgbClr val="66FF66"/>
    <a:srgbClr val="0028A8"/>
    <a:srgbClr val="3366FF"/>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4" autoAdjust="0"/>
    <p:restoredTop sz="93370" autoAdjust="0"/>
  </p:normalViewPr>
  <p:slideViewPr>
    <p:cSldViewPr snapToGrid="0">
      <p:cViewPr varScale="1">
        <p:scale>
          <a:sx n="90" d="100"/>
          <a:sy n="90" d="100"/>
        </p:scale>
        <p:origin x="-954"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9"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9"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9"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S PGothic" pitchFamily="34" charset="-128"/>
                <a:cs typeface="+mn-cs"/>
              </a:defRPr>
            </a:lvl1pPr>
          </a:lstStyle>
          <a:p>
            <a:pPr>
              <a:defRPr/>
            </a:pPr>
            <a:fld id="{067D8766-18E6-4C8D-9D77-811031BB316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7E292A2C-CA6E-4D8B-998A-36F74E4A6D39}" type="slidenum">
              <a:rPr lang="en-US" smtClean="0">
                <a:ea typeface="MS PGothic"/>
                <a:cs typeface="MS PGothic"/>
              </a:rPr>
              <a:pPr/>
              <a:t>1</a:t>
            </a:fld>
            <a:endParaRPr lang="en-US" smtClean="0">
              <a:ea typeface="MS PGothic"/>
              <a:cs typeface="MS PGothic"/>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latin typeface="Arial" charset="0"/>
              <a:ea typeface="MS PGothic"/>
              <a:cs typeface="MS P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pPr marL="228600" indent="-228600"/>
            <a:endParaRPr lang="en-US" smtClean="0">
              <a:latin typeface="Arial" charset="0"/>
              <a:ea typeface="MS PGothic"/>
              <a:cs typeface="MS P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pPr marL="742950" lvl="1" indent="-285750">
              <a:spcBef>
                <a:spcPct val="20000"/>
              </a:spcBef>
              <a:buClr>
                <a:srgbClr val="00AAF6"/>
              </a:buClr>
              <a:buFontTx/>
              <a:buChar char="•"/>
            </a:pPr>
            <a:endParaRPr lang="en-US" smtClean="0">
              <a:latin typeface="Arial" charset="0"/>
              <a:ea typeface="MS PGothic"/>
              <a:cs typeface="MS PGothic"/>
            </a:endParaRPr>
          </a:p>
          <a:p>
            <a:endParaRPr lang="en-US" smtClean="0">
              <a:latin typeface="Arial" charset="0"/>
              <a:ea typeface="MS PGothic"/>
              <a:cs typeface="MS PGothic"/>
            </a:endParaRPr>
          </a:p>
          <a:p>
            <a:endParaRPr lang="en-US" smtClean="0">
              <a:latin typeface="Arial" charset="0"/>
              <a:ea typeface="MS PGothic"/>
              <a:cs typeface="MS PGothic"/>
            </a:endParaRPr>
          </a:p>
        </p:txBody>
      </p:sp>
      <p:sp>
        <p:nvSpPr>
          <p:cNvPr id="4" name="Slide Number Placeholder 3"/>
          <p:cNvSpPr>
            <a:spLocks noGrp="1"/>
          </p:cNvSpPr>
          <p:nvPr>
            <p:ph type="sldNum" sz="quarter" idx="5"/>
          </p:nvPr>
        </p:nvSpPr>
        <p:spPr/>
        <p:txBody>
          <a:bodyPr/>
          <a:lstStyle/>
          <a:p>
            <a:pPr>
              <a:defRPr/>
            </a:pPr>
            <a:fld id="{FADA5CA1-4281-4E71-B7A8-D6BC3636E1CB}"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smtClean="0">
              <a:latin typeface="Arial" charset="0"/>
              <a:ea typeface="MS PGothic"/>
              <a:cs typeface="MS PGothic"/>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COVE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pitchFamily="-109" charset="0"/>
              </a:defRPr>
            </a:lvl1pPr>
          </a:lstStyle>
          <a:p>
            <a:r>
              <a:rPr lang="en-US"/>
              <a:t>Click to edit Master title style</a:t>
            </a:r>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924300"/>
            <a:ext cx="41529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0"/>
            <a:ext cx="84582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SIDE"/>
          <p:cNvPicPr>
            <a:picLocks noChangeAspect="1" noChangeArrowheads="1"/>
          </p:cNvPicPr>
          <p:nvPr userDrawn="1"/>
        </p:nvPicPr>
        <p:blipFill>
          <a:blip r:embed="rId16"/>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304800" y="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xStyles>
    <p:titleStyle>
      <a:lvl1pPr algn="l" rtl="0" eaLnBrk="0" fontAlgn="base" hangingPunct="0">
        <a:spcBef>
          <a:spcPct val="0"/>
        </a:spcBef>
        <a:spcAft>
          <a:spcPct val="0"/>
        </a:spcAft>
        <a:defRPr sz="2800" b="1">
          <a:solidFill>
            <a:srgbClr val="1C2674"/>
          </a:solidFill>
          <a:latin typeface="+mj-lt"/>
          <a:ea typeface="MS PGothic" pitchFamily="34" charset="-128"/>
          <a:cs typeface="MS PGothic" pitchFamily="34" charset="-128"/>
        </a:defRPr>
      </a:lvl1pPr>
      <a:lvl2pPr algn="l" rtl="0" eaLnBrk="0" fontAlgn="base" hangingPunct="0">
        <a:spcBef>
          <a:spcPct val="0"/>
        </a:spcBef>
        <a:spcAft>
          <a:spcPct val="0"/>
        </a:spcAft>
        <a:defRPr sz="2800" b="1">
          <a:solidFill>
            <a:srgbClr val="1C2674"/>
          </a:solidFill>
          <a:latin typeface="Arial" pitchFamily="-109" charset="0"/>
          <a:ea typeface="MS PGothic" pitchFamily="34" charset="-128"/>
          <a:cs typeface="MS PGothic" pitchFamily="34" charset="-128"/>
        </a:defRPr>
      </a:lvl2pPr>
      <a:lvl3pPr algn="l" rtl="0" eaLnBrk="0" fontAlgn="base" hangingPunct="0">
        <a:spcBef>
          <a:spcPct val="0"/>
        </a:spcBef>
        <a:spcAft>
          <a:spcPct val="0"/>
        </a:spcAft>
        <a:defRPr sz="2800" b="1">
          <a:solidFill>
            <a:srgbClr val="1C2674"/>
          </a:solidFill>
          <a:latin typeface="Arial" pitchFamily="-109" charset="0"/>
          <a:ea typeface="MS PGothic" pitchFamily="34" charset="-128"/>
          <a:cs typeface="MS PGothic" pitchFamily="34" charset="-128"/>
        </a:defRPr>
      </a:lvl3pPr>
      <a:lvl4pPr algn="l" rtl="0" eaLnBrk="0" fontAlgn="base" hangingPunct="0">
        <a:spcBef>
          <a:spcPct val="0"/>
        </a:spcBef>
        <a:spcAft>
          <a:spcPct val="0"/>
        </a:spcAft>
        <a:defRPr sz="2800" b="1">
          <a:solidFill>
            <a:srgbClr val="1C2674"/>
          </a:solidFill>
          <a:latin typeface="Arial" pitchFamily="-109" charset="0"/>
          <a:ea typeface="MS PGothic" pitchFamily="34" charset="-128"/>
          <a:cs typeface="MS PGothic" pitchFamily="34" charset="-128"/>
        </a:defRPr>
      </a:lvl4pPr>
      <a:lvl5pPr algn="l" rtl="0" eaLnBrk="0" fontAlgn="base" hangingPunct="0">
        <a:spcBef>
          <a:spcPct val="0"/>
        </a:spcBef>
        <a:spcAft>
          <a:spcPct val="0"/>
        </a:spcAft>
        <a:defRPr sz="2800" b="1">
          <a:solidFill>
            <a:srgbClr val="1C2674"/>
          </a:solidFill>
          <a:latin typeface="Arial" pitchFamily="-109" charset="0"/>
          <a:ea typeface="MS PGothic" pitchFamily="34" charset="-128"/>
          <a:cs typeface="MS PGothic" pitchFamily="34" charset="-128"/>
        </a:defRPr>
      </a:lvl5pPr>
      <a:lvl6pPr marL="457200" algn="l" rtl="0" fontAlgn="base">
        <a:spcBef>
          <a:spcPct val="0"/>
        </a:spcBef>
        <a:spcAft>
          <a:spcPct val="0"/>
        </a:spcAft>
        <a:defRPr sz="2800" b="1">
          <a:solidFill>
            <a:srgbClr val="1C2674"/>
          </a:solidFill>
          <a:latin typeface="Arial" pitchFamily="-109" charset="0"/>
        </a:defRPr>
      </a:lvl6pPr>
      <a:lvl7pPr marL="914400" algn="l" rtl="0" fontAlgn="base">
        <a:spcBef>
          <a:spcPct val="0"/>
        </a:spcBef>
        <a:spcAft>
          <a:spcPct val="0"/>
        </a:spcAft>
        <a:defRPr sz="2800" b="1">
          <a:solidFill>
            <a:srgbClr val="1C2674"/>
          </a:solidFill>
          <a:latin typeface="Arial" pitchFamily="-109" charset="0"/>
        </a:defRPr>
      </a:lvl7pPr>
      <a:lvl8pPr marL="1371600" algn="l" rtl="0" fontAlgn="base">
        <a:spcBef>
          <a:spcPct val="0"/>
        </a:spcBef>
        <a:spcAft>
          <a:spcPct val="0"/>
        </a:spcAft>
        <a:defRPr sz="2800" b="1">
          <a:solidFill>
            <a:srgbClr val="1C2674"/>
          </a:solidFill>
          <a:latin typeface="Arial" pitchFamily="-109" charset="0"/>
        </a:defRPr>
      </a:lvl8pPr>
      <a:lvl9pPr marL="1828800" algn="l" rtl="0" fontAlgn="base">
        <a:spcBef>
          <a:spcPct val="0"/>
        </a:spcBef>
        <a:spcAft>
          <a:spcPct val="0"/>
        </a:spcAft>
        <a:defRPr sz="2800" b="1">
          <a:solidFill>
            <a:srgbClr val="1C2674"/>
          </a:solidFill>
          <a:latin typeface="Arial" pitchFamily="-109" charset="0"/>
        </a:defRPr>
      </a:lvl9pPr>
    </p:titleStyle>
    <p:bodyStyle>
      <a:lvl1pPr marL="342900" indent="-342900" algn="l" rtl="0" eaLnBrk="0" fontAlgn="base" hangingPunct="0">
        <a:spcBef>
          <a:spcPct val="20000"/>
        </a:spcBef>
        <a:spcAft>
          <a:spcPct val="0"/>
        </a:spcAft>
        <a:buClr>
          <a:srgbClr val="00AAF6"/>
        </a:buClr>
        <a:buChar char="•"/>
        <a:defRPr sz="3200" b="1">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lr>
          <a:srgbClr val="00AAF6"/>
        </a:buClr>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lr>
          <a:srgbClr val="00AAF6"/>
        </a:buClr>
        <a:buChar char="•"/>
        <a:defRPr sz="1400">
          <a:solidFill>
            <a:schemeClr val="tx1"/>
          </a:solidFill>
          <a:latin typeface="+mn-lt"/>
          <a:ea typeface="ＭＳ Ｐゴシック" pitchFamily="-109" charset="-128"/>
        </a:defRPr>
      </a:lvl6pPr>
      <a:lvl7pPr marL="2971800" indent="-228600" algn="l" rtl="0" fontAlgn="base">
        <a:spcBef>
          <a:spcPct val="20000"/>
        </a:spcBef>
        <a:spcAft>
          <a:spcPct val="0"/>
        </a:spcAft>
        <a:buClr>
          <a:srgbClr val="00AAF6"/>
        </a:buClr>
        <a:buChar char="•"/>
        <a:defRPr sz="1400">
          <a:solidFill>
            <a:schemeClr val="tx1"/>
          </a:solidFill>
          <a:latin typeface="+mn-lt"/>
          <a:ea typeface="ＭＳ Ｐゴシック" pitchFamily="-109" charset="-128"/>
        </a:defRPr>
      </a:lvl7pPr>
      <a:lvl8pPr marL="3429000" indent="-228600" algn="l" rtl="0" fontAlgn="base">
        <a:spcBef>
          <a:spcPct val="20000"/>
        </a:spcBef>
        <a:spcAft>
          <a:spcPct val="0"/>
        </a:spcAft>
        <a:buClr>
          <a:srgbClr val="00AAF6"/>
        </a:buClr>
        <a:buChar char="•"/>
        <a:defRPr sz="1400">
          <a:solidFill>
            <a:schemeClr val="tx1"/>
          </a:solidFill>
          <a:latin typeface="+mn-lt"/>
          <a:ea typeface="ＭＳ Ｐゴシック" pitchFamily="-109" charset="-128"/>
        </a:defRPr>
      </a:lvl8pPr>
      <a:lvl9pPr marL="3886200" indent="-228600" algn="l" rtl="0" fontAlgn="base">
        <a:spcBef>
          <a:spcPct val="20000"/>
        </a:spcBef>
        <a:spcAft>
          <a:spcPct val="0"/>
        </a:spcAft>
        <a:buClr>
          <a:srgbClr val="00AAF6"/>
        </a:buClr>
        <a:buChar char="•"/>
        <a:defRPr sz="14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3810000" y="1905000"/>
            <a:ext cx="5029200" cy="2971800"/>
          </a:xfrm>
        </p:spPr>
        <p:txBody>
          <a:bodyPr/>
          <a:lstStyle/>
          <a:p>
            <a:pPr eaLnBrk="1" hangingPunct="1"/>
            <a:r>
              <a:rPr lang="en-US" sz="2400" smtClean="0">
                <a:latin typeface="Tahoma" pitchFamily="34" charset="0"/>
                <a:ea typeface="MS PGothic"/>
                <a:cs typeface="MS PGothic"/>
              </a:rPr>
              <a:t>caBIG</a:t>
            </a:r>
            <a:r>
              <a:rPr lang="en-US" sz="2400" baseline="30000" smtClean="0">
                <a:latin typeface="Tahoma" pitchFamily="34" charset="0"/>
                <a:ea typeface="MS PGothic"/>
                <a:cs typeface="MS PGothic"/>
              </a:rPr>
              <a:t>® </a:t>
            </a:r>
            <a:r>
              <a:rPr lang="en-US" sz="2400" smtClean="0">
                <a:latin typeface="Tahoma" pitchFamily="34" charset="0"/>
                <a:ea typeface="MS PGothic"/>
                <a:cs typeface="MS PGothic"/>
              </a:rPr>
              <a:t>Imaging Enterprise Use Case Project: TCGA Radiology </a:t>
            </a:r>
            <a:br>
              <a:rPr lang="en-US" sz="2400" smtClean="0">
                <a:latin typeface="Tahoma" pitchFamily="34" charset="0"/>
                <a:ea typeface="MS PGothic"/>
                <a:cs typeface="MS PGothic"/>
              </a:rPr>
            </a:br>
            <a:r>
              <a:rPr lang="en-US" sz="2400" smtClean="0">
                <a:latin typeface="Tahoma" pitchFamily="34" charset="0"/>
                <a:ea typeface="MS PGothic"/>
                <a:cs typeface="MS PGothic"/>
              </a:rPr>
              <a:t> Director Briefing</a:t>
            </a:r>
            <a:br>
              <a:rPr lang="en-US" sz="2400" smtClean="0">
                <a:latin typeface="Tahoma" pitchFamily="34" charset="0"/>
                <a:ea typeface="MS PGothic"/>
                <a:cs typeface="MS PGothic"/>
              </a:rPr>
            </a:br>
            <a:r>
              <a:rPr lang="en-US" sz="2400" smtClean="0">
                <a:latin typeface="Tahoma" pitchFamily="34" charset="0"/>
                <a:ea typeface="MS PGothic"/>
                <a:cs typeface="MS PGothic"/>
              </a:rPr>
              <a:t/>
            </a:r>
            <a:br>
              <a:rPr lang="en-US" sz="2400" smtClean="0">
                <a:latin typeface="Tahoma" pitchFamily="34" charset="0"/>
                <a:ea typeface="MS PGothic"/>
                <a:cs typeface="MS PGothic"/>
              </a:rPr>
            </a:br>
            <a:r>
              <a:rPr lang="en-US" sz="2400" smtClean="0">
                <a:latin typeface="Arial Black" pitchFamily="34" charset="0"/>
                <a:ea typeface="MS PGothic"/>
                <a:cs typeface="MS PGothic"/>
              </a:rPr>
              <a:t/>
            </a:r>
            <a:br>
              <a:rPr lang="en-US" sz="2400" smtClean="0">
                <a:latin typeface="Arial Black" pitchFamily="34" charset="0"/>
                <a:ea typeface="MS PGothic"/>
                <a:cs typeface="MS PGothic"/>
              </a:rPr>
            </a:br>
            <a:endParaRPr lang="en-US" sz="2400" smtClean="0">
              <a:latin typeface="Arial Black" pitchFamily="34" charset="0"/>
              <a:ea typeface="MS PGothic"/>
              <a:cs typeface="MS PGothic"/>
            </a:endParaRPr>
          </a:p>
        </p:txBody>
      </p:sp>
      <p:sp>
        <p:nvSpPr>
          <p:cNvPr id="17410" name="Text Box 3"/>
          <p:cNvSpPr txBox="1">
            <a:spLocks noChangeArrowheads="1"/>
          </p:cNvSpPr>
          <p:nvPr/>
        </p:nvSpPr>
        <p:spPr bwMode="auto">
          <a:xfrm>
            <a:off x="5105400" y="4724400"/>
            <a:ext cx="3733800" cy="304800"/>
          </a:xfrm>
          <a:prstGeom prst="rect">
            <a:avLst/>
          </a:prstGeom>
          <a:noFill/>
          <a:ln w="9525">
            <a:noFill/>
            <a:miter lim="800000"/>
            <a:headEnd/>
            <a:tailEnd/>
          </a:ln>
        </p:spPr>
        <p:txBody>
          <a:bodyPr>
            <a:spAutoFit/>
          </a:bodyPr>
          <a:lstStyle/>
          <a:p>
            <a:pPr algn="r">
              <a:spcBef>
                <a:spcPct val="50000"/>
              </a:spcBef>
            </a:pPr>
            <a:r>
              <a:rPr lang="en-US" sz="1400" b="1">
                <a:solidFill>
                  <a:schemeClr val="bg2"/>
                </a:solidFill>
              </a:rPr>
              <a:t>July 15</a:t>
            </a:r>
            <a:r>
              <a:rPr lang="en-US" sz="1400" b="1" baseline="30000">
                <a:solidFill>
                  <a:schemeClr val="bg2"/>
                </a:solidFill>
              </a:rPr>
              <a:t>th</a:t>
            </a:r>
            <a:r>
              <a:rPr lang="en-US" sz="1400" b="1">
                <a:solidFill>
                  <a:schemeClr val="bg2"/>
                </a:solidFill>
              </a:rPr>
              <a:t> 2010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228600" y="304800"/>
            <a:ext cx="6858000" cy="1143000"/>
          </a:xfrm>
        </p:spPr>
        <p:txBody>
          <a:bodyPr/>
          <a:lstStyle/>
          <a:p>
            <a:r>
              <a:rPr lang="en-US" sz="2400" smtClean="0">
                <a:ea typeface="MS PGothic"/>
                <a:cs typeface="MS PGothic"/>
              </a:rPr>
              <a:t>Achievements: </a:t>
            </a:r>
            <a:r>
              <a:rPr lang="en-US" sz="1800" smtClean="0">
                <a:ea typeface="MS PGothic"/>
                <a:cs typeface="MS PGothic"/>
              </a:rPr>
              <a:t/>
            </a:r>
            <a:br>
              <a:rPr lang="en-US" sz="1800" smtClean="0">
                <a:ea typeface="MS PGothic"/>
                <a:cs typeface="MS PGothic"/>
              </a:rPr>
            </a:br>
            <a:r>
              <a:rPr lang="en-US" sz="2400" smtClean="0">
                <a:ea typeface="MS PGothic"/>
                <a:cs typeface="MS PGothic"/>
              </a:rPr>
              <a:t>Additional Analysis with caIntegrator2</a:t>
            </a:r>
            <a:br>
              <a:rPr lang="en-US" sz="2400" smtClean="0">
                <a:ea typeface="MS PGothic"/>
                <a:cs typeface="MS PGothic"/>
              </a:rPr>
            </a:br>
            <a:r>
              <a:rPr lang="en-US" sz="2400" smtClean="0">
                <a:ea typeface="MS PGothic"/>
                <a:cs typeface="MS PGothic"/>
              </a:rPr>
              <a:t/>
            </a:r>
            <a:br>
              <a:rPr lang="en-US" sz="2400" smtClean="0">
                <a:ea typeface="MS PGothic"/>
                <a:cs typeface="MS PGothic"/>
              </a:rPr>
            </a:br>
            <a:endParaRPr lang="en-US" sz="2400" smtClean="0">
              <a:ea typeface="MS PGothic"/>
              <a:cs typeface="MS PGothic"/>
            </a:endParaRPr>
          </a:p>
        </p:txBody>
      </p:sp>
      <p:sp>
        <p:nvSpPr>
          <p:cNvPr id="33794" name="Rectangle 3"/>
          <p:cNvSpPr>
            <a:spLocks noChangeArrowheads="1"/>
          </p:cNvSpPr>
          <p:nvPr/>
        </p:nvSpPr>
        <p:spPr bwMode="auto">
          <a:xfrm>
            <a:off x="-203200" y="1374775"/>
            <a:ext cx="4572000" cy="4953000"/>
          </a:xfrm>
          <a:prstGeom prst="rect">
            <a:avLst/>
          </a:prstGeom>
          <a:noFill/>
          <a:ln w="9525">
            <a:noFill/>
            <a:miter lim="800000"/>
            <a:headEnd/>
            <a:tailEnd/>
          </a:ln>
        </p:spPr>
        <p:txBody>
          <a:bodyPr/>
          <a:lstStyle/>
          <a:p>
            <a:pPr marL="742950" lvl="1" indent="-285750" eaLnBrk="0" hangingPunct="0">
              <a:spcBef>
                <a:spcPct val="20000"/>
              </a:spcBef>
              <a:buClr>
                <a:srgbClr val="00AAF6"/>
              </a:buClr>
              <a:buFontTx/>
              <a:buChar char="•"/>
            </a:pPr>
            <a:r>
              <a:rPr lang="en-US" sz="1600"/>
              <a:t>caIntegrator2 team added a feature to support integration with AIM grid data service to load annotations (currently in scheduled 1.2 release) </a:t>
            </a:r>
          </a:p>
          <a:p>
            <a:pPr marL="742950" lvl="1" indent="-285750" eaLnBrk="0" hangingPunct="0">
              <a:spcBef>
                <a:spcPct val="20000"/>
              </a:spcBef>
              <a:buClr>
                <a:srgbClr val="00AAF6"/>
              </a:buClr>
            </a:pPr>
            <a:endParaRPr lang="en-US" sz="1600"/>
          </a:p>
          <a:p>
            <a:pPr marL="742950" lvl="1" indent="-285750" eaLnBrk="0" hangingPunct="0">
              <a:spcBef>
                <a:spcPct val="20000"/>
              </a:spcBef>
              <a:buClr>
                <a:srgbClr val="00AAF6"/>
              </a:buClr>
              <a:buFontTx/>
              <a:buChar char="•"/>
            </a:pPr>
            <a:r>
              <a:rPr lang="en-US" sz="1600"/>
              <a:t>caIntegrator2 Study: TCGA Cancer Cell data (from CSV), AIM data from grid service, and images from NBIA production grid service.  (Currently the caIntegrator2 TCGA CC study is on the QA tier)</a:t>
            </a:r>
          </a:p>
          <a:p>
            <a:pPr marL="742950" lvl="1" indent="-285750" eaLnBrk="0" hangingPunct="0">
              <a:spcBef>
                <a:spcPct val="20000"/>
              </a:spcBef>
              <a:buClr>
                <a:srgbClr val="00AAF6"/>
              </a:buClr>
            </a:pPr>
            <a:endParaRPr lang="en-US" sz="1600"/>
          </a:p>
          <a:p>
            <a:pPr marL="742950" lvl="1" indent="-285750" eaLnBrk="0" hangingPunct="0">
              <a:spcBef>
                <a:spcPct val="20000"/>
              </a:spcBef>
              <a:buClr>
                <a:srgbClr val="00AAF6"/>
              </a:buClr>
              <a:buFontTx/>
              <a:buChar char="•"/>
            </a:pPr>
            <a:r>
              <a:rPr lang="en-US" sz="1600" b="1">
                <a:solidFill>
                  <a:srgbClr val="FF0000"/>
                </a:solidFill>
              </a:rPr>
              <a:t>Created scientifically relevant queries based on image observations and clinical data</a:t>
            </a:r>
          </a:p>
          <a:p>
            <a:pPr marL="742950" lvl="1" indent="-285750" eaLnBrk="0" hangingPunct="0">
              <a:spcBef>
                <a:spcPct val="20000"/>
              </a:spcBef>
              <a:buClr>
                <a:srgbClr val="00AAF6"/>
              </a:buClr>
            </a:pPr>
            <a:endParaRPr lang="en-US" sz="1600" b="1">
              <a:solidFill>
                <a:srgbClr val="FF0000"/>
              </a:solidFill>
            </a:endParaRPr>
          </a:p>
          <a:p>
            <a:pPr marL="742950" lvl="1" indent="-285750" eaLnBrk="0" hangingPunct="0">
              <a:spcBef>
                <a:spcPct val="20000"/>
              </a:spcBef>
              <a:buClr>
                <a:srgbClr val="00AAF6"/>
              </a:buClr>
              <a:buFontTx/>
              <a:buChar char="•"/>
            </a:pPr>
            <a:r>
              <a:rPr lang="en-US" sz="1600" b="1">
                <a:solidFill>
                  <a:srgbClr val="FF0000"/>
                </a:solidFill>
              </a:rPr>
              <a:t>Generated Kaplan-Meier plots of survival based on certain observations and genomic subtypes</a:t>
            </a:r>
          </a:p>
          <a:p>
            <a:pPr marL="342900" indent="-342900" eaLnBrk="0" hangingPunct="0">
              <a:spcBef>
                <a:spcPct val="20000"/>
              </a:spcBef>
              <a:buClr>
                <a:srgbClr val="00AAF6"/>
              </a:buClr>
              <a:buFontTx/>
              <a:buChar char="•"/>
            </a:pPr>
            <a:endParaRPr lang="en-US" sz="1600" b="1"/>
          </a:p>
          <a:p>
            <a:pPr marL="342900" indent="-342900" eaLnBrk="0" hangingPunct="0">
              <a:spcBef>
                <a:spcPct val="20000"/>
              </a:spcBef>
              <a:buClr>
                <a:srgbClr val="00AAF6"/>
              </a:buClr>
              <a:buFontTx/>
              <a:buChar char="•"/>
            </a:pPr>
            <a:endParaRPr lang="en-US" sz="3200" b="1"/>
          </a:p>
        </p:txBody>
      </p:sp>
      <p:pic>
        <p:nvPicPr>
          <p:cNvPr id="33795" name="Picture 6" descr="Screen shot 2010-07-14 at 11.33.36 AM.png"/>
          <p:cNvPicPr>
            <a:picLocks noChangeAspect="1"/>
          </p:cNvPicPr>
          <p:nvPr/>
        </p:nvPicPr>
        <p:blipFill>
          <a:blip r:embed="rId3"/>
          <a:srcRect/>
          <a:stretch>
            <a:fillRect/>
          </a:stretch>
        </p:blipFill>
        <p:spPr bwMode="auto">
          <a:xfrm>
            <a:off x="4497388" y="1387475"/>
            <a:ext cx="4572000" cy="5281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28600" y="152400"/>
            <a:ext cx="6858000" cy="1143000"/>
          </a:xfrm>
        </p:spPr>
        <p:txBody>
          <a:bodyPr/>
          <a:lstStyle/>
          <a:p>
            <a:r>
              <a:rPr lang="en-US" sz="2400" smtClean="0">
                <a:ea typeface="MS PGothic"/>
                <a:cs typeface="MS PGothic"/>
              </a:rPr>
              <a:t>Achievements: </a:t>
            </a:r>
            <a:br>
              <a:rPr lang="en-US" sz="2400" smtClean="0">
                <a:ea typeface="MS PGothic"/>
                <a:cs typeface="MS PGothic"/>
              </a:rPr>
            </a:br>
            <a:r>
              <a:rPr lang="en-US" sz="2400" smtClean="0">
                <a:ea typeface="MS PGothic"/>
                <a:cs typeface="MS PGothic"/>
              </a:rPr>
              <a:t>  Cross Program Coordination</a:t>
            </a:r>
            <a:r>
              <a:rPr lang="en-US" sz="1800" smtClean="0">
                <a:ea typeface="MS PGothic"/>
                <a:cs typeface="MS PGothic"/>
              </a:rPr>
              <a:t/>
            </a:r>
            <a:br>
              <a:rPr lang="en-US" sz="1800" smtClean="0">
                <a:ea typeface="MS PGothic"/>
                <a:cs typeface="MS PGothic"/>
              </a:rPr>
            </a:br>
            <a:endParaRPr lang="en-US" sz="1800" smtClean="0">
              <a:ea typeface="MS PGothic"/>
              <a:cs typeface="MS PGothic"/>
            </a:endParaRPr>
          </a:p>
        </p:txBody>
      </p:sp>
      <p:sp>
        <p:nvSpPr>
          <p:cNvPr id="35842" name="Text Box 6"/>
          <p:cNvSpPr txBox="1">
            <a:spLocks noChangeArrowheads="1"/>
          </p:cNvSpPr>
          <p:nvPr/>
        </p:nvSpPr>
        <p:spPr bwMode="auto">
          <a:xfrm>
            <a:off x="2819400" y="1600200"/>
            <a:ext cx="3581400" cy="376238"/>
          </a:xfrm>
          <a:prstGeom prst="rect">
            <a:avLst/>
          </a:prstGeom>
          <a:noFill/>
          <a:ln w="9525">
            <a:solidFill>
              <a:schemeClr val="tx1"/>
            </a:solidFill>
            <a:miter lim="800000"/>
            <a:headEnd/>
            <a:tailEnd/>
          </a:ln>
        </p:spPr>
        <p:txBody>
          <a:bodyPr>
            <a:spAutoFit/>
          </a:bodyPr>
          <a:lstStyle/>
          <a:p>
            <a:pPr marL="342900" indent="-342900" algn="ctr">
              <a:spcBef>
                <a:spcPct val="50000"/>
              </a:spcBef>
            </a:pPr>
            <a:r>
              <a:rPr lang="en-US"/>
              <a:t>Diverse Group of Contributors</a:t>
            </a:r>
          </a:p>
        </p:txBody>
      </p:sp>
      <p:sp>
        <p:nvSpPr>
          <p:cNvPr id="35843" name="Text Box 8"/>
          <p:cNvSpPr txBox="1">
            <a:spLocks noChangeArrowheads="1"/>
          </p:cNvSpPr>
          <p:nvPr/>
        </p:nvSpPr>
        <p:spPr bwMode="auto">
          <a:xfrm>
            <a:off x="1447800" y="2286000"/>
            <a:ext cx="6096000" cy="2852738"/>
          </a:xfrm>
          <a:prstGeom prst="rect">
            <a:avLst/>
          </a:prstGeom>
          <a:noFill/>
          <a:ln w="9525">
            <a:solidFill>
              <a:schemeClr val="tx1"/>
            </a:solidFill>
            <a:miter lim="800000"/>
            <a:headEnd/>
            <a:tailEnd/>
          </a:ln>
        </p:spPr>
        <p:txBody>
          <a:bodyPr>
            <a:spAutoFit/>
          </a:bodyPr>
          <a:lstStyle/>
          <a:p>
            <a:pPr>
              <a:spcBef>
                <a:spcPct val="50000"/>
              </a:spcBef>
            </a:pPr>
            <a:r>
              <a:rPr lang="en-US"/>
              <a:t>Imaging and ICR Facilitators (Ed and Juli)</a:t>
            </a:r>
          </a:p>
          <a:p>
            <a:pPr>
              <a:spcBef>
                <a:spcPct val="50000"/>
              </a:spcBef>
            </a:pPr>
            <a:r>
              <a:rPr lang="en-US"/>
              <a:t>Life Science CAT (led by Robert)</a:t>
            </a:r>
          </a:p>
          <a:p>
            <a:pPr>
              <a:spcBef>
                <a:spcPct val="50000"/>
              </a:spcBef>
            </a:pPr>
            <a:r>
              <a:rPr lang="en-US"/>
              <a:t>Cancer Imaging Program</a:t>
            </a:r>
          </a:p>
          <a:p>
            <a:pPr>
              <a:spcBef>
                <a:spcPct val="50000"/>
              </a:spcBef>
            </a:pPr>
            <a:r>
              <a:rPr lang="en-US"/>
              <a:t>Imaging SMEs (Emory, Stanford, NW, UMD, UVA, TJU)</a:t>
            </a:r>
          </a:p>
          <a:p>
            <a:pPr>
              <a:spcBef>
                <a:spcPct val="50000"/>
              </a:spcBef>
            </a:pPr>
            <a:r>
              <a:rPr lang="en-US"/>
              <a:t>Multiple Contractors (Booz Allen, SAIC, 5AM, Sapient)</a:t>
            </a:r>
          </a:p>
          <a:p>
            <a:pPr>
              <a:spcBef>
                <a:spcPct val="50000"/>
              </a:spcBef>
            </a:pPr>
            <a:r>
              <a:rPr lang="en-US"/>
              <a:t>Grid KC (OSU)</a:t>
            </a:r>
          </a:p>
          <a:p>
            <a:pPr>
              <a:spcBef>
                <a:spcPct val="50000"/>
              </a:spcBef>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28600" y="152400"/>
            <a:ext cx="6858000" cy="1143000"/>
          </a:xfrm>
        </p:spPr>
        <p:txBody>
          <a:bodyPr/>
          <a:lstStyle/>
          <a:p>
            <a:r>
              <a:rPr lang="en-US" sz="2400" smtClean="0">
                <a:ea typeface="MS PGothic"/>
                <a:cs typeface="MS PGothic"/>
              </a:rPr>
              <a:t>Achievements: </a:t>
            </a:r>
            <a:r>
              <a:rPr lang="en-US" sz="1800" smtClean="0">
                <a:ea typeface="MS PGothic"/>
                <a:cs typeface="MS PGothic"/>
              </a:rPr>
              <a:t/>
            </a:r>
            <a:br>
              <a:rPr lang="en-US" sz="1800" smtClean="0">
                <a:ea typeface="MS PGothic"/>
                <a:cs typeface="MS PGothic"/>
              </a:rPr>
            </a:br>
            <a:r>
              <a:rPr lang="en-US" sz="2400" smtClean="0">
                <a:ea typeface="MS PGothic"/>
                <a:cs typeface="MS PGothic"/>
              </a:rPr>
              <a:t>Preliminary Scientific Findings</a:t>
            </a:r>
            <a:br>
              <a:rPr lang="en-US" sz="2400" smtClean="0">
                <a:ea typeface="MS PGothic"/>
                <a:cs typeface="MS PGothic"/>
              </a:rPr>
            </a:br>
            <a:endParaRPr lang="en-US" sz="2400" smtClean="0">
              <a:ea typeface="MS PGothic"/>
              <a:cs typeface="MS PGothic"/>
            </a:endParaRPr>
          </a:p>
        </p:txBody>
      </p:sp>
      <p:pic>
        <p:nvPicPr>
          <p:cNvPr id="37890" name="Picture 5"/>
          <p:cNvPicPr>
            <a:picLocks noChangeAspect="1"/>
          </p:cNvPicPr>
          <p:nvPr/>
        </p:nvPicPr>
        <p:blipFill>
          <a:blip r:embed="rId2"/>
          <a:srcRect/>
          <a:stretch>
            <a:fillRect/>
          </a:stretch>
        </p:blipFill>
        <p:spPr bwMode="auto">
          <a:xfrm>
            <a:off x="4992688" y="3148013"/>
            <a:ext cx="3805237" cy="1730375"/>
          </a:xfrm>
          <a:prstGeom prst="rect">
            <a:avLst/>
          </a:prstGeom>
          <a:noFill/>
          <a:ln w="9525">
            <a:noFill/>
            <a:miter lim="800000"/>
            <a:headEnd/>
            <a:tailEnd/>
          </a:ln>
        </p:spPr>
      </p:pic>
      <p:sp>
        <p:nvSpPr>
          <p:cNvPr id="37891" name="Text Box 6"/>
          <p:cNvSpPr txBox="1">
            <a:spLocks noChangeArrowheads="1"/>
          </p:cNvSpPr>
          <p:nvPr/>
        </p:nvSpPr>
        <p:spPr bwMode="auto">
          <a:xfrm>
            <a:off x="322263" y="1376363"/>
            <a:ext cx="3067050" cy="366712"/>
          </a:xfrm>
          <a:prstGeom prst="rect">
            <a:avLst/>
          </a:prstGeom>
          <a:noFill/>
          <a:ln w="9525">
            <a:noFill/>
            <a:miter lim="800000"/>
            <a:headEnd/>
            <a:tailEnd/>
          </a:ln>
        </p:spPr>
        <p:txBody>
          <a:bodyPr>
            <a:spAutoFit/>
          </a:bodyPr>
          <a:lstStyle/>
          <a:p>
            <a:pPr>
              <a:spcBef>
                <a:spcPct val="50000"/>
              </a:spcBef>
            </a:pPr>
            <a:endParaRPr lang="en-US"/>
          </a:p>
        </p:txBody>
      </p:sp>
      <p:sp>
        <p:nvSpPr>
          <p:cNvPr id="37892" name="Text Box 7"/>
          <p:cNvSpPr txBox="1">
            <a:spLocks noChangeArrowheads="1"/>
          </p:cNvSpPr>
          <p:nvPr/>
        </p:nvSpPr>
        <p:spPr bwMode="auto">
          <a:xfrm>
            <a:off x="193675" y="3335338"/>
            <a:ext cx="4056063" cy="1190625"/>
          </a:xfrm>
          <a:prstGeom prst="rect">
            <a:avLst/>
          </a:prstGeom>
          <a:noFill/>
          <a:ln w="9525">
            <a:noFill/>
            <a:miter lim="800000"/>
            <a:headEnd/>
            <a:tailEnd/>
          </a:ln>
        </p:spPr>
        <p:txBody>
          <a:bodyPr>
            <a:spAutoFit/>
          </a:bodyPr>
          <a:lstStyle/>
          <a:p>
            <a:pPr>
              <a:spcBef>
                <a:spcPct val="50000"/>
              </a:spcBef>
              <a:buFontTx/>
              <a:buChar char="•"/>
            </a:pPr>
            <a:r>
              <a:rPr lang="en-US"/>
              <a:t>  Survival of patients who had larger thickness of enhancement tumors with hemorrhage was significantly for shorter than those who did not.  </a:t>
            </a:r>
          </a:p>
        </p:txBody>
      </p:sp>
      <p:sp>
        <p:nvSpPr>
          <p:cNvPr id="37893" name="Text Box 8"/>
          <p:cNvSpPr txBox="1">
            <a:spLocks noChangeArrowheads="1"/>
          </p:cNvSpPr>
          <p:nvPr/>
        </p:nvSpPr>
        <p:spPr bwMode="auto">
          <a:xfrm>
            <a:off x="204788" y="5100638"/>
            <a:ext cx="4056062" cy="1190625"/>
          </a:xfrm>
          <a:prstGeom prst="rect">
            <a:avLst/>
          </a:prstGeom>
          <a:noFill/>
          <a:ln w="9525">
            <a:noFill/>
            <a:miter lim="800000"/>
            <a:headEnd/>
            <a:tailEnd/>
          </a:ln>
        </p:spPr>
        <p:txBody>
          <a:bodyPr>
            <a:spAutoFit/>
          </a:bodyPr>
          <a:lstStyle/>
          <a:p>
            <a:pPr>
              <a:spcBef>
                <a:spcPct val="50000"/>
              </a:spcBef>
              <a:buFontTx/>
              <a:buChar char="•"/>
            </a:pPr>
            <a:r>
              <a:rPr lang="en-US"/>
              <a:t>  Survival of patients who had   tumors that crossed midline was significantly for shorter than those who did not.  </a:t>
            </a:r>
          </a:p>
        </p:txBody>
      </p:sp>
      <p:pic>
        <p:nvPicPr>
          <p:cNvPr id="37894" name="Picture 12" descr="KM Plot 1"/>
          <p:cNvPicPr>
            <a:picLocks noChangeAspect="1" noChangeArrowheads="1"/>
          </p:cNvPicPr>
          <p:nvPr/>
        </p:nvPicPr>
        <p:blipFill>
          <a:blip r:embed="rId3"/>
          <a:srcRect/>
          <a:stretch>
            <a:fillRect/>
          </a:stretch>
        </p:blipFill>
        <p:spPr bwMode="auto">
          <a:xfrm>
            <a:off x="5040313" y="4954588"/>
            <a:ext cx="3721100" cy="1570037"/>
          </a:xfrm>
          <a:prstGeom prst="rect">
            <a:avLst/>
          </a:prstGeom>
          <a:noFill/>
          <a:ln w="9525">
            <a:noFill/>
            <a:miter lim="800000"/>
            <a:headEnd/>
            <a:tailEnd/>
          </a:ln>
        </p:spPr>
      </p:pic>
      <p:sp>
        <p:nvSpPr>
          <p:cNvPr id="37895" name="Text Box 13"/>
          <p:cNvSpPr txBox="1">
            <a:spLocks noChangeArrowheads="1"/>
          </p:cNvSpPr>
          <p:nvPr/>
        </p:nvSpPr>
        <p:spPr bwMode="auto">
          <a:xfrm>
            <a:off x="141288" y="1465263"/>
            <a:ext cx="4270375" cy="1465262"/>
          </a:xfrm>
          <a:prstGeom prst="rect">
            <a:avLst/>
          </a:prstGeom>
          <a:noFill/>
          <a:ln w="9525">
            <a:noFill/>
            <a:miter lim="800000"/>
            <a:headEnd/>
            <a:tailEnd/>
          </a:ln>
        </p:spPr>
        <p:txBody>
          <a:bodyPr>
            <a:spAutoFit/>
          </a:bodyPr>
          <a:lstStyle/>
          <a:p>
            <a:pPr>
              <a:spcBef>
                <a:spcPct val="50000"/>
              </a:spcBef>
              <a:buFontTx/>
              <a:buChar char="•"/>
            </a:pPr>
            <a:r>
              <a:rPr lang="en-US"/>
              <a:t>  Survival of patients with greater thickness of enhancement (who appear to have had tumors with a thicker “rim”) was significantly for shorter than those who had less.  </a:t>
            </a:r>
          </a:p>
        </p:txBody>
      </p:sp>
      <p:pic>
        <p:nvPicPr>
          <p:cNvPr id="37896" name="Picture 14" descr="KM Plot 2"/>
          <p:cNvPicPr>
            <a:picLocks noChangeAspect="1" noChangeArrowheads="1"/>
          </p:cNvPicPr>
          <p:nvPr/>
        </p:nvPicPr>
        <p:blipFill>
          <a:blip r:embed="rId4"/>
          <a:srcRect/>
          <a:stretch>
            <a:fillRect/>
          </a:stretch>
        </p:blipFill>
        <p:spPr bwMode="auto">
          <a:xfrm>
            <a:off x="5024438" y="1412875"/>
            <a:ext cx="3706812"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0" y="0"/>
            <a:ext cx="8382000" cy="1143000"/>
          </a:xfrm>
        </p:spPr>
        <p:txBody>
          <a:bodyPr/>
          <a:lstStyle/>
          <a:p>
            <a:r>
              <a:rPr lang="en-US" sz="2400" smtClean="0">
                <a:ea typeface="MS PGothic"/>
                <a:cs typeface="MS PGothic"/>
              </a:rPr>
              <a:t>Opportunities to Further Deploy TCGA Related </a:t>
            </a:r>
            <a:br>
              <a:rPr lang="en-US" sz="2400" smtClean="0">
                <a:ea typeface="MS PGothic"/>
                <a:cs typeface="MS PGothic"/>
              </a:rPr>
            </a:br>
            <a:r>
              <a:rPr lang="en-US" sz="2400" smtClean="0">
                <a:ea typeface="MS PGothic"/>
                <a:cs typeface="MS PGothic"/>
              </a:rPr>
              <a:t>   Imaging and Life Sciences Technologies</a:t>
            </a:r>
          </a:p>
        </p:txBody>
      </p:sp>
      <p:sp>
        <p:nvSpPr>
          <p:cNvPr id="38914" name="Text Box 5"/>
          <p:cNvSpPr txBox="1">
            <a:spLocks noChangeArrowheads="1"/>
          </p:cNvSpPr>
          <p:nvPr/>
        </p:nvSpPr>
        <p:spPr bwMode="auto">
          <a:xfrm>
            <a:off x="381000" y="1447800"/>
            <a:ext cx="8077200" cy="4746625"/>
          </a:xfrm>
          <a:prstGeom prst="rect">
            <a:avLst/>
          </a:prstGeom>
          <a:noFill/>
          <a:ln w="9525">
            <a:solidFill>
              <a:schemeClr val="tx1"/>
            </a:solidFill>
            <a:miter lim="800000"/>
            <a:headEnd/>
            <a:tailEnd/>
          </a:ln>
        </p:spPr>
        <p:txBody>
          <a:bodyPr>
            <a:spAutoFit/>
          </a:bodyPr>
          <a:lstStyle/>
          <a:p>
            <a:pPr marL="342900" indent="-342900">
              <a:spcBef>
                <a:spcPct val="50000"/>
              </a:spcBef>
            </a:pPr>
            <a:r>
              <a:rPr lang="en-US" sz="1600"/>
              <a:t>Cancer Imaging Program: </a:t>
            </a:r>
          </a:p>
          <a:p>
            <a:pPr marL="342900" indent="-342900">
              <a:spcBef>
                <a:spcPct val="50000"/>
              </a:spcBef>
            </a:pPr>
            <a:r>
              <a:rPr lang="en-US" sz="1600"/>
              <a:t>	- Continued TCGA Genotype/Phenotype Research with CBIIT, NIH Clinical Center</a:t>
            </a:r>
          </a:p>
          <a:p>
            <a:pPr marL="342900" indent="-342900">
              <a:spcBef>
                <a:spcPct val="50000"/>
              </a:spcBef>
            </a:pPr>
            <a:r>
              <a:rPr lang="en-US" sz="1600"/>
              <a:t>	- Quantitative Imaging Network Program</a:t>
            </a:r>
          </a:p>
          <a:p>
            <a:pPr marL="342900" indent="-342900">
              <a:spcBef>
                <a:spcPct val="50000"/>
              </a:spcBef>
            </a:pPr>
            <a:r>
              <a:rPr lang="en-US" sz="1600"/>
              <a:t>	- Cancer UK Research Program</a:t>
            </a:r>
          </a:p>
          <a:p>
            <a:pPr marL="342900" indent="-342900">
              <a:spcBef>
                <a:spcPct val="50000"/>
              </a:spcBef>
            </a:pPr>
            <a:r>
              <a:rPr lang="en-US" sz="1600"/>
              <a:t>	- All Ireland Initiative Program</a:t>
            </a:r>
          </a:p>
          <a:p>
            <a:pPr marL="342900" indent="-342900">
              <a:spcBef>
                <a:spcPct val="50000"/>
              </a:spcBef>
            </a:pPr>
            <a:endParaRPr lang="en-US" sz="1600"/>
          </a:p>
          <a:p>
            <a:pPr marL="342900" indent="-342900">
              <a:spcBef>
                <a:spcPct val="50000"/>
              </a:spcBef>
            </a:pPr>
            <a:r>
              <a:rPr lang="en-US" sz="1600"/>
              <a:t>Radiation Research Program </a:t>
            </a:r>
          </a:p>
          <a:p>
            <a:pPr marL="342900" indent="-342900">
              <a:spcBef>
                <a:spcPct val="50000"/>
              </a:spcBef>
            </a:pPr>
            <a:r>
              <a:rPr lang="en-US" sz="1600"/>
              <a:t>	- RTOG 0522 Study</a:t>
            </a:r>
          </a:p>
          <a:p>
            <a:pPr marL="342900" indent="-342900">
              <a:spcBef>
                <a:spcPct val="50000"/>
              </a:spcBef>
            </a:pPr>
            <a:endParaRPr lang="en-US" sz="1600"/>
          </a:p>
          <a:p>
            <a:pPr marL="342900" indent="-342900">
              <a:spcBef>
                <a:spcPct val="50000"/>
              </a:spcBef>
            </a:pPr>
            <a:r>
              <a:rPr lang="en-US" sz="1600"/>
              <a:t>NIAMS Osteoarthritis Study </a:t>
            </a:r>
          </a:p>
          <a:p>
            <a:pPr marL="342900" indent="-342900">
              <a:spcBef>
                <a:spcPct val="50000"/>
              </a:spcBef>
            </a:pPr>
            <a:r>
              <a:rPr lang="en-US" sz="1600"/>
              <a:t>	- Annotation of radiology data</a:t>
            </a:r>
          </a:p>
          <a:p>
            <a:pPr marL="342900" indent="-342900">
              <a:spcBef>
                <a:spcPct val="50000"/>
              </a:spcBef>
            </a:pPr>
            <a:r>
              <a:rPr lang="en-US" sz="1600"/>
              <a:t>	- Integrating of radiology data with other OAI data types</a:t>
            </a:r>
          </a:p>
          <a:p>
            <a:pPr marL="342900" indent="-342900">
              <a:spcBef>
                <a:spcPct val="50000"/>
              </a:spcBef>
              <a:buFontTx/>
              <a:buChar char="•"/>
            </a:pPr>
            <a:endParaRPr lang="en-US"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0"/>
            <a:ext cx="6858000" cy="1143000"/>
          </a:xfrm>
        </p:spPr>
        <p:txBody>
          <a:bodyPr/>
          <a:lstStyle/>
          <a:p>
            <a:r>
              <a:rPr lang="en-US" sz="2400" smtClean="0">
                <a:ea typeface="MS PGothic"/>
                <a:cs typeface="MS PGothic"/>
              </a:rPr>
              <a:t>How the TCGA Radiology Project Fits Into </a:t>
            </a:r>
            <a:br>
              <a:rPr lang="en-US" sz="2400" smtClean="0">
                <a:ea typeface="MS PGothic"/>
                <a:cs typeface="MS PGothic"/>
              </a:rPr>
            </a:br>
            <a:r>
              <a:rPr lang="en-US" sz="2400" smtClean="0">
                <a:ea typeface="MS PGothic"/>
                <a:cs typeface="MS PGothic"/>
              </a:rPr>
              <a:t>  the caBIG</a:t>
            </a:r>
            <a:r>
              <a:rPr lang="en-US" sz="2400" smtClean="0">
                <a:ea typeface="MS PGothic"/>
                <a:cs typeface="Arial" charset="0"/>
              </a:rPr>
              <a:t>® </a:t>
            </a:r>
            <a:r>
              <a:rPr lang="en-US" sz="2400" smtClean="0">
                <a:ea typeface="MS PGothic"/>
                <a:cs typeface="MS PGothic"/>
              </a:rPr>
              <a:t>Imaging Program Roadmap</a:t>
            </a:r>
          </a:p>
        </p:txBody>
      </p:sp>
      <p:sp>
        <p:nvSpPr>
          <p:cNvPr id="40962" name="Rectangle 3"/>
          <p:cNvSpPr>
            <a:spLocks noGrp="1" noChangeArrowheads="1"/>
          </p:cNvSpPr>
          <p:nvPr>
            <p:ph type="body" idx="1"/>
          </p:nvPr>
        </p:nvSpPr>
        <p:spPr>
          <a:xfrm>
            <a:off x="207963" y="1287463"/>
            <a:ext cx="8382000" cy="2895600"/>
          </a:xfrm>
        </p:spPr>
        <p:txBody>
          <a:bodyPr/>
          <a:lstStyle/>
          <a:p>
            <a:pPr marL="609600" indent="-609600">
              <a:buFontTx/>
              <a:buNone/>
            </a:pPr>
            <a:endParaRPr lang="en-US" smtClean="0">
              <a:ea typeface="MS PGothic"/>
              <a:cs typeface="MS PGothic"/>
            </a:endParaRPr>
          </a:p>
          <a:p>
            <a:pPr marL="609600" indent="-609600">
              <a:buFontTx/>
              <a:buNone/>
            </a:pPr>
            <a:r>
              <a:rPr lang="en-US" sz="1800" b="0" smtClean="0">
                <a:ea typeface="MS PGothic"/>
                <a:cs typeface="MS PGothic"/>
              </a:rPr>
              <a:t>	The Workstation provides a template for the type of visualization service that we wish to make available as part of the suite of Imaging web-based services.  </a:t>
            </a:r>
          </a:p>
          <a:p>
            <a:pPr marL="609600" indent="-609600">
              <a:buFontTx/>
              <a:buNone/>
            </a:pPr>
            <a:endParaRPr lang="en-US" sz="1800" b="0" smtClean="0">
              <a:ea typeface="MS PGothic"/>
              <a:cs typeface="MS PGothic"/>
            </a:endParaRPr>
          </a:p>
          <a:p>
            <a:pPr marL="609600" indent="-609600">
              <a:buFontTx/>
              <a:buNone/>
            </a:pPr>
            <a:r>
              <a:rPr lang="en-US" sz="1800" b="0" smtClean="0">
                <a:ea typeface="MS PGothic"/>
                <a:cs typeface="MS PGothic"/>
              </a:rPr>
              <a:t>	The AIM Data Service is part of the proposed suite of web-based services offered by CBIIT. </a:t>
            </a:r>
          </a:p>
          <a:p>
            <a:pPr marL="609600" indent="-609600">
              <a:buFontTx/>
              <a:buNone/>
            </a:pPr>
            <a:endParaRPr lang="en-US" sz="1800" b="0" smtClean="0">
              <a:ea typeface="MS PGothic"/>
              <a:cs typeface="MS PGothic"/>
            </a:endParaRPr>
          </a:p>
          <a:p>
            <a:pPr marL="609600" indent="-609600">
              <a:buFontTx/>
              <a:buNone/>
            </a:pPr>
            <a:r>
              <a:rPr lang="en-US" sz="1800" b="0" smtClean="0">
                <a:ea typeface="MS PGothic"/>
                <a:cs typeface="MS PGothic"/>
              </a:rPr>
              <a:t>	All of the TCGA technologies are part of the proposed software refactoring for SAIF/ECCF compliance.</a:t>
            </a:r>
          </a:p>
          <a:p>
            <a:pPr marL="609600" indent="-609600">
              <a:buFontTx/>
              <a:buNone/>
            </a:pPr>
            <a:endParaRPr lang="en-US" smtClean="0">
              <a:ea typeface="MS PGothic"/>
              <a:cs typeface="MS PGothic"/>
            </a:endParaRPr>
          </a:p>
          <a:p>
            <a:pPr marL="609600" indent="-609600">
              <a:buFontTx/>
              <a:buNone/>
            </a:pPr>
            <a:r>
              <a:rPr lang="en-US" sz="1800" b="0" smtClean="0">
                <a:ea typeface="MS PGothic"/>
                <a:cs typeface="MS PGothic"/>
              </a:rPr>
              <a:t>	Robert and Mervi have collaborated to get AIM capability into caIntegrator2.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ChangeArrowheads="1"/>
          </p:cNvSpPr>
          <p:nvPr/>
        </p:nvSpPr>
        <p:spPr bwMode="black">
          <a:xfrm>
            <a:off x="381000" y="0"/>
            <a:ext cx="6858000" cy="1143000"/>
          </a:xfrm>
          <a:prstGeom prst="rect">
            <a:avLst/>
          </a:prstGeom>
          <a:noFill/>
          <a:ln w="9525">
            <a:noFill/>
            <a:miter lim="800000"/>
            <a:headEnd/>
            <a:tailEnd/>
          </a:ln>
        </p:spPr>
        <p:txBody>
          <a:bodyPr anchor="ctr"/>
          <a:lstStyle/>
          <a:p>
            <a:pPr eaLnBrk="0" hangingPunct="0"/>
            <a:r>
              <a:rPr lang="en-US" sz="2400" b="1">
                <a:solidFill>
                  <a:srgbClr val="1C2674"/>
                </a:solidFill>
              </a:rPr>
              <a:t>Proposed Next Steps for TCGA Radiology</a:t>
            </a:r>
          </a:p>
        </p:txBody>
      </p:sp>
      <p:sp>
        <p:nvSpPr>
          <p:cNvPr id="41986" name="Text Box 5"/>
          <p:cNvSpPr txBox="1">
            <a:spLocks noChangeArrowheads="1"/>
          </p:cNvSpPr>
          <p:nvPr/>
        </p:nvSpPr>
        <p:spPr bwMode="auto">
          <a:xfrm>
            <a:off x="381000" y="1295400"/>
            <a:ext cx="8153400" cy="5324475"/>
          </a:xfrm>
          <a:prstGeom prst="rect">
            <a:avLst/>
          </a:prstGeom>
          <a:noFill/>
          <a:ln w="9525">
            <a:solidFill>
              <a:schemeClr val="tx1"/>
            </a:solidFill>
            <a:miter lim="800000"/>
            <a:headEnd/>
            <a:tailEnd/>
          </a:ln>
        </p:spPr>
        <p:txBody>
          <a:bodyPr>
            <a:spAutoFit/>
          </a:bodyPr>
          <a:lstStyle/>
          <a:p>
            <a:pPr marL="342900" indent="-342900" algn="ctr">
              <a:spcBef>
                <a:spcPct val="50000"/>
              </a:spcBef>
            </a:pPr>
            <a:r>
              <a:rPr lang="en-US"/>
              <a:t>Proposed Next Steps Beyond Current Project</a:t>
            </a:r>
          </a:p>
          <a:p>
            <a:pPr marL="342900" indent="-342900">
              <a:spcBef>
                <a:spcPct val="50000"/>
              </a:spcBef>
              <a:buFontTx/>
              <a:buAutoNum type="arabicPeriod"/>
            </a:pPr>
            <a:r>
              <a:rPr lang="en-US"/>
              <a:t>Ongoing operation and maintenance of NBIA, Clear Canvas, AIM Data Service and TCGA Cancer Cell Data Service.   </a:t>
            </a:r>
          </a:p>
          <a:p>
            <a:pPr marL="342900" indent="-342900">
              <a:spcBef>
                <a:spcPct val="50000"/>
              </a:spcBef>
              <a:buFontTx/>
              <a:buAutoNum type="arabicPeriod"/>
            </a:pPr>
            <a:r>
              <a:rPr lang="en-US"/>
              <a:t>Communication to community that radiologists can read the cases and add to the AIM TCGA data set.  CIP says they are recruiting additional radiologists to read the cases.  CIP also says that are working with TCGA sites to get additional TCGA radiology cases to be loaded on CBIIT’s NBIA.</a:t>
            </a:r>
          </a:p>
          <a:p>
            <a:pPr marL="342900" indent="-342900">
              <a:spcBef>
                <a:spcPct val="50000"/>
              </a:spcBef>
              <a:buFontTx/>
              <a:buAutoNum type="arabicPeriod"/>
            </a:pPr>
            <a:r>
              <a:rPr lang="en-US"/>
              <a:t>Create a hosted instance of AIM Data Service, and TCGA Cancer Cell Data Service at CBIIT.  </a:t>
            </a:r>
          </a:p>
          <a:p>
            <a:pPr marL="342900" indent="-342900">
              <a:spcBef>
                <a:spcPct val="50000"/>
              </a:spcBef>
              <a:buFontTx/>
              <a:buAutoNum type="arabicPeriod"/>
            </a:pPr>
            <a:r>
              <a:rPr lang="en-US"/>
              <a:t>Communication to community that researchers can query across the three data services.  CIP is also working with Carl Schaefer and Robert Clifford to begin to do research correlations among the clinical, genomic and image annotation data. </a:t>
            </a:r>
          </a:p>
          <a:p>
            <a:pPr marL="342900" indent="-342900">
              <a:spcBef>
                <a:spcPct val="50000"/>
              </a:spcBef>
              <a:buFontTx/>
              <a:buAutoNum type="arabicPeriod"/>
            </a:pPr>
            <a:r>
              <a:rPr lang="en-US"/>
              <a:t>Solicit feedback from community regarding desired features for the Workstation and AIM Data Service.  </a:t>
            </a:r>
          </a:p>
          <a:p>
            <a:pPr marL="342900" indent="-342900">
              <a:spcBef>
                <a:spcPct val="50000"/>
              </a:spcBef>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1"/>
          </p:nvPr>
        </p:nvSpPr>
        <p:spPr>
          <a:xfrm>
            <a:off x="152400" y="1219200"/>
            <a:ext cx="8991600" cy="4953000"/>
          </a:xfrm>
        </p:spPr>
        <p:txBody>
          <a:bodyPr/>
          <a:lstStyle/>
          <a:p>
            <a:pPr marL="812800" indent="-812800">
              <a:buFontTx/>
              <a:buNone/>
            </a:pPr>
            <a:r>
              <a:rPr lang="en-US" sz="1400" smtClean="0">
                <a:ea typeface="MS PGothic"/>
                <a:cs typeface="MS PGothic"/>
              </a:rPr>
              <a:t>I. TCGA Radiology Project Summary</a:t>
            </a:r>
          </a:p>
          <a:p>
            <a:pPr marL="812800" indent="-812800">
              <a:buFontTx/>
              <a:buNone/>
            </a:pPr>
            <a:r>
              <a:rPr lang="en-US" sz="1400" smtClean="0">
                <a:ea typeface="MS PGothic"/>
                <a:cs typeface="MS PGothic"/>
              </a:rPr>
              <a:t>	A.  Project Purpose</a:t>
            </a:r>
          </a:p>
          <a:p>
            <a:pPr marL="812800" indent="-812800">
              <a:buFontTx/>
              <a:buNone/>
            </a:pPr>
            <a:r>
              <a:rPr lang="en-US" sz="1400" smtClean="0">
                <a:ea typeface="MS PGothic"/>
                <a:cs typeface="MS PGothic"/>
              </a:rPr>
              <a:t>	B.  Scope of this project</a:t>
            </a:r>
          </a:p>
          <a:p>
            <a:pPr marL="812800" indent="-812800">
              <a:buFontTx/>
              <a:buNone/>
            </a:pPr>
            <a:r>
              <a:rPr lang="en-US" sz="1400" smtClean="0">
                <a:ea typeface="MS PGothic"/>
                <a:cs typeface="MS PGothic"/>
              </a:rPr>
              <a:t>		    -  Committed Tasks and Additional Tasks</a:t>
            </a:r>
          </a:p>
          <a:p>
            <a:pPr marL="812800" indent="-812800">
              <a:buFontTx/>
              <a:buNone/>
            </a:pPr>
            <a:r>
              <a:rPr lang="en-US" sz="1400" smtClean="0">
                <a:ea typeface="MS PGothic"/>
                <a:cs typeface="MS PGothic"/>
              </a:rPr>
              <a:t>	C.  Achievements</a:t>
            </a:r>
          </a:p>
          <a:p>
            <a:pPr marL="812800" indent="-812800">
              <a:buFontTx/>
              <a:buNone/>
            </a:pPr>
            <a:r>
              <a:rPr lang="en-US" sz="1400" smtClean="0">
                <a:ea typeface="MS PGothic"/>
                <a:cs typeface="MS PGothic"/>
              </a:rPr>
              <a:t>		       i.  Radiology Reading</a:t>
            </a:r>
          </a:p>
          <a:p>
            <a:pPr marL="812800" indent="-812800">
              <a:buFontTx/>
              <a:buNone/>
            </a:pPr>
            <a:r>
              <a:rPr lang="en-US" sz="1400" smtClean="0">
                <a:ea typeface="MS PGothic"/>
                <a:cs typeface="MS PGothic"/>
              </a:rPr>
              <a:t>	        ii.  AIM Tasks</a:t>
            </a:r>
          </a:p>
          <a:p>
            <a:pPr marL="812800" indent="-812800">
              <a:buFontTx/>
              <a:buNone/>
            </a:pPr>
            <a:r>
              <a:rPr lang="en-US" sz="1400" smtClean="0">
                <a:ea typeface="MS PGothic"/>
                <a:cs typeface="MS PGothic"/>
              </a:rPr>
              <a:t>		     iii.  AIM Export Script</a:t>
            </a:r>
          </a:p>
          <a:p>
            <a:pPr marL="812800" indent="-812800">
              <a:buFontTx/>
              <a:buNone/>
            </a:pPr>
            <a:r>
              <a:rPr lang="en-US" sz="1400" smtClean="0">
                <a:ea typeface="MS PGothic"/>
                <a:cs typeface="MS PGothic"/>
              </a:rPr>
              <a:t>	       iv.  TCGA Cancer Cell Data Service</a:t>
            </a:r>
          </a:p>
          <a:p>
            <a:pPr marL="812800" indent="-812800">
              <a:buFontTx/>
              <a:buNone/>
            </a:pPr>
            <a:r>
              <a:rPr lang="en-US" sz="1400" smtClean="0">
                <a:ea typeface="MS PGothic"/>
                <a:cs typeface="MS PGothic"/>
              </a:rPr>
              <a:t>	        v.  caB2B Query of NBIA, AIM and TCGA CC Data Services</a:t>
            </a:r>
          </a:p>
          <a:p>
            <a:pPr marL="812800" indent="-812800">
              <a:buFontTx/>
              <a:buNone/>
            </a:pPr>
            <a:r>
              <a:rPr lang="en-US" sz="1400" smtClean="0">
                <a:ea typeface="MS PGothic"/>
                <a:cs typeface="MS PGothic"/>
              </a:rPr>
              <a:t>		     vi.  Cross Program Coordination</a:t>
            </a:r>
          </a:p>
          <a:p>
            <a:pPr marL="812800" indent="-812800">
              <a:buFontTx/>
              <a:buNone/>
            </a:pPr>
            <a:r>
              <a:rPr lang="en-US" sz="1400" smtClean="0">
                <a:ea typeface="MS PGothic"/>
                <a:cs typeface="MS PGothic"/>
              </a:rPr>
              <a:t>		    vii.  Preliminary Scientific Findings</a:t>
            </a:r>
          </a:p>
          <a:p>
            <a:pPr marL="812800" indent="-812800">
              <a:buFontTx/>
              <a:buNone/>
            </a:pPr>
            <a:r>
              <a:rPr lang="en-US" sz="1400" smtClean="0">
                <a:ea typeface="MS PGothic"/>
                <a:cs typeface="MS PGothic"/>
              </a:rPr>
              <a:t>		   viii.  Additional Analysis with caIntegrator2</a:t>
            </a:r>
          </a:p>
          <a:p>
            <a:pPr marL="812800" indent="-812800">
              <a:buFontTx/>
              <a:buNone/>
            </a:pPr>
            <a:endParaRPr lang="en-US" smtClean="0">
              <a:ea typeface="MS PGothic"/>
              <a:cs typeface="MS PGothic"/>
            </a:endParaRPr>
          </a:p>
          <a:p>
            <a:pPr marL="812800" indent="-812800">
              <a:buFontTx/>
              <a:buNone/>
            </a:pPr>
            <a:r>
              <a:rPr lang="en-US" sz="1400" smtClean="0">
                <a:ea typeface="MS PGothic"/>
                <a:cs typeface="MS PGothic"/>
              </a:rPr>
              <a:t>II.  Opportunities to Further Deploy TCGA Related Imaging and Life Sciences Technologies</a:t>
            </a:r>
          </a:p>
          <a:p>
            <a:pPr marL="812800" indent="-812800">
              <a:buFontTx/>
              <a:buNone/>
            </a:pPr>
            <a:endParaRPr lang="en-US" sz="1400" smtClean="0">
              <a:ea typeface="MS PGothic"/>
              <a:cs typeface="MS PGothic"/>
            </a:endParaRPr>
          </a:p>
          <a:p>
            <a:pPr marL="812800" indent="-812800">
              <a:buFontTx/>
              <a:buNone/>
            </a:pPr>
            <a:r>
              <a:rPr lang="en-US" sz="1400" smtClean="0">
                <a:ea typeface="MS PGothic"/>
                <a:cs typeface="MS PGothic"/>
              </a:rPr>
              <a:t>III.  How the TCGA Radiology Project Fits Into the caBIG</a:t>
            </a:r>
            <a:r>
              <a:rPr lang="en-US" sz="1400" smtClean="0">
                <a:ea typeface="MS PGothic"/>
                <a:cs typeface="Arial" charset="0"/>
              </a:rPr>
              <a:t>® </a:t>
            </a:r>
            <a:r>
              <a:rPr lang="en-US" sz="1400" smtClean="0">
                <a:ea typeface="MS PGothic"/>
                <a:cs typeface="MS PGothic"/>
              </a:rPr>
              <a:t>Imaging Program Roadmap</a:t>
            </a:r>
          </a:p>
          <a:p>
            <a:pPr marL="812800" indent="-812800">
              <a:buFontTx/>
              <a:buNone/>
            </a:pPr>
            <a:endParaRPr lang="en-US" sz="1400" smtClean="0">
              <a:ea typeface="MS PGothic"/>
              <a:cs typeface="MS PGothic"/>
            </a:endParaRPr>
          </a:p>
          <a:p>
            <a:pPr marL="812800" indent="-812800">
              <a:buFontTx/>
              <a:buNone/>
            </a:pPr>
            <a:r>
              <a:rPr lang="en-US" sz="1400" smtClean="0">
                <a:ea typeface="MS PGothic"/>
                <a:cs typeface="MS PGothic"/>
              </a:rPr>
              <a:t>IV.  Proposed Next Steps</a:t>
            </a:r>
          </a:p>
          <a:p>
            <a:pPr marL="812800" indent="-812800">
              <a:buFontTx/>
              <a:buNone/>
            </a:pPr>
            <a:endParaRPr lang="en-US" sz="1600" smtClean="0">
              <a:ea typeface="MS PGothic"/>
              <a:cs typeface="MS PGothic"/>
            </a:endParaRPr>
          </a:p>
          <a:p>
            <a:pPr marL="812800" indent="-812800">
              <a:buFontTx/>
              <a:buNone/>
            </a:pPr>
            <a:endParaRPr lang="en-US" sz="1400" smtClean="0">
              <a:ea typeface="MS PGothic"/>
              <a:cs typeface="MS PGothic"/>
            </a:endParaRPr>
          </a:p>
          <a:p>
            <a:pPr marL="812800" indent="-812800">
              <a:buFontTx/>
              <a:buNone/>
            </a:pPr>
            <a:endParaRPr lang="en-US" sz="1400" smtClean="0">
              <a:ea typeface="MS PGothic"/>
              <a:cs typeface="MS PGothic"/>
            </a:endParaRPr>
          </a:p>
        </p:txBody>
      </p:sp>
      <p:sp>
        <p:nvSpPr>
          <p:cNvPr id="19458" name="Rectangle 4"/>
          <p:cNvSpPr>
            <a:spLocks noGrp="1" noChangeArrowheads="1"/>
          </p:cNvSpPr>
          <p:nvPr>
            <p:ph type="title"/>
          </p:nvPr>
        </p:nvSpPr>
        <p:spPr/>
        <p:txBody>
          <a:bodyPr/>
          <a:lstStyle/>
          <a:p>
            <a:r>
              <a:rPr lang="en-US" sz="2400" smtClean="0">
                <a:ea typeface="MS PGothic"/>
                <a:cs typeface="MS PGothic"/>
              </a:rPr>
              <a:t>Agenda For This Briefing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04800" y="304800"/>
            <a:ext cx="6858000" cy="838200"/>
          </a:xfrm>
        </p:spPr>
        <p:txBody>
          <a:bodyPr/>
          <a:lstStyle/>
          <a:p>
            <a:r>
              <a:rPr lang="en-US" sz="2400" smtClean="0">
                <a:ea typeface="MS PGothic"/>
                <a:cs typeface="MS PGothic"/>
              </a:rPr>
              <a:t>Purpose of TCGA Radiology Project</a:t>
            </a:r>
            <a:r>
              <a:rPr lang="en-US" sz="1800" smtClean="0">
                <a:ea typeface="MS PGothic"/>
                <a:cs typeface="MS PGothic"/>
              </a:rPr>
              <a:t/>
            </a:r>
            <a:br>
              <a:rPr lang="en-US" sz="1800" smtClean="0">
                <a:ea typeface="MS PGothic"/>
                <a:cs typeface="MS PGothic"/>
              </a:rPr>
            </a:br>
            <a:endParaRPr lang="en-US" sz="1800" smtClean="0">
              <a:ea typeface="MS PGothic"/>
              <a:cs typeface="MS PGothic"/>
            </a:endParaRPr>
          </a:p>
        </p:txBody>
      </p:sp>
      <p:sp>
        <p:nvSpPr>
          <p:cNvPr id="20482" name="Text Box 6"/>
          <p:cNvSpPr txBox="1">
            <a:spLocks noChangeArrowheads="1"/>
          </p:cNvSpPr>
          <p:nvPr/>
        </p:nvSpPr>
        <p:spPr bwMode="auto">
          <a:xfrm>
            <a:off x="1219200" y="3657600"/>
            <a:ext cx="3276600" cy="366713"/>
          </a:xfrm>
          <a:prstGeom prst="rect">
            <a:avLst/>
          </a:prstGeom>
          <a:noFill/>
          <a:ln w="9525">
            <a:noFill/>
            <a:miter lim="800000"/>
            <a:headEnd/>
            <a:tailEnd/>
          </a:ln>
        </p:spPr>
        <p:txBody>
          <a:bodyPr>
            <a:spAutoFit/>
          </a:bodyPr>
          <a:lstStyle/>
          <a:p>
            <a:pPr>
              <a:spcBef>
                <a:spcPct val="50000"/>
              </a:spcBef>
            </a:pPr>
            <a:endParaRPr lang="en-US"/>
          </a:p>
        </p:txBody>
      </p:sp>
      <p:sp>
        <p:nvSpPr>
          <p:cNvPr id="20483" name="Text Box 6"/>
          <p:cNvSpPr txBox="1">
            <a:spLocks noChangeArrowheads="1"/>
          </p:cNvSpPr>
          <p:nvPr/>
        </p:nvSpPr>
        <p:spPr bwMode="auto">
          <a:xfrm>
            <a:off x="2514600" y="1600200"/>
            <a:ext cx="3581400" cy="376238"/>
          </a:xfrm>
          <a:prstGeom prst="rect">
            <a:avLst/>
          </a:prstGeom>
          <a:noFill/>
          <a:ln w="9525">
            <a:solidFill>
              <a:schemeClr val="tx1"/>
            </a:solidFill>
            <a:miter lim="800000"/>
            <a:headEnd/>
            <a:tailEnd/>
          </a:ln>
        </p:spPr>
        <p:txBody>
          <a:bodyPr>
            <a:spAutoFit/>
          </a:bodyPr>
          <a:lstStyle/>
          <a:p>
            <a:pPr marL="342900" indent="-342900" algn="ctr">
              <a:spcBef>
                <a:spcPct val="50000"/>
              </a:spcBef>
            </a:pPr>
            <a:r>
              <a:rPr lang="en-US"/>
              <a:t>Overarching Project Goal</a:t>
            </a:r>
          </a:p>
        </p:txBody>
      </p:sp>
      <p:sp>
        <p:nvSpPr>
          <p:cNvPr id="20484" name="Text Box 8"/>
          <p:cNvSpPr txBox="1">
            <a:spLocks noChangeArrowheads="1"/>
          </p:cNvSpPr>
          <p:nvPr/>
        </p:nvSpPr>
        <p:spPr bwMode="auto">
          <a:xfrm>
            <a:off x="1676400" y="2286000"/>
            <a:ext cx="5486400" cy="1474788"/>
          </a:xfrm>
          <a:prstGeom prst="rect">
            <a:avLst/>
          </a:prstGeom>
          <a:noFill/>
          <a:ln w="9525">
            <a:solidFill>
              <a:schemeClr val="tx1"/>
            </a:solidFill>
            <a:miter lim="800000"/>
            <a:headEnd/>
            <a:tailEnd/>
          </a:ln>
        </p:spPr>
        <p:txBody>
          <a:bodyPr>
            <a:spAutoFit/>
          </a:bodyPr>
          <a:lstStyle/>
          <a:p>
            <a:pPr>
              <a:spcBef>
                <a:spcPct val="50000"/>
              </a:spcBef>
            </a:pPr>
            <a:r>
              <a:rPr lang="en-US"/>
              <a:t>Utilize multiple CBIIT/caBIG</a:t>
            </a:r>
            <a:r>
              <a:rPr lang="en-US">
                <a:cs typeface="Arial" charset="0"/>
              </a:rPr>
              <a:t>®</a:t>
            </a:r>
            <a:r>
              <a:rPr lang="en-US"/>
              <a:t> technologies together to create a practical system to capture diagnostic imaging “knowledge” in a structured, standardized manner and to allow for the integration with genomic and clinical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2400" smtClean="0">
                <a:ea typeface="MS PGothic"/>
                <a:cs typeface="MS PGothic"/>
              </a:rPr>
              <a:t>Review of Scope</a:t>
            </a:r>
          </a:p>
        </p:txBody>
      </p:sp>
      <p:sp>
        <p:nvSpPr>
          <p:cNvPr id="21506" name="Text Box 5"/>
          <p:cNvSpPr txBox="1">
            <a:spLocks noChangeArrowheads="1"/>
          </p:cNvSpPr>
          <p:nvPr/>
        </p:nvSpPr>
        <p:spPr bwMode="auto">
          <a:xfrm>
            <a:off x="457200" y="1828800"/>
            <a:ext cx="3581400" cy="3262313"/>
          </a:xfrm>
          <a:prstGeom prst="rect">
            <a:avLst/>
          </a:prstGeom>
          <a:noFill/>
          <a:ln w="9525">
            <a:solidFill>
              <a:schemeClr val="tx1"/>
            </a:solidFill>
            <a:miter lim="800000"/>
            <a:headEnd/>
            <a:tailEnd/>
          </a:ln>
        </p:spPr>
        <p:txBody>
          <a:bodyPr>
            <a:spAutoFit/>
          </a:bodyPr>
          <a:lstStyle/>
          <a:p>
            <a:pPr marL="342900" indent="-342900" algn="ctr">
              <a:spcBef>
                <a:spcPct val="50000"/>
              </a:spcBef>
            </a:pPr>
            <a:r>
              <a:rPr lang="en-US"/>
              <a:t>Committed Tasks</a:t>
            </a:r>
          </a:p>
          <a:p>
            <a:pPr marL="342900" indent="-342900">
              <a:spcBef>
                <a:spcPct val="50000"/>
              </a:spcBef>
              <a:buFontTx/>
              <a:buAutoNum type="arabicPeriod"/>
            </a:pPr>
            <a:r>
              <a:rPr lang="en-US"/>
              <a:t>88 TCGA Radiology* cases in              NBIA read by two neuroradiologists using the Clear Canvas Workstation.</a:t>
            </a:r>
          </a:p>
          <a:p>
            <a:pPr marL="342900" indent="-342900">
              <a:spcBef>
                <a:spcPct val="50000"/>
              </a:spcBef>
              <a:buFontTx/>
              <a:buAutoNum type="arabicPeriod"/>
            </a:pPr>
            <a:r>
              <a:rPr lang="en-US"/>
              <a:t>Develop bi-directional search capability in the AIM Data Service. </a:t>
            </a:r>
          </a:p>
          <a:p>
            <a:pPr marL="342900" indent="-342900">
              <a:spcBef>
                <a:spcPct val="50000"/>
              </a:spcBef>
              <a:buFontTx/>
              <a:buAutoNum type="arabicPeriod"/>
            </a:pPr>
            <a:r>
              <a:rPr lang="en-US"/>
              <a:t>Develop Unique ID Fields    within AIM Data Service.</a:t>
            </a:r>
          </a:p>
        </p:txBody>
      </p:sp>
      <p:sp>
        <p:nvSpPr>
          <p:cNvPr id="21507" name="Text Box 5"/>
          <p:cNvSpPr txBox="1">
            <a:spLocks noChangeArrowheads="1"/>
          </p:cNvSpPr>
          <p:nvPr/>
        </p:nvSpPr>
        <p:spPr bwMode="auto">
          <a:xfrm>
            <a:off x="4648200" y="1828800"/>
            <a:ext cx="3581400" cy="3675063"/>
          </a:xfrm>
          <a:prstGeom prst="rect">
            <a:avLst/>
          </a:prstGeom>
          <a:noFill/>
          <a:ln w="9525">
            <a:solidFill>
              <a:schemeClr val="tx1"/>
            </a:solidFill>
            <a:miter lim="800000"/>
            <a:headEnd/>
            <a:tailEnd/>
          </a:ln>
        </p:spPr>
        <p:txBody>
          <a:bodyPr>
            <a:spAutoFit/>
          </a:bodyPr>
          <a:lstStyle/>
          <a:p>
            <a:pPr marL="342900" indent="-342900" algn="ctr">
              <a:spcBef>
                <a:spcPct val="50000"/>
              </a:spcBef>
            </a:pPr>
            <a:r>
              <a:rPr lang="en-US"/>
              <a:t>Additional Tasks</a:t>
            </a:r>
          </a:p>
          <a:p>
            <a:pPr marL="342900" indent="-342900">
              <a:spcBef>
                <a:spcPct val="50000"/>
              </a:spcBef>
              <a:buFontTx/>
              <a:buAutoNum type="arabicPeriod"/>
            </a:pPr>
            <a:r>
              <a:rPr lang="en-US"/>
              <a:t>Creation of a data service                              utilizing data from the Cancer              Cell article published 12/09.</a:t>
            </a:r>
          </a:p>
          <a:p>
            <a:pPr marL="342900" indent="-342900">
              <a:spcBef>
                <a:spcPct val="50000"/>
              </a:spcBef>
              <a:buFontTx/>
              <a:buAutoNum type="arabicPeriod"/>
            </a:pPr>
            <a:r>
              <a:rPr lang="en-US"/>
              <a:t>Stand up data service as a grid service at Emory. </a:t>
            </a:r>
          </a:p>
          <a:p>
            <a:pPr marL="342900" indent="-342900">
              <a:spcBef>
                <a:spcPct val="50000"/>
              </a:spcBef>
              <a:buFontTx/>
              <a:buAutoNum type="arabicPeriod"/>
            </a:pPr>
            <a:r>
              <a:rPr lang="en-US"/>
              <a:t>Deploy AIME RESTful web    interface.</a:t>
            </a:r>
          </a:p>
          <a:p>
            <a:pPr marL="342900" indent="-342900">
              <a:spcBef>
                <a:spcPct val="50000"/>
              </a:spcBef>
              <a:buFontTx/>
              <a:buAutoNum type="arabicPeriod"/>
            </a:pPr>
            <a:r>
              <a:rPr lang="en-US"/>
              <a:t>Develop a XML to table report         mechanism for AIME Data Service using.</a:t>
            </a:r>
          </a:p>
        </p:txBody>
      </p:sp>
      <p:sp>
        <p:nvSpPr>
          <p:cNvPr id="21508" name="Text Box 5"/>
          <p:cNvSpPr txBox="1">
            <a:spLocks noChangeArrowheads="1"/>
          </p:cNvSpPr>
          <p:nvPr/>
        </p:nvSpPr>
        <p:spPr bwMode="auto">
          <a:xfrm>
            <a:off x="533400" y="5638800"/>
            <a:ext cx="3429000" cy="274638"/>
          </a:xfrm>
          <a:prstGeom prst="rect">
            <a:avLst/>
          </a:prstGeom>
          <a:noFill/>
          <a:ln w="9525">
            <a:noFill/>
            <a:miter lim="800000"/>
            <a:headEnd/>
            <a:tailEnd/>
          </a:ln>
        </p:spPr>
        <p:txBody>
          <a:bodyPr>
            <a:spAutoFit/>
          </a:bodyPr>
          <a:lstStyle/>
          <a:p>
            <a:pPr>
              <a:spcBef>
                <a:spcPct val="50000"/>
              </a:spcBef>
            </a:pPr>
            <a:r>
              <a:rPr lang="en-US" sz="1200"/>
              <a:t>*82 out of the 88 cases had complete data sets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04800" y="228600"/>
            <a:ext cx="6858000" cy="914400"/>
          </a:xfrm>
        </p:spPr>
        <p:txBody>
          <a:bodyPr/>
          <a:lstStyle/>
          <a:p>
            <a:r>
              <a:rPr lang="en-US" sz="2400" smtClean="0">
                <a:ea typeface="MS PGothic"/>
                <a:cs typeface="MS PGothic"/>
              </a:rPr>
              <a:t>Achievements: </a:t>
            </a:r>
            <a:br>
              <a:rPr lang="en-US" sz="2400" smtClean="0">
                <a:ea typeface="MS PGothic"/>
                <a:cs typeface="MS PGothic"/>
              </a:rPr>
            </a:br>
            <a:r>
              <a:rPr lang="en-US" sz="2400" smtClean="0">
                <a:ea typeface="MS PGothic"/>
                <a:cs typeface="MS PGothic"/>
              </a:rPr>
              <a:t>   Radiology Reading</a:t>
            </a:r>
            <a:r>
              <a:rPr lang="en-US" sz="1800" smtClean="0">
                <a:ea typeface="MS PGothic"/>
                <a:cs typeface="MS PGothic"/>
              </a:rPr>
              <a:t/>
            </a:r>
            <a:br>
              <a:rPr lang="en-US" sz="1800" smtClean="0">
                <a:ea typeface="MS PGothic"/>
                <a:cs typeface="MS PGothic"/>
              </a:rPr>
            </a:br>
            <a:endParaRPr lang="en-US" sz="1800" smtClean="0">
              <a:ea typeface="MS PGothic"/>
              <a:cs typeface="MS PGothic"/>
            </a:endParaRPr>
          </a:p>
        </p:txBody>
      </p:sp>
      <p:pic>
        <p:nvPicPr>
          <p:cNvPr id="23554" name="Picture 5" descr="436260122@04062010-0909"/>
          <p:cNvPicPr>
            <a:picLocks noChangeAspect="1" noChangeArrowheads="1"/>
          </p:cNvPicPr>
          <p:nvPr/>
        </p:nvPicPr>
        <p:blipFill>
          <a:blip r:embed="rId3"/>
          <a:srcRect/>
          <a:stretch>
            <a:fillRect/>
          </a:stretch>
        </p:blipFill>
        <p:spPr bwMode="auto">
          <a:xfrm>
            <a:off x="0" y="1447800"/>
            <a:ext cx="9144000" cy="5391150"/>
          </a:xfrm>
          <a:prstGeom prst="rect">
            <a:avLst/>
          </a:prstGeom>
          <a:noFill/>
          <a:ln w="9525">
            <a:noFill/>
            <a:miter lim="800000"/>
            <a:headEnd/>
            <a:tailEnd/>
          </a:ln>
        </p:spPr>
      </p:pic>
      <p:sp>
        <p:nvSpPr>
          <p:cNvPr id="23555" name="Text Box 8"/>
          <p:cNvSpPr txBox="1">
            <a:spLocks noChangeArrowheads="1"/>
          </p:cNvSpPr>
          <p:nvPr/>
        </p:nvSpPr>
        <p:spPr bwMode="auto">
          <a:xfrm>
            <a:off x="0" y="1143000"/>
            <a:ext cx="9144000" cy="366713"/>
          </a:xfrm>
          <a:prstGeom prst="rect">
            <a:avLst/>
          </a:prstGeom>
          <a:noFill/>
          <a:ln w="9525">
            <a:noFill/>
            <a:miter lim="800000"/>
            <a:headEnd/>
            <a:tailEnd/>
          </a:ln>
        </p:spPr>
        <p:txBody>
          <a:bodyPr>
            <a:spAutoFit/>
          </a:bodyPr>
          <a:lstStyle/>
          <a:p>
            <a:pPr>
              <a:spcBef>
                <a:spcPct val="50000"/>
              </a:spcBef>
            </a:pPr>
            <a:r>
              <a:rPr lang="en-US"/>
              <a:t>  TCGA cases in NBIA have been read by at least two funded neuro-radiologists: </a:t>
            </a:r>
          </a:p>
        </p:txBody>
      </p:sp>
      <p:sp>
        <p:nvSpPr>
          <p:cNvPr id="23556" name="AutoShape 9"/>
          <p:cNvSpPr>
            <a:spLocks noChangeArrowheads="1"/>
          </p:cNvSpPr>
          <p:nvPr/>
        </p:nvSpPr>
        <p:spPr bwMode="auto">
          <a:xfrm>
            <a:off x="6629400" y="6096000"/>
            <a:ext cx="1524000" cy="533400"/>
          </a:xfrm>
          <a:prstGeom prst="wedgeRectCallout">
            <a:avLst>
              <a:gd name="adj1" fmla="val -63750"/>
              <a:gd name="adj2" fmla="val -181546"/>
            </a:avLst>
          </a:prstGeom>
          <a:solidFill>
            <a:schemeClr val="accent1"/>
          </a:solidFill>
          <a:ln w="9525">
            <a:solidFill>
              <a:schemeClr val="tx1"/>
            </a:solidFill>
            <a:miter lim="800000"/>
            <a:headEnd/>
            <a:tailEnd/>
          </a:ln>
        </p:spPr>
        <p:txBody>
          <a:bodyPr/>
          <a:lstStyle/>
          <a:p>
            <a:pPr algn="ctr"/>
            <a:r>
              <a:rPr lang="en-US" sz="1200"/>
              <a:t>Images retrieved from NBIA at CBIIT</a:t>
            </a:r>
          </a:p>
        </p:txBody>
      </p:sp>
      <p:sp>
        <p:nvSpPr>
          <p:cNvPr id="23557" name="AutoShape 10"/>
          <p:cNvSpPr>
            <a:spLocks noChangeArrowheads="1"/>
          </p:cNvSpPr>
          <p:nvPr/>
        </p:nvSpPr>
        <p:spPr bwMode="auto">
          <a:xfrm>
            <a:off x="152400" y="5105400"/>
            <a:ext cx="1752600" cy="1600200"/>
          </a:xfrm>
          <a:prstGeom prst="wedgeRectCallout">
            <a:avLst>
              <a:gd name="adj1" fmla="val 40310"/>
              <a:gd name="adj2" fmla="val -71130"/>
            </a:avLst>
          </a:prstGeom>
          <a:solidFill>
            <a:schemeClr val="accent1"/>
          </a:solidFill>
          <a:ln w="9525">
            <a:solidFill>
              <a:schemeClr val="tx1"/>
            </a:solidFill>
            <a:miter lim="800000"/>
            <a:headEnd/>
            <a:tailEnd/>
          </a:ln>
        </p:spPr>
        <p:txBody>
          <a:bodyPr/>
          <a:lstStyle/>
          <a:p>
            <a:r>
              <a:rPr lang="en-US" sz="1200"/>
              <a:t>New markups created on Workstation and saved to the AIME.</a:t>
            </a:r>
          </a:p>
          <a:p>
            <a:endParaRPr lang="en-US" sz="1200"/>
          </a:p>
          <a:p>
            <a:r>
              <a:rPr lang="en-US" sz="1200"/>
              <a:t>Existing markups and annotation retrieved from AIM Data Service at Emory (AIME).</a:t>
            </a:r>
          </a:p>
          <a:p>
            <a:endParaRPr lang="en-US" sz="1200"/>
          </a:p>
        </p:txBody>
      </p:sp>
      <p:sp>
        <p:nvSpPr>
          <p:cNvPr id="23558" name="AutoShape 11"/>
          <p:cNvSpPr>
            <a:spLocks noChangeArrowheads="1"/>
          </p:cNvSpPr>
          <p:nvPr/>
        </p:nvSpPr>
        <p:spPr bwMode="auto">
          <a:xfrm>
            <a:off x="7391400" y="3200400"/>
            <a:ext cx="1600200" cy="1066800"/>
          </a:xfrm>
          <a:prstGeom prst="wedgeRectCallout">
            <a:avLst>
              <a:gd name="adj1" fmla="val -25597"/>
              <a:gd name="adj2" fmla="val -65773"/>
            </a:avLst>
          </a:prstGeom>
          <a:solidFill>
            <a:schemeClr val="accent1"/>
          </a:solidFill>
          <a:ln w="9525">
            <a:solidFill>
              <a:schemeClr val="tx1"/>
            </a:solidFill>
            <a:miter lim="800000"/>
            <a:headEnd/>
            <a:tailEnd/>
          </a:ln>
        </p:spPr>
        <p:txBody>
          <a:bodyPr/>
          <a:lstStyle/>
          <a:p>
            <a:r>
              <a:rPr lang="en-US" sz="1200"/>
              <a:t>A radiologist fills out AIM based reporting template.</a:t>
            </a:r>
          </a:p>
          <a:p>
            <a:r>
              <a:rPr lang="en-US" sz="1200"/>
              <a:t>New annotation data is saved on AIME.</a:t>
            </a:r>
          </a:p>
          <a:p>
            <a:endParaRPr lang="en-US" sz="1200"/>
          </a:p>
          <a:p>
            <a:pPr algn="ct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sz="2400" smtClean="0">
                <a:ea typeface="MS PGothic"/>
                <a:cs typeface="MS PGothic"/>
              </a:rPr>
              <a:t>Achievements: </a:t>
            </a:r>
            <a:br>
              <a:rPr lang="en-US" sz="2400" smtClean="0">
                <a:ea typeface="MS PGothic"/>
                <a:cs typeface="MS PGothic"/>
              </a:rPr>
            </a:br>
            <a:r>
              <a:rPr lang="en-US" sz="2400" smtClean="0">
                <a:ea typeface="MS PGothic"/>
                <a:cs typeface="MS PGothic"/>
              </a:rPr>
              <a:t>  AIM Tasks</a:t>
            </a:r>
          </a:p>
        </p:txBody>
      </p:sp>
      <p:sp>
        <p:nvSpPr>
          <p:cNvPr id="25602" name="Text Box 7"/>
          <p:cNvSpPr txBox="1">
            <a:spLocks noChangeArrowheads="1"/>
          </p:cNvSpPr>
          <p:nvPr/>
        </p:nvSpPr>
        <p:spPr bwMode="auto">
          <a:xfrm>
            <a:off x="1981200" y="2590800"/>
            <a:ext cx="3733800" cy="915988"/>
          </a:xfrm>
          <a:prstGeom prst="rect">
            <a:avLst/>
          </a:prstGeom>
          <a:noFill/>
          <a:ln w="9525">
            <a:noFill/>
            <a:miter lim="800000"/>
            <a:headEnd/>
            <a:tailEnd/>
          </a:ln>
        </p:spPr>
        <p:txBody>
          <a:bodyPr>
            <a:spAutoFit/>
          </a:bodyPr>
          <a:lstStyle/>
          <a:p>
            <a:pPr>
              <a:spcBef>
                <a:spcPct val="50000"/>
              </a:spcBef>
            </a:pPr>
            <a:r>
              <a:rPr lang="en-US"/>
              <a:t>Tony, can you add a screen shot with call out boxes like I did for CC?</a:t>
            </a:r>
          </a:p>
        </p:txBody>
      </p:sp>
      <p:sp>
        <p:nvSpPr>
          <p:cNvPr id="25603" name="Text Box 5"/>
          <p:cNvSpPr txBox="1">
            <a:spLocks noChangeArrowheads="1"/>
          </p:cNvSpPr>
          <p:nvPr/>
        </p:nvSpPr>
        <p:spPr bwMode="auto">
          <a:xfrm>
            <a:off x="0" y="1295400"/>
            <a:ext cx="9144000" cy="779463"/>
          </a:xfrm>
          <a:prstGeom prst="rect">
            <a:avLst/>
          </a:prstGeom>
          <a:noFill/>
          <a:ln w="9525">
            <a:noFill/>
            <a:miter lim="800000"/>
            <a:headEnd/>
            <a:tailEnd/>
          </a:ln>
        </p:spPr>
        <p:txBody>
          <a:bodyPr>
            <a:spAutoFit/>
          </a:bodyPr>
          <a:lstStyle/>
          <a:p>
            <a:pPr>
              <a:spcBef>
                <a:spcPct val="50000"/>
              </a:spcBef>
            </a:pPr>
            <a:r>
              <a:rPr lang="en-US"/>
              <a:t>The AIME bidirectional query task is completed (to reach full CQL compliance)</a:t>
            </a:r>
          </a:p>
          <a:p>
            <a:pPr>
              <a:spcBef>
                <a:spcPct val="50000"/>
              </a:spcBef>
            </a:pPr>
            <a:r>
              <a:rPr lang="en-US"/>
              <a:t>The AIME unique ID field population tasks is completed (to support queries from caB2B)</a:t>
            </a:r>
          </a:p>
        </p:txBody>
      </p:sp>
      <p:pic>
        <p:nvPicPr>
          <p:cNvPr id="25604" name="Picture 2"/>
          <p:cNvPicPr>
            <a:picLocks noChangeAspect="1" noChangeArrowheads="1"/>
          </p:cNvPicPr>
          <p:nvPr/>
        </p:nvPicPr>
        <p:blipFill>
          <a:blip r:embed="rId3"/>
          <a:srcRect/>
          <a:stretch>
            <a:fillRect/>
          </a:stretch>
        </p:blipFill>
        <p:spPr bwMode="auto">
          <a:xfrm>
            <a:off x="533400" y="2362200"/>
            <a:ext cx="7239000" cy="4216400"/>
          </a:xfrm>
          <a:prstGeom prst="rect">
            <a:avLst/>
          </a:prstGeom>
          <a:noFill/>
          <a:ln w="9525">
            <a:noFill/>
            <a:miter lim="800000"/>
            <a:headEnd/>
            <a:tailEnd/>
          </a:ln>
        </p:spPr>
      </p:pic>
      <p:sp>
        <p:nvSpPr>
          <p:cNvPr id="25605" name="AutoShape 10"/>
          <p:cNvSpPr>
            <a:spLocks noChangeArrowheads="1"/>
          </p:cNvSpPr>
          <p:nvPr/>
        </p:nvSpPr>
        <p:spPr bwMode="auto">
          <a:xfrm>
            <a:off x="5181600" y="4267200"/>
            <a:ext cx="3429000" cy="685800"/>
          </a:xfrm>
          <a:prstGeom prst="wedgeRectCallout">
            <a:avLst>
              <a:gd name="adj1" fmla="val -41597"/>
              <a:gd name="adj2" fmla="val -109273"/>
            </a:avLst>
          </a:prstGeom>
          <a:solidFill>
            <a:schemeClr val="accent1"/>
          </a:solidFill>
          <a:ln w="9525">
            <a:solidFill>
              <a:schemeClr val="tx1"/>
            </a:solidFill>
            <a:miter lim="800000"/>
            <a:headEnd/>
            <a:tailEnd/>
          </a:ln>
        </p:spPr>
        <p:txBody>
          <a:bodyPr/>
          <a:lstStyle/>
          <a:p>
            <a:r>
              <a:rPr lang="en-US" sz="1200"/>
              <a:t>Query “up” AND “down” the document hierarchy, following bidirectional associations in Domain Model.  Unsupported previously.</a:t>
            </a:r>
          </a:p>
        </p:txBody>
      </p:sp>
      <p:sp>
        <p:nvSpPr>
          <p:cNvPr id="25606" name="AutoShape 10"/>
          <p:cNvSpPr>
            <a:spLocks noChangeArrowheads="1"/>
          </p:cNvSpPr>
          <p:nvPr/>
        </p:nvSpPr>
        <p:spPr bwMode="auto">
          <a:xfrm>
            <a:off x="685800" y="4191000"/>
            <a:ext cx="1752600" cy="609600"/>
          </a:xfrm>
          <a:prstGeom prst="wedgeRectCallout">
            <a:avLst>
              <a:gd name="adj1" fmla="val 32750"/>
              <a:gd name="adj2" fmla="val 100611"/>
            </a:avLst>
          </a:prstGeom>
          <a:solidFill>
            <a:schemeClr val="accent1"/>
          </a:solidFill>
          <a:ln w="9525">
            <a:solidFill>
              <a:schemeClr val="tx1"/>
            </a:solidFill>
            <a:miter lim="800000"/>
            <a:headEnd/>
            <a:tailEnd/>
          </a:ln>
        </p:spPr>
        <p:txBody>
          <a:bodyPr/>
          <a:lstStyle/>
          <a:p>
            <a:r>
              <a:rPr lang="en-US" sz="1200"/>
              <a:t>Retrieved 2 out of 23 documents from Test data service.</a:t>
            </a:r>
          </a:p>
        </p:txBody>
      </p:sp>
      <p:sp>
        <p:nvSpPr>
          <p:cNvPr id="25607" name="AutoShape 10"/>
          <p:cNvSpPr>
            <a:spLocks noChangeArrowheads="1"/>
          </p:cNvSpPr>
          <p:nvPr/>
        </p:nvSpPr>
        <p:spPr bwMode="auto">
          <a:xfrm>
            <a:off x="685800" y="6248400"/>
            <a:ext cx="1752600" cy="609600"/>
          </a:xfrm>
          <a:prstGeom prst="wedgeRectCallout">
            <a:avLst>
              <a:gd name="adj1" fmla="val 36528"/>
              <a:gd name="adj2" fmla="val -114611"/>
            </a:avLst>
          </a:prstGeom>
          <a:solidFill>
            <a:schemeClr val="accent1"/>
          </a:solidFill>
          <a:ln w="9525">
            <a:solidFill>
              <a:schemeClr val="tx1"/>
            </a:solidFill>
            <a:miter lim="800000"/>
            <a:headEnd/>
            <a:tailEnd/>
          </a:ln>
        </p:spPr>
        <p:txBody>
          <a:bodyPr/>
          <a:lstStyle/>
          <a:p>
            <a:r>
              <a:rPr lang="en-US" sz="1200"/>
              <a:t>“id” field populated with unique values instead of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52400" y="0"/>
            <a:ext cx="6858000" cy="1143000"/>
          </a:xfrm>
        </p:spPr>
        <p:txBody>
          <a:bodyPr/>
          <a:lstStyle/>
          <a:p>
            <a:r>
              <a:rPr lang="en-US" sz="2400" smtClean="0">
                <a:ea typeface="MS PGothic"/>
                <a:cs typeface="MS PGothic"/>
              </a:rPr>
              <a:t>Achievements: </a:t>
            </a:r>
            <a:br>
              <a:rPr lang="en-US" sz="2400" smtClean="0">
                <a:ea typeface="MS PGothic"/>
                <a:cs typeface="MS PGothic"/>
              </a:rPr>
            </a:br>
            <a:r>
              <a:rPr lang="en-US" sz="2400" smtClean="0">
                <a:ea typeface="MS PGothic"/>
                <a:cs typeface="MS PGothic"/>
              </a:rPr>
              <a:t>   AIM Export Script</a:t>
            </a:r>
            <a:endParaRPr lang="en-US" smtClean="0">
              <a:ea typeface="MS PGothic"/>
              <a:cs typeface="MS PGothic"/>
            </a:endParaRPr>
          </a:p>
        </p:txBody>
      </p:sp>
      <p:sp>
        <p:nvSpPr>
          <p:cNvPr id="27650" name="Text Box 5"/>
          <p:cNvSpPr txBox="1">
            <a:spLocks noChangeArrowheads="1"/>
          </p:cNvSpPr>
          <p:nvPr/>
        </p:nvSpPr>
        <p:spPr bwMode="auto">
          <a:xfrm>
            <a:off x="228600" y="1219200"/>
            <a:ext cx="9144000" cy="366713"/>
          </a:xfrm>
          <a:prstGeom prst="rect">
            <a:avLst/>
          </a:prstGeom>
          <a:noFill/>
          <a:ln w="9525">
            <a:noFill/>
            <a:miter lim="800000"/>
            <a:headEnd/>
            <a:tailEnd/>
          </a:ln>
        </p:spPr>
        <p:txBody>
          <a:bodyPr>
            <a:spAutoFit/>
          </a:bodyPr>
          <a:lstStyle/>
          <a:p>
            <a:pPr>
              <a:spcBef>
                <a:spcPct val="50000"/>
              </a:spcBef>
            </a:pPr>
            <a:r>
              <a:rPr lang="en-US"/>
              <a:t>Script created to read AIME data an output into a spreadsheet.</a:t>
            </a:r>
          </a:p>
        </p:txBody>
      </p:sp>
      <p:pic>
        <p:nvPicPr>
          <p:cNvPr id="27651" name="Picture 4"/>
          <p:cNvPicPr>
            <a:picLocks noChangeAspect="1"/>
          </p:cNvPicPr>
          <p:nvPr/>
        </p:nvPicPr>
        <p:blipFill>
          <a:blip r:embed="rId3"/>
          <a:srcRect r="11774" b="20718"/>
          <a:stretch>
            <a:fillRect/>
          </a:stretch>
        </p:blipFill>
        <p:spPr bwMode="auto">
          <a:xfrm>
            <a:off x="914400" y="2057400"/>
            <a:ext cx="7334250" cy="3744913"/>
          </a:xfrm>
          <a:prstGeom prst="rect">
            <a:avLst/>
          </a:prstGeom>
          <a:noFill/>
          <a:ln w="9525">
            <a:noFill/>
            <a:miter lim="800000"/>
            <a:headEnd/>
            <a:tailEnd/>
          </a:ln>
        </p:spPr>
      </p:pic>
      <p:pic>
        <p:nvPicPr>
          <p:cNvPr id="27652" name="Picture 8"/>
          <p:cNvPicPr>
            <a:picLocks noChangeAspect="1" noChangeArrowheads="1"/>
          </p:cNvPicPr>
          <p:nvPr/>
        </p:nvPicPr>
        <p:blipFill>
          <a:blip r:embed="rId4"/>
          <a:srcRect/>
          <a:stretch>
            <a:fillRect/>
          </a:stretch>
        </p:blipFill>
        <p:spPr bwMode="auto">
          <a:xfrm>
            <a:off x="228600" y="1676400"/>
            <a:ext cx="3657600" cy="3500438"/>
          </a:xfrm>
          <a:prstGeom prst="rect">
            <a:avLst/>
          </a:prstGeom>
          <a:noFill/>
          <a:ln w="9525">
            <a:noFill/>
            <a:miter lim="800000"/>
            <a:headEnd/>
            <a:tailEnd/>
          </a:ln>
        </p:spPr>
      </p:pic>
      <p:sp>
        <p:nvSpPr>
          <p:cNvPr id="8" name="Circular Arrow 7"/>
          <p:cNvSpPr/>
          <p:nvPr/>
        </p:nvSpPr>
        <p:spPr>
          <a:xfrm>
            <a:off x="3048000" y="2362200"/>
            <a:ext cx="1828800" cy="2209800"/>
          </a:xfrm>
          <a:prstGeom prst="circularArrow">
            <a:avLst>
              <a:gd name="adj1" fmla="val 12500"/>
              <a:gd name="adj2" fmla="val 1142319"/>
              <a:gd name="adj3" fmla="val 20457681"/>
              <a:gd name="adj4" fmla="val 16223391"/>
              <a:gd name="adj5" fmla="val 1250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52400"/>
            <a:ext cx="6858000" cy="1143000"/>
          </a:xfrm>
        </p:spPr>
        <p:txBody>
          <a:bodyPr/>
          <a:lstStyle/>
          <a:p>
            <a:r>
              <a:rPr lang="en-US" sz="2400" smtClean="0">
                <a:ea typeface="MS PGothic"/>
                <a:cs typeface="MS PGothic"/>
              </a:rPr>
              <a:t>Achievements: </a:t>
            </a:r>
            <a:br>
              <a:rPr lang="en-US" sz="2400" smtClean="0">
                <a:ea typeface="MS PGothic"/>
                <a:cs typeface="MS PGothic"/>
              </a:rPr>
            </a:br>
            <a:r>
              <a:rPr lang="en-US" sz="2400" smtClean="0">
                <a:ea typeface="MS PGothic"/>
                <a:cs typeface="MS PGothic"/>
              </a:rPr>
              <a:t>  TCGA Cancer Cell Data Service</a:t>
            </a:r>
            <a:r>
              <a:rPr lang="en-US" sz="1800" smtClean="0">
                <a:ea typeface="MS PGothic"/>
                <a:cs typeface="MS PGothic"/>
              </a:rPr>
              <a:t/>
            </a:r>
            <a:br>
              <a:rPr lang="en-US" sz="1800" smtClean="0">
                <a:ea typeface="MS PGothic"/>
                <a:cs typeface="MS PGothic"/>
              </a:rPr>
            </a:br>
            <a:endParaRPr lang="en-US" sz="1800" smtClean="0">
              <a:ea typeface="MS PGothic"/>
              <a:cs typeface="MS PGothic"/>
            </a:endParaRPr>
          </a:p>
        </p:txBody>
      </p:sp>
      <p:sp>
        <p:nvSpPr>
          <p:cNvPr id="29698" name="Text Box 4"/>
          <p:cNvSpPr txBox="1">
            <a:spLocks noChangeArrowheads="1"/>
          </p:cNvSpPr>
          <p:nvPr/>
        </p:nvSpPr>
        <p:spPr bwMode="auto">
          <a:xfrm>
            <a:off x="152400" y="1387475"/>
            <a:ext cx="4114800" cy="5037138"/>
          </a:xfrm>
          <a:prstGeom prst="rect">
            <a:avLst/>
          </a:prstGeom>
          <a:noFill/>
          <a:ln w="9525">
            <a:noFill/>
            <a:miter lim="800000"/>
            <a:headEnd/>
            <a:tailEnd/>
          </a:ln>
        </p:spPr>
        <p:txBody>
          <a:bodyPr>
            <a:spAutoFit/>
          </a:bodyPr>
          <a:lstStyle/>
          <a:p>
            <a:pPr eaLnBrk="0" hangingPunct="0">
              <a:spcBef>
                <a:spcPct val="20000"/>
              </a:spcBef>
              <a:buClr>
                <a:srgbClr val="00AAF6"/>
              </a:buClr>
            </a:pPr>
            <a:r>
              <a:rPr lang="en-US" sz="1600" i="1"/>
              <a:t>Because the existing TCGA Grid Data Service is not currently available, we created our own grid data service to host genomic and clinical data from the 12/09 Cancer Cell article.</a:t>
            </a:r>
          </a:p>
          <a:p>
            <a:pPr lvl="1">
              <a:spcBef>
                <a:spcPct val="50000"/>
              </a:spcBef>
              <a:buFont typeface="Arial" charset="0"/>
              <a:buChar char="•"/>
            </a:pPr>
            <a:r>
              <a:rPr lang="en-US" sz="1400"/>
              <a:t>Built a data model for Cancer Cell genomic and clinical data</a:t>
            </a:r>
          </a:p>
          <a:p>
            <a:pPr lvl="1">
              <a:spcBef>
                <a:spcPct val="50000"/>
              </a:spcBef>
              <a:buFont typeface="Arial" charset="0"/>
              <a:buChar char="•"/>
            </a:pPr>
            <a:r>
              <a:rPr lang="en-US" sz="1400"/>
              <a:t> Used caCORE SDK 4.2 to quickly generate an application from this model</a:t>
            </a:r>
          </a:p>
          <a:p>
            <a:pPr lvl="1">
              <a:spcBef>
                <a:spcPct val="50000"/>
              </a:spcBef>
              <a:buFont typeface="Arial" charset="0"/>
              <a:buChar char="•"/>
            </a:pPr>
            <a:r>
              <a:rPr lang="en-US" sz="1400"/>
              <a:t> Used caGrid Introduce SDK to create a Grid data service from the SDK model</a:t>
            </a:r>
          </a:p>
          <a:p>
            <a:pPr lvl="1">
              <a:spcBef>
                <a:spcPct val="50000"/>
              </a:spcBef>
              <a:buFont typeface="Arial" charset="0"/>
              <a:buChar char="•"/>
            </a:pPr>
            <a:r>
              <a:rPr lang="en-US" sz="1400"/>
              <a:t> Deployed data service at Emory</a:t>
            </a:r>
          </a:p>
          <a:p>
            <a:pPr lvl="1">
              <a:spcBef>
                <a:spcPct val="50000"/>
              </a:spcBef>
              <a:buFont typeface="Arial" charset="0"/>
              <a:buChar char="•"/>
            </a:pPr>
            <a:r>
              <a:rPr lang="en-US" sz="1400"/>
              <a:t> Create scientific queries for caB2B </a:t>
            </a:r>
          </a:p>
          <a:p>
            <a:pPr lvl="1">
              <a:spcBef>
                <a:spcPct val="50000"/>
              </a:spcBef>
              <a:buFont typeface="Arial" charset="0"/>
              <a:buChar char="•"/>
            </a:pPr>
            <a:r>
              <a:rPr lang="en-US" sz="1400" b="1">
                <a:solidFill>
                  <a:srgbClr val="FF0000"/>
                </a:solidFill>
              </a:rPr>
              <a:t>Successfully queried 3 disparate caGrid data services (AIM, NBIA, TCGA Cancer Cell) with caB2B</a:t>
            </a:r>
          </a:p>
          <a:p>
            <a:pPr lvl="1">
              <a:spcBef>
                <a:spcPct val="50000"/>
              </a:spcBef>
              <a:buFont typeface="Arial" charset="0"/>
              <a:buChar char="•"/>
            </a:pPr>
            <a:r>
              <a:rPr lang="en-US" sz="1400"/>
              <a:t>Documented insights gained from the process of setting up our own data and grid service</a:t>
            </a:r>
          </a:p>
        </p:txBody>
      </p:sp>
      <p:pic>
        <p:nvPicPr>
          <p:cNvPr id="29699" name="Picture 4"/>
          <p:cNvPicPr>
            <a:picLocks noChangeAspect="1"/>
          </p:cNvPicPr>
          <p:nvPr/>
        </p:nvPicPr>
        <p:blipFill>
          <a:blip r:embed="rId3"/>
          <a:srcRect/>
          <a:stretch>
            <a:fillRect/>
          </a:stretch>
        </p:blipFill>
        <p:spPr bwMode="auto">
          <a:xfrm>
            <a:off x="4495800" y="1371600"/>
            <a:ext cx="4419600" cy="5257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52400"/>
            <a:ext cx="7086600" cy="1143000"/>
          </a:xfrm>
        </p:spPr>
        <p:txBody>
          <a:bodyPr/>
          <a:lstStyle/>
          <a:p>
            <a:r>
              <a:rPr lang="en-US" sz="2400" smtClean="0">
                <a:ea typeface="MS PGothic"/>
                <a:cs typeface="MS PGothic"/>
              </a:rPr>
              <a:t>Achievements: </a:t>
            </a:r>
            <a:br>
              <a:rPr lang="en-US" sz="2400" smtClean="0">
                <a:ea typeface="MS PGothic"/>
                <a:cs typeface="MS PGothic"/>
              </a:rPr>
            </a:br>
            <a:r>
              <a:rPr lang="en-US" sz="2400" smtClean="0">
                <a:ea typeface="MS PGothic"/>
                <a:cs typeface="MS PGothic"/>
              </a:rPr>
              <a:t>  caB2B Query of NBIA, AIM and TCGA CC </a:t>
            </a:r>
            <a:br>
              <a:rPr lang="en-US" sz="2400" smtClean="0">
                <a:ea typeface="MS PGothic"/>
                <a:cs typeface="MS PGothic"/>
              </a:rPr>
            </a:br>
            <a:r>
              <a:rPr lang="en-US" sz="2400" smtClean="0">
                <a:ea typeface="MS PGothic"/>
                <a:cs typeface="MS PGothic"/>
              </a:rPr>
              <a:t>  Data Services</a:t>
            </a:r>
            <a:r>
              <a:rPr lang="en-US" sz="1600" smtClean="0">
                <a:ea typeface="MS PGothic"/>
                <a:cs typeface="MS PGothic"/>
              </a:rPr>
              <a:t/>
            </a:r>
            <a:br>
              <a:rPr lang="en-US" sz="1600" smtClean="0">
                <a:ea typeface="MS PGothic"/>
                <a:cs typeface="MS PGothic"/>
              </a:rPr>
            </a:br>
            <a:endParaRPr lang="en-US" sz="1600" smtClean="0">
              <a:ea typeface="MS PGothic"/>
              <a:cs typeface="MS PGothic"/>
            </a:endParaRPr>
          </a:p>
        </p:txBody>
      </p:sp>
      <p:sp>
        <p:nvSpPr>
          <p:cNvPr id="31746" name="Rectangle 3"/>
          <p:cNvSpPr>
            <a:spLocks noChangeArrowheads="1"/>
          </p:cNvSpPr>
          <p:nvPr/>
        </p:nvSpPr>
        <p:spPr bwMode="auto">
          <a:xfrm>
            <a:off x="0" y="1447800"/>
            <a:ext cx="4343400" cy="4953000"/>
          </a:xfrm>
          <a:prstGeom prst="rect">
            <a:avLst/>
          </a:prstGeom>
          <a:noFill/>
          <a:ln w="9525">
            <a:noFill/>
            <a:miter lim="800000"/>
            <a:headEnd/>
            <a:tailEnd/>
          </a:ln>
        </p:spPr>
        <p:txBody>
          <a:bodyPr/>
          <a:lstStyle/>
          <a:p>
            <a:pPr marL="742950" lvl="1" indent="-285750" eaLnBrk="0" hangingPunct="0">
              <a:spcBef>
                <a:spcPct val="20000"/>
              </a:spcBef>
              <a:buClr>
                <a:srgbClr val="00AAF6"/>
              </a:buClr>
              <a:buFontTx/>
              <a:buChar char="•"/>
            </a:pPr>
            <a:r>
              <a:rPr lang="en-US" sz="1500"/>
              <a:t>Imported models for AIM and TCGA data services into caB2B and manually loaded URLs for these services</a:t>
            </a:r>
          </a:p>
          <a:p>
            <a:pPr marL="742950" lvl="1" indent="-285750" eaLnBrk="0" hangingPunct="0">
              <a:spcBef>
                <a:spcPct val="20000"/>
              </a:spcBef>
              <a:buClr>
                <a:srgbClr val="00AAF6"/>
              </a:buClr>
              <a:buFontTx/>
              <a:buChar char="•"/>
            </a:pPr>
            <a:r>
              <a:rPr lang="en-US" sz="1500"/>
              <a:t>Created groups of related classes across NBIA, AIM and TCGA CC data models</a:t>
            </a:r>
          </a:p>
          <a:p>
            <a:pPr marL="742950" lvl="1" indent="-285750" eaLnBrk="0" hangingPunct="0">
              <a:spcBef>
                <a:spcPct val="20000"/>
              </a:spcBef>
              <a:buClr>
                <a:srgbClr val="00AAF6"/>
              </a:buClr>
              <a:buFontTx/>
              <a:buChar char="•"/>
            </a:pPr>
            <a:r>
              <a:rPr lang="en-US" sz="1500"/>
              <a:t>Built scientific queries to exercise queries joining NBIA, AIM and TCGA CC data using the B2B thick client</a:t>
            </a:r>
          </a:p>
          <a:p>
            <a:pPr marL="742950" lvl="1" indent="-285750" eaLnBrk="0" hangingPunct="0">
              <a:spcBef>
                <a:spcPct val="20000"/>
              </a:spcBef>
              <a:buClr>
                <a:srgbClr val="00AAF6"/>
              </a:buClr>
              <a:buFontTx/>
              <a:buChar char="•"/>
            </a:pPr>
            <a:r>
              <a:rPr lang="en-US" sz="1500"/>
              <a:t>Exposed these queries through caB2B 3.1 web client</a:t>
            </a:r>
          </a:p>
          <a:p>
            <a:pPr marL="742950" lvl="1" indent="-285750">
              <a:spcBef>
                <a:spcPct val="50000"/>
              </a:spcBef>
              <a:buFont typeface="Arial" charset="0"/>
              <a:buChar char="•"/>
            </a:pPr>
            <a:r>
              <a:rPr lang="en-US" sz="1500" b="1">
                <a:solidFill>
                  <a:srgbClr val="FF0000"/>
                </a:solidFill>
              </a:rPr>
              <a:t>Successfully queried 3 disparate caGrid data services (AIM, NBIA, TCGA Cancer Cell) with caB2B</a:t>
            </a:r>
          </a:p>
          <a:p>
            <a:pPr marL="742950" lvl="1" indent="-285750" eaLnBrk="0" hangingPunct="0">
              <a:spcBef>
                <a:spcPct val="20000"/>
              </a:spcBef>
              <a:buClr>
                <a:srgbClr val="00AAF6"/>
              </a:buClr>
              <a:buFontTx/>
              <a:buChar char="•"/>
            </a:pPr>
            <a:r>
              <a:rPr lang="en-US" sz="1500" b="1">
                <a:solidFill>
                  <a:srgbClr val="FF0000"/>
                </a:solidFill>
              </a:rPr>
              <a:t>There are limitations regarding speed of return of data</a:t>
            </a:r>
          </a:p>
          <a:p>
            <a:pPr marL="742950" lvl="1" indent="-285750" eaLnBrk="0" hangingPunct="0">
              <a:spcBef>
                <a:spcPct val="20000"/>
              </a:spcBef>
              <a:buClr>
                <a:srgbClr val="00AAF6"/>
              </a:buClr>
              <a:buFontTx/>
              <a:buChar char="•"/>
            </a:pPr>
            <a:r>
              <a:rPr lang="en-US" sz="1500"/>
              <a:t>Documented performance limitations in detail along with other insights gained during the process of configuring caB2B for this project</a:t>
            </a:r>
            <a:r>
              <a:rPr lang="en-US" sz="1500">
                <a:solidFill>
                  <a:srgbClr val="FF0000"/>
                </a:solidFill>
              </a:rPr>
              <a:t>.</a:t>
            </a:r>
          </a:p>
          <a:p>
            <a:pPr marL="342900" indent="-342900" eaLnBrk="0" hangingPunct="0">
              <a:spcBef>
                <a:spcPct val="20000"/>
              </a:spcBef>
              <a:buClr>
                <a:srgbClr val="00AAF6"/>
              </a:buClr>
              <a:buFontTx/>
              <a:buChar char="•"/>
            </a:pPr>
            <a:endParaRPr lang="en-US" sz="1500" b="1"/>
          </a:p>
          <a:p>
            <a:pPr marL="342900" indent="-342900" eaLnBrk="0" hangingPunct="0">
              <a:spcBef>
                <a:spcPct val="20000"/>
              </a:spcBef>
              <a:buClr>
                <a:srgbClr val="00AAF6"/>
              </a:buClr>
              <a:buFontTx/>
              <a:buChar char="•"/>
            </a:pPr>
            <a:endParaRPr lang="en-US" sz="3200" b="1"/>
          </a:p>
        </p:txBody>
      </p:sp>
      <p:pic>
        <p:nvPicPr>
          <p:cNvPr id="31747" name="Picture 5" descr="B2B Screenshot.png"/>
          <p:cNvPicPr>
            <a:picLocks noChangeAspect="1"/>
          </p:cNvPicPr>
          <p:nvPr/>
        </p:nvPicPr>
        <p:blipFill>
          <a:blip r:embed="rId3"/>
          <a:srcRect/>
          <a:stretch>
            <a:fillRect/>
          </a:stretch>
        </p:blipFill>
        <p:spPr bwMode="auto">
          <a:xfrm>
            <a:off x="4343400" y="1524000"/>
            <a:ext cx="4627563" cy="4738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34047</TotalTime>
  <Words>1084</Words>
  <Application>Microsoft Macintosh PowerPoint</Application>
  <PresentationFormat>On-screen Show (4:3)</PresentationFormat>
  <Paragraphs>123</Paragraphs>
  <Slides>15</Slides>
  <Notes>11</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15</vt:i4>
      </vt:variant>
    </vt:vector>
  </HeadingPairs>
  <TitlesOfParts>
    <vt:vector size="21" baseType="lpstr">
      <vt:lpstr>Arial</vt:lpstr>
      <vt:lpstr>MS PGothic</vt:lpstr>
      <vt:lpstr>Tahoma</vt:lpstr>
      <vt:lpstr>Arial Black</vt:lpstr>
      <vt:lpstr>Default Design</vt:lpstr>
      <vt:lpstr>Default Design</vt:lpstr>
      <vt:lpstr>caBIG® Imaging Enterprise Use Case Project: TCGA Radiology   Director Briefing   </vt:lpstr>
      <vt:lpstr>Agenda For This Briefing</vt:lpstr>
      <vt:lpstr>Purpose of TCGA Radiology Project </vt:lpstr>
      <vt:lpstr>Review of Scope</vt:lpstr>
      <vt:lpstr>Achievements:     Radiology Reading </vt:lpstr>
      <vt:lpstr>Achievements:    AIM Tasks</vt:lpstr>
      <vt:lpstr>Achievements:     AIM Export Script</vt:lpstr>
      <vt:lpstr>Achievements:    TCGA Cancer Cell Data Service </vt:lpstr>
      <vt:lpstr>Achievements:    caB2B Query of NBIA, AIM and TCGA CC    Data Services </vt:lpstr>
      <vt:lpstr>Achievements:  Additional Analysis with caIntegrator2  </vt:lpstr>
      <vt:lpstr>Achievements:    Cross Program Coordination </vt:lpstr>
      <vt:lpstr>Achievements:  Preliminary Scientific Findings </vt:lpstr>
      <vt:lpstr>Opportunities to Further Deploy TCGA Related     Imaging and Life Sciences Technologies</vt:lpstr>
      <vt:lpstr>How the TCGA Radiology Project Fits Into    the caBIG® Imaging Program Roadmap</vt:lpstr>
      <vt:lpstr>Slide 15</vt:lpstr>
    </vt:vector>
  </TitlesOfParts>
  <Company>NCI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Vivo Imaging Workspace for 2009</dc:title>
  <dc:subject>caBIG(R)  Imaging 2009</dc:subject>
  <dc:creator>NCI</dc:creator>
  <cp:keywords>caBIG(R), Imaging</cp:keywords>
  <cp:lastModifiedBy>Paul Mulhern</cp:lastModifiedBy>
  <cp:revision>1264</cp:revision>
  <dcterms:created xsi:type="dcterms:W3CDTF">2010-07-14T13:47:57Z</dcterms:created>
  <dcterms:modified xsi:type="dcterms:W3CDTF">2010-07-15T21:50:45Z</dcterms:modified>
  <cp:category>caBIG(R) Imaging 2009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