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3" r:id="rId4"/>
    <p:sldId id="257" r:id="rId5"/>
    <p:sldId id="260" r:id="rId6"/>
    <p:sldId id="266" r:id="rId7"/>
    <p:sldId id="268" r:id="rId8"/>
    <p:sldId id="269" r:id="rId9"/>
    <p:sldId id="270" r:id="rId10"/>
    <p:sldId id="267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33800" y="1806575"/>
            <a:ext cx="55626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33800" y="4876800"/>
            <a:ext cx="4343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William </a:t>
            </a:r>
            <a:r>
              <a:rPr lang="en-US" sz="1400" dirty="0" err="1" smtClean="0">
                <a:solidFill>
                  <a:schemeClr val="bg2"/>
                </a:solidFill>
              </a:rPr>
              <a:t>FitzHugh</a:t>
            </a:r>
            <a:endParaRPr lang="en-US" sz="1400" dirty="0" smtClean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Eric </a:t>
            </a:r>
            <a:r>
              <a:rPr lang="en-US" sz="1400" dirty="0" err="1" smtClean="0">
                <a:solidFill>
                  <a:schemeClr val="bg2"/>
                </a:solidFill>
              </a:rPr>
              <a:t>Tavela</a:t>
            </a:r>
            <a:endParaRPr lang="en-US" sz="14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2"/>
                </a:solidFill>
              </a:rPr>
              <a:t>September 23, 2008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733800" y="3962400"/>
            <a:ext cx="42672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4" y="202882"/>
            <a:ext cx="7509986" cy="642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26302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>
            <a:off x="1138990" y="2562726"/>
            <a:ext cx="84221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"/>
            <a:ext cx="7239000" cy="657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>
            <a:off x="1487905" y="2630905"/>
            <a:ext cx="84221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What’s next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326"/>
            <a:ext cx="8229600" cy="513347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Looking for interested partners running these kinds of studies</a:t>
            </a:r>
          </a:p>
          <a:p>
            <a:pPr lvl="1"/>
            <a:r>
              <a:rPr lang="en-US" dirty="0" smtClean="0"/>
              <a:t>Opportunity to guide future development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Incorporate other types of genomic data such as copy number, </a:t>
            </a:r>
            <a:r>
              <a:rPr lang="en-US" dirty="0" err="1" smtClean="0"/>
              <a:t>methylation</a:t>
            </a:r>
            <a:r>
              <a:rPr lang="en-US" dirty="0" smtClean="0"/>
              <a:t>, tissue microarray, and genotypes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Tighter integration with </a:t>
            </a:r>
            <a:r>
              <a:rPr lang="en-US" dirty="0" err="1" smtClean="0"/>
              <a:t>GenePattern</a:t>
            </a:r>
            <a:r>
              <a:rPr lang="en-US" dirty="0" smtClean="0"/>
              <a:t> and other analysis tools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 studies with multiple </a:t>
            </a:r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 regular updates of data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3085" y="4239082"/>
            <a:ext cx="542925" cy="56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38625"/>
            <a:ext cx="2105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2133600" y="5300990"/>
            <a:ext cx="2895600" cy="490210"/>
            <a:chOff x="5181600" y="5072390"/>
            <a:chExt cx="2895600" cy="49021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638800" y="5148590"/>
              <a:ext cx="160020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162800" y="507239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507239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62600" y="5088432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00" y="5300990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Diagnosis   Treatment        </a:t>
              </a:r>
              <a:r>
                <a:rPr lang="en-US" sz="1100" dirty="0" err="1" smtClean="0"/>
                <a:t>Followup</a:t>
              </a:r>
              <a:r>
                <a:rPr lang="en-US" sz="1100" dirty="0" smtClean="0"/>
                <a:t> </a:t>
              </a:r>
              <a:endParaRPr 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55720" y="4407568"/>
            <a:ext cx="18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geWorkbench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Credits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caIntegrator2 Team</a:t>
            </a:r>
          </a:p>
          <a:p>
            <a:pPr lvl="1"/>
            <a:r>
              <a:rPr lang="en-US" dirty="0" smtClean="0"/>
              <a:t>TJ </a:t>
            </a:r>
            <a:r>
              <a:rPr lang="en-US" dirty="0" smtClean="0"/>
              <a:t>Andrews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FitzHugh</a:t>
            </a:r>
            <a:endParaRPr lang="en-US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endParaRPr lang="en-US" dirty="0" smtClean="0"/>
          </a:p>
          <a:p>
            <a:pPr lvl="1"/>
            <a:r>
              <a:rPr lang="en-US" dirty="0" smtClean="0"/>
              <a:t>Matt </a:t>
            </a:r>
            <a:r>
              <a:rPr lang="en-US" dirty="0" err="1" smtClean="0"/>
              <a:t>Rehfuss</a:t>
            </a:r>
            <a:endParaRPr lang="en-US" dirty="0" smtClean="0"/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Leadership and Vision</a:t>
            </a:r>
          </a:p>
          <a:p>
            <a:pPr lvl="1"/>
            <a:r>
              <a:rPr lang="en-US" sz="2000" dirty="0" err="1" smtClean="0"/>
              <a:t>Anand</a:t>
            </a:r>
            <a:r>
              <a:rPr lang="en-US" sz="2000" dirty="0" smtClean="0"/>
              <a:t> </a:t>
            </a:r>
            <a:r>
              <a:rPr lang="en-US" sz="2000" dirty="0" err="1" smtClean="0"/>
              <a:t>Basu</a:t>
            </a:r>
            <a:endParaRPr lang="en-US" sz="2000" dirty="0" smtClean="0"/>
          </a:p>
          <a:p>
            <a:pPr lvl="1"/>
            <a:r>
              <a:rPr lang="en-US" sz="2000" dirty="0" err="1" smtClean="0"/>
              <a:t>Subhashree</a:t>
            </a:r>
            <a:r>
              <a:rPr lang="en-US" sz="2000" dirty="0" smtClean="0"/>
              <a:t> </a:t>
            </a:r>
            <a:r>
              <a:rPr lang="en-US" sz="2000" dirty="0" err="1" smtClean="0"/>
              <a:t>Madhavan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NCIA &amp; VASARI</a:t>
            </a:r>
          </a:p>
          <a:p>
            <a:pPr lvl="1"/>
            <a:r>
              <a:rPr lang="en-US" sz="2000" dirty="0" smtClean="0"/>
              <a:t>Adam Flanders</a:t>
            </a:r>
          </a:p>
          <a:p>
            <a:pPr lvl="1"/>
            <a:r>
              <a:rPr lang="en-US" sz="2000" dirty="0" smtClean="0"/>
              <a:t>John </a:t>
            </a:r>
            <a:r>
              <a:rPr lang="en-US" sz="2000" dirty="0" err="1" smtClean="0"/>
              <a:t>Freymann</a:t>
            </a:r>
            <a:endParaRPr lang="en-US" sz="2000" dirty="0" smtClean="0"/>
          </a:p>
          <a:p>
            <a:pPr lvl="1"/>
            <a:r>
              <a:rPr lang="en-US" sz="2000" dirty="0" smtClean="0"/>
              <a:t>Carl Jaffe</a:t>
            </a:r>
          </a:p>
          <a:p>
            <a:pPr lvl="1"/>
            <a:r>
              <a:rPr lang="en-US" sz="2000" dirty="0" smtClean="0"/>
              <a:t>Daniel Rubin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caIntegrator</a:t>
            </a:r>
            <a:r>
              <a:rPr lang="en-US" sz="2400" dirty="0" smtClean="0"/>
              <a:t> Development Teams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caIntegrator</a:t>
            </a:r>
            <a:r>
              <a:rPr lang="en-US" sz="3600" dirty="0" smtClean="0"/>
              <a:t> Examples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Rembrandt</a:t>
            </a:r>
          </a:p>
          <a:p>
            <a:pPr lvl="1"/>
            <a:r>
              <a:rPr lang="en-US" dirty="0" smtClean="0"/>
              <a:t>A brain tumor study to host and integrate clinical and functional genomics data from clinical trials involving patients suffering from </a:t>
            </a:r>
            <a:r>
              <a:rPr lang="en-US" dirty="0" err="1" smtClean="0"/>
              <a:t>gliomas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CGEMS</a:t>
            </a:r>
          </a:p>
          <a:p>
            <a:pPr lvl="1"/>
            <a:r>
              <a:rPr lang="en-US" dirty="0" smtClean="0"/>
              <a:t>A project to identify genetic alterations that make people susceptible to prostate and breast cancer </a:t>
            </a:r>
          </a:p>
          <a:p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I-SPY</a:t>
            </a:r>
          </a:p>
          <a:p>
            <a:pPr lvl="1"/>
            <a:r>
              <a:rPr lang="en-US" dirty="0" err="1" smtClean="0"/>
              <a:t>caGWAS</a:t>
            </a:r>
            <a:endParaRPr lang="en-US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80227"/>
            <a:ext cx="3352800" cy="6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95400"/>
            <a:ext cx="3171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032402" y="310627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4673812" y="2442886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198132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341132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1651" y="3798332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2909333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067004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5581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66130"/>
            <a:ext cx="9144000" cy="158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659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42905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40573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87233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540573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939135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Imaging Data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66800" y="5132295"/>
            <a:ext cx="9144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43000" y="5562600"/>
            <a:ext cx="1066800" cy="717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990600" y="5786735"/>
            <a:ext cx="1143000" cy="32167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168205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29388" y="51771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32953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00400" y="5105400"/>
            <a:ext cx="1066800" cy="152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81400" y="5536794"/>
            <a:ext cx="685800" cy="2580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05200" y="5791200"/>
            <a:ext cx="7620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1"/>
          </p:cNvCxnSpPr>
          <p:nvPr/>
        </p:nvCxnSpPr>
        <p:spPr>
          <a:xfrm>
            <a:off x="5638800" y="5562600"/>
            <a:ext cx="457200" cy="2854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872335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177135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405735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0" y="6172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 repeated </a:t>
            </a:r>
            <a:r>
              <a:rPr lang="en-US" sz="1400" dirty="0" smtClean="0"/>
              <a:t>for </a:t>
            </a:r>
            <a:r>
              <a:rPr lang="en-US" sz="1400" dirty="0" smtClean="0"/>
              <a:t>each project, reusing code and developer </a:t>
            </a:r>
            <a:r>
              <a:rPr lang="en-US" sz="1400" dirty="0" smtClean="0"/>
              <a:t>expertise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895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3622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909333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429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655332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112532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341132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80005" y="284807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(CTODS)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587599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048000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3527397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13716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9198" y="1664732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2256471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1600200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43613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740932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969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810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493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3913095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14800" y="3759201"/>
            <a:ext cx="125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(AIM/NCIA)</a:t>
            </a:r>
            <a:endParaRPr lang="en-US" sz="1400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4998" y="2579132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901799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82466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883932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579118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655332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689197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731534"/>
            <a:ext cx="1676400" cy="106679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771001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72200" y="3645932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324198"/>
            <a:ext cx="347132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862767"/>
            <a:ext cx="762001" cy="651932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28800" y="42026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85800" y="3505200"/>
            <a:ext cx="1143000" cy="762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43400" y="4267200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4366845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295900" y="2857500"/>
            <a:ext cx="16002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Browse and filter lists of major entities</a:t>
            </a:r>
          </a:p>
          <a:p>
            <a:pPr lvl="1"/>
            <a:r>
              <a:rPr lang="en-US" sz="2000" dirty="0" smtClean="0"/>
              <a:t>Subjects</a:t>
            </a:r>
          </a:p>
          <a:p>
            <a:pPr lvl="1"/>
            <a:r>
              <a:rPr lang="en-US" sz="2000" dirty="0" smtClean="0"/>
              <a:t>Samples</a:t>
            </a:r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or </a:t>
            </a:r>
            <a:r>
              <a:rPr lang="en-US" sz="2000" dirty="0" err="1" smtClean="0"/>
              <a:t>GEWorkbench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>
            <a:off x="1247274" y="3657600"/>
            <a:ext cx="60960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339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Overview and Demo of CaIntegrator2   </vt:lpstr>
      <vt:lpstr>Goals</vt:lpstr>
      <vt:lpstr>caIntegrator Examples</vt:lpstr>
      <vt:lpstr>How caIntegrator2 works</vt:lpstr>
      <vt:lpstr>What caIntegrator2 can do</vt:lpstr>
      <vt:lpstr>Slide 6</vt:lpstr>
      <vt:lpstr>Slide 7</vt:lpstr>
      <vt:lpstr>Slide 8</vt:lpstr>
      <vt:lpstr>Slide 9</vt:lpstr>
      <vt:lpstr>Slide 10</vt:lpstr>
      <vt:lpstr>Slide 11</vt:lpstr>
      <vt:lpstr>Slide 12</vt:lpstr>
      <vt:lpstr>What’s next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92</cp:revision>
  <dcterms:created xsi:type="dcterms:W3CDTF">2008-09-05T14:23:08Z</dcterms:created>
  <dcterms:modified xsi:type="dcterms:W3CDTF">2008-09-21T20:08:31Z</dcterms:modified>
</cp:coreProperties>
</file>