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53441600" cy="31902400"/>
  <p:defaultTextStyle>
    <a:defPPr>
      <a:defRPr lang="en-US"/>
    </a:defPPr>
    <a:lvl1pPr algn="l" rtl="0" fontAlgn="base">
      <a:spcBef>
        <a:spcPct val="0"/>
      </a:spcBef>
      <a:spcAft>
        <a:spcPct val="0"/>
      </a:spcAft>
      <a:defRPr sz="8700" kern="1200">
        <a:solidFill>
          <a:schemeClr val="tx1"/>
        </a:solidFill>
        <a:latin typeface="Arial" charset="0"/>
        <a:ea typeface="+mn-ea"/>
        <a:cs typeface="+mn-cs"/>
      </a:defRPr>
    </a:lvl1pPr>
    <a:lvl2pPr marL="457200" algn="l" rtl="0" fontAlgn="base">
      <a:spcBef>
        <a:spcPct val="0"/>
      </a:spcBef>
      <a:spcAft>
        <a:spcPct val="0"/>
      </a:spcAft>
      <a:defRPr sz="8700" kern="1200">
        <a:solidFill>
          <a:schemeClr val="tx1"/>
        </a:solidFill>
        <a:latin typeface="Arial" charset="0"/>
        <a:ea typeface="+mn-ea"/>
        <a:cs typeface="+mn-cs"/>
      </a:defRPr>
    </a:lvl2pPr>
    <a:lvl3pPr marL="914400" algn="l" rtl="0" fontAlgn="base">
      <a:spcBef>
        <a:spcPct val="0"/>
      </a:spcBef>
      <a:spcAft>
        <a:spcPct val="0"/>
      </a:spcAft>
      <a:defRPr sz="8700" kern="1200">
        <a:solidFill>
          <a:schemeClr val="tx1"/>
        </a:solidFill>
        <a:latin typeface="Arial" charset="0"/>
        <a:ea typeface="+mn-ea"/>
        <a:cs typeface="+mn-cs"/>
      </a:defRPr>
    </a:lvl3pPr>
    <a:lvl4pPr marL="1371600" algn="l" rtl="0" fontAlgn="base">
      <a:spcBef>
        <a:spcPct val="0"/>
      </a:spcBef>
      <a:spcAft>
        <a:spcPct val="0"/>
      </a:spcAft>
      <a:defRPr sz="8700" kern="1200">
        <a:solidFill>
          <a:schemeClr val="tx1"/>
        </a:solidFill>
        <a:latin typeface="Arial" charset="0"/>
        <a:ea typeface="+mn-ea"/>
        <a:cs typeface="+mn-cs"/>
      </a:defRPr>
    </a:lvl4pPr>
    <a:lvl5pPr marL="1828800" algn="l" rtl="0" fontAlgn="base">
      <a:spcBef>
        <a:spcPct val="0"/>
      </a:spcBef>
      <a:spcAft>
        <a:spcPct val="0"/>
      </a:spcAft>
      <a:defRPr sz="8700" kern="1200">
        <a:solidFill>
          <a:schemeClr val="tx1"/>
        </a:solidFill>
        <a:latin typeface="Arial" charset="0"/>
        <a:ea typeface="+mn-ea"/>
        <a:cs typeface="+mn-cs"/>
      </a:defRPr>
    </a:lvl5pPr>
    <a:lvl6pPr marL="2286000" algn="l" defTabSz="914400" rtl="0" eaLnBrk="1" latinLnBrk="0" hangingPunct="1">
      <a:defRPr sz="8700" kern="1200">
        <a:solidFill>
          <a:schemeClr val="tx1"/>
        </a:solidFill>
        <a:latin typeface="Arial" charset="0"/>
        <a:ea typeface="+mn-ea"/>
        <a:cs typeface="+mn-cs"/>
      </a:defRPr>
    </a:lvl6pPr>
    <a:lvl7pPr marL="2743200" algn="l" defTabSz="914400" rtl="0" eaLnBrk="1" latinLnBrk="0" hangingPunct="1">
      <a:defRPr sz="8700" kern="1200">
        <a:solidFill>
          <a:schemeClr val="tx1"/>
        </a:solidFill>
        <a:latin typeface="Arial" charset="0"/>
        <a:ea typeface="+mn-ea"/>
        <a:cs typeface="+mn-cs"/>
      </a:defRPr>
    </a:lvl7pPr>
    <a:lvl8pPr marL="3200400" algn="l" defTabSz="914400" rtl="0" eaLnBrk="1" latinLnBrk="0" hangingPunct="1">
      <a:defRPr sz="8700" kern="1200">
        <a:solidFill>
          <a:schemeClr val="tx1"/>
        </a:solidFill>
        <a:latin typeface="Arial" charset="0"/>
        <a:ea typeface="+mn-ea"/>
        <a:cs typeface="+mn-cs"/>
      </a:defRPr>
    </a:lvl8pPr>
    <a:lvl9pPr marL="3657600" algn="l" defTabSz="914400" rtl="0" eaLnBrk="1" latinLnBrk="0" hangingPunct="1">
      <a:defRPr sz="8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99CCFF"/>
    <a:srgbClr val="000066"/>
    <a:srgbClr val="FFFFCC"/>
    <a:srgbClr val="B9E5C5"/>
    <a:srgbClr val="0A51A1"/>
    <a:srgbClr val="0099FF"/>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9653" autoAdjust="0"/>
  </p:normalViewPr>
  <p:slideViewPr>
    <p:cSldViewPr>
      <p:cViewPr>
        <p:scale>
          <a:sx n="33" d="100"/>
          <a:sy n="33" d="100"/>
        </p:scale>
        <p:origin x="-798" y="-72"/>
      </p:cViewPr>
      <p:guideLst>
        <p:guide orient="horz" pos="9648"/>
        <p:guide orient="horz" pos="360"/>
        <p:guide orient="horz" pos="20520"/>
        <p:guide orient="horz" pos="3072"/>
        <p:guide orient="horz" pos="3960"/>
        <p:guide orient="horz" pos="5040"/>
        <p:guide pos="18816"/>
        <p:guide pos="320"/>
        <p:guide pos="27392"/>
        <p:guide pos="8987"/>
        <p:guide pos="8640"/>
        <p:guide pos="18432"/>
        <p:guide pos="9088"/>
        <p:guide pos="18944"/>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3158450" cy="159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8435" name="Rectangle 3"/>
          <p:cNvSpPr>
            <a:spLocks noGrp="1" noChangeArrowheads="1"/>
          </p:cNvSpPr>
          <p:nvPr>
            <p:ph type="dt" idx="1"/>
          </p:nvPr>
        </p:nvSpPr>
        <p:spPr bwMode="auto">
          <a:xfrm>
            <a:off x="30272038" y="0"/>
            <a:ext cx="23158450" cy="159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8436" name="Rectangle 4"/>
          <p:cNvSpPr>
            <a:spLocks noGrp="1" noRot="1" noChangeAspect="1" noChangeArrowheads="1" noTextEdit="1"/>
          </p:cNvSpPr>
          <p:nvPr>
            <p:ph type="sldImg" idx="2"/>
          </p:nvPr>
        </p:nvSpPr>
        <p:spPr bwMode="auto">
          <a:xfrm>
            <a:off x="18745200" y="2393950"/>
            <a:ext cx="15951200" cy="1196340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5343525" y="15154275"/>
            <a:ext cx="42754550" cy="1435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8438" name="Rectangle 6"/>
          <p:cNvSpPr>
            <a:spLocks noGrp="1" noChangeArrowheads="1"/>
          </p:cNvSpPr>
          <p:nvPr>
            <p:ph type="ftr" sz="quarter" idx="4"/>
          </p:nvPr>
        </p:nvSpPr>
        <p:spPr bwMode="auto">
          <a:xfrm>
            <a:off x="0" y="30302200"/>
            <a:ext cx="23158450" cy="1593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8439" name="Rectangle 7"/>
          <p:cNvSpPr>
            <a:spLocks noGrp="1" noChangeArrowheads="1"/>
          </p:cNvSpPr>
          <p:nvPr>
            <p:ph type="sldNum" sz="quarter" idx="5"/>
          </p:nvPr>
        </p:nvSpPr>
        <p:spPr bwMode="auto">
          <a:xfrm>
            <a:off x="30272038" y="30302200"/>
            <a:ext cx="23158450" cy="1593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DBE461F-F450-46E8-86BD-1C09108ECB8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7306A-5595-4D54-9ABC-0E5279BF95D2}" type="slidenum">
              <a:rPr lang="zh-CN" altLang="en-US"/>
              <a:pPr/>
              <a:t>1</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2B89C61-13D9-4081-B019-20F7953F88D1}"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AA0AE28-6062-40B2-B691-F9AE35603EC0}"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9213"/>
            <a:ext cx="9874250"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3"/>
            <a:ext cx="29473525"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4AE4C50D-A671-4C45-9F8C-14E4960A985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58A0F18-7B56-4C93-87C7-299CF3ABAE2F}"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C56DF66-F69B-4F50-B171-37154572F1C2}"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7681913"/>
            <a:ext cx="19673887"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1913"/>
            <a:ext cx="19673888"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2FA3AC5E-CB07-4E0F-BB66-40DCC4E43110}"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449B934A-9552-4062-872E-AD25A09BBB1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7451A177-9699-48FA-8019-31E19E3575BD}"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1B54325C-EA98-4A1D-924B-F21C73056589}"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5EAAD90-C936-4394-8381-79E608975A1D}"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A7A86576-3D70-431D-B032-D7B106AD5B1A}"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0175" cy="5486400"/>
          </a:xfrm>
          <a:prstGeom prst="rect">
            <a:avLst/>
          </a:prstGeom>
          <a:noFill/>
          <a:ln w="9525">
            <a:noFill/>
            <a:miter lim="800000"/>
            <a:headEnd/>
            <a:tailEnd/>
          </a:ln>
          <a:effectLst/>
        </p:spPr>
        <p:txBody>
          <a:bodyPr vert="horz" wrap="square" lIns="438903" tIns="219451" rIns="438903" bIns="219451"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195513" y="7681913"/>
            <a:ext cx="39500175" cy="21724937"/>
          </a:xfrm>
          <a:prstGeom prst="rect">
            <a:avLst/>
          </a:prstGeom>
          <a:noFill/>
          <a:ln w="9525">
            <a:noFill/>
            <a:miter lim="800000"/>
            <a:headEnd/>
            <a:tailEnd/>
          </a:ln>
          <a:effectLst/>
        </p:spPr>
        <p:txBody>
          <a:bodyPr vert="horz" wrap="square" lIns="438903" tIns="219451" rIns="438903" bIns="21945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2195513" y="29978350"/>
            <a:ext cx="10239375" cy="2286000"/>
          </a:xfrm>
          <a:prstGeom prst="rect">
            <a:avLst/>
          </a:prstGeom>
          <a:noFill/>
          <a:ln w="9525">
            <a:noFill/>
            <a:miter lim="800000"/>
            <a:headEnd/>
            <a:tailEnd/>
          </a:ln>
          <a:effectLst/>
        </p:spPr>
        <p:txBody>
          <a:bodyPr vert="horz" wrap="square" lIns="438903" tIns="219451" rIns="438903" bIns="219451" numCol="1" anchor="t" anchorCtr="0" compatLnSpc="1">
            <a:prstTxWarp prst="textNoShape">
              <a:avLst/>
            </a:prstTxWarp>
          </a:bodyPr>
          <a:lstStyle>
            <a:lvl1pPr defTabSz="4389438">
              <a:defRPr sz="6700">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14997113" y="29978350"/>
            <a:ext cx="13896975" cy="2286000"/>
          </a:xfrm>
          <a:prstGeom prst="rect">
            <a:avLst/>
          </a:prstGeom>
          <a:noFill/>
          <a:ln w="9525">
            <a:noFill/>
            <a:miter lim="800000"/>
            <a:headEnd/>
            <a:tailEnd/>
          </a:ln>
          <a:effectLst/>
        </p:spPr>
        <p:txBody>
          <a:bodyPr vert="horz" wrap="square" lIns="438903" tIns="219451" rIns="438903" bIns="219451" numCol="1" anchor="t" anchorCtr="0" compatLnSpc="1">
            <a:prstTxWarp prst="textNoShape">
              <a:avLst/>
            </a:prstTxWarp>
          </a:bodyPr>
          <a:lstStyle>
            <a:lvl1pPr algn="ctr" defTabSz="4389438">
              <a:defRPr sz="6700">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31456313" y="29978350"/>
            <a:ext cx="10239375" cy="2286000"/>
          </a:xfrm>
          <a:prstGeom prst="rect">
            <a:avLst/>
          </a:prstGeom>
          <a:noFill/>
          <a:ln w="9525">
            <a:noFill/>
            <a:miter lim="800000"/>
            <a:headEnd/>
            <a:tailEnd/>
          </a:ln>
          <a:effectLst/>
        </p:spPr>
        <p:txBody>
          <a:bodyPr vert="horz" wrap="square" lIns="438903" tIns="219451" rIns="438903" bIns="219451" numCol="1" anchor="t" anchorCtr="0" compatLnSpc="1">
            <a:prstTxWarp prst="textNoShape">
              <a:avLst/>
            </a:prstTxWarp>
          </a:bodyPr>
          <a:lstStyle>
            <a:lvl1pPr algn="r" defTabSz="4389438">
              <a:defRPr sz="6700">
                <a:ea typeface="宋体" pitchFamily="2" charset="-122"/>
              </a:defRPr>
            </a:lvl1pPr>
          </a:lstStyle>
          <a:p>
            <a:fld id="{B61819B2-CE51-4F6B-8085-F23E37FBF54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7113" indent="-1373188" algn="l" defTabSz="4389438" rtl="0" fontAlgn="base">
        <a:spcBef>
          <a:spcPct val="20000"/>
        </a:spcBef>
        <a:spcAft>
          <a:spcPct val="0"/>
        </a:spcAft>
        <a:buChar char="–"/>
        <a:defRPr sz="13400">
          <a:solidFill>
            <a:schemeClr val="tx1"/>
          </a:solidFill>
          <a:latin typeface="+mn-lt"/>
        </a:defRPr>
      </a:lvl2pPr>
      <a:lvl3pPr marL="5487988" indent="-1098550"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700">
          <a:solidFill>
            <a:schemeClr val="tx1"/>
          </a:solidFill>
          <a:latin typeface="+mn-lt"/>
        </a:defRPr>
      </a:lvl4pPr>
      <a:lvl5pPr marL="9874250" indent="-1095375" algn="l" defTabSz="4389438" rtl="0" fontAlgn="base">
        <a:spcBef>
          <a:spcPct val="20000"/>
        </a:spcBef>
        <a:spcAft>
          <a:spcPct val="0"/>
        </a:spcAft>
        <a:buChar char="»"/>
        <a:defRPr sz="9700">
          <a:solidFill>
            <a:schemeClr val="tx1"/>
          </a:solidFill>
          <a:latin typeface="+mn-lt"/>
        </a:defRPr>
      </a:lvl5pPr>
      <a:lvl6pPr marL="10331450" indent="-1095375" algn="l" defTabSz="4389438" rtl="0" fontAlgn="base">
        <a:spcBef>
          <a:spcPct val="20000"/>
        </a:spcBef>
        <a:spcAft>
          <a:spcPct val="0"/>
        </a:spcAft>
        <a:buChar char="»"/>
        <a:defRPr sz="9700">
          <a:solidFill>
            <a:schemeClr val="tx1"/>
          </a:solidFill>
          <a:latin typeface="+mn-lt"/>
        </a:defRPr>
      </a:lvl6pPr>
      <a:lvl7pPr marL="10788650" indent="-1095375" algn="l" defTabSz="4389438" rtl="0" fontAlgn="base">
        <a:spcBef>
          <a:spcPct val="20000"/>
        </a:spcBef>
        <a:spcAft>
          <a:spcPct val="0"/>
        </a:spcAft>
        <a:buChar char="»"/>
        <a:defRPr sz="9700">
          <a:solidFill>
            <a:schemeClr val="tx1"/>
          </a:solidFill>
          <a:latin typeface="+mn-lt"/>
        </a:defRPr>
      </a:lvl7pPr>
      <a:lvl8pPr marL="11245850" indent="-1095375" algn="l" defTabSz="4389438" rtl="0" fontAlgn="base">
        <a:spcBef>
          <a:spcPct val="20000"/>
        </a:spcBef>
        <a:spcAft>
          <a:spcPct val="0"/>
        </a:spcAft>
        <a:buChar char="»"/>
        <a:defRPr sz="9700">
          <a:solidFill>
            <a:schemeClr val="tx1"/>
          </a:solidFill>
          <a:latin typeface="+mn-lt"/>
        </a:defRPr>
      </a:lvl8pPr>
      <a:lvl9pPr marL="11703050" indent="-1095375" algn="l" defTabSz="4389438" rtl="0" fontAlgn="base">
        <a:spcBef>
          <a:spcPct val="20000"/>
        </a:spcBef>
        <a:spcAft>
          <a:spcPct val="0"/>
        </a:spcAft>
        <a:buChar char="»"/>
        <a:defRPr sz="9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0" name="Straight Connector 329"/>
          <p:cNvCxnSpPr>
            <a:stCxn id="329" idx="2"/>
            <a:endCxn id="328" idx="0"/>
          </p:cNvCxnSpPr>
          <p:nvPr/>
        </p:nvCxnSpPr>
        <p:spPr bwMode="auto">
          <a:xfrm rot="5400000">
            <a:off x="36537900" y="25800784"/>
            <a:ext cx="1866900" cy="232410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pic>
        <p:nvPicPr>
          <p:cNvPr id="17819" name="Picture 411" descr="C:\Users\wfitzhugh\caInt2\caIntegrator\docs\requirements\caBIG Poster\objectModel_translational.BMP"/>
          <p:cNvPicPr>
            <a:picLocks noChangeAspect="1" noChangeArrowheads="1"/>
          </p:cNvPicPr>
          <p:nvPr/>
        </p:nvPicPr>
        <p:blipFill>
          <a:blip r:embed="rId3"/>
          <a:srcRect/>
          <a:stretch>
            <a:fillRect/>
          </a:stretch>
        </p:blipFill>
        <p:spPr bwMode="auto">
          <a:xfrm>
            <a:off x="22783800" y="20390584"/>
            <a:ext cx="8305800" cy="6321489"/>
          </a:xfrm>
          <a:prstGeom prst="rect">
            <a:avLst/>
          </a:prstGeom>
          <a:noFill/>
        </p:spPr>
      </p:pic>
      <p:cxnSp>
        <p:nvCxnSpPr>
          <p:cNvPr id="324" name="Straight Connector 323"/>
          <p:cNvCxnSpPr>
            <a:stCxn id="322" idx="2"/>
          </p:cNvCxnSpPr>
          <p:nvPr/>
        </p:nvCxnSpPr>
        <p:spPr bwMode="auto">
          <a:xfrm rot="16200000" flipH="1">
            <a:off x="24060150" y="25019734"/>
            <a:ext cx="2362200" cy="316230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7413" name="Rectangle 5"/>
          <p:cNvSpPr>
            <a:spLocks noChangeArrowheads="1"/>
          </p:cNvSpPr>
          <p:nvPr/>
        </p:nvSpPr>
        <p:spPr bwMode="auto">
          <a:xfrm>
            <a:off x="14249400" y="25831800"/>
            <a:ext cx="14993938" cy="6743700"/>
          </a:xfrm>
          <a:prstGeom prst="rect">
            <a:avLst/>
          </a:prstGeom>
          <a:noFill/>
          <a:ln w="12700">
            <a:noFill/>
            <a:miter lim="800000"/>
            <a:headEnd/>
            <a:tailEnd/>
          </a:ln>
          <a:effectLst/>
        </p:spPr>
        <p:txBody>
          <a:bodyPr wrap="none" anchor="ctr"/>
          <a:lstStyle/>
          <a:p>
            <a:endParaRPr lang="en-US"/>
          </a:p>
        </p:txBody>
      </p:sp>
      <p:sp>
        <p:nvSpPr>
          <p:cNvPr id="17416" name="Rectangle 8"/>
          <p:cNvSpPr>
            <a:spLocks noChangeArrowheads="1"/>
          </p:cNvSpPr>
          <p:nvPr/>
        </p:nvSpPr>
        <p:spPr bwMode="auto">
          <a:xfrm>
            <a:off x="6172200" y="168946"/>
            <a:ext cx="37490400" cy="5012654"/>
          </a:xfrm>
          <a:prstGeom prst="rect">
            <a:avLst/>
          </a:prstGeom>
          <a:noFill/>
          <a:ln w="9525">
            <a:noFill/>
            <a:miter lim="800000"/>
            <a:headEnd/>
            <a:tailEnd/>
          </a:ln>
          <a:effectLst/>
        </p:spPr>
        <p:txBody>
          <a:bodyPr wrap="square" lIns="128016" tIns="155448" rIns="128016" bIns="155448">
            <a:spAutoFit/>
          </a:bodyPr>
          <a:lstStyle/>
          <a:p>
            <a:pPr marL="342900" indent="-342900" defTabSz="4389438"/>
            <a:r>
              <a:rPr lang="en-US" sz="7200" b="1" dirty="0" smtClean="0"/>
              <a:t>Vasari: Integration of </a:t>
            </a:r>
            <a:r>
              <a:rPr lang="en-US" sz="7200" b="1" dirty="0" err="1" smtClean="0"/>
              <a:t>Neuroimaging</a:t>
            </a:r>
            <a:r>
              <a:rPr lang="en-US" sz="7200" b="1" dirty="0" smtClean="0"/>
              <a:t> analysis with clinical-genomic data in Rembrandt </a:t>
            </a:r>
            <a:r>
              <a:rPr lang="en-US" altLang="zh-CN" sz="4400" dirty="0">
                <a:ea typeface="宋体" pitchFamily="2" charset="-122"/>
              </a:rPr>
              <a:t>	</a:t>
            </a:r>
            <a:endParaRPr lang="en-US" altLang="zh-CN" sz="4400" dirty="0" smtClean="0">
              <a:ea typeface="宋体" pitchFamily="2" charset="-122"/>
            </a:endParaRPr>
          </a:p>
          <a:p>
            <a:pPr defTabSz="4389438"/>
            <a:r>
              <a:rPr lang="en-US" sz="4000" dirty="0" err="1" smtClean="0"/>
              <a:t>Himanso</a:t>
            </a:r>
            <a:r>
              <a:rPr lang="en-US" sz="4000" dirty="0" smtClean="0"/>
              <a:t> </a:t>
            </a:r>
            <a:r>
              <a:rPr lang="en-US" sz="4000" dirty="0" err="1" smtClean="0"/>
              <a:t>Sahni</a:t>
            </a:r>
            <a:r>
              <a:rPr lang="en-US" sz="4000" dirty="0" smtClean="0"/>
              <a:t>, MS, SAIC; Adam Flanders, MD, Thomas Jefferson University Hospital; </a:t>
            </a:r>
            <a:r>
              <a:rPr lang="en-US" sz="4000" dirty="0"/>
              <a:t>Lori Dodd, </a:t>
            </a:r>
            <a:r>
              <a:rPr lang="en-US" sz="4000" dirty="0" smtClean="0"/>
              <a:t>??, NCI</a:t>
            </a:r>
            <a:r>
              <a:rPr lang="en-US" sz="4000" dirty="0"/>
              <a:t>;</a:t>
            </a:r>
            <a:r>
              <a:rPr lang="en-US" sz="4000" dirty="0" smtClean="0"/>
              <a:t> Eliot Siegel, MD, University of Maryland Medical Center; Daniel Rubin, MD/MS, Stanford University Medical Center; </a:t>
            </a:r>
            <a:r>
              <a:rPr lang="en-US" sz="4000" dirty="0"/>
              <a:t>John </a:t>
            </a:r>
            <a:r>
              <a:rPr lang="en-US" sz="4000" dirty="0" err="1"/>
              <a:t>Freymann</a:t>
            </a:r>
            <a:r>
              <a:rPr lang="en-US" sz="4000" dirty="0"/>
              <a:t>, ??, NCI</a:t>
            </a:r>
            <a:r>
              <a:rPr lang="en-US" sz="4000" dirty="0" smtClean="0"/>
              <a:t>; Carl Jaffe, PhD, NCI; </a:t>
            </a:r>
            <a:r>
              <a:rPr lang="en-US" sz="4000" dirty="0" err="1" smtClean="0"/>
              <a:t>Subha</a:t>
            </a:r>
            <a:r>
              <a:rPr lang="en-US" sz="4000" dirty="0" smtClean="0"/>
              <a:t> </a:t>
            </a:r>
            <a:r>
              <a:rPr lang="en-US" sz="4000" dirty="0" err="1" smtClean="0"/>
              <a:t>Madhavan</a:t>
            </a:r>
            <a:r>
              <a:rPr lang="en-US" sz="4000" dirty="0"/>
              <a:t>,</a:t>
            </a:r>
            <a:r>
              <a:rPr lang="en-US" sz="4000" dirty="0" smtClean="0"/>
              <a:t> PhD, NCI, </a:t>
            </a:r>
            <a:r>
              <a:rPr lang="en-US" sz="4000" dirty="0" err="1" smtClean="0"/>
              <a:t>Anand</a:t>
            </a:r>
            <a:r>
              <a:rPr lang="en-US" sz="4000" dirty="0" smtClean="0"/>
              <a:t> </a:t>
            </a:r>
            <a:r>
              <a:rPr lang="en-US" sz="4000" dirty="0" err="1" smtClean="0"/>
              <a:t>Basu</a:t>
            </a:r>
            <a:r>
              <a:rPr lang="en-US" sz="4000" dirty="0" smtClean="0"/>
              <a:t>, ??, NCI; </a:t>
            </a:r>
            <a:r>
              <a:rPr lang="en-US" altLang="zh-CN" sz="4000" dirty="0" smtClean="0">
                <a:ea typeface="宋体" pitchFamily="2" charset="-122"/>
              </a:rPr>
              <a:t>Yuri </a:t>
            </a:r>
            <a:r>
              <a:rPr lang="en-US" altLang="zh-CN" sz="4000" dirty="0" err="1" smtClean="0">
                <a:ea typeface="宋体" pitchFamily="2" charset="-122"/>
              </a:rPr>
              <a:t>Kotliarov</a:t>
            </a:r>
            <a:r>
              <a:rPr lang="en-US" altLang="zh-CN" sz="4000" dirty="0" smtClean="0">
                <a:ea typeface="宋体" pitchFamily="2" charset="-122"/>
              </a:rPr>
              <a:t>, ??, NCI; TJ Andrews, MS, </a:t>
            </a:r>
            <a:r>
              <a:rPr lang="en-US" altLang="zh-CN" sz="4000" dirty="0" err="1" smtClean="0">
                <a:ea typeface="宋体" pitchFamily="2" charset="-122"/>
              </a:rPr>
              <a:t>ScenPro</a:t>
            </a:r>
            <a:r>
              <a:rPr lang="en-US" altLang="zh-CN" sz="4000" dirty="0">
                <a:ea typeface="宋体" pitchFamily="2" charset="-122"/>
              </a:rPr>
              <a:t>;</a:t>
            </a:r>
            <a:r>
              <a:rPr lang="en-US" altLang="zh-CN" sz="4000" dirty="0" smtClean="0">
                <a:ea typeface="宋体" pitchFamily="2" charset="-122"/>
              </a:rPr>
              <a:t> William </a:t>
            </a:r>
            <a:r>
              <a:rPr lang="en-US" altLang="zh-CN" sz="4000" dirty="0" err="1" smtClean="0">
                <a:ea typeface="宋体" pitchFamily="2" charset="-122"/>
              </a:rPr>
              <a:t>FitzHugh</a:t>
            </a:r>
            <a:r>
              <a:rPr lang="en-US" altLang="zh-CN" sz="4000" dirty="0" smtClean="0">
                <a:ea typeface="宋体" pitchFamily="2" charset="-122"/>
              </a:rPr>
              <a:t>, MS, 5AM Solutions; Michael </a:t>
            </a:r>
            <a:r>
              <a:rPr lang="en-US" altLang="zh-CN" sz="4000" dirty="0" err="1" smtClean="0">
                <a:ea typeface="宋体" pitchFamily="2" charset="-122"/>
              </a:rPr>
              <a:t>Holck</a:t>
            </a:r>
            <a:r>
              <a:rPr lang="en-US" altLang="zh-CN" sz="4000" dirty="0" smtClean="0">
                <a:ea typeface="宋体" pitchFamily="2" charset="-122"/>
              </a:rPr>
              <a:t>, BS, </a:t>
            </a:r>
            <a:r>
              <a:rPr lang="en-US" altLang="zh-CN" sz="4000" dirty="0" err="1" smtClean="0">
                <a:ea typeface="宋体" pitchFamily="2" charset="-122"/>
              </a:rPr>
              <a:t>ScenPro</a:t>
            </a:r>
            <a:r>
              <a:rPr lang="en-US" altLang="zh-CN" sz="4000" dirty="0" smtClean="0">
                <a:ea typeface="宋体" pitchFamily="2" charset="-122"/>
              </a:rPr>
              <a:t>; Shine Jacob, ??, 5AM Solutions, Eric </a:t>
            </a:r>
            <a:r>
              <a:rPr lang="en-US" altLang="zh-CN" sz="4000" dirty="0" err="1" smtClean="0">
                <a:ea typeface="宋体" pitchFamily="2" charset="-122"/>
              </a:rPr>
              <a:t>Tavela</a:t>
            </a:r>
            <a:r>
              <a:rPr lang="en-US" altLang="zh-CN" sz="4000" dirty="0" smtClean="0">
                <a:ea typeface="宋体" pitchFamily="2" charset="-122"/>
              </a:rPr>
              <a:t>, ??, 5AM </a:t>
            </a:r>
            <a:r>
              <a:rPr lang="en-US" altLang="zh-CN" sz="4000" dirty="0" err="1" smtClean="0">
                <a:ea typeface="宋体" pitchFamily="2" charset="-122"/>
              </a:rPr>
              <a:t>Solutinos</a:t>
            </a:r>
            <a:r>
              <a:rPr lang="en-US" altLang="zh-CN" sz="4000" dirty="0" smtClean="0">
                <a:ea typeface="宋体" pitchFamily="2" charset="-122"/>
              </a:rPr>
              <a:t>, Matt </a:t>
            </a:r>
            <a:r>
              <a:rPr lang="en-US" altLang="zh-CN" sz="4000" dirty="0" err="1" smtClean="0">
                <a:ea typeface="宋体" pitchFamily="2" charset="-122"/>
              </a:rPr>
              <a:t>Rehfuss</a:t>
            </a:r>
            <a:r>
              <a:rPr lang="en-US" altLang="zh-CN" sz="4000" dirty="0" smtClean="0">
                <a:ea typeface="宋体" pitchFamily="2" charset="-122"/>
              </a:rPr>
              <a:t>, ??, 5AM Solutions.</a:t>
            </a:r>
            <a:endParaRPr lang="en-US" altLang="zh-CN" sz="4000" baseline="30000" dirty="0" smtClean="0">
              <a:ea typeface="宋体" pitchFamily="2" charset="-122"/>
            </a:endParaRPr>
          </a:p>
          <a:p>
            <a:pPr marL="342900" indent="-342900" defTabSz="4389438"/>
            <a:endParaRPr lang="en-US" altLang="zh-CN" sz="4400" baseline="30000" dirty="0" smtClean="0">
              <a:ea typeface="宋体" pitchFamily="2" charset="-122"/>
            </a:endParaRPr>
          </a:p>
        </p:txBody>
      </p:sp>
      <p:sp>
        <p:nvSpPr>
          <p:cNvPr id="17418" name="AutoShape 10"/>
          <p:cNvSpPr>
            <a:spLocks noChangeArrowheads="1"/>
          </p:cNvSpPr>
          <p:nvPr/>
        </p:nvSpPr>
        <p:spPr bwMode="auto">
          <a:xfrm>
            <a:off x="625475" y="5486400"/>
            <a:ext cx="42732325" cy="381000"/>
          </a:xfrm>
          <a:prstGeom prst="roundRect">
            <a:avLst>
              <a:gd name="adj" fmla="val 0"/>
            </a:avLst>
          </a:prstGeom>
          <a:gradFill rotWithShape="1">
            <a:gsLst>
              <a:gs pos="0">
                <a:srgbClr val="CC0000"/>
              </a:gs>
              <a:gs pos="100000">
                <a:srgbClr val="CC0000">
                  <a:gamma/>
                  <a:tint val="54510"/>
                  <a:invGamma/>
                </a:srgbClr>
              </a:gs>
            </a:gsLst>
            <a:lin ang="0" scaled="1"/>
          </a:gradFill>
          <a:ln w="76200" algn="ctr">
            <a:noFill/>
            <a:round/>
            <a:headEnd/>
            <a:tailEnd/>
          </a:ln>
          <a:effectLst/>
        </p:spPr>
        <p:txBody>
          <a:bodyPr wrap="none" anchor="ctr"/>
          <a:lstStyle/>
          <a:p>
            <a:endParaRPr lang="en-US"/>
          </a:p>
        </p:txBody>
      </p:sp>
      <p:sp>
        <p:nvSpPr>
          <p:cNvPr id="17419" name="Rectangle 11"/>
          <p:cNvSpPr>
            <a:spLocks noChangeArrowheads="1"/>
          </p:cNvSpPr>
          <p:nvPr/>
        </p:nvSpPr>
        <p:spPr bwMode="auto">
          <a:xfrm>
            <a:off x="533400" y="5791200"/>
            <a:ext cx="4586288" cy="1406525"/>
          </a:xfrm>
          <a:prstGeom prst="rect">
            <a:avLst/>
          </a:prstGeom>
          <a:noFill/>
          <a:ln w="28575" algn="ctr">
            <a:noFill/>
            <a:miter lim="800000"/>
            <a:headEnd/>
            <a:tailEnd/>
          </a:ln>
          <a:effectLst/>
        </p:spPr>
        <p:txBody>
          <a:bodyPr wrap="none" lIns="128016" tIns="64008" rIns="128016" bIns="64008">
            <a:spAutoFit/>
          </a:bodyPr>
          <a:lstStyle/>
          <a:p>
            <a:pPr algn="ctr" defTabSz="6145213">
              <a:spcBef>
                <a:spcPct val="10000"/>
              </a:spcBef>
            </a:pPr>
            <a:r>
              <a:rPr lang="en-US" altLang="zh-CN" sz="8400" b="1" dirty="0">
                <a:ea typeface="宋体" pitchFamily="2" charset="-122"/>
              </a:rPr>
              <a:t>Abstract</a:t>
            </a:r>
          </a:p>
        </p:txBody>
      </p:sp>
      <p:sp>
        <p:nvSpPr>
          <p:cNvPr id="17420" name="Rectangle 12"/>
          <p:cNvSpPr>
            <a:spLocks noChangeArrowheads="1"/>
          </p:cNvSpPr>
          <p:nvPr/>
        </p:nvSpPr>
        <p:spPr bwMode="auto">
          <a:xfrm>
            <a:off x="609600" y="7832800"/>
            <a:ext cx="19126200" cy="5730800"/>
          </a:xfrm>
          <a:prstGeom prst="rect">
            <a:avLst/>
          </a:prstGeom>
          <a:noFill/>
          <a:ln w="9525">
            <a:noFill/>
            <a:miter lim="800000"/>
            <a:headEnd/>
            <a:tailEnd/>
          </a:ln>
          <a:effectLst/>
        </p:spPr>
        <p:txBody>
          <a:bodyPr wrap="square" lIns="128016" tIns="64008" rIns="128016" bIns="64008">
            <a:spAutoFit/>
          </a:bodyPr>
          <a:lstStyle/>
          <a:p>
            <a:pPr defTabSz="4389438"/>
            <a:r>
              <a:rPr lang="en-US" sz="3600" dirty="0" smtClean="0"/>
              <a:t>Vasari is the integration of </a:t>
            </a:r>
            <a:r>
              <a:rPr lang="en-US" sz="3600" dirty="0" err="1" smtClean="0"/>
              <a:t>Neuroimaging</a:t>
            </a:r>
            <a:r>
              <a:rPr lang="en-US" sz="3600" dirty="0" smtClean="0"/>
              <a:t> analysis with clinical and functional genomics data from clinical trials involving patients suffering from </a:t>
            </a:r>
            <a:r>
              <a:rPr lang="en-US" sz="3600" dirty="0" err="1" smtClean="0"/>
              <a:t>Gliomas</a:t>
            </a:r>
            <a:r>
              <a:rPr lang="en-US" sz="3600" dirty="0" smtClean="0"/>
              <a:t> in </a:t>
            </a:r>
            <a:r>
              <a:rPr lang="en-US" sz="3600" dirty="0" err="1" smtClean="0"/>
              <a:t>REpository</a:t>
            </a:r>
            <a:r>
              <a:rPr lang="en-US" sz="3600" dirty="0" smtClean="0"/>
              <a:t> for Molecular </a:t>
            </a:r>
            <a:r>
              <a:rPr lang="en-US" sz="3600" dirty="0" err="1" smtClean="0"/>
              <a:t>BRAin</a:t>
            </a:r>
            <a:r>
              <a:rPr lang="en-US" sz="3600" dirty="0" smtClean="0"/>
              <a:t> </a:t>
            </a:r>
            <a:r>
              <a:rPr lang="en-US" sz="3600" dirty="0" err="1" smtClean="0"/>
              <a:t>Neoplasia</a:t>
            </a:r>
            <a:r>
              <a:rPr lang="en-US" sz="3600" dirty="0" smtClean="0"/>
              <a:t> </a:t>
            </a:r>
            <a:r>
              <a:rPr lang="en-US" sz="3600" dirty="0" err="1" smtClean="0"/>
              <a:t>DaTa</a:t>
            </a:r>
            <a:r>
              <a:rPr lang="en-US" sz="3600" dirty="0" smtClean="0"/>
              <a:t> (REMBRANDT) repository.  Vasari will provide researchers with the ability to perform ad hoc querying and reporting of </a:t>
            </a:r>
            <a:r>
              <a:rPr lang="en-US" sz="3600" dirty="0" err="1" smtClean="0"/>
              <a:t>Neuroimaging</a:t>
            </a:r>
            <a:r>
              <a:rPr lang="en-US" sz="3600" dirty="0" smtClean="0"/>
              <a:t> analysis across multiple data domains, such as Gene Expression, Chromosomal aberrations, and Clinical data. Via Rembrandt, researchers will also be able to view or download the annotated imaging data stored at the National Cancer Imaging Archive (NCIA) repository.</a:t>
            </a:r>
            <a:endParaRPr lang="zh-CN" altLang="en-US" sz="3600" dirty="0">
              <a:ea typeface="宋体" pitchFamily="2" charset="-122"/>
            </a:endParaRPr>
          </a:p>
          <a:p>
            <a:pPr defTabSz="4389438"/>
            <a:endParaRPr lang="zh-CN" altLang="en-US" sz="2800" dirty="0">
              <a:ea typeface="宋体" pitchFamily="2" charset="-122"/>
            </a:endParaRPr>
          </a:p>
          <a:p>
            <a:pPr defTabSz="4389438"/>
            <a:endParaRPr lang="zh-CN" altLang="en-US" sz="2800" dirty="0">
              <a:ea typeface="宋体" pitchFamily="2" charset="-122"/>
            </a:endParaRPr>
          </a:p>
          <a:p>
            <a:pPr defTabSz="4389438"/>
            <a:endParaRPr lang="zh-CN" altLang="en-US" sz="2800" dirty="0">
              <a:ea typeface="宋体" pitchFamily="2" charset="-122"/>
            </a:endParaRPr>
          </a:p>
          <a:p>
            <a:pPr defTabSz="4389438"/>
            <a:endParaRPr lang="zh-CN" altLang="en-US" sz="2800" dirty="0">
              <a:ea typeface="宋体" pitchFamily="2" charset="-122"/>
            </a:endParaRPr>
          </a:p>
        </p:txBody>
      </p:sp>
      <p:sp>
        <p:nvSpPr>
          <p:cNvPr id="17440" name="Rectangle 32"/>
          <p:cNvSpPr>
            <a:spLocks noChangeArrowheads="1"/>
          </p:cNvSpPr>
          <p:nvPr/>
        </p:nvSpPr>
        <p:spPr bwMode="auto">
          <a:xfrm>
            <a:off x="14385925" y="22915563"/>
            <a:ext cx="6492875" cy="889000"/>
          </a:xfrm>
          <a:prstGeom prst="rect">
            <a:avLst/>
          </a:prstGeom>
          <a:noFill/>
          <a:ln w="28575" algn="ctr">
            <a:noFill/>
            <a:miter lim="800000"/>
            <a:headEnd/>
            <a:tailEnd/>
          </a:ln>
          <a:effectLst/>
        </p:spPr>
        <p:txBody>
          <a:bodyPr wrap="none" lIns="128016" tIns="64008" rIns="128016" bIns="64008">
            <a:spAutoFit/>
          </a:bodyPr>
          <a:lstStyle/>
          <a:p>
            <a:pPr algn="ctr" defTabSz="6145213">
              <a:spcBef>
                <a:spcPct val="10000"/>
              </a:spcBef>
            </a:pPr>
            <a:r>
              <a:rPr lang="en-US" altLang="zh-CN" sz="5000" b="1">
                <a:solidFill>
                  <a:schemeClr val="bg1"/>
                </a:solidFill>
                <a:ea typeface="宋体" pitchFamily="2" charset="-122"/>
              </a:rPr>
              <a:t>Focus on Interaction</a:t>
            </a:r>
          </a:p>
        </p:txBody>
      </p:sp>
      <p:pic>
        <p:nvPicPr>
          <p:cNvPr id="17568" name="Picture 160" descr="caBIGLogoWhiteBackground"/>
          <p:cNvPicPr>
            <a:picLocks noChangeAspect="1" noChangeArrowheads="1"/>
          </p:cNvPicPr>
          <p:nvPr/>
        </p:nvPicPr>
        <p:blipFill>
          <a:blip r:embed="rId4"/>
          <a:srcRect/>
          <a:stretch>
            <a:fillRect/>
          </a:stretch>
        </p:blipFill>
        <p:spPr bwMode="auto">
          <a:xfrm>
            <a:off x="34747200" y="30003750"/>
            <a:ext cx="9144000" cy="2914650"/>
          </a:xfrm>
          <a:prstGeom prst="rect">
            <a:avLst/>
          </a:prstGeom>
          <a:noFill/>
        </p:spPr>
      </p:pic>
      <p:pic>
        <p:nvPicPr>
          <p:cNvPr id="17569" name="Picture 161" descr="NCI-rgb-300px"/>
          <p:cNvPicPr>
            <a:picLocks noChangeAspect="1" noChangeArrowheads="1"/>
          </p:cNvPicPr>
          <p:nvPr/>
        </p:nvPicPr>
        <p:blipFill>
          <a:blip r:embed="rId5"/>
          <a:srcRect/>
          <a:stretch>
            <a:fillRect/>
          </a:stretch>
        </p:blipFill>
        <p:spPr bwMode="auto">
          <a:xfrm>
            <a:off x="609600" y="1111250"/>
            <a:ext cx="5105400" cy="3079750"/>
          </a:xfrm>
          <a:prstGeom prst="rect">
            <a:avLst/>
          </a:prstGeom>
          <a:noFill/>
        </p:spPr>
      </p:pic>
      <p:grpSp>
        <p:nvGrpSpPr>
          <p:cNvPr id="87" name="Group 86"/>
          <p:cNvGrpSpPr/>
          <p:nvPr/>
        </p:nvGrpSpPr>
        <p:grpSpPr>
          <a:xfrm>
            <a:off x="838200" y="12420600"/>
            <a:ext cx="18288000" cy="1371600"/>
            <a:chOff x="762000" y="12801600"/>
            <a:chExt cx="13411200" cy="1371600"/>
          </a:xfrm>
        </p:grpSpPr>
        <p:sp>
          <p:nvSpPr>
            <p:cNvPr id="17572" name="Rectangle 164"/>
            <p:cNvSpPr>
              <a:spLocks noChangeArrowheads="1"/>
            </p:cNvSpPr>
            <p:nvPr/>
          </p:nvSpPr>
          <p:spPr bwMode="auto">
            <a:xfrm>
              <a:off x="762000" y="12801600"/>
              <a:ext cx="13411200" cy="1371600"/>
            </a:xfrm>
            <a:prstGeom prst="rect">
              <a:avLst/>
            </a:prstGeom>
            <a:solidFill>
              <a:srgbClr val="0A51A1"/>
            </a:solidFill>
            <a:ln w="9525">
              <a:noFill/>
              <a:miter lim="800000"/>
              <a:headEnd/>
              <a:tailEnd/>
            </a:ln>
            <a:effectLst/>
          </p:spPr>
          <p:txBody>
            <a:bodyPr wrap="none" anchor="ctr"/>
            <a:lstStyle/>
            <a:p>
              <a:pPr algn="ctr" defTabSz="4389438"/>
              <a:endParaRPr lang="zh-CN" altLang="en-US">
                <a:ea typeface="宋体" pitchFamily="2" charset="-122"/>
              </a:endParaRPr>
            </a:p>
          </p:txBody>
        </p:sp>
        <p:sp>
          <p:nvSpPr>
            <p:cNvPr id="17573" name="Text Box 165"/>
            <p:cNvSpPr txBox="1">
              <a:spLocks noChangeArrowheads="1"/>
            </p:cNvSpPr>
            <p:nvPr/>
          </p:nvSpPr>
          <p:spPr bwMode="auto">
            <a:xfrm>
              <a:off x="1676400" y="12954000"/>
              <a:ext cx="11430000" cy="1006475"/>
            </a:xfrm>
            <a:prstGeom prst="rect">
              <a:avLst/>
            </a:prstGeom>
            <a:noFill/>
            <a:ln w="9525">
              <a:noFill/>
              <a:miter lim="800000"/>
              <a:headEnd/>
              <a:tailEnd/>
            </a:ln>
            <a:effectLst/>
          </p:spPr>
          <p:txBody>
            <a:bodyPr>
              <a:spAutoFit/>
            </a:bodyPr>
            <a:lstStyle/>
            <a:p>
              <a:pPr algn="ctr" defTabSz="4389438"/>
              <a:r>
                <a:rPr lang="en-US" altLang="zh-CN" sz="6000" b="1" dirty="0">
                  <a:solidFill>
                    <a:schemeClr val="bg1"/>
                  </a:solidFill>
                  <a:ea typeface="宋体" pitchFamily="2" charset="-122"/>
                </a:rPr>
                <a:t>Use Cases</a:t>
              </a:r>
            </a:p>
          </p:txBody>
        </p:sp>
      </p:grpSp>
      <p:sp>
        <p:nvSpPr>
          <p:cNvPr id="17698" name="Text Box 290"/>
          <p:cNvSpPr txBox="1">
            <a:spLocks noChangeArrowheads="1"/>
          </p:cNvSpPr>
          <p:nvPr/>
        </p:nvSpPr>
        <p:spPr bwMode="auto">
          <a:xfrm>
            <a:off x="-4876800" y="30784800"/>
            <a:ext cx="43891200" cy="1323439"/>
          </a:xfrm>
          <a:prstGeom prst="rect">
            <a:avLst/>
          </a:prstGeom>
          <a:noFill/>
          <a:ln w="9525">
            <a:noFill/>
            <a:miter lim="800000"/>
            <a:headEnd/>
            <a:tailEnd/>
          </a:ln>
          <a:effectLst/>
        </p:spPr>
        <p:txBody>
          <a:bodyPr>
            <a:spAutoFit/>
          </a:bodyPr>
          <a:lstStyle/>
          <a:p>
            <a:pPr algn="ctr" defTabSz="4389438"/>
            <a:r>
              <a:rPr lang="en-US" sz="8000" dirty="0" err="1">
                <a:solidFill>
                  <a:srgbClr val="0A51A1"/>
                </a:solidFill>
                <a:latin typeface="Myriad Web Pro Condensed" pitchFamily="34" charset="0"/>
              </a:rPr>
              <a:t>caBIG</a:t>
            </a:r>
            <a:r>
              <a:rPr lang="en-US" sz="8000" dirty="0">
                <a:solidFill>
                  <a:srgbClr val="0A51A1"/>
                </a:solidFill>
                <a:latin typeface="Myriad Web Pro Condensed" pitchFamily="34" charset="0"/>
              </a:rPr>
              <a:t>™ Annual Meeting June 23-25, </a:t>
            </a:r>
            <a:r>
              <a:rPr lang="en-US" sz="8000" dirty="0" smtClean="0">
                <a:solidFill>
                  <a:srgbClr val="0A51A1"/>
                </a:solidFill>
                <a:latin typeface="Myriad Web Pro Condensed" pitchFamily="34" charset="0"/>
              </a:rPr>
              <a:t>2008, Washington DC</a:t>
            </a:r>
            <a:endParaRPr lang="en-US" sz="6000" dirty="0">
              <a:solidFill>
                <a:srgbClr val="0A51A1"/>
              </a:solidFill>
              <a:latin typeface="Myriad Web Pro Condensed" pitchFamily="34" charset="0"/>
            </a:endParaRPr>
          </a:p>
        </p:txBody>
      </p:sp>
      <p:sp>
        <p:nvSpPr>
          <p:cNvPr id="86" name="Rectangle 14"/>
          <p:cNvSpPr>
            <a:spLocks noChangeArrowheads="1"/>
          </p:cNvSpPr>
          <p:nvPr/>
        </p:nvSpPr>
        <p:spPr bwMode="auto">
          <a:xfrm>
            <a:off x="644768" y="7239000"/>
            <a:ext cx="18862432" cy="304800"/>
          </a:xfrm>
          <a:prstGeom prst="rect">
            <a:avLst/>
          </a:prstGeom>
          <a:solidFill>
            <a:srgbClr val="CC0000"/>
          </a:solidFill>
          <a:ln w="28575" algn="ctr">
            <a:noFill/>
            <a:miter lim="800000"/>
            <a:headEnd/>
            <a:tailEnd/>
          </a:ln>
          <a:effectLst/>
        </p:spPr>
        <p:txBody>
          <a:bodyPr wrap="none" anchor="ctr"/>
          <a:lstStyle/>
          <a:p>
            <a:endParaRPr lang="en-US"/>
          </a:p>
        </p:txBody>
      </p:sp>
      <p:grpSp>
        <p:nvGrpSpPr>
          <p:cNvPr id="88" name="Group 87"/>
          <p:cNvGrpSpPr/>
          <p:nvPr/>
        </p:nvGrpSpPr>
        <p:grpSpPr>
          <a:xfrm>
            <a:off x="20345400" y="17875984"/>
            <a:ext cx="22860000" cy="1371600"/>
            <a:chOff x="762000" y="12801600"/>
            <a:chExt cx="13411200" cy="1371600"/>
          </a:xfrm>
        </p:grpSpPr>
        <p:sp>
          <p:nvSpPr>
            <p:cNvPr id="89" name="Rectangle 164"/>
            <p:cNvSpPr>
              <a:spLocks noChangeArrowheads="1"/>
            </p:cNvSpPr>
            <p:nvPr/>
          </p:nvSpPr>
          <p:spPr bwMode="auto">
            <a:xfrm>
              <a:off x="762000" y="12801600"/>
              <a:ext cx="13411200" cy="1371600"/>
            </a:xfrm>
            <a:prstGeom prst="rect">
              <a:avLst/>
            </a:prstGeom>
            <a:solidFill>
              <a:srgbClr val="0A51A1"/>
            </a:solidFill>
            <a:ln w="9525">
              <a:noFill/>
              <a:miter lim="800000"/>
              <a:headEnd/>
              <a:tailEnd/>
            </a:ln>
            <a:effectLst/>
          </p:spPr>
          <p:txBody>
            <a:bodyPr wrap="none" anchor="ctr"/>
            <a:lstStyle/>
            <a:p>
              <a:pPr algn="ctr" defTabSz="4389438"/>
              <a:endParaRPr lang="zh-CN" altLang="en-US">
                <a:ea typeface="宋体" pitchFamily="2" charset="-122"/>
              </a:endParaRPr>
            </a:p>
          </p:txBody>
        </p:sp>
        <p:sp>
          <p:nvSpPr>
            <p:cNvPr id="90" name="Text Box 165"/>
            <p:cNvSpPr txBox="1">
              <a:spLocks noChangeArrowheads="1"/>
            </p:cNvSpPr>
            <p:nvPr/>
          </p:nvSpPr>
          <p:spPr bwMode="auto">
            <a:xfrm>
              <a:off x="1676400" y="12954000"/>
              <a:ext cx="11430000" cy="1006475"/>
            </a:xfrm>
            <a:prstGeom prst="rect">
              <a:avLst/>
            </a:prstGeom>
            <a:noFill/>
            <a:ln w="9525">
              <a:noFill/>
              <a:miter lim="800000"/>
              <a:headEnd/>
              <a:tailEnd/>
            </a:ln>
            <a:effectLst/>
          </p:spPr>
          <p:txBody>
            <a:bodyPr>
              <a:spAutoFit/>
            </a:bodyPr>
            <a:lstStyle/>
            <a:p>
              <a:pPr algn="ctr" defTabSz="4389438"/>
              <a:r>
                <a:rPr lang="en-US" altLang="zh-CN" sz="6000" b="1" dirty="0" smtClean="0">
                  <a:solidFill>
                    <a:schemeClr val="bg1"/>
                  </a:solidFill>
                  <a:ea typeface="宋体" pitchFamily="2" charset="-122"/>
                </a:rPr>
                <a:t>Data Model</a:t>
              </a:r>
              <a:endParaRPr lang="en-US" altLang="zh-CN" sz="6000" b="1" dirty="0">
                <a:solidFill>
                  <a:schemeClr val="bg1"/>
                </a:solidFill>
                <a:ea typeface="宋体" pitchFamily="2" charset="-122"/>
              </a:endParaRPr>
            </a:p>
          </p:txBody>
        </p:sp>
      </p:grpSp>
      <p:grpSp>
        <p:nvGrpSpPr>
          <p:cNvPr id="91" name="Group 90"/>
          <p:cNvGrpSpPr/>
          <p:nvPr/>
        </p:nvGrpSpPr>
        <p:grpSpPr>
          <a:xfrm>
            <a:off x="20497800" y="6477000"/>
            <a:ext cx="22631400" cy="1371600"/>
            <a:chOff x="762000" y="12801600"/>
            <a:chExt cx="13411200" cy="1371600"/>
          </a:xfrm>
        </p:grpSpPr>
        <p:sp>
          <p:nvSpPr>
            <p:cNvPr id="92" name="Rectangle 164"/>
            <p:cNvSpPr>
              <a:spLocks noChangeArrowheads="1"/>
            </p:cNvSpPr>
            <p:nvPr/>
          </p:nvSpPr>
          <p:spPr bwMode="auto">
            <a:xfrm>
              <a:off x="762000" y="12801600"/>
              <a:ext cx="13411200" cy="1371600"/>
            </a:xfrm>
            <a:prstGeom prst="rect">
              <a:avLst/>
            </a:prstGeom>
            <a:solidFill>
              <a:srgbClr val="0A51A1"/>
            </a:solidFill>
            <a:ln w="9525">
              <a:noFill/>
              <a:miter lim="800000"/>
              <a:headEnd/>
              <a:tailEnd/>
            </a:ln>
            <a:effectLst/>
          </p:spPr>
          <p:txBody>
            <a:bodyPr wrap="none" anchor="ctr"/>
            <a:lstStyle/>
            <a:p>
              <a:pPr algn="ctr" defTabSz="4389438"/>
              <a:endParaRPr lang="zh-CN" altLang="en-US">
                <a:ea typeface="宋体" pitchFamily="2" charset="-122"/>
              </a:endParaRPr>
            </a:p>
          </p:txBody>
        </p:sp>
        <p:sp>
          <p:nvSpPr>
            <p:cNvPr id="93" name="Text Box 165"/>
            <p:cNvSpPr txBox="1">
              <a:spLocks noChangeArrowheads="1"/>
            </p:cNvSpPr>
            <p:nvPr/>
          </p:nvSpPr>
          <p:spPr bwMode="auto">
            <a:xfrm>
              <a:off x="1676400" y="12954000"/>
              <a:ext cx="11430000" cy="1006475"/>
            </a:xfrm>
            <a:prstGeom prst="rect">
              <a:avLst/>
            </a:prstGeom>
            <a:noFill/>
            <a:ln w="9525">
              <a:noFill/>
              <a:miter lim="800000"/>
              <a:headEnd/>
              <a:tailEnd/>
            </a:ln>
            <a:effectLst/>
          </p:spPr>
          <p:txBody>
            <a:bodyPr>
              <a:spAutoFit/>
            </a:bodyPr>
            <a:lstStyle/>
            <a:p>
              <a:pPr algn="ctr" defTabSz="4389438"/>
              <a:r>
                <a:rPr lang="en-US" altLang="zh-CN" sz="6000" b="1" dirty="0" smtClean="0">
                  <a:solidFill>
                    <a:schemeClr val="bg1"/>
                  </a:solidFill>
                  <a:ea typeface="宋体" pitchFamily="2" charset="-122"/>
                </a:rPr>
                <a:t>Web Interface</a:t>
              </a:r>
              <a:endParaRPr lang="en-US" altLang="zh-CN" sz="6000" b="1" dirty="0">
                <a:solidFill>
                  <a:schemeClr val="bg1"/>
                </a:solidFill>
                <a:ea typeface="宋体" pitchFamily="2" charset="-122"/>
              </a:endParaRPr>
            </a:p>
          </p:txBody>
        </p:sp>
      </p:grpSp>
      <p:pic>
        <p:nvPicPr>
          <p:cNvPr id="17817" name="Picture 409" descr="C:\Users\wfitzhugh\caInt2\caIntegrator\docs\requirements\caBIG Poster\deploy_study1.bmp"/>
          <p:cNvPicPr>
            <a:picLocks noChangeAspect="1" noChangeArrowheads="1"/>
          </p:cNvPicPr>
          <p:nvPr/>
        </p:nvPicPr>
        <p:blipFill>
          <a:blip r:embed="rId6"/>
          <a:srcRect/>
          <a:stretch>
            <a:fillRect/>
          </a:stretch>
        </p:blipFill>
        <p:spPr bwMode="auto">
          <a:xfrm>
            <a:off x="22250400" y="8991600"/>
            <a:ext cx="7924800" cy="5841185"/>
          </a:xfrm>
          <a:prstGeom prst="rect">
            <a:avLst/>
          </a:prstGeom>
          <a:noFill/>
        </p:spPr>
      </p:pic>
      <p:pic>
        <p:nvPicPr>
          <p:cNvPr id="17818" name="Picture 410" descr="C:\Users\wfitzhugh\caInt2\caIntegrator\docs\requirements\caBIG Poster\manage_query.bmp"/>
          <p:cNvPicPr>
            <a:picLocks noChangeAspect="1" noChangeArrowheads="1"/>
          </p:cNvPicPr>
          <p:nvPr/>
        </p:nvPicPr>
        <p:blipFill>
          <a:blip r:embed="rId7"/>
          <a:srcRect/>
          <a:stretch>
            <a:fillRect/>
          </a:stretch>
        </p:blipFill>
        <p:spPr bwMode="auto">
          <a:xfrm>
            <a:off x="33604200" y="9036784"/>
            <a:ext cx="7482227" cy="5514975"/>
          </a:xfrm>
          <a:prstGeom prst="rect">
            <a:avLst/>
          </a:prstGeom>
          <a:noFill/>
        </p:spPr>
      </p:pic>
      <p:pic>
        <p:nvPicPr>
          <p:cNvPr id="17820" name="Picture 412" descr="C:\Users\wfitzhugh\caInt2\caIntegrator\docs\requirements\caBIG Poster\objectModel_annotation.BMP"/>
          <p:cNvPicPr>
            <a:picLocks noChangeAspect="1" noChangeArrowheads="1"/>
          </p:cNvPicPr>
          <p:nvPr/>
        </p:nvPicPr>
        <p:blipFill>
          <a:blip r:embed="rId8"/>
          <a:srcRect/>
          <a:stretch>
            <a:fillRect/>
          </a:stretch>
        </p:blipFill>
        <p:spPr bwMode="auto">
          <a:xfrm>
            <a:off x="33604200" y="20619184"/>
            <a:ext cx="7848600" cy="5393982"/>
          </a:xfrm>
          <a:prstGeom prst="rect">
            <a:avLst/>
          </a:prstGeom>
          <a:noFill/>
        </p:spPr>
      </p:pic>
      <p:sp>
        <p:nvSpPr>
          <p:cNvPr id="315" name="TextBox 314"/>
          <p:cNvSpPr txBox="1"/>
          <p:nvPr/>
        </p:nvSpPr>
        <p:spPr>
          <a:xfrm>
            <a:off x="22021800" y="15291137"/>
            <a:ext cx="8763000" cy="1015663"/>
          </a:xfrm>
          <a:prstGeom prst="rect">
            <a:avLst/>
          </a:prstGeom>
          <a:noFill/>
        </p:spPr>
        <p:txBody>
          <a:bodyPr wrap="square" rtlCol="0">
            <a:spAutoFit/>
          </a:bodyPr>
          <a:lstStyle/>
          <a:p>
            <a:r>
              <a:rPr lang="en-US" sz="2000" b="1" dirty="0" smtClean="0"/>
              <a:t>Deploy Study: </a:t>
            </a:r>
            <a:r>
              <a:rPr lang="en-US" sz="2000" dirty="0" smtClean="0"/>
              <a:t>This page allows the Study Manager to map each uploaded clinical data field to a </a:t>
            </a:r>
            <a:r>
              <a:rPr lang="en-US" sz="2000" dirty="0" err="1" smtClean="0"/>
              <a:t>caDSR</a:t>
            </a:r>
            <a:r>
              <a:rPr lang="en-US" sz="2000" dirty="0" smtClean="0"/>
              <a:t> </a:t>
            </a:r>
            <a:r>
              <a:rPr lang="en-US" sz="2000" dirty="0" err="1" smtClean="0"/>
              <a:t>datatype</a:t>
            </a:r>
            <a:r>
              <a:rPr lang="en-US" sz="2000" dirty="0" smtClean="0"/>
              <a:t>.  If there is no existing </a:t>
            </a:r>
            <a:r>
              <a:rPr lang="en-US" sz="2000" dirty="0" err="1" smtClean="0"/>
              <a:t>caDSR</a:t>
            </a:r>
            <a:r>
              <a:rPr lang="en-US" sz="2000" dirty="0" smtClean="0"/>
              <a:t> </a:t>
            </a:r>
            <a:r>
              <a:rPr lang="en-US" sz="2000" dirty="0" err="1" smtClean="0"/>
              <a:t>datatype</a:t>
            </a:r>
            <a:r>
              <a:rPr lang="en-US" sz="2000" dirty="0" smtClean="0"/>
              <a:t> then a local caIntegrator2 </a:t>
            </a:r>
            <a:r>
              <a:rPr lang="en-US" sz="2000" dirty="0" err="1" smtClean="0"/>
              <a:t>datatype</a:t>
            </a:r>
            <a:r>
              <a:rPr lang="en-US" sz="2000" dirty="0" smtClean="0"/>
              <a:t> can be defined instead.</a:t>
            </a:r>
            <a:endParaRPr lang="en-US" sz="2000" dirty="0"/>
          </a:p>
        </p:txBody>
      </p:sp>
      <p:sp>
        <p:nvSpPr>
          <p:cNvPr id="316" name="TextBox 315"/>
          <p:cNvSpPr txBox="1"/>
          <p:nvPr/>
        </p:nvSpPr>
        <p:spPr>
          <a:xfrm>
            <a:off x="32232600" y="14980384"/>
            <a:ext cx="10058400" cy="1631216"/>
          </a:xfrm>
          <a:prstGeom prst="rect">
            <a:avLst/>
          </a:prstGeom>
          <a:noFill/>
        </p:spPr>
        <p:txBody>
          <a:bodyPr wrap="square" rtlCol="0">
            <a:spAutoFit/>
          </a:bodyPr>
          <a:lstStyle/>
          <a:p>
            <a:r>
              <a:rPr lang="en-US" sz="2000" b="1" dirty="0" smtClean="0"/>
              <a:t>Manage Queries: </a:t>
            </a:r>
            <a:r>
              <a:rPr lang="en-US" sz="2000" dirty="0" smtClean="0"/>
              <a:t>This page allows the Study Manager to create queries that can be shared with all researchers who have access to the study.  These queries can access all fields from all data sources and complex queries can be built up from logical combinations of simpler queries.  The queries can also look for correlation relationships such as genes that are up-regulated in a certain tumor type determined by imaging.  </a:t>
            </a:r>
            <a:endParaRPr lang="en-US" sz="2000" dirty="0"/>
          </a:p>
        </p:txBody>
      </p:sp>
      <p:grpSp>
        <p:nvGrpSpPr>
          <p:cNvPr id="319" name="Group 318"/>
          <p:cNvGrpSpPr/>
          <p:nvPr/>
        </p:nvGrpSpPr>
        <p:grpSpPr>
          <a:xfrm>
            <a:off x="4038600" y="14554200"/>
            <a:ext cx="12268200" cy="9677400"/>
            <a:chOff x="4038600" y="14554200"/>
            <a:chExt cx="12268200" cy="9677400"/>
          </a:xfrm>
        </p:grpSpPr>
        <p:grpSp>
          <p:nvGrpSpPr>
            <p:cNvPr id="317" name="Group 316"/>
            <p:cNvGrpSpPr/>
            <p:nvPr/>
          </p:nvGrpSpPr>
          <p:grpSpPr>
            <a:xfrm>
              <a:off x="4648200" y="15011400"/>
              <a:ext cx="11582400" cy="8918376"/>
              <a:chOff x="381000" y="16306800"/>
              <a:chExt cx="11582400" cy="8918376"/>
            </a:xfrm>
          </p:grpSpPr>
          <p:sp>
            <p:nvSpPr>
              <p:cNvPr id="197" name="Can 196"/>
              <p:cNvSpPr/>
              <p:nvPr/>
            </p:nvSpPr>
            <p:spPr>
              <a:xfrm>
                <a:off x="4876800" y="16467147"/>
                <a:ext cx="609600" cy="533400"/>
              </a:xfrm>
              <a:prstGeom prst="can">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4648200" y="16306800"/>
                <a:ext cx="1066800" cy="830997"/>
              </a:xfrm>
              <a:prstGeom prst="rect">
                <a:avLst/>
              </a:prstGeom>
              <a:solidFill>
                <a:schemeClr val="bg1">
                  <a:alpha val="0"/>
                </a:schemeClr>
              </a:solidFill>
            </p:spPr>
            <p:txBody>
              <a:bodyPr wrap="square" rtlCol="0">
                <a:spAutoFit/>
              </a:bodyPr>
              <a:lstStyle/>
              <a:p>
                <a:pPr algn="ctr"/>
                <a:r>
                  <a:rPr lang="en-US" sz="1800" dirty="0" smtClean="0"/>
                  <a:t>CTODS</a:t>
                </a:r>
              </a:p>
              <a:p>
                <a:pPr algn="ctr"/>
                <a:r>
                  <a:rPr lang="en-US" sz="1000" dirty="0" smtClean="0"/>
                  <a:t>(Clinical Trials Object Data System)</a:t>
                </a:r>
                <a:endParaRPr lang="en-US" sz="1800" dirty="0"/>
              </a:p>
            </p:txBody>
          </p:sp>
          <p:grpSp>
            <p:nvGrpSpPr>
              <p:cNvPr id="249" name="Group 248"/>
              <p:cNvGrpSpPr/>
              <p:nvPr/>
            </p:nvGrpSpPr>
            <p:grpSpPr>
              <a:xfrm>
                <a:off x="6553200" y="17449800"/>
                <a:ext cx="3581400" cy="2362200"/>
                <a:chOff x="5486400" y="17449800"/>
                <a:chExt cx="3581400" cy="2362200"/>
              </a:xfrm>
            </p:grpSpPr>
            <p:sp>
              <p:nvSpPr>
                <p:cNvPr id="199" name="Rectangle 198"/>
                <p:cNvSpPr/>
                <p:nvPr/>
              </p:nvSpPr>
              <p:spPr>
                <a:xfrm>
                  <a:off x="5486400" y="17449800"/>
                  <a:ext cx="3581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Can 199"/>
                <p:cNvSpPr/>
                <p:nvPr/>
              </p:nvSpPr>
              <p:spPr>
                <a:xfrm>
                  <a:off x="5638800" y="18440400"/>
                  <a:ext cx="914400" cy="914400"/>
                </a:xfrm>
                <a:prstGeom prst="can">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096000" y="17459980"/>
                  <a:ext cx="2438400" cy="523220"/>
                </a:xfrm>
                <a:prstGeom prst="rect">
                  <a:avLst/>
                </a:prstGeom>
                <a:noFill/>
              </p:spPr>
              <p:txBody>
                <a:bodyPr wrap="square" rtlCol="0">
                  <a:spAutoFit/>
                </a:bodyPr>
                <a:lstStyle/>
                <a:p>
                  <a:r>
                    <a:rPr lang="en-US" sz="2800" dirty="0" smtClean="0"/>
                    <a:t>caIntegrator2</a:t>
                  </a:r>
                  <a:endParaRPr lang="en-US" sz="2800" dirty="0"/>
                </a:p>
              </p:txBody>
            </p:sp>
            <p:pic>
              <p:nvPicPr>
                <p:cNvPr id="202" name="Picture 8"/>
                <p:cNvPicPr>
                  <a:picLocks noChangeAspect="1" noChangeArrowheads="1"/>
                </p:cNvPicPr>
                <p:nvPr/>
              </p:nvPicPr>
              <p:blipFill>
                <a:blip r:embed="rId9" cstate="print"/>
                <a:srcRect/>
                <a:stretch>
                  <a:fillRect/>
                </a:stretch>
              </p:blipFill>
              <p:spPr bwMode="auto">
                <a:xfrm>
                  <a:off x="7162800" y="18059400"/>
                  <a:ext cx="1752600" cy="1440515"/>
                </a:xfrm>
                <a:prstGeom prst="rect">
                  <a:avLst/>
                </a:prstGeom>
                <a:noFill/>
                <a:ln w="9525">
                  <a:noFill/>
                  <a:miter lim="800000"/>
                  <a:headEnd/>
                  <a:tailEnd/>
                </a:ln>
                <a:effectLst/>
              </p:spPr>
            </p:pic>
            <p:sp>
              <p:nvSpPr>
                <p:cNvPr id="203" name="Left-Right Arrow 202"/>
                <p:cNvSpPr/>
                <p:nvPr/>
              </p:nvSpPr>
              <p:spPr>
                <a:xfrm>
                  <a:off x="6705600" y="18745200"/>
                  <a:ext cx="342275" cy="228600"/>
                </a:xfrm>
                <a:prstGeom prst="leftRightArrow">
                  <a:avLst/>
                </a:prstGeom>
                <a:solidFill>
                  <a:schemeClr val="accent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 name="Picture 6" descr="C:\Users\wfitzhugh\AppData\Local\Microsoft\Windows\Temporary Internet Files\Content.IE5\YRVYH1G4\MPj04230460000[1].jpg"/>
              <p:cNvPicPr>
                <a:picLocks noChangeAspect="1" noChangeArrowheads="1"/>
              </p:cNvPicPr>
              <p:nvPr/>
            </p:nvPicPr>
            <p:blipFill>
              <a:blip r:embed="rId10" cstate="print"/>
              <a:srcRect/>
              <a:stretch>
                <a:fillRect/>
              </a:stretch>
            </p:blipFill>
            <p:spPr bwMode="auto">
              <a:xfrm>
                <a:off x="2667000" y="16764000"/>
                <a:ext cx="1156525" cy="1156525"/>
              </a:xfrm>
              <a:prstGeom prst="rect">
                <a:avLst/>
              </a:prstGeom>
              <a:noFill/>
            </p:spPr>
          </p:pic>
          <p:sp>
            <p:nvSpPr>
              <p:cNvPr id="206" name="TextBox 205"/>
              <p:cNvSpPr txBox="1"/>
              <p:nvPr/>
            </p:nvSpPr>
            <p:spPr>
              <a:xfrm>
                <a:off x="2438400" y="17373600"/>
                <a:ext cx="1828800" cy="400110"/>
              </a:xfrm>
              <a:prstGeom prst="rect">
                <a:avLst/>
              </a:prstGeom>
              <a:solidFill>
                <a:schemeClr val="bg1">
                  <a:alpha val="60000"/>
                </a:schemeClr>
              </a:solidFill>
            </p:spPr>
            <p:txBody>
              <a:bodyPr wrap="square" rtlCol="0">
                <a:spAutoFit/>
              </a:bodyPr>
              <a:lstStyle/>
              <a:p>
                <a:r>
                  <a:rPr lang="en-US" sz="2000" dirty="0" smtClean="0"/>
                  <a:t>Clinical Data</a:t>
                </a:r>
                <a:endParaRPr lang="en-US" sz="2000" dirty="0"/>
              </a:p>
            </p:txBody>
          </p:sp>
          <p:pic>
            <p:nvPicPr>
              <p:cNvPr id="208" name="Picture 9"/>
              <p:cNvPicPr>
                <a:picLocks noChangeAspect="1" noChangeArrowheads="1"/>
              </p:cNvPicPr>
              <p:nvPr/>
            </p:nvPicPr>
            <p:blipFill>
              <a:blip r:embed="rId11" cstate="print"/>
              <a:srcRect/>
              <a:stretch>
                <a:fillRect/>
              </a:stretch>
            </p:blipFill>
            <p:spPr bwMode="auto">
              <a:xfrm>
                <a:off x="4800600" y="17832480"/>
                <a:ext cx="659658" cy="607920"/>
              </a:xfrm>
              <a:prstGeom prst="rect">
                <a:avLst/>
              </a:prstGeom>
              <a:noFill/>
              <a:ln w="9525">
                <a:noFill/>
                <a:miter lim="800000"/>
                <a:headEnd/>
                <a:tailEnd/>
              </a:ln>
              <a:effectLst/>
            </p:spPr>
          </p:pic>
          <p:sp>
            <p:nvSpPr>
              <p:cNvPr id="210" name="TextBox 209"/>
              <p:cNvSpPr txBox="1"/>
              <p:nvPr/>
            </p:nvSpPr>
            <p:spPr>
              <a:xfrm>
                <a:off x="4572000" y="17830800"/>
                <a:ext cx="1105525" cy="646331"/>
              </a:xfrm>
              <a:prstGeom prst="rect">
                <a:avLst/>
              </a:prstGeom>
              <a:noFill/>
            </p:spPr>
            <p:txBody>
              <a:bodyPr wrap="square" rtlCol="0">
                <a:spAutoFit/>
              </a:bodyPr>
              <a:lstStyle/>
              <a:p>
                <a:pPr algn="ctr"/>
                <a:r>
                  <a:rPr lang="en-US" sz="1200" dirty="0" smtClean="0"/>
                  <a:t>Clinical Annotation Spreadsheet</a:t>
                </a:r>
                <a:endParaRPr lang="en-US" sz="1200" dirty="0"/>
              </a:p>
            </p:txBody>
          </p:sp>
          <p:grpSp>
            <p:nvGrpSpPr>
              <p:cNvPr id="214" name="Group 28"/>
              <p:cNvGrpSpPr/>
              <p:nvPr/>
            </p:nvGrpSpPr>
            <p:grpSpPr>
              <a:xfrm>
                <a:off x="8041130" y="21640800"/>
                <a:ext cx="914400" cy="1676400"/>
                <a:chOff x="5410200" y="5181600"/>
                <a:chExt cx="914400" cy="1676400"/>
              </a:xfrm>
            </p:grpSpPr>
            <p:pic>
              <p:nvPicPr>
                <p:cNvPr id="216" name="Picture 7" descr="C:\Users\wfitzhugh\AppData\Local\Microsoft\Windows\Temporary Internet Files\Content.IE5\HVPZE1F9\MPj04071240000[1].jpg"/>
                <p:cNvPicPr>
                  <a:picLocks noChangeAspect="1" noChangeArrowheads="1"/>
                </p:cNvPicPr>
                <p:nvPr/>
              </p:nvPicPr>
              <p:blipFill>
                <a:blip r:embed="rId12" cstate="print"/>
                <a:srcRect/>
                <a:stretch>
                  <a:fillRect/>
                </a:stretch>
              </p:blipFill>
              <p:spPr bwMode="auto">
                <a:xfrm>
                  <a:off x="5486400" y="5372274"/>
                  <a:ext cx="762000" cy="1142421"/>
                </a:xfrm>
                <a:prstGeom prst="rect">
                  <a:avLst/>
                </a:prstGeom>
                <a:noFill/>
              </p:spPr>
            </p:pic>
            <p:sp>
              <p:nvSpPr>
                <p:cNvPr id="217" name="Rectangle 216"/>
                <p:cNvSpPr/>
                <p:nvPr/>
              </p:nvSpPr>
              <p:spPr>
                <a:xfrm>
                  <a:off x="5410200" y="5181600"/>
                  <a:ext cx="914400" cy="4572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5410200" y="6400800"/>
                  <a:ext cx="914400" cy="4572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 name="TextBox 214"/>
              <p:cNvSpPr txBox="1"/>
              <p:nvPr/>
            </p:nvSpPr>
            <p:spPr>
              <a:xfrm>
                <a:off x="7591425" y="22402800"/>
                <a:ext cx="2096125" cy="400110"/>
              </a:xfrm>
              <a:prstGeom prst="rect">
                <a:avLst/>
              </a:prstGeom>
              <a:solidFill>
                <a:schemeClr val="bg1">
                  <a:alpha val="60000"/>
                </a:schemeClr>
              </a:solidFill>
            </p:spPr>
            <p:txBody>
              <a:bodyPr wrap="square" rtlCol="0">
                <a:spAutoFit/>
              </a:bodyPr>
              <a:lstStyle/>
              <a:p>
                <a:r>
                  <a:rPr lang="en-US" sz="2000" dirty="0" smtClean="0"/>
                  <a:t>Imaging Data</a:t>
                </a:r>
                <a:endParaRPr lang="en-US" sz="2000" dirty="0"/>
              </a:p>
            </p:txBody>
          </p:sp>
          <p:sp>
            <p:nvSpPr>
              <p:cNvPr id="220" name="Can 219"/>
              <p:cNvSpPr/>
              <p:nvPr/>
            </p:nvSpPr>
            <p:spPr>
              <a:xfrm>
                <a:off x="7154055" y="20945475"/>
                <a:ext cx="618345" cy="533400"/>
              </a:xfrm>
              <a:prstGeom prst="ca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6705600" y="20878800"/>
                <a:ext cx="1495425" cy="677108"/>
              </a:xfrm>
              <a:prstGeom prst="rect">
                <a:avLst/>
              </a:prstGeom>
              <a:solidFill>
                <a:schemeClr val="bg1">
                  <a:alpha val="0"/>
                </a:schemeClr>
              </a:solidFill>
            </p:spPr>
            <p:txBody>
              <a:bodyPr wrap="square" rtlCol="0">
                <a:spAutoFit/>
              </a:bodyPr>
              <a:lstStyle/>
              <a:p>
                <a:pPr algn="ctr"/>
                <a:r>
                  <a:rPr lang="en-US" sz="1800" dirty="0" smtClean="0"/>
                  <a:t>NCIA</a:t>
                </a:r>
              </a:p>
              <a:p>
                <a:pPr algn="ctr"/>
                <a:r>
                  <a:rPr lang="en-US" sz="1000" dirty="0" smtClean="0"/>
                  <a:t>(National Cancer Imaging Archive)</a:t>
                </a:r>
                <a:endParaRPr lang="en-US" sz="1800" dirty="0"/>
              </a:p>
            </p:txBody>
          </p:sp>
          <p:sp>
            <p:nvSpPr>
              <p:cNvPr id="223" name="TextBox 222"/>
              <p:cNvSpPr txBox="1"/>
              <p:nvPr/>
            </p:nvSpPr>
            <p:spPr>
              <a:xfrm>
                <a:off x="4906780" y="17297400"/>
                <a:ext cx="655820" cy="338554"/>
              </a:xfrm>
              <a:prstGeom prst="rect">
                <a:avLst/>
              </a:prstGeom>
              <a:noFill/>
            </p:spPr>
            <p:txBody>
              <a:bodyPr wrap="square" rtlCol="0">
                <a:spAutoFit/>
              </a:bodyPr>
              <a:lstStyle/>
              <a:p>
                <a:r>
                  <a:rPr lang="en-US" sz="1600" dirty="0" smtClean="0"/>
                  <a:t>OR</a:t>
                </a:r>
                <a:endParaRPr lang="en-US" sz="1600" dirty="0"/>
              </a:p>
            </p:txBody>
          </p:sp>
          <p:pic>
            <p:nvPicPr>
              <p:cNvPr id="225" name="Picture 9"/>
              <p:cNvPicPr>
                <a:picLocks noChangeAspect="1" noChangeArrowheads="1"/>
              </p:cNvPicPr>
              <p:nvPr/>
            </p:nvPicPr>
            <p:blipFill>
              <a:blip r:embed="rId11" cstate="print"/>
              <a:srcRect/>
              <a:stretch>
                <a:fillRect/>
              </a:stretch>
            </p:blipFill>
            <p:spPr bwMode="auto">
              <a:xfrm>
                <a:off x="8799292" y="20912619"/>
                <a:ext cx="697133" cy="642456"/>
              </a:xfrm>
              <a:prstGeom prst="rect">
                <a:avLst/>
              </a:prstGeom>
              <a:noFill/>
              <a:ln w="9525">
                <a:noFill/>
                <a:miter lim="800000"/>
                <a:headEnd/>
                <a:tailEnd/>
              </a:ln>
              <a:effectLst/>
            </p:spPr>
          </p:pic>
          <p:sp>
            <p:nvSpPr>
              <p:cNvPr id="226" name="TextBox 225"/>
              <p:cNvSpPr txBox="1"/>
              <p:nvPr/>
            </p:nvSpPr>
            <p:spPr>
              <a:xfrm>
                <a:off x="8534400" y="20908744"/>
                <a:ext cx="1219200" cy="646331"/>
              </a:xfrm>
              <a:prstGeom prst="rect">
                <a:avLst/>
              </a:prstGeom>
              <a:noFill/>
            </p:spPr>
            <p:txBody>
              <a:bodyPr wrap="square" rtlCol="0">
                <a:spAutoFit/>
              </a:bodyPr>
              <a:lstStyle/>
              <a:p>
                <a:pPr algn="ctr"/>
                <a:r>
                  <a:rPr lang="en-US" sz="1200" dirty="0" smtClean="0"/>
                  <a:t>Image Annotation Spreadsheet</a:t>
                </a:r>
                <a:endParaRPr lang="en-US" sz="1200" dirty="0"/>
              </a:p>
            </p:txBody>
          </p:sp>
          <p:grpSp>
            <p:nvGrpSpPr>
              <p:cNvPr id="244" name="Group 243"/>
              <p:cNvGrpSpPr/>
              <p:nvPr/>
            </p:nvGrpSpPr>
            <p:grpSpPr>
              <a:xfrm>
                <a:off x="4724400" y="19583400"/>
                <a:ext cx="1143000" cy="533400"/>
                <a:chOff x="3886200" y="19507200"/>
                <a:chExt cx="1143000" cy="533400"/>
              </a:xfrm>
            </p:grpSpPr>
            <p:sp>
              <p:nvSpPr>
                <p:cNvPr id="231" name="Can 230"/>
                <p:cNvSpPr/>
                <p:nvPr/>
              </p:nvSpPr>
              <p:spPr>
                <a:xfrm>
                  <a:off x="4144780" y="19507200"/>
                  <a:ext cx="579620" cy="533400"/>
                </a:xfrm>
                <a:prstGeom prst="can">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3886200" y="19583400"/>
                  <a:ext cx="1143000" cy="369332"/>
                </a:xfrm>
                <a:prstGeom prst="rect">
                  <a:avLst/>
                </a:prstGeom>
                <a:solidFill>
                  <a:schemeClr val="bg1">
                    <a:alpha val="0"/>
                  </a:schemeClr>
                </a:solidFill>
              </p:spPr>
              <p:txBody>
                <a:bodyPr wrap="square" rtlCol="0">
                  <a:spAutoFit/>
                </a:bodyPr>
                <a:lstStyle/>
                <a:p>
                  <a:pPr algn="ctr"/>
                  <a:r>
                    <a:rPr lang="en-US" sz="1800" dirty="0" err="1" smtClean="0"/>
                    <a:t>caArray</a:t>
                  </a:r>
                  <a:endParaRPr lang="en-US" sz="1800" dirty="0" smtClean="0"/>
                </a:p>
              </p:txBody>
            </p:sp>
          </p:grpSp>
          <p:pic>
            <p:nvPicPr>
              <p:cNvPr id="235" name="Picture 10"/>
              <p:cNvPicPr>
                <a:picLocks noChangeAspect="1" noChangeArrowheads="1"/>
              </p:cNvPicPr>
              <p:nvPr/>
            </p:nvPicPr>
            <p:blipFill>
              <a:blip r:embed="rId13" cstate="print"/>
              <a:srcRect/>
              <a:stretch>
                <a:fillRect/>
              </a:stretch>
            </p:blipFill>
            <p:spPr bwMode="auto">
              <a:xfrm>
                <a:off x="2888105" y="20497800"/>
                <a:ext cx="1485900" cy="1485900"/>
              </a:xfrm>
              <a:prstGeom prst="rect">
                <a:avLst/>
              </a:prstGeom>
              <a:noFill/>
              <a:ln w="9525">
                <a:noFill/>
                <a:miter lim="800000"/>
                <a:headEnd/>
                <a:tailEnd/>
              </a:ln>
              <a:effectLst/>
            </p:spPr>
          </p:pic>
          <p:sp>
            <p:nvSpPr>
              <p:cNvPr id="236" name="TextBox 235"/>
              <p:cNvSpPr txBox="1"/>
              <p:nvPr/>
            </p:nvSpPr>
            <p:spPr>
              <a:xfrm>
                <a:off x="2514600" y="21031200"/>
                <a:ext cx="2209800" cy="561692"/>
              </a:xfrm>
              <a:prstGeom prst="rect">
                <a:avLst/>
              </a:prstGeom>
              <a:solidFill>
                <a:schemeClr val="bg1">
                  <a:alpha val="60000"/>
                </a:schemeClr>
              </a:solidFill>
            </p:spPr>
            <p:txBody>
              <a:bodyPr wrap="square" rtlCol="0">
                <a:spAutoFit/>
              </a:bodyPr>
              <a:lstStyle/>
              <a:p>
                <a:pPr algn="ctr"/>
                <a:r>
                  <a:rPr lang="en-US" sz="2000" dirty="0" smtClean="0"/>
                  <a:t>Genomic Data</a:t>
                </a:r>
              </a:p>
              <a:p>
                <a:pPr algn="ctr"/>
                <a:r>
                  <a:rPr lang="en-US" sz="1050" dirty="0" smtClean="0"/>
                  <a:t>(mRNA expression, array CGH)</a:t>
                </a:r>
                <a:endParaRPr lang="en-US" sz="2000" dirty="0"/>
              </a:p>
            </p:txBody>
          </p:sp>
          <p:pic>
            <p:nvPicPr>
              <p:cNvPr id="239" name="Picture 12" descr="C:\Users\wfitzhugh\AppData\Local\Microsoft\Windows\Temporary Internet Files\Content.IE5\0YG2532O\MPj02893220000[1].jpg"/>
              <p:cNvPicPr>
                <a:picLocks noChangeAspect="1" noChangeArrowheads="1"/>
              </p:cNvPicPr>
              <p:nvPr/>
            </p:nvPicPr>
            <p:blipFill>
              <a:blip r:embed="rId14" cstate="print"/>
              <a:srcRect/>
              <a:stretch>
                <a:fillRect/>
              </a:stretch>
            </p:blipFill>
            <p:spPr bwMode="auto">
              <a:xfrm>
                <a:off x="762000" y="22402800"/>
                <a:ext cx="1509712" cy="996645"/>
              </a:xfrm>
              <a:prstGeom prst="rect">
                <a:avLst/>
              </a:prstGeom>
              <a:noFill/>
            </p:spPr>
          </p:pic>
          <p:sp>
            <p:nvSpPr>
              <p:cNvPr id="240" name="TextBox 239"/>
              <p:cNvSpPr txBox="1"/>
              <p:nvPr/>
            </p:nvSpPr>
            <p:spPr>
              <a:xfrm>
                <a:off x="381000" y="22631400"/>
                <a:ext cx="2590800" cy="461665"/>
              </a:xfrm>
              <a:prstGeom prst="rect">
                <a:avLst/>
              </a:prstGeom>
              <a:solidFill>
                <a:schemeClr val="bg1">
                  <a:alpha val="60000"/>
                </a:schemeClr>
              </a:solidFill>
            </p:spPr>
            <p:txBody>
              <a:bodyPr wrap="square" rtlCol="0">
                <a:spAutoFit/>
              </a:bodyPr>
              <a:lstStyle/>
              <a:p>
                <a:r>
                  <a:rPr lang="en-US" sz="2400" dirty="0" smtClean="0"/>
                  <a:t>Patients in Study</a:t>
                </a:r>
                <a:endParaRPr lang="en-US" sz="2400" dirty="0"/>
              </a:p>
            </p:txBody>
          </p:sp>
          <p:cxnSp>
            <p:nvCxnSpPr>
              <p:cNvPr id="253" name="Straight Arrow Connector 252"/>
              <p:cNvCxnSpPr/>
              <p:nvPr/>
            </p:nvCxnSpPr>
            <p:spPr bwMode="auto">
              <a:xfrm rot="16200000" flipV="1">
                <a:off x="7620000" y="19354800"/>
                <a:ext cx="144780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5" name="Straight Arrow Connector 254"/>
              <p:cNvCxnSpPr/>
              <p:nvPr/>
            </p:nvCxnSpPr>
            <p:spPr bwMode="auto">
              <a:xfrm rot="16200000" flipV="1">
                <a:off x="6667500" y="20078700"/>
                <a:ext cx="13716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7" name="Straight Arrow Connector 256"/>
              <p:cNvCxnSpPr/>
              <p:nvPr/>
            </p:nvCxnSpPr>
            <p:spPr bwMode="auto">
              <a:xfrm flipV="1">
                <a:off x="8686800" y="21602700"/>
                <a:ext cx="4572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9" name="Straight Arrow Connector 258"/>
              <p:cNvCxnSpPr/>
              <p:nvPr/>
            </p:nvCxnSpPr>
            <p:spPr bwMode="auto">
              <a:xfrm rot="10800000">
                <a:off x="7696200" y="21564600"/>
                <a:ext cx="6096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2" name="Straight Arrow Connector 261"/>
              <p:cNvCxnSpPr/>
              <p:nvPr/>
            </p:nvCxnSpPr>
            <p:spPr bwMode="auto">
              <a:xfrm flipV="1">
                <a:off x="3962400" y="16764000"/>
                <a:ext cx="7620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4" name="Straight Arrow Connector 263"/>
              <p:cNvCxnSpPr>
                <a:endCxn id="210" idx="1"/>
              </p:cNvCxnSpPr>
              <p:nvPr/>
            </p:nvCxnSpPr>
            <p:spPr bwMode="auto">
              <a:xfrm>
                <a:off x="3924925" y="17787472"/>
                <a:ext cx="647075" cy="366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6" name="Straight Arrow Connector 265"/>
              <p:cNvCxnSpPr/>
              <p:nvPr/>
            </p:nvCxnSpPr>
            <p:spPr bwMode="auto">
              <a:xfrm rot="16200000" flipH="1">
                <a:off x="5334000" y="17068800"/>
                <a:ext cx="16764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8" name="Straight Arrow Connector 267"/>
              <p:cNvCxnSpPr>
                <a:stCxn id="210" idx="3"/>
              </p:cNvCxnSpPr>
              <p:nvPr/>
            </p:nvCxnSpPr>
            <p:spPr bwMode="auto">
              <a:xfrm>
                <a:off x="5677525" y="18153966"/>
                <a:ext cx="914400" cy="6241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3" name="Straight Arrow Connector 272"/>
              <p:cNvCxnSpPr/>
              <p:nvPr/>
            </p:nvCxnSpPr>
            <p:spPr bwMode="auto">
              <a:xfrm flipV="1">
                <a:off x="4267200" y="20193000"/>
                <a:ext cx="6096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5" name="Straight Arrow Connector 274"/>
              <p:cNvCxnSpPr/>
              <p:nvPr/>
            </p:nvCxnSpPr>
            <p:spPr bwMode="auto">
              <a:xfrm flipV="1">
                <a:off x="5791200" y="19050000"/>
                <a:ext cx="8382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7" name="Straight Arrow Connector 276"/>
              <p:cNvCxnSpPr/>
              <p:nvPr/>
            </p:nvCxnSpPr>
            <p:spPr bwMode="auto">
              <a:xfrm rot="5400000" flipH="1" flipV="1">
                <a:off x="2362200" y="21945600"/>
                <a:ext cx="7620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9" name="Straight Arrow Connector 278"/>
              <p:cNvCxnSpPr>
                <a:stCxn id="240" idx="3"/>
                <a:endCxn id="215" idx="1"/>
              </p:cNvCxnSpPr>
              <p:nvPr/>
            </p:nvCxnSpPr>
            <p:spPr bwMode="auto">
              <a:xfrm flipV="1">
                <a:off x="2971800" y="22602855"/>
                <a:ext cx="4619625" cy="2593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3" name="Straight Arrow Connector 282"/>
              <p:cNvCxnSpPr/>
              <p:nvPr/>
            </p:nvCxnSpPr>
            <p:spPr bwMode="auto">
              <a:xfrm rot="5400000" flipH="1" flipV="1">
                <a:off x="190500" y="19469100"/>
                <a:ext cx="4267200" cy="1295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7" name="TextBox 306"/>
              <p:cNvSpPr txBox="1"/>
              <p:nvPr/>
            </p:nvSpPr>
            <p:spPr>
              <a:xfrm>
                <a:off x="533400" y="23901737"/>
                <a:ext cx="11430000" cy="1323439"/>
              </a:xfrm>
              <a:prstGeom prst="rect">
                <a:avLst/>
              </a:prstGeom>
              <a:noFill/>
            </p:spPr>
            <p:txBody>
              <a:bodyPr wrap="square" rtlCol="0">
                <a:spAutoFit/>
              </a:bodyPr>
              <a:lstStyle/>
              <a:p>
                <a:r>
                  <a:rPr lang="en-US" sz="2000" b="1" dirty="0" smtClean="0"/>
                  <a:t>Deploy Study: </a:t>
                </a:r>
                <a:r>
                  <a:rPr lang="en-US" sz="2000" dirty="0" smtClean="0"/>
                  <a:t>The Study Manager defines the sources of data for a new study.  The data is then accessed over the Grid or uploaded from files.  The Study Manager defines relationships between patients and samples so that data can be compared properly across the data sources.  The Study Manager also defines mapping of uploaded annotation fields to </a:t>
                </a:r>
                <a:r>
                  <a:rPr lang="en-US" sz="2000" dirty="0" err="1" smtClean="0"/>
                  <a:t>caDSR</a:t>
                </a:r>
                <a:r>
                  <a:rPr lang="en-US" sz="2000" dirty="0" smtClean="0"/>
                  <a:t> </a:t>
                </a:r>
                <a:r>
                  <a:rPr lang="en-US" sz="2000" dirty="0" err="1" smtClean="0"/>
                  <a:t>datatypes</a:t>
                </a:r>
                <a:r>
                  <a:rPr lang="en-US" sz="2000" dirty="0" smtClean="0"/>
                  <a:t>.</a:t>
                </a:r>
                <a:endParaRPr lang="en-US" sz="2000" dirty="0"/>
              </a:p>
            </p:txBody>
          </p:sp>
          <p:pic>
            <p:nvPicPr>
              <p:cNvPr id="17816" name="Picture 408"/>
              <p:cNvPicPr>
                <a:picLocks noChangeAspect="1" noChangeArrowheads="1"/>
              </p:cNvPicPr>
              <p:nvPr/>
            </p:nvPicPr>
            <p:blipFill>
              <a:blip r:embed="rId15"/>
              <a:srcRect/>
              <a:stretch>
                <a:fillRect/>
              </a:stretch>
            </p:blipFill>
            <p:spPr bwMode="auto">
              <a:xfrm>
                <a:off x="8305800" y="19964400"/>
                <a:ext cx="543208" cy="609600"/>
              </a:xfrm>
              <a:prstGeom prst="rect">
                <a:avLst/>
              </a:prstGeom>
              <a:noFill/>
              <a:ln w="9525">
                <a:noFill/>
                <a:miter lim="800000"/>
                <a:headEnd/>
                <a:tailEnd/>
              </a:ln>
              <a:effectLst/>
            </p:spPr>
          </p:pic>
          <p:pic>
            <p:nvPicPr>
              <p:cNvPr id="310" name="Picture 408"/>
              <p:cNvPicPr>
                <a:picLocks noChangeAspect="1" noChangeArrowheads="1"/>
              </p:cNvPicPr>
              <p:nvPr/>
            </p:nvPicPr>
            <p:blipFill>
              <a:blip r:embed="rId15"/>
              <a:srcRect/>
              <a:stretch>
                <a:fillRect/>
              </a:stretch>
            </p:blipFill>
            <p:spPr bwMode="auto">
              <a:xfrm>
                <a:off x="5791200" y="18135600"/>
                <a:ext cx="543208" cy="609600"/>
              </a:xfrm>
              <a:prstGeom prst="rect">
                <a:avLst/>
              </a:prstGeom>
              <a:noFill/>
              <a:ln w="9525">
                <a:noFill/>
                <a:miter lim="800000"/>
                <a:headEnd/>
                <a:tailEnd/>
              </a:ln>
              <a:effectLst/>
            </p:spPr>
          </p:pic>
        </p:grpSp>
        <p:sp>
          <p:nvSpPr>
            <p:cNvPr id="318" name="Rectangle 317"/>
            <p:cNvSpPr/>
            <p:nvPr/>
          </p:nvSpPr>
          <p:spPr bwMode="auto">
            <a:xfrm>
              <a:off x="4038600" y="14554200"/>
              <a:ext cx="12268200" cy="9677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700" b="0" i="0" u="none" strike="noStrike" cap="none" normalizeH="0" baseline="0" smtClean="0">
                <a:ln>
                  <a:noFill/>
                </a:ln>
                <a:solidFill>
                  <a:schemeClr val="tx1"/>
                </a:solidFill>
                <a:effectLst/>
                <a:latin typeface="Arial" charset="0"/>
              </a:endParaRPr>
            </a:p>
          </p:txBody>
        </p:sp>
      </p:grpSp>
      <p:sp>
        <p:nvSpPr>
          <p:cNvPr id="320" name="TextBox 319"/>
          <p:cNvSpPr txBox="1"/>
          <p:nvPr/>
        </p:nvSpPr>
        <p:spPr>
          <a:xfrm>
            <a:off x="22631400" y="27096184"/>
            <a:ext cx="8763000" cy="1631216"/>
          </a:xfrm>
          <a:prstGeom prst="rect">
            <a:avLst/>
          </a:prstGeom>
          <a:noFill/>
        </p:spPr>
        <p:txBody>
          <a:bodyPr wrap="square" rtlCol="0">
            <a:spAutoFit/>
          </a:bodyPr>
          <a:lstStyle/>
          <a:p>
            <a:r>
              <a:rPr lang="en-US" sz="2000" b="1" dirty="0" smtClean="0"/>
              <a:t>Translation Data Model: </a:t>
            </a:r>
            <a:r>
              <a:rPr lang="en-US" sz="2000" dirty="0" smtClean="0"/>
              <a:t>This object model shows the relationship between study subjects (patients) and the genomic and imaging data that is acquired from them.  In addition, multiple </a:t>
            </a:r>
            <a:r>
              <a:rPr lang="en-US" sz="2000" dirty="0" err="1" smtClean="0"/>
              <a:t>timepoints</a:t>
            </a:r>
            <a:r>
              <a:rPr lang="en-US" sz="2000" dirty="0" smtClean="0"/>
              <a:t> can be defined for a study so that imaging and genomic data can be gathered multiple times.  An example of </a:t>
            </a:r>
            <a:r>
              <a:rPr lang="en-US" sz="2000" dirty="0" err="1" smtClean="0"/>
              <a:t>timepoints</a:t>
            </a:r>
            <a:r>
              <a:rPr lang="en-US" sz="2000" dirty="0" smtClean="0"/>
              <a:t> would be ‘At Diagnosis’ and ‘After Treatment’.</a:t>
            </a:r>
            <a:endParaRPr lang="en-US" sz="2000" dirty="0"/>
          </a:p>
        </p:txBody>
      </p:sp>
      <p:sp>
        <p:nvSpPr>
          <p:cNvPr id="321" name="Rectangle 320"/>
          <p:cNvSpPr/>
          <p:nvPr/>
        </p:nvSpPr>
        <p:spPr bwMode="auto">
          <a:xfrm>
            <a:off x="26263600" y="27769284"/>
            <a:ext cx="1219200" cy="304800"/>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700" b="0" i="0" u="none" strike="noStrike" cap="none" normalizeH="0" baseline="0" smtClean="0">
              <a:ln>
                <a:noFill/>
              </a:ln>
              <a:solidFill>
                <a:schemeClr val="tx1"/>
              </a:solidFill>
              <a:effectLst/>
              <a:latin typeface="Arial" charset="0"/>
            </a:endParaRPr>
          </a:p>
        </p:txBody>
      </p:sp>
      <p:sp>
        <p:nvSpPr>
          <p:cNvPr id="322" name="Rectangle 321"/>
          <p:cNvSpPr/>
          <p:nvPr/>
        </p:nvSpPr>
        <p:spPr bwMode="auto">
          <a:xfrm>
            <a:off x="22860000" y="24048184"/>
            <a:ext cx="1600200" cy="1371600"/>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700" b="0" i="0" u="none" strike="noStrike" cap="none" normalizeH="0" baseline="0" smtClean="0">
              <a:ln>
                <a:noFill/>
              </a:ln>
              <a:solidFill>
                <a:schemeClr val="tx1"/>
              </a:solidFill>
              <a:effectLst/>
              <a:latin typeface="Arial" charset="0"/>
            </a:endParaRPr>
          </a:p>
        </p:txBody>
      </p:sp>
      <p:sp>
        <p:nvSpPr>
          <p:cNvPr id="327" name="TextBox 326"/>
          <p:cNvSpPr txBox="1"/>
          <p:nvPr/>
        </p:nvSpPr>
        <p:spPr>
          <a:xfrm>
            <a:off x="32766000" y="27248584"/>
            <a:ext cx="8763000" cy="1323439"/>
          </a:xfrm>
          <a:prstGeom prst="rect">
            <a:avLst/>
          </a:prstGeom>
          <a:noFill/>
        </p:spPr>
        <p:txBody>
          <a:bodyPr wrap="square" rtlCol="0">
            <a:spAutoFit/>
          </a:bodyPr>
          <a:lstStyle/>
          <a:p>
            <a:r>
              <a:rPr lang="en-US" sz="2000" b="1" dirty="0" smtClean="0"/>
              <a:t>Annotation Data Model: </a:t>
            </a:r>
            <a:r>
              <a:rPr lang="en-US" sz="2000" dirty="0" smtClean="0"/>
              <a:t>This object model shows how annotations are stored.  Annotations can be associated with patients, genomic samples and image series.  The Common Data Element object defines a relationship with a </a:t>
            </a:r>
            <a:r>
              <a:rPr lang="en-US" sz="2000" dirty="0" err="1" smtClean="0"/>
              <a:t>caDSR</a:t>
            </a:r>
            <a:r>
              <a:rPr lang="en-US" sz="2000" dirty="0" smtClean="0"/>
              <a:t> </a:t>
            </a:r>
            <a:r>
              <a:rPr lang="en-US" sz="2000" dirty="0" err="1" smtClean="0"/>
              <a:t>datatype</a:t>
            </a:r>
            <a:r>
              <a:rPr lang="en-US" sz="2000" dirty="0" smtClean="0"/>
              <a:t> if an appropriate one can be found.</a:t>
            </a:r>
            <a:endParaRPr lang="en-US" sz="2000" dirty="0"/>
          </a:p>
        </p:txBody>
      </p:sp>
      <p:sp>
        <p:nvSpPr>
          <p:cNvPr id="328" name="Rectangle 327"/>
          <p:cNvSpPr/>
          <p:nvPr/>
        </p:nvSpPr>
        <p:spPr bwMode="auto">
          <a:xfrm>
            <a:off x="34937700" y="27896284"/>
            <a:ext cx="2743200" cy="304800"/>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700" b="0" i="0" u="none" strike="noStrike" cap="none" normalizeH="0" baseline="0" smtClean="0">
              <a:ln>
                <a:noFill/>
              </a:ln>
              <a:solidFill>
                <a:schemeClr val="tx1"/>
              </a:solidFill>
              <a:effectLst/>
              <a:latin typeface="Arial" charset="0"/>
            </a:endParaRPr>
          </a:p>
        </p:txBody>
      </p:sp>
      <p:sp>
        <p:nvSpPr>
          <p:cNvPr id="329" name="Rectangle 328"/>
          <p:cNvSpPr/>
          <p:nvPr/>
        </p:nvSpPr>
        <p:spPr bwMode="auto">
          <a:xfrm>
            <a:off x="37947600" y="25038784"/>
            <a:ext cx="1371600" cy="990600"/>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7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7052</TotalTime>
  <Words>388</Words>
  <Application>Microsoft Office PowerPoint</Application>
  <PresentationFormat>Custom</PresentationFormat>
  <Paragraphs>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National Cancer Institute, NIH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nci</dc:creator>
  <cp:lastModifiedBy>wfitzhugh</cp:lastModifiedBy>
  <cp:revision>210</cp:revision>
  <dcterms:created xsi:type="dcterms:W3CDTF">2006-01-06T21:07:32Z</dcterms:created>
  <dcterms:modified xsi:type="dcterms:W3CDTF">2008-06-19T21:15:31Z</dcterms:modified>
</cp:coreProperties>
</file>