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6" r:id="rId3"/>
    <p:sldId id="265" r:id="rId4"/>
    <p:sldId id="263" r:id="rId5"/>
    <p:sldId id="257" r:id="rId6"/>
    <p:sldId id="260" r:id="rId7"/>
    <p:sldId id="277" r:id="rId8"/>
    <p:sldId id="279" r:id="rId9"/>
    <p:sldId id="278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fitzhugh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PPT_template_MAIN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1676400"/>
            <a:ext cx="3581400" cy="609600"/>
          </a:xfrm>
        </p:spPr>
        <p:txBody>
          <a:bodyPr anchor="t"/>
          <a:lstStyle>
            <a:lvl1pPr>
              <a:defRPr sz="3600">
                <a:latin typeface="Arial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114800"/>
            <a:ext cx="3200400" cy="457200"/>
          </a:xfrm>
        </p:spPr>
        <p:txBody>
          <a:bodyPr/>
          <a:lstStyle>
            <a:lvl1pPr marL="0" indent="0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9" name="Picture 23" descr="caBIG-PPT-template---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286000"/>
            <a:ext cx="3810000" cy="609600"/>
          </a:xfrm>
        </p:spPr>
        <p:txBody>
          <a:bodyPr anchor="t"/>
          <a:lstStyle>
            <a:lvl1pPr algn="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148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PPT_template_insid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0"/>
            <a:ext cx="6858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24400" y="1676400"/>
            <a:ext cx="40386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Overview and Demo of CaIntegrator2</a:t>
            </a:r>
            <a:br>
              <a:rPr lang="en-US" dirty="0" smtClean="0"/>
            </a:br>
            <a:r>
              <a:rPr lang="en-US" sz="105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023335" y="4038600"/>
            <a:ext cx="3733800" cy="457200"/>
          </a:xfrm>
        </p:spPr>
        <p:txBody>
          <a:bodyPr/>
          <a:lstStyle/>
          <a:p>
            <a:r>
              <a:rPr lang="en-US" dirty="0" smtClean="0"/>
              <a:t>A Tool for Publishing and Analyzing Integrated Study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Credits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caIntegrator2 Team</a:t>
            </a:r>
          </a:p>
          <a:p>
            <a:pPr lvl="1"/>
            <a:r>
              <a:rPr lang="en-US" dirty="0" smtClean="0"/>
              <a:t>TJ Andrews</a:t>
            </a:r>
          </a:p>
          <a:p>
            <a:pPr lvl="1"/>
            <a:r>
              <a:rPr lang="en-US" dirty="0" smtClean="0"/>
              <a:t>William </a:t>
            </a:r>
            <a:r>
              <a:rPr lang="en-US" dirty="0" err="1" smtClean="0"/>
              <a:t>FitzHugh</a:t>
            </a:r>
            <a:endParaRPr lang="en-US" dirty="0" smtClean="0"/>
          </a:p>
          <a:p>
            <a:pPr lvl="1"/>
            <a:r>
              <a:rPr lang="en-US" dirty="0" smtClean="0"/>
              <a:t>Michael </a:t>
            </a:r>
            <a:r>
              <a:rPr lang="en-US" dirty="0" err="1" smtClean="0"/>
              <a:t>Holck</a:t>
            </a:r>
            <a:endParaRPr lang="en-US" dirty="0" smtClean="0"/>
          </a:p>
          <a:p>
            <a:pPr lvl="1"/>
            <a:r>
              <a:rPr lang="en-US" dirty="0" smtClean="0"/>
              <a:t>Shine Jacob	</a:t>
            </a:r>
          </a:p>
          <a:p>
            <a:pPr lvl="1"/>
            <a:r>
              <a:rPr lang="en-US" dirty="0" smtClean="0"/>
              <a:t>Mark Lewis</a:t>
            </a:r>
          </a:p>
          <a:p>
            <a:pPr lvl="1"/>
            <a:r>
              <a:rPr lang="en-US" dirty="0" smtClean="0"/>
              <a:t>JP </a:t>
            </a:r>
            <a:r>
              <a:rPr lang="en-US" dirty="0" err="1" smtClean="0"/>
              <a:t>Marple</a:t>
            </a:r>
            <a:endParaRPr lang="en-US" dirty="0" smtClean="0"/>
          </a:p>
          <a:p>
            <a:pPr lvl="1"/>
            <a:r>
              <a:rPr lang="en-US" dirty="0" err="1" smtClean="0"/>
              <a:t>Sangeetha</a:t>
            </a:r>
            <a:r>
              <a:rPr lang="en-US" dirty="0" smtClean="0"/>
              <a:t> </a:t>
            </a:r>
            <a:r>
              <a:rPr lang="en-US" dirty="0" err="1" smtClean="0"/>
              <a:t>Rajagopal</a:t>
            </a:r>
            <a:endParaRPr lang="en-US" dirty="0" smtClean="0"/>
          </a:p>
          <a:p>
            <a:pPr lvl="1"/>
            <a:r>
              <a:rPr lang="en-US" dirty="0" smtClean="0"/>
              <a:t>Matt </a:t>
            </a:r>
            <a:r>
              <a:rPr lang="en-US" dirty="0" err="1" smtClean="0"/>
              <a:t>Rehfuss</a:t>
            </a:r>
            <a:endParaRPr lang="en-US" dirty="0" smtClean="0"/>
          </a:p>
          <a:p>
            <a:pPr lvl="1"/>
            <a:r>
              <a:rPr lang="en-US" dirty="0" smtClean="0"/>
              <a:t>Eric </a:t>
            </a:r>
            <a:r>
              <a:rPr lang="en-US" dirty="0" err="1" smtClean="0"/>
              <a:t>Tavela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1529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Leadership and Vision</a:t>
            </a:r>
          </a:p>
          <a:p>
            <a:pPr lvl="1"/>
            <a:r>
              <a:rPr lang="en-US" sz="2000" dirty="0" err="1" smtClean="0"/>
              <a:t>Anand</a:t>
            </a:r>
            <a:r>
              <a:rPr lang="en-US" sz="2000" dirty="0" smtClean="0"/>
              <a:t> </a:t>
            </a:r>
            <a:r>
              <a:rPr lang="en-US" sz="2000" dirty="0" err="1" smtClean="0"/>
              <a:t>Basu</a:t>
            </a:r>
            <a:endParaRPr lang="en-US" sz="2000" dirty="0" smtClean="0"/>
          </a:p>
          <a:p>
            <a:pPr lvl="1"/>
            <a:r>
              <a:rPr lang="en-US" sz="2000" dirty="0" err="1" smtClean="0"/>
              <a:t>Subhashree</a:t>
            </a:r>
            <a:r>
              <a:rPr lang="en-US" sz="2000" dirty="0" smtClean="0"/>
              <a:t> </a:t>
            </a:r>
            <a:r>
              <a:rPr lang="en-US" sz="2000" dirty="0" err="1" smtClean="0"/>
              <a:t>Madhavan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NCIA &amp; VASARI</a:t>
            </a:r>
          </a:p>
          <a:p>
            <a:pPr lvl="1"/>
            <a:r>
              <a:rPr lang="en-US" sz="2000" dirty="0" smtClean="0"/>
              <a:t>Adam Flanders</a:t>
            </a:r>
          </a:p>
          <a:p>
            <a:pPr lvl="1"/>
            <a:r>
              <a:rPr lang="en-US" sz="2000" dirty="0" smtClean="0"/>
              <a:t>John </a:t>
            </a:r>
            <a:r>
              <a:rPr lang="en-US" sz="2000" dirty="0" err="1" smtClean="0"/>
              <a:t>Freymann</a:t>
            </a:r>
            <a:endParaRPr lang="en-US" sz="2000" dirty="0" smtClean="0"/>
          </a:p>
          <a:p>
            <a:pPr lvl="1"/>
            <a:r>
              <a:rPr lang="en-US" sz="2000" dirty="0" smtClean="0"/>
              <a:t>Carl Jaffe</a:t>
            </a:r>
          </a:p>
          <a:p>
            <a:pPr lvl="1"/>
            <a:r>
              <a:rPr lang="en-US" sz="2000" dirty="0" smtClean="0"/>
              <a:t>Daniel Rubin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caIntegrator</a:t>
            </a:r>
            <a:r>
              <a:rPr lang="en-US" sz="2400" dirty="0" smtClean="0"/>
              <a:t> Development Teams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caIntegrator2 capabilities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this pre-alpha </a:t>
            </a:r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For production release</a:t>
            </a:r>
          </a:p>
          <a:p>
            <a:r>
              <a:rPr lang="en-US" dirty="0" smtClean="0"/>
              <a:t>Release Plan</a:t>
            </a:r>
          </a:p>
          <a:p>
            <a:r>
              <a:rPr lang="en-US" dirty="0" smtClean="0"/>
              <a:t>What you can do to prepare for using caIntegrator2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caIntegrator2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Have a single place where one can go to get all the information about a study</a:t>
            </a:r>
          </a:p>
          <a:p>
            <a:pPr lvl="1"/>
            <a:r>
              <a:rPr lang="en-US" sz="2200" dirty="0" smtClean="0"/>
              <a:t>Clinical Data</a:t>
            </a:r>
          </a:p>
          <a:p>
            <a:pPr lvl="1"/>
            <a:r>
              <a:rPr lang="en-US" sz="2200" dirty="0" smtClean="0"/>
              <a:t>Imaging Data</a:t>
            </a:r>
          </a:p>
          <a:p>
            <a:pPr lvl="1"/>
            <a:r>
              <a:rPr lang="en-US" sz="2200" dirty="0" smtClean="0"/>
              <a:t>Genomic Data</a:t>
            </a:r>
          </a:p>
          <a:p>
            <a:r>
              <a:rPr lang="en-US" sz="2200" dirty="0" smtClean="0"/>
              <a:t>Provide ways to browse and analyze the data</a:t>
            </a:r>
          </a:p>
          <a:p>
            <a:pPr lvl="1"/>
            <a:r>
              <a:rPr lang="en-US" sz="2200" dirty="0" smtClean="0"/>
              <a:t>Explore and confirm hypotheses</a:t>
            </a:r>
          </a:p>
          <a:p>
            <a:pPr lvl="1"/>
            <a:r>
              <a:rPr lang="en-US" sz="2200" dirty="0" smtClean="0"/>
              <a:t>Publish results and lists, e.g. of interesting genes</a:t>
            </a:r>
          </a:p>
          <a:p>
            <a:r>
              <a:rPr lang="en-US" sz="2200" dirty="0" smtClean="0"/>
              <a:t>Have a way to roll out new studies easily</a:t>
            </a:r>
          </a:p>
          <a:p>
            <a:r>
              <a:rPr lang="en-US" sz="2200" dirty="0" smtClean="0"/>
              <a:t>Have a consistent user experience across different studies</a:t>
            </a:r>
          </a:p>
          <a:p>
            <a:r>
              <a:rPr lang="en-US" sz="2200" dirty="0" smtClean="0"/>
              <a:t>Lay the groundwork for cross-study comparisons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caIntegrator</a:t>
            </a:r>
            <a:r>
              <a:rPr lang="en-US" sz="3600" dirty="0" smtClean="0"/>
              <a:t> Examples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Rembrandt</a:t>
            </a:r>
          </a:p>
          <a:p>
            <a:pPr lvl="1"/>
            <a:r>
              <a:rPr lang="en-US" dirty="0" smtClean="0"/>
              <a:t>A brain tumor study to host and integrate clinical and functional genomics data from clinical trials involving patients suffering from </a:t>
            </a:r>
            <a:r>
              <a:rPr lang="en-US" dirty="0" err="1" smtClean="0"/>
              <a:t>gliomas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CGEMS</a:t>
            </a:r>
          </a:p>
          <a:p>
            <a:pPr lvl="1"/>
            <a:r>
              <a:rPr lang="en-US" dirty="0" smtClean="0"/>
              <a:t>A project to identify genetic alterations that make people susceptible to prostate and breast cancer </a:t>
            </a:r>
          </a:p>
          <a:p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I-SPY</a:t>
            </a:r>
          </a:p>
          <a:p>
            <a:pPr lvl="1"/>
            <a:r>
              <a:rPr lang="en-US" dirty="0" err="1" smtClean="0"/>
              <a:t>caGWAS</a:t>
            </a:r>
            <a:endParaRPr lang="en-US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80227"/>
            <a:ext cx="3352800" cy="62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95400"/>
            <a:ext cx="3171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4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5032402" y="3106270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" name="Picture 4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4673812" y="2442886"/>
            <a:ext cx="382283" cy="41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2198132"/>
            <a:ext cx="685800" cy="74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74" descr="NCIA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341132"/>
            <a:ext cx="1113692" cy="381000"/>
          </a:xfrm>
          <a:prstGeom prst="rect">
            <a:avLst/>
          </a:prstGeom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1651" y="3798332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2909333"/>
            <a:ext cx="41134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Flowchart: Magnetic Disk 56"/>
          <p:cNvSpPr/>
          <p:nvPr/>
        </p:nvSpPr>
        <p:spPr>
          <a:xfrm>
            <a:off x="6578598" y="2067004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6781800" y="5558135"/>
            <a:ext cx="609600" cy="60960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How </a:t>
            </a:r>
            <a:r>
              <a:rPr lang="en-US" sz="3600" dirty="0" smtClean="0"/>
              <a:t>caIntegrator2</a:t>
            </a:r>
            <a:r>
              <a:rPr lang="en-US" sz="3600" dirty="0" smtClean="0"/>
              <a:t> </a:t>
            </a:r>
            <a:r>
              <a:rPr lang="en-US" sz="3600" dirty="0" smtClean="0"/>
              <a:t>works</a:t>
            </a:r>
            <a:endParaRPr lang="en-US" sz="3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66130"/>
            <a:ext cx="9144000" cy="1588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4659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caIntegrator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42905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caIntegrator2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5405735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87233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5405735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5939135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Imaging Data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066800" y="5132295"/>
            <a:ext cx="9144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143000" y="5562600"/>
            <a:ext cx="1066800" cy="7173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1"/>
          </p:cNvCxnSpPr>
          <p:nvPr/>
        </p:nvCxnSpPr>
        <p:spPr>
          <a:xfrm>
            <a:off x="990600" y="5786735"/>
            <a:ext cx="1143000" cy="321677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7200" y="5168205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29388" y="5177135"/>
            <a:ext cx="633412" cy="68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96000" y="532953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Rembrandt (for example)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00400" y="5105400"/>
            <a:ext cx="1066800" cy="1524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81400" y="5536794"/>
            <a:ext cx="685800" cy="2580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505200" y="5791200"/>
            <a:ext cx="762000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1"/>
          </p:cNvCxnSpPr>
          <p:nvPr/>
        </p:nvCxnSpPr>
        <p:spPr>
          <a:xfrm>
            <a:off x="5638800" y="5562600"/>
            <a:ext cx="457200" cy="2854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01000" y="4872335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39000" y="5177135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39000" y="5405735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10000" y="61722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 repeated for each project, reusing code and developer expertise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28600" y="28956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3622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Array Data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879602" y="2909333"/>
            <a:ext cx="162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Clinical Data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133600" y="3429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Images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990600" y="2655332"/>
            <a:ext cx="7620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143000" y="3112532"/>
            <a:ext cx="685800" cy="11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0600" y="3341132"/>
            <a:ext cx="1066800" cy="2402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80005" y="2848072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(CTODS)</a:t>
            </a:r>
            <a:endParaRPr lang="en-US" sz="1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005665" y="2587599"/>
            <a:ext cx="3048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46605" y="3048000"/>
            <a:ext cx="739595" cy="4034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048000" y="3527397"/>
            <a:ext cx="609600" cy="54003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00200" y="13716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Software Development Team</a:t>
            </a:r>
            <a:endParaRPr lang="en-US" sz="1600" dirty="0"/>
          </a:p>
        </p:txBody>
      </p:sp>
      <p:pic>
        <p:nvPicPr>
          <p:cNvPr id="56" name="Picture 55" descr="2008_05_29_workspac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9198" y="1664732"/>
            <a:ext cx="830400" cy="63087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808134" y="2256471"/>
            <a:ext cx="158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caIntegrator2</a:t>
            </a:r>
            <a:endParaRPr lang="en-US" sz="16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19600" y="1600200"/>
            <a:ext cx="1524000" cy="6858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797798" y="1436132"/>
            <a:ext cx="114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Team</a:t>
            </a:r>
          </a:p>
          <a:p>
            <a:endParaRPr lang="en-US" sz="1600" dirty="0"/>
          </a:p>
          <a:p>
            <a:r>
              <a:rPr lang="en-US" sz="1600" dirty="0" smtClean="0"/>
              <a:t>Public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035798" y="1740932"/>
            <a:ext cx="7620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035798" y="1969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810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Image Annotations</a:t>
            </a:r>
            <a:endParaRPr lang="en-US" sz="16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914400" y="3493532"/>
            <a:ext cx="7620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581400" y="3913095"/>
            <a:ext cx="888501" cy="49305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114800" y="3759201"/>
            <a:ext cx="125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TBD (AIM/NCIA)</a:t>
            </a:r>
            <a:endParaRPr lang="en-US" sz="1400" dirty="0"/>
          </a:p>
        </p:txBody>
      </p:sp>
      <p:pic>
        <p:nvPicPr>
          <p:cNvPr id="90" name="Picture 89" descr="2008_05_29_workspa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4998" y="2579132"/>
            <a:ext cx="629800" cy="478472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536266" y="1901799"/>
            <a:ext cx="73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View Study</a:t>
            </a:r>
            <a:endParaRPr lang="en-US" sz="1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93466" y="282466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Deploy Study</a:t>
            </a:r>
            <a:endParaRPr lang="en-US" sz="1000" dirty="0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492998" y="2883932"/>
            <a:ext cx="304800" cy="762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87801" y="2579118"/>
            <a:ext cx="2438400" cy="42346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19600" y="2655332"/>
            <a:ext cx="2057400" cy="381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93734" y="2689197"/>
            <a:ext cx="1701801" cy="71966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5029200" y="2731534"/>
            <a:ext cx="1676400" cy="106679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7798" y="2771001"/>
            <a:ext cx="1117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Study Manager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72200" y="3645932"/>
            <a:ext cx="504825" cy="56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0" name="Straight Arrow Connector 69"/>
          <p:cNvCxnSpPr/>
          <p:nvPr/>
        </p:nvCxnSpPr>
        <p:spPr>
          <a:xfrm rot="10800000">
            <a:off x="5791200" y="3324198"/>
            <a:ext cx="347132" cy="30480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5583766" y="2862767"/>
            <a:ext cx="762001" cy="651932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828800" y="4202668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Tissue Data</a:t>
            </a:r>
            <a:endParaRPr lang="en-US" sz="16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85800" y="3505200"/>
            <a:ext cx="1143000" cy="7620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43400" y="4267200"/>
            <a:ext cx="990600" cy="21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7" name="Straight Arrow Connector 96"/>
          <p:cNvCxnSpPr/>
          <p:nvPr/>
        </p:nvCxnSpPr>
        <p:spPr>
          <a:xfrm>
            <a:off x="3092940" y="4366845"/>
            <a:ext cx="1143000" cy="1588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 flipH="1" flipV="1">
            <a:off x="5295900" y="2857500"/>
            <a:ext cx="1600200" cy="137160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8" grpId="0" animBg="1"/>
      <p:bldP spid="9" grpId="0"/>
      <p:bldP spid="10" grpId="0"/>
      <p:bldP spid="11" grpId="0"/>
      <p:bldP spid="12" grpId="0"/>
      <p:bldP spid="19" grpId="0"/>
      <p:bldP spid="21" grpId="0"/>
      <p:bldP spid="31" grpId="0"/>
      <p:bldP spid="37" grpId="0"/>
      <p:bldP spid="38" grpId="0"/>
      <p:bldP spid="39" grpId="0"/>
      <p:bldP spid="40" grpId="0"/>
      <p:bldP spid="41" grpId="0"/>
      <p:bldP spid="47" grpId="0"/>
      <p:bldP spid="55" grpId="0"/>
      <p:bldP spid="58" grpId="0"/>
      <p:bldP spid="78" grpId="0"/>
      <p:bldP spid="74" grpId="0"/>
      <p:bldP spid="86" grpId="0"/>
      <p:bldP spid="99" grpId="0"/>
      <p:bldP spid="100" grpId="0"/>
      <p:bldP spid="59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2390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caIntegrator2 can do now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Deploy studies</a:t>
            </a:r>
          </a:p>
          <a:p>
            <a:pPr lvl="1"/>
            <a:r>
              <a:rPr lang="en-US" sz="2000" dirty="0" smtClean="0"/>
              <a:t>mRNA expression data from </a:t>
            </a:r>
            <a:r>
              <a:rPr lang="en-US" sz="2000" dirty="0" err="1" smtClean="0"/>
              <a:t>caArray</a:t>
            </a:r>
            <a:endParaRPr lang="en-US" sz="2000" dirty="0" smtClean="0"/>
          </a:p>
          <a:p>
            <a:pPr lvl="1"/>
            <a:r>
              <a:rPr lang="en-US" sz="2000" dirty="0" smtClean="0"/>
              <a:t>Imaging data from NCIA with image annotations from a CSV file</a:t>
            </a:r>
          </a:p>
          <a:p>
            <a:pPr lvl="1"/>
            <a:r>
              <a:rPr lang="en-US" sz="2000" dirty="0" smtClean="0"/>
              <a:t>Clinical data from CSV files</a:t>
            </a:r>
          </a:p>
          <a:p>
            <a:r>
              <a:rPr lang="en-US" sz="2000" dirty="0" smtClean="0"/>
              <a:t>Write </a:t>
            </a:r>
            <a:r>
              <a:rPr lang="en-US" sz="2000" dirty="0" smtClean="0"/>
              <a:t>complex queries</a:t>
            </a:r>
          </a:p>
          <a:p>
            <a:pPr lvl="1"/>
            <a:r>
              <a:rPr lang="en-US" sz="2000" dirty="0" smtClean="0"/>
              <a:t>Join across clinical, microarray (mRNA expression) and image data</a:t>
            </a:r>
          </a:p>
          <a:p>
            <a:pPr lvl="1"/>
            <a:r>
              <a:rPr lang="en-US" sz="2000" dirty="0" smtClean="0"/>
              <a:t>Publish queries to other users that return lists of interesting genes, subjects and/or images</a:t>
            </a:r>
          </a:p>
          <a:p>
            <a:r>
              <a:rPr lang="en-US" sz="2000" dirty="0" smtClean="0"/>
              <a:t>Do analysis</a:t>
            </a:r>
          </a:p>
          <a:p>
            <a:pPr lvl="1"/>
            <a:r>
              <a:rPr lang="en-US" sz="2000" dirty="0" smtClean="0"/>
              <a:t>Kaplan-Meier Survival Curves based on clinical or gene expression data</a:t>
            </a:r>
          </a:p>
          <a:p>
            <a:pPr lvl="1"/>
            <a:r>
              <a:rPr lang="en-US" sz="2000" dirty="0" smtClean="0"/>
              <a:t>Export to </a:t>
            </a:r>
            <a:r>
              <a:rPr lang="en-US" sz="2000" dirty="0" err="1" smtClean="0"/>
              <a:t>GenePattern</a:t>
            </a:r>
            <a:r>
              <a:rPr lang="en-US" sz="2000" dirty="0" smtClean="0"/>
              <a:t> for more detailed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caIntegrator2 will do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data types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opy number</a:t>
            </a:r>
          </a:p>
          <a:p>
            <a:pPr lvl="1"/>
            <a:r>
              <a:rPr lang="en-US" dirty="0" smtClean="0"/>
              <a:t>Genotype</a:t>
            </a:r>
          </a:p>
          <a:p>
            <a:pPr lvl="1"/>
            <a:r>
              <a:rPr lang="en-US" dirty="0" err="1" smtClean="0"/>
              <a:t>Methy</a:t>
            </a:r>
            <a:r>
              <a:rPr lang="en-US" dirty="0" err="1" smtClean="0"/>
              <a:t>lation</a:t>
            </a:r>
            <a:endParaRPr lang="en-US" dirty="0" smtClean="0"/>
          </a:p>
          <a:p>
            <a:r>
              <a:rPr lang="en-US" dirty="0" err="1" smtClean="0"/>
              <a:t>Timepoints</a:t>
            </a:r>
            <a:endParaRPr lang="en-US" dirty="0" smtClean="0"/>
          </a:p>
          <a:p>
            <a:pPr lvl="1"/>
            <a:r>
              <a:rPr lang="en-US" dirty="0" smtClean="0"/>
              <a:t>Cl</a:t>
            </a:r>
            <a:r>
              <a:rPr lang="en-US" dirty="0" smtClean="0"/>
              <a:t>inical</a:t>
            </a:r>
            <a:r>
              <a:rPr lang="en-US" dirty="0" smtClean="0"/>
              <a:t>, array and imaging data </a:t>
            </a:r>
            <a:r>
              <a:rPr lang="en-US" dirty="0" smtClean="0"/>
              <a:t>can be associated with</a:t>
            </a:r>
            <a:r>
              <a:rPr lang="en-US" dirty="0" smtClean="0"/>
              <a:t> </a:t>
            </a:r>
            <a:r>
              <a:rPr lang="en-US" dirty="0" smtClean="0"/>
              <a:t>specific </a:t>
            </a:r>
            <a:r>
              <a:rPr lang="en-US" dirty="0" smtClean="0"/>
              <a:t>study </a:t>
            </a:r>
            <a:r>
              <a:rPr lang="en-US" dirty="0" err="1" smtClean="0"/>
              <a:t>timepoints</a:t>
            </a:r>
            <a:r>
              <a:rPr lang="en-US" dirty="0" smtClean="0"/>
              <a:t> </a:t>
            </a:r>
            <a:r>
              <a:rPr lang="en-US" dirty="0" smtClean="0"/>
              <a:t>(for instance, </a:t>
            </a:r>
            <a:r>
              <a:rPr lang="en-US" dirty="0" smtClean="0"/>
              <a:t>‘Time of Diagnosis’ </a:t>
            </a:r>
            <a:r>
              <a:rPr lang="en-US" dirty="0" smtClean="0"/>
              <a:t>or </a:t>
            </a:r>
            <a:r>
              <a:rPr lang="en-US" dirty="0" smtClean="0"/>
              <a:t>‘Six Months after Treatment Start’)</a:t>
            </a:r>
          </a:p>
          <a:p>
            <a:pPr lvl="1"/>
            <a:r>
              <a:rPr lang="en-US" dirty="0" smtClean="0"/>
              <a:t>Queries will be able to operate on data from specific </a:t>
            </a:r>
            <a:r>
              <a:rPr lang="en-US" dirty="0" err="1" smtClean="0"/>
              <a:t>timepoints</a:t>
            </a:r>
            <a:endParaRPr lang="en-US" dirty="0" smtClean="0"/>
          </a:p>
          <a:p>
            <a:r>
              <a:rPr lang="en-US" dirty="0" smtClean="0"/>
              <a:t>More analysis</a:t>
            </a:r>
          </a:p>
          <a:p>
            <a:pPr lvl="1"/>
            <a:r>
              <a:rPr lang="en-US" dirty="0" smtClean="0"/>
              <a:t>More seamless integration with </a:t>
            </a:r>
            <a:r>
              <a:rPr lang="en-US" dirty="0" err="1" smtClean="0"/>
              <a:t>GenePattern</a:t>
            </a:r>
            <a:endParaRPr lang="en-US" dirty="0" smtClean="0"/>
          </a:p>
          <a:p>
            <a:pPr lvl="1"/>
            <a:r>
              <a:rPr lang="en-US" dirty="0" smtClean="0"/>
              <a:t>Integration with other analysis tools such as </a:t>
            </a:r>
            <a:r>
              <a:rPr lang="en-US" dirty="0" err="1" smtClean="0"/>
              <a:t>geWorkbench</a:t>
            </a:r>
            <a:endParaRPr lang="en-US" dirty="0" smtClean="0"/>
          </a:p>
          <a:p>
            <a:r>
              <a:rPr lang="en-US" dirty="0" smtClean="0"/>
              <a:t>Allow updates of study data</a:t>
            </a:r>
          </a:p>
          <a:p>
            <a:pPr lvl="1"/>
            <a:r>
              <a:rPr lang="en-US" dirty="0" smtClean="0"/>
              <a:t>New study subjects</a:t>
            </a:r>
          </a:p>
          <a:p>
            <a:pPr lvl="1"/>
            <a:r>
              <a:rPr lang="en-US" dirty="0" smtClean="0"/>
              <a:t>Updated clinical, imaging and array data for existing subjects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Release Schedule</a:t>
            </a:r>
            <a:endParaRPr lang="en-US" sz="3600" dirty="0"/>
          </a:p>
        </p:txBody>
      </p:sp>
      <p:sp>
        <p:nvSpPr>
          <p:cNvPr id="1026" name="AutoShape 2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Image:CaI2-ReleaseSchedul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aI2-ReleaseSchedu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420966" cy="350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you can do to get ready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clinical data in CSV files</a:t>
            </a:r>
          </a:p>
          <a:p>
            <a:pPr lvl="1"/>
            <a:r>
              <a:rPr lang="en-US" dirty="0" smtClean="0"/>
              <a:t>One line per patient</a:t>
            </a:r>
          </a:p>
          <a:p>
            <a:pPr lvl="1"/>
            <a:r>
              <a:rPr lang="en-US" dirty="0" smtClean="0"/>
              <a:t>Your unique patient identifier in one column</a:t>
            </a:r>
          </a:p>
          <a:p>
            <a:r>
              <a:rPr lang="en-US" dirty="0" smtClean="0"/>
              <a:t>Array data should be deposited in </a:t>
            </a:r>
            <a:r>
              <a:rPr lang="en-US" dirty="0" err="1" smtClean="0"/>
              <a:t>caArray</a:t>
            </a:r>
            <a:r>
              <a:rPr lang="en-US" dirty="0" smtClean="0"/>
              <a:t>, either locally or the CBIIT installation</a:t>
            </a:r>
          </a:p>
          <a:p>
            <a:pPr lvl="1"/>
            <a:r>
              <a:rPr lang="en-US" dirty="0" smtClean="0"/>
              <a:t>Have CSV file with two columns, one the patient id and one the </a:t>
            </a:r>
            <a:r>
              <a:rPr lang="en-US" dirty="0" err="1" smtClean="0"/>
              <a:t>caArray</a:t>
            </a:r>
            <a:r>
              <a:rPr lang="en-US" dirty="0" smtClean="0"/>
              <a:t> sample id</a:t>
            </a:r>
          </a:p>
          <a:p>
            <a:r>
              <a:rPr lang="en-US" dirty="0" smtClean="0"/>
              <a:t>Image data should be in NCIA as public data</a:t>
            </a:r>
          </a:p>
          <a:p>
            <a:pPr lvl="1"/>
            <a:r>
              <a:rPr lang="en-US" dirty="0" smtClean="0"/>
              <a:t>Image annotation in CSV file</a:t>
            </a:r>
          </a:p>
          <a:p>
            <a:pPr lvl="2"/>
            <a:r>
              <a:rPr lang="en-US" dirty="0" smtClean="0"/>
              <a:t>One line per image series</a:t>
            </a:r>
          </a:p>
          <a:p>
            <a:pPr lvl="2"/>
            <a:r>
              <a:rPr lang="en-US" dirty="0" smtClean="0"/>
              <a:t>Unique image series id in one column</a:t>
            </a:r>
          </a:p>
          <a:p>
            <a:pPr lvl="1"/>
            <a:r>
              <a:rPr lang="en-US" dirty="0" smtClean="0"/>
              <a:t>Have CSV file with two columns, one the image series id and one the patient 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511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Overview and Demo of CaIntegrator2   </vt:lpstr>
      <vt:lpstr>Agenda</vt:lpstr>
      <vt:lpstr>caIntegrator2 Goals</vt:lpstr>
      <vt:lpstr>caIntegrator Examples</vt:lpstr>
      <vt:lpstr>How caIntegrator2 works</vt:lpstr>
      <vt:lpstr>What caIntegrator2 can do now</vt:lpstr>
      <vt:lpstr>What caIntegrator2 will do</vt:lpstr>
      <vt:lpstr>Release Schedule</vt:lpstr>
      <vt:lpstr>What you can do to get ready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CaIntegrator2 &amp; NCIA Meeting Agenda</dc:title>
  <dc:creator>wfitzhugh</dc:creator>
  <cp:lastModifiedBy>wfitzhugh</cp:lastModifiedBy>
  <cp:revision>109</cp:revision>
  <dcterms:created xsi:type="dcterms:W3CDTF">2008-09-05T14:23:08Z</dcterms:created>
  <dcterms:modified xsi:type="dcterms:W3CDTF">2009-01-21T21:29:33Z</dcterms:modified>
</cp:coreProperties>
</file>