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3" r:id="rId4"/>
    <p:sldId id="257" r:id="rId5"/>
    <p:sldId id="260" r:id="rId6"/>
    <p:sldId id="266" r:id="rId7"/>
    <p:sldId id="268" r:id="rId8"/>
    <p:sldId id="269" r:id="rId9"/>
    <p:sldId id="270" r:id="rId10"/>
    <p:sldId id="267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fitzhugh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3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PPT_template_MAIN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1676400"/>
            <a:ext cx="3581400" cy="609600"/>
          </a:xfrm>
        </p:spPr>
        <p:txBody>
          <a:bodyPr anchor="t"/>
          <a:lstStyle>
            <a:lvl1pPr>
              <a:defRPr sz="3600">
                <a:latin typeface="Arial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114800"/>
            <a:ext cx="3200400" cy="457200"/>
          </a:xfrm>
        </p:spPr>
        <p:txBody>
          <a:bodyPr/>
          <a:lstStyle>
            <a:lvl1pPr marL="0" indent="0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9" name="Picture 23" descr="caBIG-PPT-template---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286000"/>
            <a:ext cx="3810000" cy="609600"/>
          </a:xfrm>
        </p:spPr>
        <p:txBody>
          <a:bodyPr anchor="t"/>
          <a:lstStyle>
            <a:lvl1pPr algn="r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148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" descr="PPT_template_insid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0"/>
            <a:ext cx="685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24400" y="1676400"/>
            <a:ext cx="4038600" cy="609600"/>
          </a:xfrm>
        </p:spPr>
        <p:txBody>
          <a:bodyPr>
            <a:noAutofit/>
          </a:bodyPr>
          <a:lstStyle/>
          <a:p>
            <a:r>
              <a:rPr lang="en-US" dirty="0" smtClean="0"/>
              <a:t>Overview and Demo of CaIntegrator2</a:t>
            </a:r>
            <a:br>
              <a:rPr lang="en-US" dirty="0" smtClean="0"/>
            </a:br>
            <a:r>
              <a:rPr lang="en-US" sz="105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023335" y="4038600"/>
            <a:ext cx="3733800" cy="457200"/>
          </a:xfrm>
        </p:spPr>
        <p:txBody>
          <a:bodyPr/>
          <a:lstStyle/>
          <a:p>
            <a:r>
              <a:rPr lang="en-US" dirty="0" smtClean="0"/>
              <a:t>A Tool for Publishing and Analyzing Integrated Study Data</a:t>
            </a:r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11785" y="4953000"/>
            <a:ext cx="4343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William </a:t>
            </a:r>
            <a:r>
              <a:rPr lang="en-US" sz="1400" dirty="0" err="1" smtClean="0">
                <a:solidFill>
                  <a:schemeClr val="bg2"/>
                </a:solidFill>
              </a:rPr>
              <a:t>FitzHugh</a:t>
            </a:r>
            <a:endParaRPr lang="en-US" sz="1400" dirty="0" smtClean="0">
              <a:solidFill>
                <a:schemeClr val="bg2"/>
              </a:solidFill>
            </a:endParaRPr>
          </a:p>
          <a:p>
            <a:pPr algn="r">
              <a:spcBef>
                <a:spcPct val="5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Eric </a:t>
            </a:r>
            <a:r>
              <a:rPr lang="en-US" sz="1400" dirty="0" err="1" smtClean="0">
                <a:solidFill>
                  <a:schemeClr val="bg2"/>
                </a:solidFill>
              </a:rPr>
              <a:t>Tavela</a:t>
            </a:r>
            <a:endParaRPr lang="en-US" sz="1400" dirty="0">
              <a:solidFill>
                <a:schemeClr val="bg2"/>
              </a:solidFill>
            </a:endParaRPr>
          </a:p>
          <a:p>
            <a:pPr algn="r">
              <a:spcBef>
                <a:spcPct val="50000"/>
              </a:spcBef>
            </a:pPr>
            <a:r>
              <a:rPr lang="en-US" sz="1400" b="1" dirty="0" smtClean="0">
                <a:solidFill>
                  <a:schemeClr val="bg2"/>
                </a:solidFill>
              </a:rPr>
              <a:t>September 23, 2008</a:t>
            </a:r>
            <a:endParaRPr lang="en-US" sz="14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4" y="202882"/>
            <a:ext cx="7509986" cy="642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"/>
            <a:ext cx="8263027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Left Arrow 2"/>
          <p:cNvSpPr/>
          <p:nvPr/>
        </p:nvSpPr>
        <p:spPr>
          <a:xfrm>
            <a:off x="1138990" y="2562726"/>
            <a:ext cx="842210" cy="457200"/>
          </a:xfrm>
          <a:prstGeom prst="leftArrow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"/>
            <a:ext cx="7239000" cy="657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Left Arrow 2"/>
          <p:cNvSpPr/>
          <p:nvPr/>
        </p:nvSpPr>
        <p:spPr>
          <a:xfrm>
            <a:off x="1487905" y="2630905"/>
            <a:ext cx="842210" cy="457200"/>
          </a:xfrm>
          <a:prstGeom prst="leftArrow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What’s next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7326"/>
            <a:ext cx="8229600" cy="513347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Future Directions</a:t>
            </a:r>
          </a:p>
          <a:p>
            <a:pPr lvl="1"/>
            <a:r>
              <a:rPr lang="en-US" dirty="0" smtClean="0"/>
              <a:t>Looking for interested partners running these kinds of studies</a:t>
            </a:r>
          </a:p>
          <a:p>
            <a:pPr lvl="1"/>
            <a:r>
              <a:rPr lang="en-US" dirty="0" smtClean="0"/>
              <a:t>Opportunity to guide future development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Incorporate other types of genomic data such as copy number, </a:t>
            </a:r>
            <a:r>
              <a:rPr lang="en-US" dirty="0" err="1" smtClean="0"/>
              <a:t>methylation</a:t>
            </a:r>
            <a:r>
              <a:rPr lang="en-US" dirty="0" smtClean="0"/>
              <a:t>, tissue microarray, and genotypes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Tighter integration with </a:t>
            </a:r>
            <a:r>
              <a:rPr lang="en-US" dirty="0" err="1" smtClean="0"/>
              <a:t>GenePattern</a:t>
            </a:r>
            <a:r>
              <a:rPr lang="en-US" dirty="0" smtClean="0"/>
              <a:t> and other analysis tools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Handle studies with multiple </a:t>
            </a:r>
            <a:r>
              <a:rPr lang="en-US" dirty="0" err="1" smtClean="0"/>
              <a:t>timepoints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Allow regular updates of data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3085" y="4239082"/>
            <a:ext cx="542925" cy="56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238625"/>
            <a:ext cx="21050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6" name="Group 15"/>
          <p:cNvGrpSpPr/>
          <p:nvPr/>
        </p:nvGrpSpPr>
        <p:grpSpPr>
          <a:xfrm>
            <a:off x="2133600" y="5300990"/>
            <a:ext cx="2895600" cy="490210"/>
            <a:chOff x="5181600" y="5072390"/>
            <a:chExt cx="2895600" cy="49021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638800" y="5148590"/>
              <a:ext cx="1600200" cy="15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7162800" y="507239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172200" y="5072390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562600" y="5088432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81600" y="5300990"/>
              <a:ext cx="2895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Diagnosis   Treatment        </a:t>
              </a:r>
              <a:r>
                <a:rPr lang="en-US" sz="1100" dirty="0" err="1" smtClean="0"/>
                <a:t>Followup</a:t>
              </a:r>
              <a:r>
                <a:rPr lang="en-US" sz="1100" dirty="0" smtClean="0"/>
                <a:t> </a:t>
              </a:r>
              <a:endParaRPr lang="en-US" sz="11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655720" y="4407568"/>
            <a:ext cx="18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geWorkbench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Credits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1529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caIntegrator2 Team</a:t>
            </a:r>
          </a:p>
          <a:p>
            <a:pPr lvl="1"/>
            <a:r>
              <a:rPr lang="en-US" dirty="0" smtClean="0"/>
              <a:t>TJ Andrews</a:t>
            </a:r>
          </a:p>
          <a:p>
            <a:pPr lvl="1"/>
            <a:r>
              <a:rPr lang="en-US" dirty="0" smtClean="0"/>
              <a:t>William </a:t>
            </a:r>
            <a:r>
              <a:rPr lang="en-US" dirty="0" err="1" smtClean="0"/>
              <a:t>FitzHugh</a:t>
            </a:r>
            <a:endParaRPr lang="en-US" dirty="0" smtClean="0"/>
          </a:p>
          <a:p>
            <a:pPr lvl="1"/>
            <a:r>
              <a:rPr lang="en-US" dirty="0" smtClean="0"/>
              <a:t>Michael </a:t>
            </a:r>
            <a:r>
              <a:rPr lang="en-US" dirty="0" err="1" smtClean="0"/>
              <a:t>Holck</a:t>
            </a:r>
            <a:endParaRPr lang="en-US" dirty="0" smtClean="0"/>
          </a:p>
          <a:p>
            <a:pPr lvl="1"/>
            <a:r>
              <a:rPr lang="en-US" dirty="0" smtClean="0"/>
              <a:t>Shine Jacob	</a:t>
            </a:r>
          </a:p>
          <a:p>
            <a:pPr lvl="1"/>
            <a:r>
              <a:rPr lang="en-US" dirty="0" smtClean="0"/>
              <a:t>Mark Lewis</a:t>
            </a:r>
          </a:p>
          <a:p>
            <a:pPr lvl="1"/>
            <a:r>
              <a:rPr lang="en-US" dirty="0" smtClean="0"/>
              <a:t>JP </a:t>
            </a:r>
            <a:r>
              <a:rPr lang="en-US" dirty="0" err="1" smtClean="0"/>
              <a:t>Marple</a:t>
            </a:r>
            <a:endParaRPr lang="en-US" dirty="0" smtClean="0"/>
          </a:p>
          <a:p>
            <a:pPr lvl="1"/>
            <a:r>
              <a:rPr lang="en-US" dirty="0" err="1" smtClean="0"/>
              <a:t>Sangeetha</a:t>
            </a:r>
            <a:r>
              <a:rPr lang="en-US" dirty="0" smtClean="0"/>
              <a:t> </a:t>
            </a:r>
            <a:r>
              <a:rPr lang="en-US" dirty="0" err="1" smtClean="0"/>
              <a:t>Rajagopal</a:t>
            </a:r>
            <a:endParaRPr lang="en-US" dirty="0" smtClean="0"/>
          </a:p>
          <a:p>
            <a:pPr lvl="1"/>
            <a:r>
              <a:rPr lang="en-US" dirty="0" smtClean="0"/>
              <a:t>Matt </a:t>
            </a:r>
            <a:r>
              <a:rPr lang="en-US" dirty="0" err="1" smtClean="0"/>
              <a:t>Rehfuss</a:t>
            </a:r>
            <a:endParaRPr lang="en-US" dirty="0" smtClean="0"/>
          </a:p>
          <a:p>
            <a:pPr lvl="1"/>
            <a:r>
              <a:rPr lang="en-US" dirty="0" smtClean="0"/>
              <a:t>Eric </a:t>
            </a:r>
            <a:r>
              <a:rPr lang="en-US" dirty="0" err="1" smtClean="0"/>
              <a:t>Tavela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1529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Leadership and Vision</a:t>
            </a:r>
          </a:p>
          <a:p>
            <a:pPr lvl="1"/>
            <a:r>
              <a:rPr lang="en-US" sz="2000" dirty="0" err="1" smtClean="0"/>
              <a:t>Anand</a:t>
            </a:r>
            <a:r>
              <a:rPr lang="en-US" sz="2000" dirty="0" smtClean="0"/>
              <a:t> </a:t>
            </a:r>
            <a:r>
              <a:rPr lang="en-US" sz="2000" dirty="0" err="1" smtClean="0"/>
              <a:t>Basu</a:t>
            </a:r>
            <a:endParaRPr lang="en-US" sz="2000" dirty="0" smtClean="0"/>
          </a:p>
          <a:p>
            <a:pPr lvl="1"/>
            <a:r>
              <a:rPr lang="en-US" sz="2000" dirty="0" err="1" smtClean="0"/>
              <a:t>Subhashree</a:t>
            </a:r>
            <a:r>
              <a:rPr lang="en-US" sz="2000" dirty="0" smtClean="0"/>
              <a:t> </a:t>
            </a:r>
            <a:r>
              <a:rPr lang="en-US" sz="2000" dirty="0" err="1" smtClean="0"/>
              <a:t>Madhavan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NCIA &amp; VASARI</a:t>
            </a:r>
          </a:p>
          <a:p>
            <a:pPr lvl="1"/>
            <a:r>
              <a:rPr lang="en-US" sz="2000" dirty="0" smtClean="0"/>
              <a:t>Adam Flanders</a:t>
            </a:r>
          </a:p>
          <a:p>
            <a:pPr lvl="1"/>
            <a:r>
              <a:rPr lang="en-US" sz="2000" dirty="0" smtClean="0"/>
              <a:t>John </a:t>
            </a:r>
            <a:r>
              <a:rPr lang="en-US" sz="2000" dirty="0" err="1" smtClean="0"/>
              <a:t>Freymann</a:t>
            </a:r>
            <a:endParaRPr lang="en-US" sz="2000" dirty="0" smtClean="0"/>
          </a:p>
          <a:p>
            <a:pPr lvl="1"/>
            <a:r>
              <a:rPr lang="en-US" sz="2000" dirty="0" smtClean="0"/>
              <a:t>Carl Jaffe</a:t>
            </a:r>
          </a:p>
          <a:p>
            <a:pPr lvl="1"/>
            <a:r>
              <a:rPr lang="en-US" sz="2000" dirty="0" smtClean="0"/>
              <a:t>Daniel Rubin</a:t>
            </a:r>
          </a:p>
          <a:p>
            <a:pPr lvl="1"/>
            <a:endParaRPr lang="en-US" sz="2000" dirty="0" smtClean="0"/>
          </a:p>
          <a:p>
            <a:r>
              <a:rPr lang="en-US" sz="2400" dirty="0" err="1" smtClean="0"/>
              <a:t>caIntegrator</a:t>
            </a:r>
            <a:r>
              <a:rPr lang="en-US" sz="2400" dirty="0" smtClean="0"/>
              <a:t> Development Teams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Goals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Have a single place where one can go to get all the information about a study</a:t>
            </a:r>
          </a:p>
          <a:p>
            <a:pPr lvl="1"/>
            <a:r>
              <a:rPr lang="en-US" sz="2200" dirty="0" smtClean="0"/>
              <a:t>Clinical Data</a:t>
            </a:r>
          </a:p>
          <a:p>
            <a:pPr lvl="1"/>
            <a:r>
              <a:rPr lang="en-US" sz="2200" dirty="0" smtClean="0"/>
              <a:t>Imaging Data</a:t>
            </a:r>
          </a:p>
          <a:p>
            <a:pPr lvl="1"/>
            <a:r>
              <a:rPr lang="en-US" sz="2200" dirty="0" smtClean="0"/>
              <a:t>Genomic Data</a:t>
            </a:r>
          </a:p>
          <a:p>
            <a:r>
              <a:rPr lang="en-US" sz="2200" dirty="0" smtClean="0"/>
              <a:t>Provide ways to browse and analyze the data</a:t>
            </a:r>
          </a:p>
          <a:p>
            <a:pPr lvl="1"/>
            <a:r>
              <a:rPr lang="en-US" sz="2200" dirty="0" smtClean="0"/>
              <a:t>Explore and confirm hypotheses</a:t>
            </a:r>
          </a:p>
          <a:p>
            <a:pPr lvl="1"/>
            <a:r>
              <a:rPr lang="en-US" sz="2200" dirty="0" smtClean="0"/>
              <a:t>Publish results and lists, e.g. of interesting genes</a:t>
            </a:r>
          </a:p>
          <a:p>
            <a:r>
              <a:rPr lang="en-US" sz="2200" dirty="0" smtClean="0"/>
              <a:t>Have a way to roll out new studies easily</a:t>
            </a:r>
          </a:p>
          <a:p>
            <a:r>
              <a:rPr lang="en-US" sz="2200" dirty="0" smtClean="0"/>
              <a:t>Have a consistent user experience across different studies</a:t>
            </a:r>
          </a:p>
          <a:p>
            <a:r>
              <a:rPr lang="en-US" sz="2200" dirty="0" smtClean="0"/>
              <a:t>Lay the groundwork for cross-study comparisons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caIntegrator</a:t>
            </a:r>
            <a:r>
              <a:rPr lang="en-US" sz="3600" dirty="0" smtClean="0"/>
              <a:t> Examples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Rembrandt</a:t>
            </a:r>
          </a:p>
          <a:p>
            <a:pPr lvl="1"/>
            <a:r>
              <a:rPr lang="en-US" dirty="0" smtClean="0"/>
              <a:t>A brain tumor study to host and integrate clinical and functional genomics data from clinical trials involving patients suffering from </a:t>
            </a:r>
            <a:r>
              <a:rPr lang="en-US" dirty="0" err="1" smtClean="0"/>
              <a:t>gliomas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CGEMS</a:t>
            </a:r>
          </a:p>
          <a:p>
            <a:pPr lvl="1"/>
            <a:r>
              <a:rPr lang="en-US" dirty="0" smtClean="0"/>
              <a:t>A project to identify genetic alterations that make people susceptible to prostate and breast cancer </a:t>
            </a:r>
          </a:p>
          <a:p>
            <a:endParaRPr lang="en-US" dirty="0" smtClean="0"/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I-SPY</a:t>
            </a:r>
          </a:p>
          <a:p>
            <a:pPr lvl="1"/>
            <a:r>
              <a:rPr lang="en-US" dirty="0" err="1" smtClean="0"/>
              <a:t>caGWAS</a:t>
            </a:r>
            <a:endParaRPr lang="en-US" dirty="0" smtClean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80227"/>
            <a:ext cx="3352800" cy="62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295400"/>
            <a:ext cx="31718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4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5032402" y="3106270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" name="Picture 4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4673812" y="2442886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2198132"/>
            <a:ext cx="685800" cy="74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Picture 74" descr="NCIA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3341132"/>
            <a:ext cx="1113692" cy="38100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41651" y="3798332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2400" y="2909333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Flowchart: Magnetic Disk 56"/>
          <p:cNvSpPr/>
          <p:nvPr/>
        </p:nvSpPr>
        <p:spPr>
          <a:xfrm>
            <a:off x="6578598" y="2067004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6781800" y="5558135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How caIntegrator2</a:t>
            </a:r>
            <a:r>
              <a:rPr lang="en-US" dirty="0" smtClean="0"/>
              <a:t> </a:t>
            </a:r>
            <a:r>
              <a:rPr lang="en-US" sz="3600" dirty="0" smtClean="0"/>
              <a:t>works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66130"/>
            <a:ext cx="9144000" cy="1588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" y="4659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caIntegrator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429053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5405735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Team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872335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Array Data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540573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Clinical Data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5939135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Imaging Data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066800" y="5132295"/>
            <a:ext cx="914400" cy="3048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143000" y="5562600"/>
            <a:ext cx="1066800" cy="7173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1"/>
          </p:cNvCxnSpPr>
          <p:nvPr/>
        </p:nvCxnSpPr>
        <p:spPr>
          <a:xfrm>
            <a:off x="990600" y="5786735"/>
            <a:ext cx="1143000" cy="321677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7200" y="5168205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 Development Team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29388" y="5177135"/>
            <a:ext cx="633412" cy="68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6096000" y="5329535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Rembrandt (for example)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00400" y="5105400"/>
            <a:ext cx="1066800" cy="1524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581400" y="5536794"/>
            <a:ext cx="685800" cy="25806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505200" y="5791200"/>
            <a:ext cx="762000" cy="3048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1" idx="1"/>
          </p:cNvCxnSpPr>
          <p:nvPr/>
        </p:nvCxnSpPr>
        <p:spPr>
          <a:xfrm>
            <a:off x="5638800" y="5562600"/>
            <a:ext cx="457200" cy="2854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01000" y="4872335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Team</a:t>
            </a:r>
          </a:p>
          <a:p>
            <a:endParaRPr lang="en-US" sz="1600" dirty="0"/>
          </a:p>
          <a:p>
            <a:r>
              <a:rPr lang="en-US" sz="1600" dirty="0" smtClean="0"/>
              <a:t>Public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239000" y="5177135"/>
            <a:ext cx="7620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39000" y="5405735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10000" y="6172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Process repeated for each project, reusing code and developer expertise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28956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Team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23622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Array Data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879602" y="2909333"/>
            <a:ext cx="162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Clinical Data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34290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Images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90600" y="2655332"/>
            <a:ext cx="762000" cy="2402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143000" y="3112532"/>
            <a:ext cx="685800" cy="116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90600" y="3341132"/>
            <a:ext cx="1066800" cy="2402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80005" y="2848072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TBD (CTODS)</a:t>
            </a:r>
            <a:endParaRPr lang="en-US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005665" y="2587599"/>
            <a:ext cx="3048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146605" y="3048000"/>
            <a:ext cx="739595" cy="4034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048000" y="3527397"/>
            <a:ext cx="609600" cy="54003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00200" y="137160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 Development Team</a:t>
            </a:r>
            <a:endParaRPr lang="en-US" sz="1600" dirty="0"/>
          </a:p>
        </p:txBody>
      </p:sp>
      <p:pic>
        <p:nvPicPr>
          <p:cNvPr id="56" name="Picture 55" descr="2008_05_29_workspac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29198" y="1664732"/>
            <a:ext cx="830400" cy="63087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08134" y="2256471"/>
            <a:ext cx="158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caIntegrator2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419600" y="1600200"/>
            <a:ext cx="1524000" cy="6858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797798" y="1436132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Team</a:t>
            </a:r>
          </a:p>
          <a:p>
            <a:endParaRPr lang="en-US" sz="1600" dirty="0"/>
          </a:p>
          <a:p>
            <a:r>
              <a:rPr lang="en-US" sz="1600" dirty="0" smtClean="0"/>
              <a:t>Public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035798" y="1740932"/>
            <a:ext cx="7620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35798" y="1969532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38100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Annotations</a:t>
            </a:r>
            <a:endParaRPr lang="en-US" sz="16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14400" y="3493532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581400" y="3913095"/>
            <a:ext cx="888501" cy="4930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114800" y="3759201"/>
            <a:ext cx="125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TBD (AIM/NCIA)</a:t>
            </a:r>
            <a:endParaRPr lang="en-US" sz="1400" dirty="0"/>
          </a:p>
        </p:txBody>
      </p:sp>
      <p:pic>
        <p:nvPicPr>
          <p:cNvPr id="90" name="Picture 89" descr="2008_05_29_workspac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14998" y="2579132"/>
            <a:ext cx="629800" cy="47847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536266" y="1901799"/>
            <a:ext cx="73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View Study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993466" y="2824666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Deploy Study</a:t>
            </a:r>
            <a:endParaRPr lang="en-US" sz="1000" dirty="0"/>
          </a:p>
        </p:txBody>
      </p:sp>
      <p:cxnSp>
        <p:nvCxnSpPr>
          <p:cNvPr id="102" name="Straight Arrow Connector 101"/>
          <p:cNvCxnSpPr/>
          <p:nvPr/>
        </p:nvCxnSpPr>
        <p:spPr>
          <a:xfrm rot="10800000">
            <a:off x="7492998" y="2883932"/>
            <a:ext cx="3048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987801" y="2579118"/>
            <a:ext cx="2438400" cy="42346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19600" y="2655332"/>
            <a:ext cx="20574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893734" y="2689197"/>
            <a:ext cx="1701801" cy="7196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029200" y="2731534"/>
            <a:ext cx="1676400" cy="106679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7798" y="2771001"/>
            <a:ext cx="1117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Study Manager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172200" y="3645932"/>
            <a:ext cx="504825" cy="56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Straight Arrow Connector 69"/>
          <p:cNvCxnSpPr/>
          <p:nvPr/>
        </p:nvCxnSpPr>
        <p:spPr>
          <a:xfrm rot="10800000">
            <a:off x="5791200" y="3324198"/>
            <a:ext cx="347132" cy="304800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5583766" y="2862767"/>
            <a:ext cx="762001" cy="651932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828800" y="4202668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Tissue Data</a:t>
            </a:r>
            <a:endParaRPr lang="en-US" sz="16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85800" y="3505200"/>
            <a:ext cx="1143000" cy="762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343400" y="4267200"/>
            <a:ext cx="990600" cy="21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7" name="Straight Arrow Connector 96"/>
          <p:cNvCxnSpPr/>
          <p:nvPr/>
        </p:nvCxnSpPr>
        <p:spPr>
          <a:xfrm>
            <a:off x="3092940" y="4366845"/>
            <a:ext cx="11430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 flipH="1" flipV="1">
            <a:off x="5295900" y="2857500"/>
            <a:ext cx="1600200" cy="13716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8" grpId="0" animBg="1"/>
      <p:bldP spid="9" grpId="0"/>
      <p:bldP spid="10" grpId="0"/>
      <p:bldP spid="11" grpId="0"/>
      <p:bldP spid="12" grpId="0"/>
      <p:bldP spid="19" grpId="0"/>
      <p:bldP spid="21" grpId="0"/>
      <p:bldP spid="31" grpId="0"/>
      <p:bldP spid="37" grpId="0"/>
      <p:bldP spid="38" grpId="0"/>
      <p:bldP spid="39" grpId="0"/>
      <p:bldP spid="40" grpId="0"/>
      <p:bldP spid="41" grpId="0"/>
      <p:bldP spid="47" grpId="0"/>
      <p:bldP spid="55" grpId="0"/>
      <p:bldP spid="58" grpId="0"/>
      <p:bldP spid="78" grpId="0"/>
      <p:bldP spid="74" grpId="0"/>
      <p:bldP spid="86" grpId="0"/>
      <p:bldP spid="99" grpId="0"/>
      <p:bldP spid="100" grpId="0"/>
      <p:bldP spid="59" grpId="0"/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caIntegrator2 can do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Browse and filter lists of major entities</a:t>
            </a:r>
          </a:p>
          <a:p>
            <a:pPr lvl="1"/>
            <a:r>
              <a:rPr lang="en-US" sz="2000" dirty="0" smtClean="0"/>
              <a:t>Subjects</a:t>
            </a:r>
          </a:p>
          <a:p>
            <a:pPr lvl="1"/>
            <a:r>
              <a:rPr lang="en-US" sz="2000" dirty="0" smtClean="0"/>
              <a:t>Samples</a:t>
            </a:r>
          </a:p>
          <a:p>
            <a:r>
              <a:rPr lang="en-US" sz="2000" dirty="0" smtClean="0"/>
              <a:t>Write complex queries</a:t>
            </a:r>
          </a:p>
          <a:p>
            <a:pPr lvl="1"/>
            <a:r>
              <a:rPr lang="en-US" sz="2000" dirty="0" smtClean="0"/>
              <a:t>Join across clinical, microarray and image data</a:t>
            </a:r>
          </a:p>
          <a:p>
            <a:pPr lvl="1"/>
            <a:r>
              <a:rPr lang="en-US" sz="2000" dirty="0" smtClean="0"/>
              <a:t>Publish queries to other users that return lists of interesting genes, subjects and/or images</a:t>
            </a:r>
          </a:p>
          <a:p>
            <a:r>
              <a:rPr lang="en-US" sz="2000" dirty="0" smtClean="0"/>
              <a:t>Do analysis</a:t>
            </a:r>
          </a:p>
          <a:p>
            <a:pPr lvl="1"/>
            <a:r>
              <a:rPr lang="en-US" sz="2000" dirty="0" smtClean="0"/>
              <a:t>Kaplan-Meier Survival Curves</a:t>
            </a:r>
          </a:p>
          <a:p>
            <a:pPr lvl="1"/>
            <a:r>
              <a:rPr lang="en-US" sz="2000" dirty="0" smtClean="0"/>
              <a:t>Export to </a:t>
            </a:r>
            <a:r>
              <a:rPr lang="en-US" sz="2000" dirty="0" err="1" smtClean="0"/>
              <a:t>GenePattern</a:t>
            </a:r>
            <a:r>
              <a:rPr lang="en-US" sz="2000" dirty="0" smtClean="0"/>
              <a:t> or </a:t>
            </a:r>
            <a:r>
              <a:rPr lang="en-US" sz="2000" dirty="0" err="1" smtClean="0"/>
              <a:t>GEWorkbench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65369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Left Arrow 10"/>
          <p:cNvSpPr/>
          <p:nvPr/>
        </p:nvSpPr>
        <p:spPr>
          <a:xfrm>
            <a:off x="1247274" y="3657600"/>
            <a:ext cx="609600" cy="457200"/>
          </a:xfrm>
          <a:prstGeom prst="leftArrow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65369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65369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65369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Words>339</Words>
  <Application>Microsoft Office PowerPoint</Application>
  <PresentationFormat>On-screen Show (4:3)</PresentationFormat>
  <Paragraphs>105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Overview and Demo of CaIntegrator2   </vt:lpstr>
      <vt:lpstr>Goals</vt:lpstr>
      <vt:lpstr>caIntegrator Examples</vt:lpstr>
      <vt:lpstr>How caIntegrator2 works</vt:lpstr>
      <vt:lpstr>What caIntegrator2 can do</vt:lpstr>
      <vt:lpstr>Slide 6</vt:lpstr>
      <vt:lpstr>Slide 7</vt:lpstr>
      <vt:lpstr>Slide 8</vt:lpstr>
      <vt:lpstr>Slide 9</vt:lpstr>
      <vt:lpstr>Slide 10</vt:lpstr>
      <vt:lpstr>Slide 11</vt:lpstr>
      <vt:lpstr>Slide 12</vt:lpstr>
      <vt:lpstr>What’s next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CaIntegrator2 &amp; NCIA Meeting Agenda</dc:title>
  <dc:creator>wfitzhugh</dc:creator>
  <cp:lastModifiedBy>wfitzhugh</cp:lastModifiedBy>
  <cp:revision>93</cp:revision>
  <dcterms:created xsi:type="dcterms:W3CDTF">2008-09-05T14:23:08Z</dcterms:created>
  <dcterms:modified xsi:type="dcterms:W3CDTF">2008-09-22T19:58:43Z</dcterms:modified>
</cp:coreProperties>
</file>