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2" r:id="rId1"/>
  </p:sldMasterIdLst>
  <p:notesMasterIdLst>
    <p:notesMasterId r:id="rId36"/>
  </p:notesMasterIdLst>
  <p:sldIdLst>
    <p:sldId id="256" r:id="rId2"/>
    <p:sldId id="257" r:id="rId3"/>
    <p:sldId id="258" r:id="rId4"/>
    <p:sldId id="259" r:id="rId5"/>
    <p:sldId id="260" r:id="rId6"/>
    <p:sldId id="268" r:id="rId7"/>
    <p:sldId id="290" r:id="rId8"/>
    <p:sldId id="261" r:id="rId9"/>
    <p:sldId id="265" r:id="rId10"/>
    <p:sldId id="262" r:id="rId11"/>
    <p:sldId id="287" r:id="rId12"/>
    <p:sldId id="288" r:id="rId13"/>
    <p:sldId id="279" r:id="rId14"/>
    <p:sldId id="280" r:id="rId15"/>
    <p:sldId id="263" r:id="rId16"/>
    <p:sldId id="272" r:id="rId17"/>
    <p:sldId id="266" r:id="rId18"/>
    <p:sldId id="267" r:id="rId19"/>
    <p:sldId id="264" r:id="rId20"/>
    <p:sldId id="269" r:id="rId21"/>
    <p:sldId id="270" r:id="rId22"/>
    <p:sldId id="271" r:id="rId23"/>
    <p:sldId id="273" r:id="rId24"/>
    <p:sldId id="275" r:id="rId25"/>
    <p:sldId id="276" r:id="rId26"/>
    <p:sldId id="277" r:id="rId27"/>
    <p:sldId id="278" r:id="rId28"/>
    <p:sldId id="274" r:id="rId29"/>
    <p:sldId id="281" r:id="rId30"/>
    <p:sldId id="282" r:id="rId31"/>
    <p:sldId id="283" r:id="rId32"/>
    <p:sldId id="284" r:id="rId33"/>
    <p:sldId id="285" r:id="rId34"/>
    <p:sldId id="286" r:id="rId3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104" d="100"/>
          <a:sy n="104" d="100"/>
        </p:scale>
        <p:origin x="-174" y="-8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0D46EEC-5857-408D-9783-B04D22E60E92}" type="datetimeFigureOut">
              <a:rPr lang="en-US" smtClean="0"/>
              <a:pPr/>
              <a:t>1/27/2010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B6830F2-20BD-4694-B0D2-14334E3FD984}"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bwMode="auto">
          <a:noFill/>
          <a:ln>
            <a:solidFill>
              <a:srgbClr val="000000"/>
            </a:solidFill>
            <a:miter lim="800000"/>
            <a:headEnd/>
            <a:tailEnd/>
          </a:ln>
        </p:spPr>
      </p:sp>
      <p:sp>
        <p:nvSpPr>
          <p:cNvPr id="4710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47108" name="Slide Number Placeholder 3"/>
          <p:cNvSpPr>
            <a:spLocks noGrp="1"/>
          </p:cNvSpPr>
          <p:nvPr>
            <p:ph type="sldNum" sz="quarter" idx="5"/>
          </p:nvPr>
        </p:nvSpPr>
        <p:spPr bwMode="auto">
          <a:noFill/>
          <a:ln>
            <a:miter lim="800000"/>
            <a:headEnd/>
            <a:tailEnd/>
          </a:ln>
        </p:spPr>
        <p:txBody>
          <a:bodyPr/>
          <a:lstStyle/>
          <a:p>
            <a:fld id="{B172A216-4A66-455E-B1D5-8FF98BE117A1}" type="slidenum">
              <a:rPr lang="en-US"/>
              <a:pPr/>
              <a:t>12</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p:cNvSpPr>
            <a:spLocks noGrp="1" noRot="1" noChangeAspect="1" noTextEdit="1"/>
          </p:cNvSpPr>
          <p:nvPr>
            <p:ph type="sldImg"/>
          </p:nvPr>
        </p:nvSpPr>
        <p:spPr bwMode="auto">
          <a:noFill/>
          <a:ln>
            <a:solidFill>
              <a:srgbClr val="000000"/>
            </a:solidFill>
            <a:miter lim="800000"/>
            <a:headEnd/>
            <a:tailEnd/>
          </a:ln>
        </p:spPr>
      </p:sp>
      <p:sp>
        <p:nvSpPr>
          <p:cNvPr id="8294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82948" name="Slide Number Placeholder 3"/>
          <p:cNvSpPr>
            <a:spLocks noGrp="1"/>
          </p:cNvSpPr>
          <p:nvPr>
            <p:ph type="sldNum" sz="quarter" idx="5"/>
          </p:nvPr>
        </p:nvSpPr>
        <p:spPr bwMode="auto">
          <a:ln>
            <a:miter lim="800000"/>
            <a:headEnd/>
            <a:tailEnd/>
          </a:ln>
        </p:spPr>
        <p:txBody>
          <a:bodyPr/>
          <a:lstStyle/>
          <a:p>
            <a:fld id="{4AD5A63F-5D94-4269-B762-60F93FBE0881}" type="slidenum">
              <a:rPr lang="en-US"/>
              <a:pPr/>
              <a:t>32</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Image Placeholder 1"/>
          <p:cNvSpPr>
            <a:spLocks noGrp="1" noRot="1" noChangeAspect="1" noTextEdit="1"/>
          </p:cNvSpPr>
          <p:nvPr>
            <p:ph type="sldImg"/>
          </p:nvPr>
        </p:nvSpPr>
        <p:spPr bwMode="auto">
          <a:noFill/>
          <a:ln>
            <a:solidFill>
              <a:srgbClr val="000000"/>
            </a:solidFill>
            <a:miter lim="800000"/>
            <a:headEnd/>
            <a:tailEnd/>
          </a:ln>
        </p:spPr>
      </p:sp>
      <p:sp>
        <p:nvSpPr>
          <p:cNvPr id="8397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83972" name="Slide Number Placeholder 3"/>
          <p:cNvSpPr>
            <a:spLocks noGrp="1"/>
          </p:cNvSpPr>
          <p:nvPr>
            <p:ph type="sldNum" sz="quarter" idx="5"/>
          </p:nvPr>
        </p:nvSpPr>
        <p:spPr bwMode="auto">
          <a:ln>
            <a:miter lim="800000"/>
            <a:headEnd/>
            <a:tailEnd/>
          </a:ln>
        </p:spPr>
        <p:txBody>
          <a:bodyPr/>
          <a:lstStyle/>
          <a:p>
            <a:fld id="{7D57099B-8E7F-494B-8302-00F0AE1F240F}" type="slidenum">
              <a:rPr lang="en-US"/>
              <a:pPr/>
              <a:t>33</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a:ln/>
        </p:spPr>
      </p:sp>
      <p:sp>
        <p:nvSpPr>
          <p:cNvPr id="46083" name="Notes Placeholder 2"/>
          <p:cNvSpPr>
            <a:spLocks noGrp="1"/>
          </p:cNvSpPr>
          <p:nvPr>
            <p:ph type="body" idx="1"/>
          </p:nvPr>
        </p:nvSpPr>
        <p:spPr>
          <a:noFill/>
          <a:ln/>
        </p:spPr>
        <p:txBody>
          <a:bodyPr/>
          <a:lstStyle/>
          <a:p>
            <a:pPr eaLnBrk="1" hangingPunct="1">
              <a:spcBef>
                <a:spcPct val="0"/>
              </a:spcBef>
            </a:pPr>
            <a:endParaRPr lang="en-US" smtClean="0"/>
          </a:p>
        </p:txBody>
      </p:sp>
      <p:sp>
        <p:nvSpPr>
          <p:cNvPr id="46084" name="Slide Number Placeholder 3"/>
          <p:cNvSpPr>
            <a:spLocks noGrp="1"/>
          </p:cNvSpPr>
          <p:nvPr>
            <p:ph type="sldNum" sz="quarter" idx="5"/>
          </p:nvPr>
        </p:nvSpPr>
        <p:spPr>
          <a:noFill/>
        </p:spPr>
        <p:txBody>
          <a:bodyPr/>
          <a:lstStyle/>
          <a:p>
            <a:fld id="{3120D196-9F0E-4F64-9C48-B03D3D344329}" type="slidenum">
              <a:rPr lang="en-US"/>
              <a:pPr/>
              <a:t>17</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a:ln/>
        </p:spPr>
      </p:sp>
      <p:sp>
        <p:nvSpPr>
          <p:cNvPr id="47107" name="Notes Placeholder 2"/>
          <p:cNvSpPr>
            <a:spLocks noGrp="1"/>
          </p:cNvSpPr>
          <p:nvPr>
            <p:ph type="body" idx="1"/>
          </p:nvPr>
        </p:nvSpPr>
        <p:spPr>
          <a:noFill/>
          <a:ln/>
        </p:spPr>
        <p:txBody>
          <a:bodyPr/>
          <a:lstStyle/>
          <a:p>
            <a:pPr eaLnBrk="1" hangingPunct="1">
              <a:spcBef>
                <a:spcPct val="0"/>
              </a:spcBef>
            </a:pPr>
            <a:endParaRPr lang="en-US" smtClean="0"/>
          </a:p>
        </p:txBody>
      </p:sp>
      <p:sp>
        <p:nvSpPr>
          <p:cNvPr id="47108" name="Slide Number Placeholder 3"/>
          <p:cNvSpPr>
            <a:spLocks noGrp="1"/>
          </p:cNvSpPr>
          <p:nvPr>
            <p:ph type="sldNum" sz="quarter" idx="5"/>
          </p:nvPr>
        </p:nvSpPr>
        <p:spPr>
          <a:noFill/>
        </p:spPr>
        <p:txBody>
          <a:bodyPr/>
          <a:lstStyle/>
          <a:p>
            <a:fld id="{0E21FA96-5019-4C62-91B1-53FB96CFC3F8}" type="slidenum">
              <a:rPr lang="en-US"/>
              <a:pPr/>
              <a:t>18</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a:ln/>
        </p:spPr>
      </p:sp>
      <p:sp>
        <p:nvSpPr>
          <p:cNvPr id="63491" name="Notes Placeholder 2"/>
          <p:cNvSpPr>
            <a:spLocks noGrp="1"/>
          </p:cNvSpPr>
          <p:nvPr>
            <p:ph type="body" idx="1"/>
          </p:nvPr>
        </p:nvSpPr>
        <p:spPr>
          <a:noFill/>
          <a:ln/>
        </p:spPr>
        <p:txBody>
          <a:bodyPr/>
          <a:lstStyle/>
          <a:p>
            <a:pPr eaLnBrk="1" hangingPunct="1">
              <a:spcBef>
                <a:spcPct val="0"/>
              </a:spcBef>
            </a:pPr>
            <a:endParaRPr lang="en-US" smtClean="0"/>
          </a:p>
        </p:txBody>
      </p:sp>
      <p:sp>
        <p:nvSpPr>
          <p:cNvPr id="63492"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5F998F41-0CF4-4D49-B03A-3127CD80569F}" type="slidenum">
              <a:rPr lang="en-US" sz="1200">
                <a:latin typeface="Arial" charset="0"/>
              </a:rPr>
              <a:pPr algn="r"/>
              <a:t>24</a:t>
            </a:fld>
            <a:endParaRPr lang="en-US" sz="1200">
              <a:latin typeface="Arial"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p:cNvSpPr>
            <a:spLocks noGrp="1" noRot="1" noChangeAspect="1" noTextEdit="1"/>
          </p:cNvSpPr>
          <p:nvPr>
            <p:ph type="sldImg"/>
          </p:nvPr>
        </p:nvSpPr>
        <p:spPr bwMode="auto">
          <a:noFill/>
          <a:ln>
            <a:solidFill>
              <a:srgbClr val="000000"/>
            </a:solidFill>
            <a:miter lim="800000"/>
            <a:headEnd/>
            <a:tailEnd/>
          </a:ln>
        </p:spPr>
      </p:sp>
      <p:sp>
        <p:nvSpPr>
          <p:cNvPr id="7065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70660"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49035B74-1889-43CF-AA86-10ED0187C6E3}" type="slidenum">
              <a:rPr lang="en-US" sz="1200">
                <a:latin typeface="Calibri" pitchFamily="34" charset="0"/>
              </a:rPr>
              <a:pPr algn="r"/>
              <a:t>25</a:t>
            </a:fld>
            <a:endParaRPr lang="en-US" sz="1200">
              <a:latin typeface="Calibri"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bwMode="auto">
          <a:noFill/>
          <a:ln>
            <a:solidFill>
              <a:srgbClr val="000000"/>
            </a:solidFill>
            <a:miter lim="800000"/>
            <a:headEnd/>
            <a:tailEnd/>
          </a:ln>
        </p:spPr>
      </p:sp>
      <p:sp>
        <p:nvSpPr>
          <p:cNvPr id="6861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68612"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44EE4ACF-222E-4AD8-8B9A-C30266EFDDBB}" type="slidenum">
              <a:rPr lang="en-US" sz="1200">
                <a:latin typeface="Calibri" pitchFamily="34" charset="0"/>
              </a:rPr>
              <a:pPr algn="r"/>
              <a:t>26</a:t>
            </a:fld>
            <a:endParaRPr lang="en-US" sz="1200">
              <a:latin typeface="Calibri"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noTextEdit="1"/>
          </p:cNvSpPr>
          <p:nvPr>
            <p:ph type="sldImg"/>
          </p:nvPr>
        </p:nvSpPr>
        <p:spPr bwMode="auto">
          <a:noFill/>
          <a:ln>
            <a:solidFill>
              <a:srgbClr val="000000"/>
            </a:solidFill>
            <a:miter lim="800000"/>
            <a:headEnd/>
            <a:tailEnd/>
          </a:ln>
        </p:spPr>
      </p:sp>
      <p:sp>
        <p:nvSpPr>
          <p:cNvPr id="6963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69636"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053A0843-CBC9-4A30-B377-AD44442917C7}" type="slidenum">
              <a:rPr lang="en-US" sz="1200">
                <a:latin typeface="Calibri" pitchFamily="34" charset="0"/>
              </a:rPr>
              <a:pPr algn="r"/>
              <a:t>27</a:t>
            </a:fld>
            <a:endParaRPr lang="en-US" sz="1200">
              <a:latin typeface="Calibri"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Image Placeholder 1"/>
          <p:cNvSpPr>
            <a:spLocks noGrp="1" noRot="1" noChangeAspect="1" noTextEdit="1"/>
          </p:cNvSpPr>
          <p:nvPr>
            <p:ph type="sldImg"/>
          </p:nvPr>
        </p:nvSpPr>
        <p:spPr bwMode="auto">
          <a:noFill/>
          <a:ln>
            <a:solidFill>
              <a:srgbClr val="000000"/>
            </a:solidFill>
            <a:miter lim="800000"/>
            <a:headEnd/>
            <a:tailEnd/>
          </a:ln>
        </p:spPr>
      </p:sp>
      <p:sp>
        <p:nvSpPr>
          <p:cNvPr id="7987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79876" name="Slide Number Placeholder 3"/>
          <p:cNvSpPr>
            <a:spLocks noGrp="1"/>
          </p:cNvSpPr>
          <p:nvPr>
            <p:ph type="sldNum" sz="quarter" idx="5"/>
          </p:nvPr>
        </p:nvSpPr>
        <p:spPr bwMode="auto">
          <a:ln>
            <a:miter lim="800000"/>
            <a:headEnd/>
            <a:tailEnd/>
          </a:ln>
        </p:spPr>
        <p:txBody>
          <a:bodyPr/>
          <a:lstStyle/>
          <a:p>
            <a:fld id="{3667DC1D-0375-4ED1-AFE4-56371E887B25}" type="slidenum">
              <a:rPr lang="en-US"/>
              <a:pPr/>
              <a:t>30</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Image Placeholder 1"/>
          <p:cNvSpPr>
            <a:spLocks noGrp="1" noRot="1" noChangeAspect="1" noTextEdit="1"/>
          </p:cNvSpPr>
          <p:nvPr>
            <p:ph type="sldImg"/>
          </p:nvPr>
        </p:nvSpPr>
        <p:spPr bwMode="auto">
          <a:noFill/>
          <a:ln>
            <a:solidFill>
              <a:srgbClr val="000000"/>
            </a:solidFill>
            <a:miter lim="800000"/>
            <a:headEnd/>
            <a:tailEnd/>
          </a:ln>
        </p:spPr>
      </p:sp>
      <p:sp>
        <p:nvSpPr>
          <p:cNvPr id="8089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80900" name="Slide Number Placeholder 3"/>
          <p:cNvSpPr>
            <a:spLocks noGrp="1"/>
          </p:cNvSpPr>
          <p:nvPr>
            <p:ph type="sldNum" sz="quarter" idx="5"/>
          </p:nvPr>
        </p:nvSpPr>
        <p:spPr bwMode="auto">
          <a:ln>
            <a:miter lim="800000"/>
            <a:headEnd/>
            <a:tailEnd/>
          </a:ln>
        </p:spPr>
        <p:txBody>
          <a:bodyPr/>
          <a:lstStyle/>
          <a:p>
            <a:fld id="{6BFCB2DB-F0CD-432C-B0C8-D1876C5DA96A}" type="slidenum">
              <a:rPr lang="en-US"/>
              <a:pPr/>
              <a:t>31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1D8BD707-D9CF-40AE-B4C6-C98DA3205C09}" type="datetimeFigureOut">
              <a:rPr lang="en-US" smtClean="0"/>
              <a:pPr/>
              <a:t>1/27/2010</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1/27/2010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1/27/2010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1/27/2010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1/27/2010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1/27/2010</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1D8BD707-D9CF-40AE-B4C6-C98DA3205C09}" type="datetimeFigureOut">
              <a:rPr lang="en-US" smtClean="0"/>
              <a:pPr/>
              <a:t>1/27/2010</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1D8BD707-D9CF-40AE-B4C6-C98DA3205C09}" type="datetimeFigureOut">
              <a:rPr lang="en-US" smtClean="0"/>
              <a:pPr/>
              <a:t>1/27/2010</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1D8BD707-D9CF-40AE-B4C6-C98DA3205C09}" type="datetimeFigureOut">
              <a:rPr lang="en-US" smtClean="0"/>
              <a:pPr/>
              <a:t>1/27/2010</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1D8BD707-D9CF-40AE-B4C6-C98DA3205C09}" type="datetimeFigureOut">
              <a:rPr lang="en-US" smtClean="0"/>
              <a:pPr/>
              <a:t>1/27/2010</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1D8BD707-D9CF-40AE-B4C6-C98DA3205C09}" type="datetimeFigureOut">
              <a:rPr lang="en-US" smtClean="0"/>
              <a:pPr/>
              <a:t>1/27/2010</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B6F15528-21DE-4FAA-801E-634DDDAF4B2B}"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1D8BD707-D9CF-40AE-B4C6-C98DA3205C09}" type="datetimeFigureOut">
              <a:rPr lang="en-US" smtClean="0"/>
              <a:pPr/>
              <a:t>1/27/2010</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mailto:admin@admin.com" TargetMode="External"/><Relationship Id="rId2" Type="http://schemas.openxmlformats.org/officeDocument/2006/relationships/hyperlink" Target="http://catissue.wustl.edu/"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caTissue</a:t>
            </a:r>
            <a:endParaRPr lang="en-US" dirty="0"/>
          </a:p>
        </p:txBody>
      </p:sp>
      <p:sp>
        <p:nvSpPr>
          <p:cNvPr id="3" name="Subtitle 2"/>
          <p:cNvSpPr>
            <a:spLocks noGrp="1"/>
          </p:cNvSpPr>
          <p:nvPr>
            <p:ph type="subTitle" idx="1"/>
          </p:nvPr>
        </p:nvSpPr>
        <p:spPr/>
        <p:txBody>
          <a:bodyPr/>
          <a:lstStyle/>
          <a:p>
            <a:endParaRPr lang="en-US"/>
          </a:p>
        </p:txBody>
      </p:sp>
      <p:grpSp>
        <p:nvGrpSpPr>
          <p:cNvPr id="4" name="Group 3"/>
          <p:cNvGrpSpPr>
            <a:grpSpLocks/>
          </p:cNvGrpSpPr>
          <p:nvPr/>
        </p:nvGrpSpPr>
        <p:grpSpPr bwMode="auto">
          <a:xfrm>
            <a:off x="76200" y="228600"/>
            <a:ext cx="4876800" cy="990600"/>
            <a:chOff x="362339" y="1981200"/>
            <a:chExt cx="8629261" cy="2362200"/>
          </a:xfrm>
        </p:grpSpPr>
        <p:pic>
          <p:nvPicPr>
            <p:cNvPr id="5" name="Picture 68"/>
            <p:cNvPicPr>
              <a:picLocks noChangeAspect="1" noChangeArrowheads="1"/>
            </p:cNvPicPr>
            <p:nvPr/>
          </p:nvPicPr>
          <p:blipFill>
            <a:blip r:embed="rId2"/>
            <a:srcRect/>
            <a:stretch>
              <a:fillRect/>
            </a:stretch>
          </p:blipFill>
          <p:spPr bwMode="auto">
            <a:xfrm>
              <a:off x="362339" y="1981200"/>
              <a:ext cx="8629261" cy="2362200"/>
            </a:xfrm>
            <a:prstGeom prst="rect">
              <a:avLst/>
            </a:prstGeom>
            <a:noFill/>
            <a:ln w="9525">
              <a:noFill/>
              <a:miter lim="800000"/>
              <a:headEnd/>
              <a:tailEnd/>
            </a:ln>
          </p:spPr>
        </p:pic>
        <p:pic>
          <p:nvPicPr>
            <p:cNvPr id="6" name="Picture 69"/>
            <p:cNvPicPr>
              <a:picLocks noChangeAspect="1" noChangeArrowheads="1"/>
            </p:cNvPicPr>
            <p:nvPr/>
          </p:nvPicPr>
          <p:blipFill>
            <a:blip r:embed="rId3"/>
            <a:srcRect/>
            <a:stretch>
              <a:fillRect/>
            </a:stretch>
          </p:blipFill>
          <p:spPr bwMode="auto">
            <a:xfrm>
              <a:off x="6096000" y="2034746"/>
              <a:ext cx="2590800" cy="1470454"/>
            </a:xfrm>
            <a:prstGeom prst="rect">
              <a:avLst/>
            </a:prstGeom>
            <a:noFill/>
            <a:ln w="9525">
              <a:noFill/>
              <a:miter lim="800000"/>
              <a:headEnd/>
              <a:tailEnd/>
            </a:ln>
          </p:spPr>
        </p:pic>
      </p:gr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caTissue is a open source web based application</a:t>
            </a:r>
          </a:p>
          <a:p>
            <a:r>
              <a:rPr lang="en-US" dirty="0" smtClean="0"/>
              <a:t>Adherence to </a:t>
            </a:r>
            <a:r>
              <a:rPr lang="en-US" dirty="0" err="1" smtClean="0"/>
              <a:t>caBIG</a:t>
            </a:r>
            <a:r>
              <a:rPr lang="en-US" baseline="30000" dirty="0" err="1" smtClean="0"/>
              <a:t>TM</a:t>
            </a:r>
            <a:r>
              <a:rPr lang="en-US" baseline="30000" dirty="0" smtClean="0"/>
              <a:t> </a:t>
            </a:r>
            <a:r>
              <a:rPr lang="en-US" dirty="0" smtClean="0"/>
              <a:t>compatibility guidelines</a:t>
            </a:r>
          </a:p>
          <a:p>
            <a:r>
              <a:rPr lang="en-US" dirty="0" smtClean="0"/>
              <a:t>General </a:t>
            </a:r>
            <a:r>
              <a:rPr lang="en-US" dirty="0" err="1" smtClean="0"/>
              <a:t>biospecimen</a:t>
            </a:r>
            <a:r>
              <a:rPr lang="en-US" dirty="0" smtClean="0"/>
              <a:t> tracking functionality</a:t>
            </a:r>
            <a:r>
              <a:rPr lang="en-US" baseline="30000" dirty="0" smtClean="0"/>
              <a:t> </a:t>
            </a:r>
          </a:p>
          <a:p>
            <a:r>
              <a:rPr lang="en-US" dirty="0" smtClean="0"/>
              <a:t>Authentication and Authorization of data</a:t>
            </a:r>
          </a:p>
          <a:p>
            <a:r>
              <a:rPr lang="en-US" dirty="0" smtClean="0"/>
              <a:t>Extendibility to integrate with other systems</a:t>
            </a:r>
          </a:p>
        </p:txBody>
      </p:sp>
      <p:sp>
        <p:nvSpPr>
          <p:cNvPr id="2" name="Title 1"/>
          <p:cNvSpPr>
            <a:spLocks noGrp="1"/>
          </p:cNvSpPr>
          <p:nvPr>
            <p:ph type="title"/>
          </p:nvPr>
        </p:nvSpPr>
        <p:spPr/>
        <p:txBody>
          <a:bodyPr/>
          <a:lstStyle/>
          <a:p>
            <a:r>
              <a:rPr lang="en-US" dirty="0" smtClean="0"/>
              <a:t>General Requirements</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457200" y="1481138"/>
          <a:ext cx="8229600" cy="4079240"/>
        </p:xfrm>
        <a:graphic>
          <a:graphicData uri="http://schemas.openxmlformats.org/drawingml/2006/table">
            <a:tbl>
              <a:tblPr firstRow="1" bandRow="1">
                <a:tableStyleId>{5C22544A-7EE6-4342-B048-85BDC9FD1C3A}</a:tableStyleId>
              </a:tblPr>
              <a:tblGrid>
                <a:gridCol w="4114800"/>
                <a:gridCol w="4114800"/>
              </a:tblGrid>
              <a:tr h="370840">
                <a:tc>
                  <a:txBody>
                    <a:bodyPr/>
                    <a:lstStyle/>
                    <a:p>
                      <a:pPr algn="ctr"/>
                      <a:r>
                        <a:rPr lang="en-US" dirty="0" smtClean="0"/>
                        <a:t>Software</a:t>
                      </a:r>
                      <a:endParaRPr lang="en-US" dirty="0"/>
                    </a:p>
                  </a:txBody>
                  <a:tcPr/>
                </a:tc>
                <a:tc>
                  <a:txBody>
                    <a:bodyPr/>
                    <a:lstStyle/>
                    <a:p>
                      <a:pPr algn="ctr"/>
                      <a:r>
                        <a:rPr lang="en-US" dirty="0" smtClean="0"/>
                        <a:t>Version</a:t>
                      </a:r>
                      <a:endParaRPr lang="en-US" dirty="0"/>
                    </a:p>
                  </a:txBody>
                  <a:tcPr/>
                </a:tc>
              </a:tr>
              <a:tr h="370840">
                <a:tc>
                  <a:txBody>
                    <a:bodyPr/>
                    <a:lstStyle/>
                    <a:p>
                      <a:r>
                        <a:rPr lang="en-US" dirty="0" smtClean="0"/>
                        <a:t>JDK</a:t>
                      </a:r>
                      <a:endParaRPr lang="en-US" dirty="0"/>
                    </a:p>
                  </a:txBody>
                  <a:tcPr/>
                </a:tc>
                <a:tc>
                  <a:txBody>
                    <a:bodyPr/>
                    <a:lstStyle/>
                    <a:p>
                      <a:r>
                        <a:rPr lang="en-US" dirty="0" smtClean="0"/>
                        <a:t>1.5</a:t>
                      </a:r>
                      <a:endParaRPr lang="en-US" dirty="0"/>
                    </a:p>
                  </a:txBody>
                  <a:tcPr/>
                </a:tc>
              </a:tr>
              <a:tr h="370840">
                <a:tc>
                  <a:txBody>
                    <a:bodyPr/>
                    <a:lstStyle/>
                    <a:p>
                      <a:r>
                        <a:rPr lang="en-US" dirty="0" smtClean="0"/>
                        <a:t>Struts</a:t>
                      </a:r>
                      <a:endParaRPr lang="en-US" dirty="0"/>
                    </a:p>
                  </a:txBody>
                  <a:tcPr/>
                </a:tc>
                <a:tc>
                  <a:txBody>
                    <a:bodyPr/>
                    <a:lstStyle/>
                    <a:p>
                      <a:r>
                        <a:rPr lang="en-US" dirty="0" smtClean="0"/>
                        <a:t>1.1</a:t>
                      </a:r>
                      <a:endParaRPr lang="en-US" dirty="0"/>
                    </a:p>
                  </a:txBody>
                  <a:tcPr/>
                </a:tc>
              </a:tr>
              <a:tr h="370840">
                <a:tc>
                  <a:txBody>
                    <a:bodyPr/>
                    <a:lstStyle/>
                    <a:p>
                      <a:r>
                        <a:rPr lang="en-US" dirty="0" smtClean="0"/>
                        <a:t>Hibernate</a:t>
                      </a:r>
                      <a:endParaRPr lang="en-US" dirty="0"/>
                    </a:p>
                  </a:txBody>
                  <a:tcPr/>
                </a:tc>
                <a:tc>
                  <a:txBody>
                    <a:bodyPr/>
                    <a:lstStyle/>
                    <a:p>
                      <a:r>
                        <a:rPr lang="en-US" dirty="0" smtClean="0"/>
                        <a:t>3.1.3</a:t>
                      </a:r>
                      <a:endParaRPr lang="en-US" dirty="0"/>
                    </a:p>
                  </a:txBody>
                  <a:tcPr/>
                </a:tc>
              </a:tr>
              <a:tr h="370840">
                <a:tc>
                  <a:txBody>
                    <a:bodyPr/>
                    <a:lstStyle/>
                    <a:p>
                      <a:r>
                        <a:rPr lang="en-US" dirty="0" err="1" smtClean="0"/>
                        <a:t>Jboss</a:t>
                      </a:r>
                      <a:endParaRPr lang="en-US" dirty="0"/>
                    </a:p>
                  </a:txBody>
                  <a:tcPr/>
                </a:tc>
                <a:tc>
                  <a:txBody>
                    <a:bodyPr/>
                    <a:lstStyle/>
                    <a:p>
                      <a:r>
                        <a:rPr lang="en-US" dirty="0" smtClean="0"/>
                        <a:t>4.2.2.GA</a:t>
                      </a:r>
                      <a:endParaRPr lang="en-US" dirty="0"/>
                    </a:p>
                  </a:txBody>
                  <a:tcPr/>
                </a:tc>
              </a:tr>
              <a:tr h="370840">
                <a:tc>
                  <a:txBody>
                    <a:bodyPr/>
                    <a:lstStyle/>
                    <a:p>
                      <a:r>
                        <a:rPr lang="en-US" dirty="0" err="1" smtClean="0"/>
                        <a:t>MySQL</a:t>
                      </a:r>
                      <a:endParaRPr lang="en-US" dirty="0"/>
                    </a:p>
                  </a:txBody>
                  <a:tcPr/>
                </a:tc>
                <a:tc>
                  <a:txBody>
                    <a:bodyPr/>
                    <a:lstStyle/>
                    <a:p>
                      <a:r>
                        <a:rPr lang="en-US" dirty="0" smtClean="0"/>
                        <a:t>5.0.45</a:t>
                      </a:r>
                      <a:endParaRPr lang="en-US" dirty="0"/>
                    </a:p>
                  </a:txBody>
                  <a:tcPr/>
                </a:tc>
              </a:tr>
              <a:tr h="370840">
                <a:tc>
                  <a:txBody>
                    <a:bodyPr/>
                    <a:lstStyle/>
                    <a:p>
                      <a:r>
                        <a:rPr lang="en-US" dirty="0" smtClean="0"/>
                        <a:t>Oracle</a:t>
                      </a:r>
                      <a:endParaRPr lang="en-US" dirty="0"/>
                    </a:p>
                  </a:txBody>
                  <a:tcPr/>
                </a:tc>
                <a:tc>
                  <a:txBody>
                    <a:bodyPr/>
                    <a:lstStyle/>
                    <a:p>
                      <a:r>
                        <a:rPr lang="en-US" dirty="0" smtClean="0"/>
                        <a:t>10.2.0.2</a:t>
                      </a:r>
                      <a:endParaRPr lang="en-US" dirty="0"/>
                    </a:p>
                  </a:txBody>
                  <a:tcPr/>
                </a:tc>
              </a:tr>
              <a:tr h="370840">
                <a:tc>
                  <a:txBody>
                    <a:bodyPr/>
                    <a:lstStyle/>
                    <a:p>
                      <a:r>
                        <a:rPr lang="en-US" dirty="0" smtClean="0"/>
                        <a:t>Apache Ant</a:t>
                      </a:r>
                      <a:endParaRPr lang="en-US" dirty="0"/>
                    </a:p>
                  </a:txBody>
                  <a:tcPr/>
                </a:tc>
                <a:tc>
                  <a:txBody>
                    <a:bodyPr/>
                    <a:lstStyle/>
                    <a:p>
                      <a:r>
                        <a:rPr lang="en-US" dirty="0" smtClean="0"/>
                        <a:t>1.7</a:t>
                      </a:r>
                      <a:endParaRPr lang="en-US" dirty="0"/>
                    </a:p>
                  </a:txBody>
                  <a:tcPr/>
                </a:tc>
              </a:tr>
              <a:tr h="370840">
                <a:tc>
                  <a:txBody>
                    <a:bodyPr/>
                    <a:lstStyle/>
                    <a:p>
                      <a:r>
                        <a:rPr lang="en-US" dirty="0" smtClean="0"/>
                        <a:t>CSM</a:t>
                      </a:r>
                      <a:endParaRPr lang="en-US" dirty="0"/>
                    </a:p>
                  </a:txBody>
                  <a:tcPr/>
                </a:tc>
                <a:tc>
                  <a:txBody>
                    <a:bodyPr/>
                    <a:lstStyle/>
                    <a:p>
                      <a:r>
                        <a:rPr lang="en-US" dirty="0" smtClean="0"/>
                        <a:t>3.2</a:t>
                      </a:r>
                      <a:endParaRPr lang="en-US" dirty="0"/>
                    </a:p>
                  </a:txBody>
                  <a:tcPr/>
                </a:tc>
              </a:tr>
              <a:tr h="370840">
                <a:tc>
                  <a:txBody>
                    <a:bodyPr/>
                    <a:lstStyle/>
                    <a:p>
                      <a:r>
                        <a:rPr lang="en-US" dirty="0" smtClean="0"/>
                        <a:t>caCORE</a:t>
                      </a:r>
                      <a:endParaRPr lang="en-US" dirty="0"/>
                    </a:p>
                  </a:txBody>
                  <a:tcPr/>
                </a:tc>
                <a:tc>
                  <a:txBody>
                    <a:bodyPr/>
                    <a:lstStyle/>
                    <a:p>
                      <a:r>
                        <a:rPr lang="en-US" dirty="0" smtClean="0"/>
                        <a:t>3.2.1</a:t>
                      </a:r>
                      <a:endParaRPr lang="en-US" dirty="0"/>
                    </a:p>
                  </a:txBody>
                  <a:tcPr/>
                </a:tc>
              </a:tr>
              <a:tr h="370840">
                <a:tc>
                  <a:txBody>
                    <a:bodyPr/>
                    <a:lstStyle/>
                    <a:p>
                      <a:r>
                        <a:rPr lang="en-US" dirty="0" smtClean="0"/>
                        <a:t>caGrid</a:t>
                      </a:r>
                      <a:endParaRPr lang="en-US" dirty="0"/>
                    </a:p>
                  </a:txBody>
                  <a:tcPr/>
                </a:tc>
                <a:tc>
                  <a:txBody>
                    <a:bodyPr/>
                    <a:lstStyle/>
                    <a:p>
                      <a:r>
                        <a:rPr lang="en-US" dirty="0" smtClean="0"/>
                        <a:t>1.2</a:t>
                      </a:r>
                      <a:endParaRPr lang="en-US" dirty="0"/>
                    </a:p>
                  </a:txBody>
                  <a:tcPr/>
                </a:tc>
              </a:tr>
            </a:tbl>
          </a:graphicData>
        </a:graphic>
      </p:graphicFrame>
      <p:sp>
        <p:nvSpPr>
          <p:cNvPr id="3" name="Title 2"/>
          <p:cNvSpPr>
            <a:spLocks noGrp="1"/>
          </p:cNvSpPr>
          <p:nvPr>
            <p:ph type="title"/>
          </p:nvPr>
        </p:nvSpPr>
        <p:spPr/>
        <p:txBody>
          <a:bodyPr/>
          <a:lstStyle/>
          <a:p>
            <a:r>
              <a:rPr lang="en-US" dirty="0" smtClean="0"/>
              <a:t>Technical specification</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Content Placeholder 37"/>
          <p:cNvSpPr>
            <a:spLocks noGrp="1"/>
          </p:cNvSpPr>
          <p:nvPr>
            <p:ph idx="1"/>
          </p:nvPr>
        </p:nvSpPr>
        <p:spPr/>
        <p:txBody>
          <a:bodyPr/>
          <a:lstStyle/>
          <a:p>
            <a:endParaRPr lang="en-US" dirty="0"/>
          </a:p>
        </p:txBody>
      </p:sp>
      <p:sp>
        <p:nvSpPr>
          <p:cNvPr id="7170" name="Title 1"/>
          <p:cNvSpPr>
            <a:spLocks noGrp="1"/>
          </p:cNvSpPr>
          <p:nvPr>
            <p:ph type="title"/>
          </p:nvPr>
        </p:nvSpPr>
        <p:spPr/>
        <p:txBody>
          <a:bodyPr/>
          <a:lstStyle/>
          <a:p>
            <a:pPr eaLnBrk="1" hangingPunct="1"/>
            <a:r>
              <a:rPr lang="en-US" dirty="0" smtClean="0"/>
              <a:t>J2EE Architecture</a:t>
            </a:r>
          </a:p>
        </p:txBody>
      </p:sp>
      <p:grpSp>
        <p:nvGrpSpPr>
          <p:cNvPr id="2" name="Group 66"/>
          <p:cNvGrpSpPr>
            <a:grpSpLocks/>
          </p:cNvGrpSpPr>
          <p:nvPr/>
        </p:nvGrpSpPr>
        <p:grpSpPr bwMode="auto">
          <a:xfrm>
            <a:off x="7810500" y="1219200"/>
            <a:ext cx="1485900" cy="2971800"/>
            <a:chOff x="7811037" y="1143000"/>
            <a:chExt cx="1485363" cy="2971800"/>
          </a:xfrm>
        </p:grpSpPr>
        <p:sp>
          <p:nvSpPr>
            <p:cNvPr id="19" name="Rectangle 18"/>
            <p:cNvSpPr/>
            <p:nvPr/>
          </p:nvSpPr>
          <p:spPr>
            <a:xfrm>
              <a:off x="7849123" y="2781300"/>
              <a:ext cx="1447277" cy="53340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400" i="1" dirty="0">
                  <a:solidFill>
                    <a:schemeClr val="tx1"/>
                  </a:solidFill>
                </a:rPr>
                <a:t>n-tier biz. Logic layer</a:t>
              </a:r>
            </a:p>
          </p:txBody>
        </p:sp>
        <p:sp>
          <p:nvSpPr>
            <p:cNvPr id="13" name="Right Brace 12"/>
            <p:cNvSpPr/>
            <p:nvPr/>
          </p:nvSpPr>
          <p:spPr>
            <a:xfrm>
              <a:off x="7811037" y="1790700"/>
              <a:ext cx="228517" cy="381000"/>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15" name="Right Brace 14"/>
            <p:cNvSpPr/>
            <p:nvPr/>
          </p:nvSpPr>
          <p:spPr>
            <a:xfrm>
              <a:off x="7811037" y="2743200"/>
              <a:ext cx="228517" cy="1371600"/>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17" name="Rectangle 16"/>
            <p:cNvSpPr/>
            <p:nvPr/>
          </p:nvSpPr>
          <p:spPr>
            <a:xfrm>
              <a:off x="7925296" y="1143000"/>
              <a:ext cx="1218759" cy="53340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400" i="1" dirty="0">
                  <a:solidFill>
                    <a:schemeClr val="tx1"/>
                  </a:solidFill>
                </a:rPr>
                <a:t>Access layer</a:t>
              </a:r>
            </a:p>
          </p:txBody>
        </p:sp>
        <p:sp>
          <p:nvSpPr>
            <p:cNvPr id="18" name="Rectangle 17"/>
            <p:cNvSpPr/>
            <p:nvPr/>
          </p:nvSpPr>
          <p:spPr>
            <a:xfrm>
              <a:off x="7887209" y="1714500"/>
              <a:ext cx="1142587" cy="53340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400" i="1" dirty="0">
                  <a:solidFill>
                    <a:schemeClr val="tx1"/>
                  </a:solidFill>
                </a:rPr>
                <a:t>Controller</a:t>
              </a:r>
            </a:p>
          </p:txBody>
        </p:sp>
        <p:sp>
          <p:nvSpPr>
            <p:cNvPr id="20" name="Right Brace 19"/>
            <p:cNvSpPr/>
            <p:nvPr/>
          </p:nvSpPr>
          <p:spPr>
            <a:xfrm>
              <a:off x="7811037" y="1231900"/>
              <a:ext cx="228517" cy="381000"/>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grpSp>
      <p:grpSp>
        <p:nvGrpSpPr>
          <p:cNvPr id="14" name="Group 62"/>
          <p:cNvGrpSpPr>
            <a:grpSpLocks/>
          </p:cNvGrpSpPr>
          <p:nvPr/>
        </p:nvGrpSpPr>
        <p:grpSpPr bwMode="auto">
          <a:xfrm>
            <a:off x="3924300" y="4495800"/>
            <a:ext cx="1828800" cy="1219200"/>
            <a:chOff x="3924837" y="4419600"/>
            <a:chExt cx="1828800" cy="1219200"/>
          </a:xfrm>
        </p:grpSpPr>
        <p:sp>
          <p:nvSpPr>
            <p:cNvPr id="10" name="Flowchart: Magnetic Disk 9"/>
            <p:cNvSpPr/>
            <p:nvPr/>
          </p:nvSpPr>
          <p:spPr>
            <a:xfrm>
              <a:off x="3924837" y="4724400"/>
              <a:ext cx="1828800" cy="914400"/>
            </a:xfrm>
            <a:prstGeom prst="flowChartMagneticDisk">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solidFill>
                    <a:schemeClr val="tx1"/>
                  </a:solidFill>
                </a:rPr>
                <a:t>caTissue , CSM, Metadata, DE</a:t>
              </a:r>
            </a:p>
          </p:txBody>
        </p:sp>
        <p:sp>
          <p:nvSpPr>
            <p:cNvPr id="11" name="Up-Down Arrow 10"/>
            <p:cNvSpPr/>
            <p:nvPr/>
          </p:nvSpPr>
          <p:spPr>
            <a:xfrm>
              <a:off x="4763037" y="4419600"/>
              <a:ext cx="152400" cy="304800"/>
            </a:xfrm>
            <a:prstGeom prst="upDownArrow">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endParaRPr>
            </a:p>
          </p:txBody>
        </p:sp>
      </p:grpSp>
      <p:grpSp>
        <p:nvGrpSpPr>
          <p:cNvPr id="16" name="Group 63"/>
          <p:cNvGrpSpPr>
            <a:grpSpLocks/>
          </p:cNvGrpSpPr>
          <p:nvPr/>
        </p:nvGrpSpPr>
        <p:grpSpPr bwMode="auto">
          <a:xfrm>
            <a:off x="2095500" y="2743200"/>
            <a:ext cx="5638800" cy="1714500"/>
            <a:chOff x="2096037" y="2666999"/>
            <a:chExt cx="5638800" cy="1715037"/>
          </a:xfrm>
        </p:grpSpPr>
        <p:sp>
          <p:nvSpPr>
            <p:cNvPr id="6" name="Rectangle 5"/>
            <p:cNvSpPr/>
            <p:nvPr/>
          </p:nvSpPr>
          <p:spPr>
            <a:xfrm>
              <a:off x="2096037" y="2666999"/>
              <a:ext cx="5638800" cy="1715037"/>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lstStyle/>
            <a:p>
              <a:pPr algn="ctr" fontAlgn="auto">
                <a:spcBef>
                  <a:spcPts val="0"/>
                </a:spcBef>
                <a:spcAft>
                  <a:spcPts val="0"/>
                </a:spcAft>
                <a:defRPr/>
              </a:pPr>
              <a:r>
                <a:rPr lang="en-US" b="1" dirty="0">
                  <a:solidFill>
                    <a:schemeClr val="tx1"/>
                  </a:solidFill>
                </a:rPr>
                <a:t>Business Logic Layer</a:t>
              </a:r>
            </a:p>
          </p:txBody>
        </p:sp>
        <p:sp>
          <p:nvSpPr>
            <p:cNvPr id="7" name="Rectangle 6"/>
            <p:cNvSpPr/>
            <p:nvPr/>
          </p:nvSpPr>
          <p:spPr>
            <a:xfrm>
              <a:off x="2096037" y="3543573"/>
              <a:ext cx="2895600" cy="533567"/>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solidFill>
                    <a:schemeClr val="tx1"/>
                  </a:solidFill>
                </a:rPr>
                <a:t>DAO Factory</a:t>
              </a:r>
            </a:p>
            <a:p>
              <a:pPr algn="ctr" fontAlgn="auto">
                <a:spcBef>
                  <a:spcPts val="0"/>
                </a:spcBef>
                <a:spcAft>
                  <a:spcPts val="0"/>
                </a:spcAft>
                <a:defRPr/>
              </a:pPr>
              <a:r>
                <a:rPr lang="en-US" dirty="0">
                  <a:solidFill>
                    <a:schemeClr val="tx1"/>
                  </a:solidFill>
                </a:rPr>
                <a:t>(Hibernate DAO / JDBC DAO)</a:t>
              </a:r>
            </a:p>
          </p:txBody>
        </p:sp>
        <p:sp>
          <p:nvSpPr>
            <p:cNvPr id="8" name="Rectangle 7"/>
            <p:cNvSpPr/>
            <p:nvPr/>
          </p:nvSpPr>
          <p:spPr>
            <a:xfrm>
              <a:off x="4991637" y="3543573"/>
              <a:ext cx="2743200" cy="83846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solidFill>
                    <a:schemeClr val="tx1"/>
                  </a:solidFill>
                </a:rPr>
                <a:t>CSM Interface</a:t>
              </a:r>
            </a:p>
          </p:txBody>
        </p:sp>
        <p:sp>
          <p:nvSpPr>
            <p:cNvPr id="9" name="Rectangle 8"/>
            <p:cNvSpPr/>
            <p:nvPr/>
          </p:nvSpPr>
          <p:spPr>
            <a:xfrm>
              <a:off x="2096037" y="4077141"/>
              <a:ext cx="2895600" cy="30489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solidFill>
                    <a:schemeClr val="tx1"/>
                  </a:solidFill>
                </a:rPr>
                <a:t>Audit Layer</a:t>
              </a:r>
            </a:p>
          </p:txBody>
        </p:sp>
        <p:sp>
          <p:nvSpPr>
            <p:cNvPr id="22" name="Rectangle 21"/>
            <p:cNvSpPr/>
            <p:nvPr/>
          </p:nvSpPr>
          <p:spPr>
            <a:xfrm>
              <a:off x="2096037" y="3048118"/>
              <a:ext cx="1371600" cy="533567"/>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solidFill>
                    <a:schemeClr val="tx1"/>
                  </a:solidFill>
                </a:rPr>
                <a:t>CRUD Operations</a:t>
              </a:r>
            </a:p>
          </p:txBody>
        </p:sp>
        <p:sp>
          <p:nvSpPr>
            <p:cNvPr id="23" name="Rectangle 22"/>
            <p:cNvSpPr/>
            <p:nvPr/>
          </p:nvSpPr>
          <p:spPr>
            <a:xfrm>
              <a:off x="3467637" y="3010006"/>
              <a:ext cx="1295400" cy="533567"/>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solidFill>
                    <a:schemeClr val="tx1"/>
                  </a:solidFill>
                </a:rPr>
                <a:t>Simple Query</a:t>
              </a:r>
            </a:p>
          </p:txBody>
        </p:sp>
        <p:sp>
          <p:nvSpPr>
            <p:cNvPr id="24" name="Rectangle 23"/>
            <p:cNvSpPr/>
            <p:nvPr/>
          </p:nvSpPr>
          <p:spPr>
            <a:xfrm>
              <a:off x="4763037" y="3010006"/>
              <a:ext cx="1371600" cy="533567"/>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solidFill>
                    <a:schemeClr val="tx1"/>
                  </a:solidFill>
                </a:rPr>
                <a:t>Advanced Query</a:t>
              </a:r>
            </a:p>
          </p:txBody>
        </p:sp>
        <p:sp>
          <p:nvSpPr>
            <p:cNvPr id="25" name="Rectangle 24"/>
            <p:cNvSpPr/>
            <p:nvPr/>
          </p:nvSpPr>
          <p:spPr>
            <a:xfrm>
              <a:off x="6134637" y="3010006"/>
              <a:ext cx="1600200" cy="533567"/>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solidFill>
                    <a:schemeClr val="tx1"/>
                  </a:solidFill>
                </a:rPr>
                <a:t>Dynamic Extensions</a:t>
              </a:r>
            </a:p>
          </p:txBody>
        </p:sp>
      </p:grpSp>
      <p:grpSp>
        <p:nvGrpSpPr>
          <p:cNvPr id="21" name="Group 65"/>
          <p:cNvGrpSpPr>
            <a:grpSpLocks/>
          </p:cNvGrpSpPr>
          <p:nvPr/>
        </p:nvGrpSpPr>
        <p:grpSpPr bwMode="auto">
          <a:xfrm>
            <a:off x="2095500" y="1257300"/>
            <a:ext cx="5638800" cy="1562100"/>
            <a:chOff x="2096037" y="1181637"/>
            <a:chExt cx="5638800" cy="1561562"/>
          </a:xfrm>
        </p:grpSpPr>
        <p:grpSp>
          <p:nvGrpSpPr>
            <p:cNvPr id="26" name="Group 60"/>
            <p:cNvGrpSpPr>
              <a:grpSpLocks/>
            </p:cNvGrpSpPr>
            <p:nvPr/>
          </p:nvGrpSpPr>
          <p:grpSpPr bwMode="auto">
            <a:xfrm>
              <a:off x="5296437" y="1181637"/>
              <a:ext cx="2438400" cy="1066800"/>
              <a:chOff x="5296437" y="1181637"/>
              <a:chExt cx="2438400" cy="1066800"/>
            </a:xfrm>
          </p:grpSpPr>
          <p:sp>
            <p:nvSpPr>
              <p:cNvPr id="4" name="Rectangle 3"/>
              <p:cNvSpPr/>
              <p:nvPr/>
            </p:nvSpPr>
            <p:spPr>
              <a:xfrm>
                <a:off x="5296437" y="1181637"/>
                <a:ext cx="2438400" cy="533216"/>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solidFill>
                      <a:schemeClr val="tx1"/>
                    </a:solidFill>
                  </a:rPr>
                  <a:t>User Interface</a:t>
                </a:r>
              </a:p>
              <a:p>
                <a:pPr algn="ctr" fontAlgn="auto">
                  <a:spcBef>
                    <a:spcPts val="0"/>
                  </a:spcBef>
                  <a:spcAft>
                    <a:spcPts val="0"/>
                  </a:spcAft>
                  <a:defRPr/>
                </a:pPr>
                <a:r>
                  <a:rPr lang="en-US" dirty="0">
                    <a:solidFill>
                      <a:schemeClr val="tx1"/>
                    </a:solidFill>
                  </a:rPr>
                  <a:t>(JSPs/Flex/AJAX)</a:t>
                </a:r>
              </a:p>
            </p:txBody>
          </p:sp>
          <p:sp>
            <p:nvSpPr>
              <p:cNvPr id="5" name="Rectangle 4"/>
              <p:cNvSpPr/>
              <p:nvPr/>
            </p:nvSpPr>
            <p:spPr>
              <a:xfrm>
                <a:off x="5296437" y="1714853"/>
                <a:ext cx="2438400" cy="533216"/>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solidFill>
                      <a:schemeClr val="tx1"/>
                    </a:solidFill>
                  </a:rPr>
                  <a:t>Struts Action Layer</a:t>
                </a:r>
              </a:p>
            </p:txBody>
          </p:sp>
        </p:grpSp>
        <p:grpSp>
          <p:nvGrpSpPr>
            <p:cNvPr id="27" name="Group 59"/>
            <p:cNvGrpSpPr>
              <a:grpSpLocks/>
            </p:cNvGrpSpPr>
            <p:nvPr/>
          </p:nvGrpSpPr>
          <p:grpSpPr bwMode="auto">
            <a:xfrm>
              <a:off x="2096037" y="1181637"/>
              <a:ext cx="1600200" cy="1066800"/>
              <a:chOff x="2096037" y="1181637"/>
              <a:chExt cx="1600200" cy="1066800"/>
            </a:xfrm>
          </p:grpSpPr>
          <p:sp>
            <p:nvSpPr>
              <p:cNvPr id="3" name="Rectangle 2"/>
              <p:cNvSpPr/>
              <p:nvPr/>
            </p:nvSpPr>
            <p:spPr>
              <a:xfrm>
                <a:off x="2096037" y="1714853"/>
                <a:ext cx="1600200" cy="533216"/>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err="1">
                    <a:solidFill>
                      <a:schemeClr val="tx1"/>
                    </a:solidFill>
                  </a:rPr>
                  <a:t>caCORE</a:t>
                </a:r>
                <a:r>
                  <a:rPr lang="en-US" dirty="0">
                    <a:solidFill>
                      <a:schemeClr val="tx1"/>
                    </a:solidFill>
                  </a:rPr>
                  <a:t> API Interface</a:t>
                </a:r>
              </a:p>
            </p:txBody>
          </p:sp>
          <p:sp>
            <p:nvSpPr>
              <p:cNvPr id="12" name="Rectangle 11"/>
              <p:cNvSpPr/>
              <p:nvPr/>
            </p:nvSpPr>
            <p:spPr>
              <a:xfrm>
                <a:off x="2096037" y="1181637"/>
                <a:ext cx="1600200" cy="533216"/>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err="1">
                    <a:solidFill>
                      <a:schemeClr val="tx1"/>
                    </a:solidFill>
                  </a:rPr>
                  <a:t>caGrid</a:t>
                </a:r>
                <a:r>
                  <a:rPr lang="en-US" dirty="0">
                    <a:solidFill>
                      <a:schemeClr val="tx1"/>
                    </a:solidFill>
                  </a:rPr>
                  <a:t> Data Service</a:t>
                </a:r>
              </a:p>
            </p:txBody>
          </p:sp>
        </p:grpSp>
        <p:cxnSp>
          <p:nvCxnSpPr>
            <p:cNvPr id="46" name="Elbow Connector 45"/>
            <p:cNvCxnSpPr>
              <a:stCxn id="3" idx="2"/>
              <a:endCxn id="6" idx="0"/>
            </p:cNvCxnSpPr>
            <p:nvPr/>
          </p:nvCxnSpPr>
          <p:spPr>
            <a:xfrm rot="16200000" flipH="1">
              <a:off x="3658222" y="1485984"/>
              <a:ext cx="495129" cy="2019300"/>
            </a:xfrm>
            <a:prstGeom prst="bentConnector3">
              <a:avLst>
                <a:gd name="adj1" fmla="val 5000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8" name="Elbow Connector 47"/>
            <p:cNvCxnSpPr>
              <a:stCxn id="5" idx="2"/>
              <a:endCxn id="6" idx="0"/>
            </p:cNvCxnSpPr>
            <p:nvPr/>
          </p:nvCxnSpPr>
          <p:spPr>
            <a:xfrm rot="5400000">
              <a:off x="5467972" y="1695534"/>
              <a:ext cx="495129" cy="1600200"/>
            </a:xfrm>
            <a:prstGeom prst="bentConnector3">
              <a:avLst>
                <a:gd name="adj1" fmla="val 5000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51" name="Rectangle 50"/>
          <p:cNvSpPr/>
          <p:nvPr/>
        </p:nvSpPr>
        <p:spPr>
          <a:xfrm>
            <a:off x="76200" y="5867400"/>
            <a:ext cx="8839200" cy="9144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solidFill>
                  <a:schemeClr val="tx1"/>
                </a:solidFill>
              </a:rPr>
              <a:t>Highlights: MVC architecture, modular code, appropriate level of abstraction layers, all access to data is via business logic layer and validation performed for </a:t>
            </a:r>
            <a:r>
              <a:rPr lang="en-US" dirty="0" err="1">
                <a:solidFill>
                  <a:schemeClr val="tx1"/>
                </a:solidFill>
              </a:rPr>
              <a:t>caCORE</a:t>
            </a:r>
            <a:r>
              <a:rPr lang="en-US" dirty="0">
                <a:solidFill>
                  <a:schemeClr val="tx1"/>
                </a:solidFill>
              </a:rPr>
              <a:t> API as well </a:t>
            </a:r>
          </a:p>
        </p:txBody>
      </p:sp>
      <p:grpSp>
        <p:nvGrpSpPr>
          <p:cNvPr id="28" name="Group 64"/>
          <p:cNvGrpSpPr>
            <a:grpSpLocks/>
          </p:cNvGrpSpPr>
          <p:nvPr/>
        </p:nvGrpSpPr>
        <p:grpSpPr bwMode="auto">
          <a:xfrm>
            <a:off x="76200" y="1447800"/>
            <a:ext cx="1981200" cy="1600200"/>
            <a:chOff x="76200" y="2845337"/>
            <a:chExt cx="1981200" cy="1143000"/>
          </a:xfrm>
        </p:grpSpPr>
        <p:cxnSp>
          <p:nvCxnSpPr>
            <p:cNvPr id="42" name="Straight Arrow Connector 41"/>
            <p:cNvCxnSpPr/>
            <p:nvPr/>
          </p:nvCxnSpPr>
          <p:spPr>
            <a:xfrm>
              <a:off x="1676400" y="3378737"/>
              <a:ext cx="3810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1" name="Rectangle 30"/>
            <p:cNvSpPr/>
            <p:nvPr/>
          </p:nvSpPr>
          <p:spPr>
            <a:xfrm>
              <a:off x="76200" y="2845337"/>
              <a:ext cx="1600200" cy="1143000"/>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lstStyle/>
            <a:p>
              <a:pPr algn="ctr" fontAlgn="auto">
                <a:spcBef>
                  <a:spcPts val="0"/>
                </a:spcBef>
                <a:spcAft>
                  <a:spcPts val="0"/>
                </a:spcAft>
                <a:defRPr/>
              </a:pPr>
              <a:r>
                <a:rPr lang="en-US" b="1" u="sng" dirty="0" err="1">
                  <a:solidFill>
                    <a:schemeClr val="tx1"/>
                  </a:solidFill>
                </a:rPr>
                <a:t>caTIES</a:t>
              </a:r>
              <a:r>
                <a:rPr lang="en-US" b="1" u="sng" dirty="0">
                  <a:solidFill>
                    <a:schemeClr val="tx1"/>
                  </a:solidFill>
                </a:rPr>
                <a:t> Pipeline</a:t>
              </a:r>
            </a:p>
          </p:txBody>
        </p:sp>
        <p:sp>
          <p:nvSpPr>
            <p:cNvPr id="32" name="Rectangle 31"/>
            <p:cNvSpPr/>
            <p:nvPr/>
          </p:nvSpPr>
          <p:spPr>
            <a:xfrm>
              <a:off x="76200" y="3378737"/>
              <a:ext cx="1600200" cy="3048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600" dirty="0" err="1">
                  <a:solidFill>
                    <a:schemeClr val="tx1"/>
                  </a:solidFill>
                </a:rPr>
                <a:t>DeId</a:t>
              </a:r>
              <a:r>
                <a:rPr lang="en-US" sz="1600" dirty="0">
                  <a:solidFill>
                    <a:schemeClr val="tx1"/>
                  </a:solidFill>
                </a:rPr>
                <a:t> pipeline</a:t>
              </a:r>
            </a:p>
          </p:txBody>
        </p:sp>
        <p:sp>
          <p:nvSpPr>
            <p:cNvPr id="33" name="Rectangle 32"/>
            <p:cNvSpPr/>
            <p:nvPr/>
          </p:nvSpPr>
          <p:spPr>
            <a:xfrm>
              <a:off x="76200" y="3215451"/>
              <a:ext cx="1600200" cy="2286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600" dirty="0">
                  <a:solidFill>
                    <a:schemeClr val="tx1"/>
                  </a:solidFill>
                </a:rPr>
                <a:t>HL7 Loader</a:t>
              </a:r>
            </a:p>
          </p:txBody>
        </p:sp>
        <p:sp>
          <p:nvSpPr>
            <p:cNvPr id="34" name="Rectangle 33"/>
            <p:cNvSpPr/>
            <p:nvPr/>
          </p:nvSpPr>
          <p:spPr>
            <a:xfrm>
              <a:off x="76200" y="3683537"/>
              <a:ext cx="1600200" cy="3048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600" dirty="0">
                  <a:solidFill>
                    <a:schemeClr val="tx1"/>
                  </a:solidFill>
                </a:rPr>
                <a:t>Concept coder</a:t>
              </a:r>
            </a:p>
          </p:txBody>
        </p:sp>
      </p:gr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smtClean="0"/>
              <a:t>The main goal of the </a:t>
            </a:r>
            <a:r>
              <a:rPr lang="en-US" b="1" dirty="0" smtClean="0"/>
              <a:t>T</a:t>
            </a:r>
            <a:r>
              <a:rPr lang="en-US" dirty="0" smtClean="0"/>
              <a:t>issue </a:t>
            </a:r>
            <a:r>
              <a:rPr lang="en-US" b="1" dirty="0" smtClean="0"/>
              <a:t>B</a:t>
            </a:r>
            <a:r>
              <a:rPr lang="en-US" dirty="0" smtClean="0"/>
              <a:t>anks and </a:t>
            </a:r>
            <a:r>
              <a:rPr lang="en-US" b="1" dirty="0" smtClean="0"/>
              <a:t>P</a:t>
            </a:r>
            <a:r>
              <a:rPr lang="en-US" dirty="0" smtClean="0"/>
              <a:t>athology </a:t>
            </a:r>
            <a:r>
              <a:rPr lang="en-US" b="1" dirty="0" smtClean="0"/>
              <a:t>T</a:t>
            </a:r>
            <a:r>
              <a:rPr lang="en-US" dirty="0" smtClean="0"/>
              <a:t>ools (TBPT) Workspace is to provide for the implementation and integration of tissue bank and pathology tools and infrastructure components that will facilitate information sharing</a:t>
            </a:r>
          </a:p>
          <a:p>
            <a:r>
              <a:rPr lang="en-US" dirty="0" smtClean="0"/>
              <a:t>caTissue must be caCORE and caGrid enabled and must be capable of query multiple instances of caTissue Suite instances</a:t>
            </a:r>
          </a:p>
          <a:p>
            <a:endParaRPr lang="en-US" dirty="0" smtClean="0"/>
          </a:p>
          <a:p>
            <a:pPr lvl="1"/>
            <a:endParaRPr lang="en-US" dirty="0"/>
          </a:p>
        </p:txBody>
      </p:sp>
      <p:sp>
        <p:nvSpPr>
          <p:cNvPr id="2" name="Title 1"/>
          <p:cNvSpPr>
            <a:spLocks noGrp="1"/>
          </p:cNvSpPr>
          <p:nvPr>
            <p:ph type="title"/>
          </p:nvPr>
        </p:nvSpPr>
        <p:spPr/>
        <p:txBody>
          <a:bodyPr/>
          <a:lstStyle/>
          <a:p>
            <a:r>
              <a:rPr lang="en-US" dirty="0" err="1" smtClean="0"/>
              <a:t>caBIG</a:t>
            </a:r>
            <a:r>
              <a:rPr lang="en-US" dirty="0" smtClean="0"/>
              <a:t> requirements</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r>
              <a:rPr lang="en-US" dirty="0" smtClean="0"/>
              <a:t>Adherence to HIPAA guidelines</a:t>
            </a:r>
          </a:p>
          <a:p>
            <a:r>
              <a:rPr lang="en-US" dirty="0" smtClean="0"/>
              <a:t>Integration with NCICB’s CSM module that provides a comprehensive solution to common security objectives.</a:t>
            </a:r>
          </a:p>
          <a:p>
            <a:r>
              <a:rPr lang="en-US" dirty="0" smtClean="0"/>
              <a:t>caTissue application must use authentication APIs provided by CSM to validate and verify a user’s credentials and allow access to the application. </a:t>
            </a:r>
          </a:p>
          <a:p>
            <a:r>
              <a:rPr lang="en-US" dirty="0" smtClean="0"/>
              <a:t>caTissue must use authorization APIs provided by CSM to grant access on data, methods, objects and allows user to perform only those operations or access data to which they have access privileges.</a:t>
            </a:r>
          </a:p>
          <a:p>
            <a:pPr lvl="1"/>
            <a:endParaRPr lang="en-US" dirty="0"/>
          </a:p>
        </p:txBody>
      </p:sp>
      <p:sp>
        <p:nvSpPr>
          <p:cNvPr id="2" name="Title 1"/>
          <p:cNvSpPr>
            <a:spLocks noGrp="1"/>
          </p:cNvSpPr>
          <p:nvPr>
            <p:ph type="title"/>
          </p:nvPr>
        </p:nvSpPr>
        <p:spPr/>
        <p:txBody>
          <a:bodyPr/>
          <a:lstStyle/>
          <a:p>
            <a:r>
              <a:rPr lang="en-US" dirty="0" err="1" smtClean="0"/>
              <a:t>caBIG</a:t>
            </a:r>
            <a:r>
              <a:rPr lang="en-US" dirty="0" smtClean="0"/>
              <a:t> requirements</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caTissue is an integrated system supports</a:t>
            </a:r>
          </a:p>
          <a:p>
            <a:pPr lvl="1"/>
            <a:r>
              <a:rPr lang="en-US" dirty="0" smtClean="0"/>
              <a:t>caTissue Core module</a:t>
            </a:r>
          </a:p>
          <a:p>
            <a:pPr lvl="1"/>
            <a:r>
              <a:rPr lang="en-US" dirty="0" err="1" smtClean="0"/>
              <a:t>caTIES</a:t>
            </a:r>
            <a:endParaRPr lang="en-US" dirty="0" smtClean="0"/>
          </a:p>
          <a:p>
            <a:pPr lvl="1"/>
            <a:r>
              <a:rPr lang="en-US" dirty="0" smtClean="0"/>
              <a:t>Dynamic Extension</a:t>
            </a:r>
          </a:p>
          <a:p>
            <a:pPr lvl="1"/>
            <a:r>
              <a:rPr lang="en-US" dirty="0" smtClean="0"/>
              <a:t>Query module</a:t>
            </a:r>
          </a:p>
          <a:p>
            <a:pPr lvl="1"/>
            <a:r>
              <a:rPr lang="en-US" dirty="0" err="1" smtClean="0"/>
              <a:t>caBIGs</a:t>
            </a:r>
            <a:r>
              <a:rPr lang="en-US" dirty="0" smtClean="0"/>
              <a:t> Common Security module</a:t>
            </a:r>
          </a:p>
          <a:p>
            <a:pPr lvl="1"/>
            <a:r>
              <a:rPr lang="en-US" dirty="0" err="1" smtClean="0"/>
              <a:t>caBIGs</a:t>
            </a:r>
            <a:r>
              <a:rPr lang="en-US" dirty="0" smtClean="0"/>
              <a:t> caCORE API</a:t>
            </a:r>
          </a:p>
          <a:p>
            <a:pPr lvl="1"/>
            <a:r>
              <a:rPr lang="en-US" dirty="0" err="1" smtClean="0"/>
              <a:t>caBIGs</a:t>
            </a:r>
            <a:r>
              <a:rPr lang="en-US" dirty="0" smtClean="0"/>
              <a:t> caGrid data service</a:t>
            </a:r>
          </a:p>
          <a:p>
            <a:pPr lvl="1"/>
            <a:endParaRPr lang="en-US" dirty="0" smtClean="0"/>
          </a:p>
          <a:p>
            <a:pPr lvl="1"/>
            <a:endParaRPr lang="en-US" dirty="0"/>
          </a:p>
        </p:txBody>
      </p:sp>
      <p:sp>
        <p:nvSpPr>
          <p:cNvPr id="2" name="Title 1"/>
          <p:cNvSpPr>
            <a:spLocks noGrp="1"/>
          </p:cNvSpPr>
          <p:nvPr>
            <p:ph type="title"/>
          </p:nvPr>
        </p:nvSpPr>
        <p:spPr/>
        <p:txBody>
          <a:bodyPr/>
          <a:lstStyle/>
          <a:p>
            <a:r>
              <a:rPr lang="en-US" dirty="0" smtClean="0"/>
              <a:t>Functional requirements</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The </a:t>
            </a:r>
            <a:r>
              <a:rPr lang="en-US" dirty="0" err="1" smtClean="0"/>
              <a:t>caTissueCore</a:t>
            </a:r>
            <a:r>
              <a:rPr lang="en-US" dirty="0" smtClean="0"/>
              <a:t> provides functionality as:</a:t>
            </a:r>
          </a:p>
          <a:p>
            <a:pPr lvl="1"/>
            <a:r>
              <a:rPr lang="en-US" dirty="0" smtClean="0"/>
              <a:t>Administrative</a:t>
            </a:r>
          </a:p>
          <a:p>
            <a:pPr lvl="1"/>
            <a:r>
              <a:rPr lang="en-US" dirty="0" err="1" smtClean="0"/>
              <a:t>Biospecimen</a:t>
            </a:r>
            <a:endParaRPr lang="en-US" dirty="0" smtClean="0"/>
          </a:p>
          <a:p>
            <a:endParaRPr lang="en-US" dirty="0"/>
          </a:p>
        </p:txBody>
      </p:sp>
      <p:sp>
        <p:nvSpPr>
          <p:cNvPr id="3" name="Title 2"/>
          <p:cNvSpPr>
            <a:spLocks noGrp="1"/>
          </p:cNvSpPr>
          <p:nvPr>
            <p:ph type="title"/>
          </p:nvPr>
        </p:nvSpPr>
        <p:spPr/>
        <p:txBody>
          <a:bodyPr/>
          <a:lstStyle/>
          <a:p>
            <a:r>
              <a:rPr lang="en-US" dirty="0" smtClean="0"/>
              <a:t>caTissue Core</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pPr eaLnBrk="1" hangingPunct="1"/>
            <a:r>
              <a:rPr lang="en-US" smtClean="0"/>
              <a:t>Functional Block Diagram</a:t>
            </a:r>
          </a:p>
        </p:txBody>
      </p:sp>
      <p:pic>
        <p:nvPicPr>
          <p:cNvPr id="6147" name="Object 2"/>
          <p:cNvPicPr>
            <a:picLocks noChangeArrowheads="1"/>
          </p:cNvPicPr>
          <p:nvPr/>
        </p:nvPicPr>
        <p:blipFill>
          <a:blip r:embed="rId3"/>
          <a:srcRect l="-206" t="-2077" r="-1147" b="-1012"/>
          <a:stretch>
            <a:fillRect/>
          </a:stretch>
        </p:blipFill>
        <p:spPr bwMode="auto">
          <a:xfrm>
            <a:off x="609600" y="1628775"/>
            <a:ext cx="7924800" cy="4848225"/>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pPr eaLnBrk="1" hangingPunct="1"/>
            <a:r>
              <a:rPr lang="en-US" dirty="0" smtClean="0"/>
              <a:t>Functional Outline</a:t>
            </a:r>
          </a:p>
        </p:txBody>
      </p:sp>
      <p:sp>
        <p:nvSpPr>
          <p:cNvPr id="7171" name="Text Box 6"/>
          <p:cNvSpPr txBox="1">
            <a:spLocks noChangeArrowheads="1"/>
          </p:cNvSpPr>
          <p:nvPr/>
        </p:nvSpPr>
        <p:spPr bwMode="auto">
          <a:xfrm>
            <a:off x="609600" y="1447800"/>
            <a:ext cx="2057400" cy="830263"/>
          </a:xfrm>
          <a:prstGeom prst="rect">
            <a:avLst/>
          </a:prstGeom>
          <a:noFill/>
          <a:ln w="9525">
            <a:solidFill>
              <a:schemeClr val="tx1"/>
            </a:solidFill>
            <a:miter lim="800000"/>
            <a:headEnd/>
            <a:tailEnd/>
          </a:ln>
        </p:spPr>
        <p:txBody>
          <a:bodyPr>
            <a:spAutoFit/>
          </a:bodyPr>
          <a:lstStyle/>
          <a:p>
            <a:pPr algn="ctr">
              <a:spcBef>
                <a:spcPct val="50000"/>
              </a:spcBef>
            </a:pPr>
            <a:r>
              <a:rPr lang="en-US" b="1">
                <a:latin typeface="Calibri" pitchFamily="34" charset="0"/>
              </a:rPr>
              <a:t>Register new user</a:t>
            </a:r>
          </a:p>
        </p:txBody>
      </p:sp>
      <p:sp>
        <p:nvSpPr>
          <p:cNvPr id="7172" name="Text Box 7"/>
          <p:cNvSpPr txBox="1">
            <a:spLocks noChangeArrowheads="1"/>
          </p:cNvSpPr>
          <p:nvPr/>
        </p:nvSpPr>
        <p:spPr bwMode="auto">
          <a:xfrm>
            <a:off x="3200400" y="1447800"/>
            <a:ext cx="2057400" cy="376238"/>
          </a:xfrm>
          <a:prstGeom prst="rect">
            <a:avLst/>
          </a:prstGeom>
          <a:noFill/>
          <a:ln w="9525">
            <a:solidFill>
              <a:schemeClr val="tx1"/>
            </a:solidFill>
            <a:miter lim="800000"/>
            <a:headEnd/>
            <a:tailEnd/>
          </a:ln>
        </p:spPr>
        <p:txBody>
          <a:bodyPr>
            <a:spAutoFit/>
          </a:bodyPr>
          <a:lstStyle/>
          <a:p>
            <a:pPr algn="ctr">
              <a:spcBef>
                <a:spcPct val="50000"/>
              </a:spcBef>
            </a:pPr>
            <a:r>
              <a:rPr lang="en-US" b="1">
                <a:latin typeface="Calibri" pitchFamily="34" charset="0"/>
              </a:rPr>
              <a:t>Log In</a:t>
            </a:r>
          </a:p>
        </p:txBody>
      </p:sp>
      <p:sp>
        <p:nvSpPr>
          <p:cNvPr id="7173" name="Text Box 8"/>
          <p:cNvSpPr txBox="1">
            <a:spLocks noChangeArrowheads="1"/>
          </p:cNvSpPr>
          <p:nvPr/>
        </p:nvSpPr>
        <p:spPr bwMode="auto">
          <a:xfrm>
            <a:off x="304800" y="2743200"/>
            <a:ext cx="1981200" cy="584200"/>
          </a:xfrm>
          <a:prstGeom prst="rect">
            <a:avLst/>
          </a:prstGeom>
          <a:noFill/>
          <a:ln w="9525">
            <a:solidFill>
              <a:schemeClr val="tx1"/>
            </a:solidFill>
            <a:miter lim="800000"/>
            <a:headEnd/>
            <a:tailEnd/>
          </a:ln>
        </p:spPr>
        <p:txBody>
          <a:bodyPr>
            <a:spAutoFit/>
          </a:bodyPr>
          <a:lstStyle/>
          <a:p>
            <a:pPr algn="ctr">
              <a:spcBef>
                <a:spcPct val="50000"/>
              </a:spcBef>
            </a:pPr>
            <a:r>
              <a:rPr lang="en-US" sz="1600" b="1">
                <a:latin typeface="Calibri" pitchFamily="34" charset="0"/>
              </a:rPr>
              <a:t>Add / Edit Administrative Data</a:t>
            </a:r>
          </a:p>
        </p:txBody>
      </p:sp>
      <p:sp>
        <p:nvSpPr>
          <p:cNvPr id="7174" name="Text Box 9"/>
          <p:cNvSpPr txBox="1">
            <a:spLocks noChangeArrowheads="1"/>
          </p:cNvSpPr>
          <p:nvPr/>
        </p:nvSpPr>
        <p:spPr bwMode="auto">
          <a:xfrm>
            <a:off x="3429000" y="2743200"/>
            <a:ext cx="1905000" cy="584200"/>
          </a:xfrm>
          <a:prstGeom prst="rect">
            <a:avLst/>
          </a:prstGeom>
          <a:noFill/>
          <a:ln w="9525">
            <a:solidFill>
              <a:schemeClr val="tx1"/>
            </a:solidFill>
            <a:miter lim="800000"/>
            <a:headEnd/>
            <a:tailEnd/>
          </a:ln>
        </p:spPr>
        <p:txBody>
          <a:bodyPr>
            <a:spAutoFit/>
          </a:bodyPr>
          <a:lstStyle/>
          <a:p>
            <a:pPr algn="ctr">
              <a:spcBef>
                <a:spcPct val="50000"/>
              </a:spcBef>
            </a:pPr>
            <a:r>
              <a:rPr lang="en-US" sz="1600" b="1" dirty="0">
                <a:latin typeface="Calibri" pitchFamily="34" charset="0"/>
              </a:rPr>
              <a:t>Add / Edit </a:t>
            </a:r>
            <a:r>
              <a:rPr lang="en-US" sz="1600" b="1" dirty="0" err="1">
                <a:latin typeface="Calibri" pitchFamily="34" charset="0"/>
              </a:rPr>
              <a:t>Biospecimen</a:t>
            </a:r>
            <a:r>
              <a:rPr lang="en-US" sz="1600" b="1" dirty="0">
                <a:latin typeface="Calibri" pitchFamily="34" charset="0"/>
              </a:rPr>
              <a:t> Data</a:t>
            </a:r>
          </a:p>
        </p:txBody>
      </p:sp>
      <p:sp>
        <p:nvSpPr>
          <p:cNvPr id="7175" name="Text Box 10"/>
          <p:cNvSpPr txBox="1">
            <a:spLocks noChangeArrowheads="1"/>
          </p:cNvSpPr>
          <p:nvPr/>
        </p:nvSpPr>
        <p:spPr bwMode="auto">
          <a:xfrm>
            <a:off x="6477000" y="2743200"/>
            <a:ext cx="2057400" cy="369888"/>
          </a:xfrm>
          <a:prstGeom prst="rect">
            <a:avLst/>
          </a:prstGeom>
          <a:noFill/>
          <a:ln w="9525">
            <a:solidFill>
              <a:schemeClr val="tx1"/>
            </a:solidFill>
            <a:miter lim="800000"/>
            <a:headEnd/>
            <a:tailEnd/>
          </a:ln>
        </p:spPr>
        <p:txBody>
          <a:bodyPr>
            <a:spAutoFit/>
          </a:bodyPr>
          <a:lstStyle/>
          <a:p>
            <a:pPr algn="ctr">
              <a:spcBef>
                <a:spcPct val="50000"/>
              </a:spcBef>
            </a:pPr>
            <a:r>
              <a:rPr lang="en-US" b="1">
                <a:latin typeface="Calibri" pitchFamily="34" charset="0"/>
              </a:rPr>
              <a:t>Search</a:t>
            </a:r>
          </a:p>
        </p:txBody>
      </p:sp>
      <p:sp>
        <p:nvSpPr>
          <p:cNvPr id="7176" name="Text Box 12"/>
          <p:cNvSpPr txBox="1">
            <a:spLocks noChangeArrowheads="1"/>
          </p:cNvSpPr>
          <p:nvPr/>
        </p:nvSpPr>
        <p:spPr bwMode="auto">
          <a:xfrm>
            <a:off x="5715000" y="1447800"/>
            <a:ext cx="2057400" cy="376238"/>
          </a:xfrm>
          <a:prstGeom prst="rect">
            <a:avLst/>
          </a:prstGeom>
          <a:noFill/>
          <a:ln w="9525">
            <a:solidFill>
              <a:schemeClr val="tx1"/>
            </a:solidFill>
            <a:miter lim="800000"/>
            <a:headEnd/>
            <a:tailEnd/>
          </a:ln>
        </p:spPr>
        <p:txBody>
          <a:bodyPr>
            <a:spAutoFit/>
          </a:bodyPr>
          <a:lstStyle/>
          <a:p>
            <a:pPr algn="ctr">
              <a:spcBef>
                <a:spcPct val="50000"/>
              </a:spcBef>
            </a:pPr>
            <a:r>
              <a:rPr lang="en-US" b="1">
                <a:latin typeface="Calibri" pitchFamily="34" charset="0"/>
              </a:rPr>
              <a:t>Summary Data</a:t>
            </a:r>
          </a:p>
        </p:txBody>
      </p:sp>
      <p:sp>
        <p:nvSpPr>
          <p:cNvPr id="7177" name="Line 13"/>
          <p:cNvSpPr>
            <a:spLocks noChangeShapeType="1"/>
          </p:cNvSpPr>
          <p:nvPr/>
        </p:nvSpPr>
        <p:spPr bwMode="auto">
          <a:xfrm>
            <a:off x="1752600" y="1143000"/>
            <a:ext cx="5105400" cy="0"/>
          </a:xfrm>
          <a:prstGeom prst="line">
            <a:avLst/>
          </a:prstGeom>
          <a:noFill/>
          <a:ln w="9525">
            <a:solidFill>
              <a:schemeClr val="tx1"/>
            </a:solidFill>
            <a:round/>
            <a:headEnd/>
            <a:tailEnd/>
          </a:ln>
        </p:spPr>
        <p:txBody>
          <a:bodyPr/>
          <a:lstStyle/>
          <a:p>
            <a:endParaRPr lang="en-US"/>
          </a:p>
        </p:txBody>
      </p:sp>
      <p:sp>
        <p:nvSpPr>
          <p:cNvPr id="7178" name="Line 14"/>
          <p:cNvSpPr>
            <a:spLocks noChangeShapeType="1"/>
          </p:cNvSpPr>
          <p:nvPr/>
        </p:nvSpPr>
        <p:spPr bwMode="auto">
          <a:xfrm>
            <a:off x="1752600" y="1143000"/>
            <a:ext cx="0" cy="304800"/>
          </a:xfrm>
          <a:prstGeom prst="line">
            <a:avLst/>
          </a:prstGeom>
          <a:noFill/>
          <a:ln w="9525">
            <a:solidFill>
              <a:schemeClr val="tx1"/>
            </a:solidFill>
            <a:round/>
            <a:headEnd/>
            <a:tailEnd type="triangle" w="med" len="med"/>
          </a:ln>
        </p:spPr>
        <p:txBody>
          <a:bodyPr/>
          <a:lstStyle/>
          <a:p>
            <a:endParaRPr lang="en-US"/>
          </a:p>
        </p:txBody>
      </p:sp>
      <p:sp>
        <p:nvSpPr>
          <p:cNvPr id="7179" name="Line 15"/>
          <p:cNvSpPr>
            <a:spLocks noChangeShapeType="1"/>
          </p:cNvSpPr>
          <p:nvPr/>
        </p:nvSpPr>
        <p:spPr bwMode="auto">
          <a:xfrm>
            <a:off x="4343400" y="1143000"/>
            <a:ext cx="0" cy="304800"/>
          </a:xfrm>
          <a:prstGeom prst="line">
            <a:avLst/>
          </a:prstGeom>
          <a:noFill/>
          <a:ln w="9525">
            <a:solidFill>
              <a:schemeClr val="tx1"/>
            </a:solidFill>
            <a:round/>
            <a:headEnd/>
            <a:tailEnd type="triangle" w="med" len="med"/>
          </a:ln>
        </p:spPr>
        <p:txBody>
          <a:bodyPr/>
          <a:lstStyle/>
          <a:p>
            <a:endParaRPr lang="en-US"/>
          </a:p>
        </p:txBody>
      </p:sp>
      <p:sp>
        <p:nvSpPr>
          <p:cNvPr id="7180" name="Line 16"/>
          <p:cNvSpPr>
            <a:spLocks noChangeShapeType="1"/>
          </p:cNvSpPr>
          <p:nvPr/>
        </p:nvSpPr>
        <p:spPr bwMode="auto">
          <a:xfrm>
            <a:off x="6858000" y="1143000"/>
            <a:ext cx="0" cy="304800"/>
          </a:xfrm>
          <a:prstGeom prst="line">
            <a:avLst/>
          </a:prstGeom>
          <a:noFill/>
          <a:ln w="9525">
            <a:solidFill>
              <a:schemeClr val="tx1"/>
            </a:solidFill>
            <a:round/>
            <a:headEnd/>
            <a:tailEnd type="triangle" w="med" len="med"/>
          </a:ln>
        </p:spPr>
        <p:txBody>
          <a:bodyPr/>
          <a:lstStyle/>
          <a:p>
            <a:endParaRPr lang="en-US"/>
          </a:p>
        </p:txBody>
      </p:sp>
      <p:sp>
        <p:nvSpPr>
          <p:cNvPr id="7181" name="Line 17"/>
          <p:cNvSpPr>
            <a:spLocks noChangeShapeType="1"/>
          </p:cNvSpPr>
          <p:nvPr/>
        </p:nvSpPr>
        <p:spPr bwMode="auto">
          <a:xfrm>
            <a:off x="4343400" y="1828800"/>
            <a:ext cx="0" cy="533400"/>
          </a:xfrm>
          <a:prstGeom prst="line">
            <a:avLst/>
          </a:prstGeom>
          <a:noFill/>
          <a:ln w="9525">
            <a:solidFill>
              <a:schemeClr val="tx1"/>
            </a:solidFill>
            <a:round/>
            <a:headEnd/>
            <a:tailEnd/>
          </a:ln>
        </p:spPr>
        <p:txBody>
          <a:bodyPr/>
          <a:lstStyle/>
          <a:p>
            <a:endParaRPr lang="en-US"/>
          </a:p>
        </p:txBody>
      </p:sp>
      <p:sp>
        <p:nvSpPr>
          <p:cNvPr id="7182" name="Line 18"/>
          <p:cNvSpPr>
            <a:spLocks noChangeShapeType="1"/>
          </p:cNvSpPr>
          <p:nvPr/>
        </p:nvSpPr>
        <p:spPr bwMode="auto">
          <a:xfrm>
            <a:off x="1143000" y="2362200"/>
            <a:ext cx="6400800" cy="0"/>
          </a:xfrm>
          <a:prstGeom prst="line">
            <a:avLst/>
          </a:prstGeom>
          <a:noFill/>
          <a:ln w="9525">
            <a:solidFill>
              <a:schemeClr val="tx1"/>
            </a:solidFill>
            <a:round/>
            <a:headEnd/>
            <a:tailEnd/>
          </a:ln>
        </p:spPr>
        <p:txBody>
          <a:bodyPr/>
          <a:lstStyle/>
          <a:p>
            <a:endParaRPr lang="en-US"/>
          </a:p>
        </p:txBody>
      </p:sp>
      <p:sp>
        <p:nvSpPr>
          <p:cNvPr id="7183" name="Line 19"/>
          <p:cNvSpPr>
            <a:spLocks noChangeShapeType="1"/>
          </p:cNvSpPr>
          <p:nvPr/>
        </p:nvSpPr>
        <p:spPr bwMode="auto">
          <a:xfrm>
            <a:off x="1143000" y="2362200"/>
            <a:ext cx="0" cy="381000"/>
          </a:xfrm>
          <a:prstGeom prst="line">
            <a:avLst/>
          </a:prstGeom>
          <a:noFill/>
          <a:ln w="9525">
            <a:solidFill>
              <a:schemeClr val="tx1"/>
            </a:solidFill>
            <a:round/>
            <a:headEnd/>
            <a:tailEnd type="triangle" w="med" len="med"/>
          </a:ln>
        </p:spPr>
        <p:txBody>
          <a:bodyPr/>
          <a:lstStyle/>
          <a:p>
            <a:endParaRPr lang="en-US"/>
          </a:p>
        </p:txBody>
      </p:sp>
      <p:sp>
        <p:nvSpPr>
          <p:cNvPr id="7184" name="Line 20"/>
          <p:cNvSpPr>
            <a:spLocks noChangeShapeType="1"/>
          </p:cNvSpPr>
          <p:nvPr/>
        </p:nvSpPr>
        <p:spPr bwMode="auto">
          <a:xfrm>
            <a:off x="4343400" y="2362200"/>
            <a:ext cx="0" cy="381000"/>
          </a:xfrm>
          <a:prstGeom prst="line">
            <a:avLst/>
          </a:prstGeom>
          <a:noFill/>
          <a:ln w="9525">
            <a:solidFill>
              <a:schemeClr val="tx1"/>
            </a:solidFill>
            <a:round/>
            <a:headEnd/>
            <a:tailEnd type="triangle" w="med" len="med"/>
          </a:ln>
        </p:spPr>
        <p:txBody>
          <a:bodyPr/>
          <a:lstStyle/>
          <a:p>
            <a:endParaRPr lang="en-US"/>
          </a:p>
        </p:txBody>
      </p:sp>
      <p:sp>
        <p:nvSpPr>
          <p:cNvPr id="7185" name="Line 21"/>
          <p:cNvSpPr>
            <a:spLocks noChangeShapeType="1"/>
          </p:cNvSpPr>
          <p:nvPr/>
        </p:nvSpPr>
        <p:spPr bwMode="auto">
          <a:xfrm>
            <a:off x="7543800" y="2362200"/>
            <a:ext cx="0" cy="381000"/>
          </a:xfrm>
          <a:prstGeom prst="line">
            <a:avLst/>
          </a:prstGeom>
          <a:noFill/>
          <a:ln w="9525">
            <a:solidFill>
              <a:schemeClr val="tx1"/>
            </a:solidFill>
            <a:round/>
            <a:headEnd/>
            <a:tailEnd type="triangle" w="med" len="med"/>
          </a:ln>
        </p:spPr>
        <p:txBody>
          <a:bodyPr/>
          <a:lstStyle/>
          <a:p>
            <a:endParaRPr lang="en-US"/>
          </a:p>
        </p:txBody>
      </p:sp>
      <p:sp>
        <p:nvSpPr>
          <p:cNvPr id="7186" name="Text Box 23"/>
          <p:cNvSpPr txBox="1">
            <a:spLocks noChangeArrowheads="1"/>
          </p:cNvSpPr>
          <p:nvPr/>
        </p:nvSpPr>
        <p:spPr bwMode="auto">
          <a:xfrm>
            <a:off x="304800" y="3336925"/>
            <a:ext cx="2895600" cy="3216275"/>
          </a:xfrm>
          <a:prstGeom prst="rect">
            <a:avLst/>
          </a:prstGeom>
          <a:noFill/>
          <a:ln w="9525">
            <a:noFill/>
            <a:miter lim="800000"/>
            <a:headEnd/>
            <a:tailEnd/>
          </a:ln>
        </p:spPr>
        <p:txBody>
          <a:bodyPr>
            <a:spAutoFit/>
          </a:bodyPr>
          <a:lstStyle/>
          <a:p>
            <a:pPr>
              <a:spcBef>
                <a:spcPct val="50000"/>
              </a:spcBef>
            </a:pPr>
            <a:r>
              <a:rPr lang="en-US" sz="1400" dirty="0">
                <a:latin typeface="Calibri" pitchFamily="34" charset="0"/>
              </a:rPr>
              <a:t>Add / Approve Users</a:t>
            </a:r>
          </a:p>
          <a:p>
            <a:pPr>
              <a:spcBef>
                <a:spcPct val="50000"/>
              </a:spcBef>
            </a:pPr>
            <a:r>
              <a:rPr lang="en-US" sz="1400" dirty="0">
                <a:latin typeface="Calibri" pitchFamily="34" charset="0"/>
              </a:rPr>
              <a:t>Add / Edit Sites</a:t>
            </a:r>
          </a:p>
          <a:p>
            <a:pPr>
              <a:spcBef>
                <a:spcPct val="50000"/>
              </a:spcBef>
            </a:pPr>
            <a:r>
              <a:rPr lang="en-US" sz="1400" dirty="0">
                <a:latin typeface="Calibri" pitchFamily="34" charset="0"/>
              </a:rPr>
              <a:t>Add / Edit Institutions</a:t>
            </a:r>
          </a:p>
          <a:p>
            <a:pPr>
              <a:spcBef>
                <a:spcPct val="50000"/>
              </a:spcBef>
            </a:pPr>
            <a:r>
              <a:rPr lang="en-US" sz="1400" dirty="0">
                <a:latin typeface="Calibri" pitchFamily="34" charset="0"/>
              </a:rPr>
              <a:t>Add / Edit Departments</a:t>
            </a:r>
          </a:p>
          <a:p>
            <a:pPr>
              <a:spcBef>
                <a:spcPct val="50000"/>
              </a:spcBef>
            </a:pPr>
            <a:r>
              <a:rPr lang="en-US" sz="1400" dirty="0">
                <a:latin typeface="Calibri" pitchFamily="34" charset="0"/>
              </a:rPr>
              <a:t>Add / Edit Storage Type</a:t>
            </a:r>
          </a:p>
          <a:p>
            <a:pPr>
              <a:spcBef>
                <a:spcPct val="50000"/>
              </a:spcBef>
            </a:pPr>
            <a:r>
              <a:rPr lang="en-US" sz="1400" dirty="0">
                <a:latin typeface="Calibri" pitchFamily="34" charset="0"/>
              </a:rPr>
              <a:t>Add / Edit Storage Container</a:t>
            </a:r>
          </a:p>
          <a:p>
            <a:pPr>
              <a:spcBef>
                <a:spcPct val="50000"/>
              </a:spcBef>
            </a:pPr>
            <a:r>
              <a:rPr lang="en-US" sz="1400" dirty="0">
                <a:latin typeface="Calibri" pitchFamily="34" charset="0"/>
              </a:rPr>
              <a:t>Add / Edit Collection Protocol</a:t>
            </a:r>
          </a:p>
          <a:p>
            <a:pPr>
              <a:spcBef>
                <a:spcPct val="50000"/>
              </a:spcBef>
            </a:pPr>
            <a:r>
              <a:rPr lang="en-US" sz="1400" dirty="0">
                <a:latin typeface="Calibri" pitchFamily="34" charset="0"/>
              </a:rPr>
              <a:t>Add / Edit Distribution Protocol</a:t>
            </a:r>
          </a:p>
          <a:p>
            <a:pPr>
              <a:spcBef>
                <a:spcPct val="50000"/>
              </a:spcBef>
            </a:pPr>
            <a:r>
              <a:rPr lang="en-US" sz="1400" dirty="0">
                <a:latin typeface="Calibri" pitchFamily="34" charset="0"/>
              </a:rPr>
              <a:t>Add / Edit Local Extensions</a:t>
            </a:r>
          </a:p>
          <a:p>
            <a:pPr>
              <a:spcBef>
                <a:spcPct val="50000"/>
              </a:spcBef>
            </a:pPr>
            <a:r>
              <a:rPr lang="en-US" sz="1400" dirty="0">
                <a:latin typeface="Calibri" pitchFamily="34" charset="0"/>
              </a:rPr>
              <a:t>Distribute Specimens</a:t>
            </a:r>
          </a:p>
        </p:txBody>
      </p:sp>
      <p:sp>
        <p:nvSpPr>
          <p:cNvPr id="7187" name="Text Box 24"/>
          <p:cNvSpPr txBox="1">
            <a:spLocks noChangeArrowheads="1"/>
          </p:cNvSpPr>
          <p:nvPr/>
        </p:nvSpPr>
        <p:spPr bwMode="auto">
          <a:xfrm>
            <a:off x="3429000" y="3328988"/>
            <a:ext cx="2819400" cy="2462212"/>
          </a:xfrm>
          <a:prstGeom prst="rect">
            <a:avLst/>
          </a:prstGeom>
          <a:noFill/>
          <a:ln w="9525">
            <a:noFill/>
            <a:miter lim="800000"/>
            <a:headEnd/>
            <a:tailEnd/>
          </a:ln>
        </p:spPr>
        <p:txBody>
          <a:bodyPr>
            <a:spAutoFit/>
          </a:bodyPr>
          <a:lstStyle/>
          <a:p>
            <a:pPr>
              <a:spcBef>
                <a:spcPct val="50000"/>
              </a:spcBef>
            </a:pPr>
            <a:r>
              <a:rPr lang="en-US" sz="1400" dirty="0">
                <a:latin typeface="Calibri" pitchFamily="34" charset="0"/>
              </a:rPr>
              <a:t>Add / Edit Patient</a:t>
            </a:r>
          </a:p>
          <a:p>
            <a:pPr>
              <a:spcBef>
                <a:spcPct val="50000"/>
              </a:spcBef>
            </a:pPr>
            <a:r>
              <a:rPr lang="en-US" sz="1400" dirty="0">
                <a:latin typeface="Calibri" pitchFamily="34" charset="0"/>
              </a:rPr>
              <a:t>Register Patient</a:t>
            </a:r>
          </a:p>
          <a:p>
            <a:pPr>
              <a:spcBef>
                <a:spcPct val="50000"/>
              </a:spcBef>
            </a:pPr>
            <a:r>
              <a:rPr lang="en-US" sz="1400" dirty="0">
                <a:latin typeface="Calibri" pitchFamily="34" charset="0"/>
              </a:rPr>
              <a:t>Add Specimen Collection Group</a:t>
            </a:r>
          </a:p>
          <a:p>
            <a:pPr>
              <a:spcBef>
                <a:spcPct val="50000"/>
              </a:spcBef>
            </a:pPr>
            <a:r>
              <a:rPr lang="en-US" sz="1400" dirty="0">
                <a:latin typeface="Calibri" pitchFamily="34" charset="0"/>
              </a:rPr>
              <a:t>Add Specimen</a:t>
            </a:r>
          </a:p>
          <a:p>
            <a:pPr>
              <a:spcBef>
                <a:spcPct val="50000"/>
              </a:spcBef>
            </a:pPr>
            <a:r>
              <a:rPr lang="en-US" sz="1400" dirty="0">
                <a:latin typeface="Calibri" pitchFamily="34" charset="0"/>
              </a:rPr>
              <a:t>Derive and Aliquot Specimen</a:t>
            </a:r>
          </a:p>
          <a:p>
            <a:pPr>
              <a:spcBef>
                <a:spcPct val="50000"/>
              </a:spcBef>
            </a:pPr>
            <a:r>
              <a:rPr lang="en-US" sz="1400" dirty="0">
                <a:latin typeface="Calibri" pitchFamily="34" charset="0"/>
              </a:rPr>
              <a:t>Add Clinical / Pathology Annotations</a:t>
            </a:r>
          </a:p>
          <a:p>
            <a:pPr>
              <a:spcBef>
                <a:spcPct val="50000"/>
              </a:spcBef>
            </a:pPr>
            <a:r>
              <a:rPr lang="en-US" sz="1400" dirty="0">
                <a:latin typeface="Calibri" pitchFamily="34" charset="0"/>
              </a:rPr>
              <a:t>View Surgical Pathology Reports</a:t>
            </a:r>
          </a:p>
        </p:txBody>
      </p:sp>
      <p:sp>
        <p:nvSpPr>
          <p:cNvPr id="7188" name="Text Box 25"/>
          <p:cNvSpPr txBox="1">
            <a:spLocks noChangeArrowheads="1"/>
          </p:cNvSpPr>
          <p:nvPr/>
        </p:nvSpPr>
        <p:spPr bwMode="auto">
          <a:xfrm>
            <a:off x="6477000" y="3124200"/>
            <a:ext cx="2362200" cy="1600200"/>
          </a:xfrm>
          <a:prstGeom prst="rect">
            <a:avLst/>
          </a:prstGeom>
          <a:noFill/>
          <a:ln w="9525">
            <a:noFill/>
            <a:miter lim="800000"/>
            <a:headEnd/>
            <a:tailEnd/>
          </a:ln>
        </p:spPr>
        <p:txBody>
          <a:bodyPr>
            <a:spAutoFit/>
          </a:bodyPr>
          <a:lstStyle/>
          <a:p>
            <a:pPr>
              <a:spcBef>
                <a:spcPct val="50000"/>
              </a:spcBef>
            </a:pPr>
            <a:r>
              <a:rPr lang="en-US" sz="1400">
                <a:latin typeface="Calibri" pitchFamily="34" charset="0"/>
              </a:rPr>
              <a:t>Simple Search</a:t>
            </a:r>
          </a:p>
          <a:p>
            <a:pPr>
              <a:spcBef>
                <a:spcPct val="50000"/>
              </a:spcBef>
            </a:pPr>
            <a:r>
              <a:rPr lang="en-US" sz="1400">
                <a:latin typeface="Calibri" pitchFamily="34" charset="0"/>
              </a:rPr>
              <a:t>Advanced Search</a:t>
            </a:r>
          </a:p>
          <a:p>
            <a:pPr>
              <a:spcBef>
                <a:spcPct val="50000"/>
              </a:spcBef>
            </a:pPr>
            <a:r>
              <a:rPr lang="en-US" sz="1400">
                <a:latin typeface="Calibri" pitchFamily="34" charset="0"/>
              </a:rPr>
              <a:t>Query Result Export</a:t>
            </a:r>
          </a:p>
          <a:p>
            <a:pPr>
              <a:spcBef>
                <a:spcPct val="50000"/>
              </a:spcBef>
            </a:pPr>
            <a:r>
              <a:rPr lang="en-US" sz="1400">
                <a:latin typeface="Calibri" pitchFamily="34" charset="0"/>
              </a:rPr>
              <a:t>Specimen List</a:t>
            </a:r>
          </a:p>
          <a:p>
            <a:pPr>
              <a:spcBef>
                <a:spcPct val="50000"/>
              </a:spcBef>
            </a:pPr>
            <a:r>
              <a:rPr lang="en-US" sz="1400">
                <a:latin typeface="Calibri" pitchFamily="34" charset="0"/>
              </a:rPr>
              <a:t>Order specimens</a:t>
            </a:r>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smtClean="0"/>
              <a:t>Administrative data contains</a:t>
            </a:r>
          </a:p>
          <a:p>
            <a:pPr lvl="1"/>
            <a:r>
              <a:rPr lang="en-US" dirty="0" smtClean="0"/>
              <a:t>User</a:t>
            </a:r>
          </a:p>
          <a:p>
            <a:pPr lvl="1"/>
            <a:r>
              <a:rPr lang="en-US" dirty="0" smtClean="0"/>
              <a:t>Institute</a:t>
            </a:r>
          </a:p>
          <a:p>
            <a:pPr lvl="1"/>
            <a:r>
              <a:rPr lang="en-US" dirty="0" smtClean="0"/>
              <a:t>Department</a:t>
            </a:r>
          </a:p>
          <a:p>
            <a:pPr lvl="1"/>
            <a:r>
              <a:rPr lang="en-US" dirty="0" smtClean="0"/>
              <a:t>Site</a:t>
            </a:r>
          </a:p>
          <a:p>
            <a:pPr lvl="1"/>
            <a:r>
              <a:rPr lang="en-US" dirty="0" smtClean="0"/>
              <a:t>Storage Container</a:t>
            </a:r>
          </a:p>
          <a:p>
            <a:pPr lvl="1"/>
            <a:r>
              <a:rPr lang="en-US" dirty="0" smtClean="0"/>
              <a:t>Collection Protocol</a:t>
            </a:r>
          </a:p>
          <a:p>
            <a:pPr lvl="1"/>
            <a:r>
              <a:rPr lang="en-US" dirty="0" smtClean="0"/>
              <a:t>Distribution Protocol</a:t>
            </a:r>
          </a:p>
          <a:p>
            <a:pPr lvl="1"/>
            <a:r>
              <a:rPr lang="en-US" dirty="0" smtClean="0"/>
              <a:t>Specimen Array Type</a:t>
            </a:r>
          </a:p>
          <a:p>
            <a:pPr lvl="1"/>
            <a:r>
              <a:rPr lang="en-US" dirty="0" smtClean="0"/>
              <a:t>Local Extensions</a:t>
            </a:r>
          </a:p>
          <a:p>
            <a:pPr lvl="1"/>
            <a:r>
              <a:rPr lang="en-US" dirty="0" smtClean="0"/>
              <a:t>Conflicting reports </a:t>
            </a:r>
          </a:p>
          <a:p>
            <a:endParaRPr lang="en-US" dirty="0"/>
          </a:p>
        </p:txBody>
      </p:sp>
      <p:sp>
        <p:nvSpPr>
          <p:cNvPr id="2" name="Title 1"/>
          <p:cNvSpPr>
            <a:spLocks noGrp="1"/>
          </p:cNvSpPr>
          <p:nvPr>
            <p:ph type="title"/>
          </p:nvPr>
        </p:nvSpPr>
        <p:spPr/>
        <p:txBody>
          <a:bodyPr/>
          <a:lstStyle/>
          <a:p>
            <a:r>
              <a:rPr lang="en-US" dirty="0" smtClean="0"/>
              <a:t>Administrative Function</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Introduction</a:t>
            </a:r>
          </a:p>
          <a:p>
            <a:pPr lvl="1"/>
            <a:r>
              <a:rPr lang="en-US" dirty="0" smtClean="0"/>
              <a:t>What is caTissue?</a:t>
            </a:r>
          </a:p>
          <a:p>
            <a:pPr lvl="1"/>
            <a:r>
              <a:rPr lang="en-US" dirty="0" smtClean="0"/>
              <a:t>Release overview</a:t>
            </a:r>
          </a:p>
          <a:p>
            <a:r>
              <a:rPr lang="en-US" dirty="0" smtClean="0"/>
              <a:t>General Requirements</a:t>
            </a:r>
          </a:p>
          <a:p>
            <a:pPr lvl="1"/>
            <a:r>
              <a:rPr lang="en-US" dirty="0" smtClean="0"/>
              <a:t>Technical specification </a:t>
            </a:r>
          </a:p>
          <a:p>
            <a:pPr lvl="1"/>
            <a:r>
              <a:rPr lang="en-US" dirty="0" smtClean="0"/>
              <a:t>Architecture</a:t>
            </a:r>
          </a:p>
          <a:p>
            <a:pPr lvl="1"/>
            <a:r>
              <a:rPr lang="en-US" dirty="0" err="1" smtClean="0"/>
              <a:t>caBIG</a:t>
            </a:r>
            <a:r>
              <a:rPr lang="en-US" dirty="0" smtClean="0"/>
              <a:t> requirements</a:t>
            </a:r>
          </a:p>
          <a:p>
            <a:pPr lvl="1"/>
            <a:r>
              <a:rPr lang="en-US" dirty="0" smtClean="0"/>
              <a:t>Functional requirements</a:t>
            </a:r>
          </a:p>
          <a:p>
            <a:endParaRPr lang="en-US" dirty="0" smtClean="0"/>
          </a:p>
          <a:p>
            <a:endParaRPr lang="en-US" dirty="0" smtClean="0"/>
          </a:p>
          <a:p>
            <a:endParaRPr lang="en-US" dirty="0" smtClean="0"/>
          </a:p>
          <a:p>
            <a:endParaRPr lang="en-US" dirty="0"/>
          </a:p>
        </p:txBody>
      </p:sp>
      <p:sp>
        <p:nvSpPr>
          <p:cNvPr id="2" name="Title 1"/>
          <p:cNvSpPr>
            <a:spLocks noGrp="1"/>
          </p:cNvSpPr>
          <p:nvPr>
            <p:ph type="title"/>
          </p:nvPr>
        </p:nvSpPr>
        <p:spPr/>
        <p:txBody>
          <a:bodyPr/>
          <a:lstStyle/>
          <a:p>
            <a:r>
              <a:rPr lang="en-US" dirty="0" smtClean="0"/>
              <a:t>Outline</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dirty="0" smtClean="0"/>
              <a:t>Supports Add/Edit operation on administrative data</a:t>
            </a:r>
          </a:p>
          <a:p>
            <a:r>
              <a:rPr lang="en-US" dirty="0" smtClean="0"/>
              <a:t>Assign roles and define data authorization for registered users</a:t>
            </a:r>
          </a:p>
          <a:p>
            <a:r>
              <a:rPr lang="en-US" dirty="0" smtClean="0"/>
              <a:t>Defines Collection protocol, basically a rule for a particular research defining when, what specimens to be collected from registered patient/participant</a:t>
            </a:r>
          </a:p>
          <a:p>
            <a:r>
              <a:rPr lang="en-US" dirty="0" smtClean="0"/>
              <a:t>Defines Storage container hierarchy of the bank. E.g. Freezer, box etc. its capacity, restrictions.</a:t>
            </a:r>
            <a:endParaRPr lang="en-US" dirty="0"/>
          </a:p>
        </p:txBody>
      </p:sp>
      <p:sp>
        <p:nvSpPr>
          <p:cNvPr id="3" name="Title 2"/>
          <p:cNvSpPr>
            <a:spLocks noGrp="1"/>
          </p:cNvSpPr>
          <p:nvPr>
            <p:ph type="title"/>
          </p:nvPr>
        </p:nvSpPr>
        <p:spPr/>
        <p:txBody>
          <a:bodyPr/>
          <a:lstStyle/>
          <a:p>
            <a:r>
              <a:rPr lang="en-US" dirty="0" smtClean="0"/>
              <a:t>Administrative Function</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Dynamic form creation for annotating participant, specimen data</a:t>
            </a:r>
          </a:p>
          <a:p>
            <a:r>
              <a:rPr lang="en-US" dirty="0" smtClean="0"/>
              <a:t>Dynamic form provides ability to define more attributes (which is not available in static model ) for user to capture more information related to research</a:t>
            </a:r>
            <a:endParaRPr lang="en-US" dirty="0"/>
          </a:p>
        </p:txBody>
      </p:sp>
      <p:sp>
        <p:nvSpPr>
          <p:cNvPr id="3" name="Title 2"/>
          <p:cNvSpPr>
            <a:spLocks noGrp="1"/>
          </p:cNvSpPr>
          <p:nvPr>
            <p:ph type="title"/>
          </p:nvPr>
        </p:nvSpPr>
        <p:spPr/>
        <p:txBody>
          <a:bodyPr/>
          <a:lstStyle/>
          <a:p>
            <a:r>
              <a:rPr lang="en-US" dirty="0" smtClean="0"/>
              <a:t>Administrative Function</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Add/Edit participant information </a:t>
            </a:r>
          </a:p>
          <a:p>
            <a:r>
              <a:rPr lang="en-US" dirty="0" smtClean="0"/>
              <a:t>Register participant to a collection protocols</a:t>
            </a:r>
          </a:p>
          <a:p>
            <a:r>
              <a:rPr lang="en-US" dirty="0" smtClean="0"/>
              <a:t>Mark specimen collection</a:t>
            </a:r>
          </a:p>
          <a:p>
            <a:r>
              <a:rPr lang="en-US" dirty="0" smtClean="0"/>
              <a:t>Store specimens at particular container</a:t>
            </a:r>
          </a:p>
          <a:p>
            <a:r>
              <a:rPr lang="en-US" dirty="0" smtClean="0"/>
              <a:t>Technician/Supervisor users track specimen events, basically operation performed on specimen</a:t>
            </a:r>
          </a:p>
          <a:p>
            <a:r>
              <a:rPr lang="en-US" dirty="0" smtClean="0"/>
              <a:t>Scientist users can order the specimen</a:t>
            </a:r>
          </a:p>
          <a:p>
            <a:r>
              <a:rPr lang="en-US" dirty="0" smtClean="0"/>
              <a:t>Specimens are distributed for further research to scientist</a:t>
            </a:r>
          </a:p>
          <a:p>
            <a:endParaRPr lang="en-US" dirty="0"/>
          </a:p>
        </p:txBody>
      </p:sp>
      <p:sp>
        <p:nvSpPr>
          <p:cNvPr id="3" name="Title 2"/>
          <p:cNvSpPr>
            <a:spLocks noGrp="1"/>
          </p:cNvSpPr>
          <p:nvPr>
            <p:ph type="title"/>
          </p:nvPr>
        </p:nvSpPr>
        <p:spPr/>
        <p:txBody>
          <a:bodyPr/>
          <a:lstStyle/>
          <a:p>
            <a:r>
              <a:rPr lang="en-US" dirty="0" err="1" smtClean="0"/>
              <a:t>BioSpecimen</a:t>
            </a:r>
            <a:r>
              <a:rPr lang="en-US" dirty="0" smtClean="0"/>
              <a:t> Function</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dirty="0" err="1" smtClean="0"/>
              <a:t>caTIES</a:t>
            </a:r>
            <a:r>
              <a:rPr lang="en-US" dirty="0" smtClean="0"/>
              <a:t> provides a method to allow </a:t>
            </a:r>
            <a:r>
              <a:rPr lang="en-US" dirty="0" err="1" smtClean="0"/>
              <a:t>caBIG</a:t>
            </a:r>
            <a:r>
              <a:rPr lang="en-US" dirty="0" smtClean="0"/>
              <a:t> adopters to automate the process of coding, storing and retrieving data from free-text Pathology Reports. </a:t>
            </a:r>
          </a:p>
          <a:p>
            <a:r>
              <a:rPr lang="en-US" dirty="0" err="1" smtClean="0"/>
              <a:t>caTIES</a:t>
            </a:r>
            <a:r>
              <a:rPr lang="en-US" dirty="0" smtClean="0"/>
              <a:t> add value to </a:t>
            </a:r>
            <a:r>
              <a:rPr lang="en-US" dirty="0" err="1" smtClean="0"/>
              <a:t>caBIG</a:t>
            </a:r>
            <a:r>
              <a:rPr lang="en-US" dirty="0" smtClean="0"/>
              <a:t> by reducing the time required to extract patient information from Pathology Reports, while ensuring a common vocabulary and terminology structure to facilitate the storage, query, retrieval and sharing of data associated with pathology samples.</a:t>
            </a:r>
            <a:endParaRPr lang="en-US" dirty="0"/>
          </a:p>
        </p:txBody>
      </p:sp>
      <p:sp>
        <p:nvSpPr>
          <p:cNvPr id="3" name="Title 2"/>
          <p:cNvSpPr>
            <a:spLocks noGrp="1"/>
          </p:cNvSpPr>
          <p:nvPr>
            <p:ph type="title"/>
          </p:nvPr>
        </p:nvSpPr>
        <p:spPr/>
        <p:txBody>
          <a:bodyPr/>
          <a:lstStyle/>
          <a:p>
            <a:r>
              <a:rPr lang="en-US" dirty="0" err="1" smtClean="0"/>
              <a:t>caTIES</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4294967295"/>
          </p:nvPr>
        </p:nvSpPr>
        <p:spPr/>
        <p:txBody>
          <a:bodyPr rtlCol="0">
            <a:normAutofit fontScale="90000"/>
          </a:bodyPr>
          <a:lstStyle/>
          <a:p>
            <a:pPr eaLnBrk="1" fontAlgn="auto" hangingPunct="1">
              <a:spcAft>
                <a:spcPts val="0"/>
              </a:spcAft>
              <a:defRPr/>
            </a:pPr>
            <a:r>
              <a:rPr lang="en-US" dirty="0" smtClean="0"/>
              <a:t>Surgical Pathology Report (SPR) Support</a:t>
            </a:r>
            <a:endParaRPr lang="en-US" dirty="0"/>
          </a:p>
        </p:txBody>
      </p:sp>
      <p:sp>
        <p:nvSpPr>
          <p:cNvPr id="7" name="Rectangle 6"/>
          <p:cNvSpPr/>
          <p:nvPr/>
        </p:nvSpPr>
        <p:spPr>
          <a:xfrm>
            <a:off x="762000" y="1905000"/>
            <a:ext cx="2133600" cy="10668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solidFill>
                  <a:schemeClr val="tx1"/>
                </a:solidFill>
              </a:rPr>
              <a:t>Load SPR</a:t>
            </a:r>
          </a:p>
        </p:txBody>
      </p:sp>
      <p:sp>
        <p:nvSpPr>
          <p:cNvPr id="8" name="Rectangle 7"/>
          <p:cNvSpPr/>
          <p:nvPr/>
        </p:nvSpPr>
        <p:spPr>
          <a:xfrm>
            <a:off x="3429000" y="1905000"/>
            <a:ext cx="2133600" cy="10668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solidFill>
                  <a:schemeClr val="tx1"/>
                </a:solidFill>
              </a:rPr>
              <a:t>De-identify SPR</a:t>
            </a:r>
          </a:p>
        </p:txBody>
      </p:sp>
      <p:sp>
        <p:nvSpPr>
          <p:cNvPr id="9" name="Rectangle 8"/>
          <p:cNvSpPr/>
          <p:nvPr/>
        </p:nvSpPr>
        <p:spPr>
          <a:xfrm>
            <a:off x="6096000" y="1905000"/>
            <a:ext cx="2057400" cy="10668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solidFill>
                  <a:schemeClr val="tx1"/>
                </a:solidFill>
              </a:rPr>
              <a:t>Concept Code SPR</a:t>
            </a:r>
          </a:p>
        </p:txBody>
      </p:sp>
      <p:cxnSp>
        <p:nvCxnSpPr>
          <p:cNvPr id="11" name="Straight Arrow Connector 10"/>
          <p:cNvCxnSpPr>
            <a:stCxn id="7" idx="3"/>
            <a:endCxn id="8" idx="1"/>
          </p:cNvCxnSpPr>
          <p:nvPr/>
        </p:nvCxnSpPr>
        <p:spPr>
          <a:xfrm>
            <a:off x="2895600" y="2438400"/>
            <a:ext cx="5334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8" idx="3"/>
            <a:endCxn id="9" idx="1"/>
          </p:cNvCxnSpPr>
          <p:nvPr/>
        </p:nvCxnSpPr>
        <p:spPr>
          <a:xfrm>
            <a:off x="5562600" y="2438400"/>
            <a:ext cx="5334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762000" y="3124200"/>
            <a:ext cx="2133600" cy="1752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600" dirty="0">
                <a:solidFill>
                  <a:schemeClr val="tx1"/>
                </a:solidFill>
              </a:rPr>
              <a:t>Load SPRs from HL7 feed from </a:t>
            </a:r>
            <a:r>
              <a:rPr lang="en-US" sz="1600" dirty="0" err="1">
                <a:solidFill>
                  <a:schemeClr val="tx1"/>
                </a:solidFill>
              </a:rPr>
              <a:t>CoPath</a:t>
            </a:r>
            <a:r>
              <a:rPr lang="en-US" sz="1600" dirty="0">
                <a:solidFill>
                  <a:schemeClr val="tx1"/>
                </a:solidFill>
              </a:rPr>
              <a:t> and associate it with relevant Participant and Specimen</a:t>
            </a:r>
          </a:p>
          <a:p>
            <a:pPr algn="ctr" fontAlgn="auto">
              <a:spcBef>
                <a:spcPts val="0"/>
              </a:spcBef>
              <a:spcAft>
                <a:spcPts val="0"/>
              </a:spcAft>
              <a:defRPr/>
            </a:pPr>
            <a:r>
              <a:rPr lang="en-US" sz="1600" dirty="0">
                <a:solidFill>
                  <a:schemeClr val="tx1"/>
                </a:solidFill>
              </a:rPr>
              <a:t> </a:t>
            </a:r>
          </a:p>
        </p:txBody>
      </p:sp>
      <p:sp>
        <p:nvSpPr>
          <p:cNvPr id="12" name="Rectangle 11"/>
          <p:cNvSpPr/>
          <p:nvPr/>
        </p:nvSpPr>
        <p:spPr>
          <a:xfrm>
            <a:off x="3429000" y="3124200"/>
            <a:ext cx="2133600" cy="1752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dirty="0" err="1">
                <a:solidFill>
                  <a:schemeClr val="tx1"/>
                </a:solidFill>
              </a:rPr>
              <a:t>DeIdentify</a:t>
            </a:r>
            <a:r>
              <a:rPr lang="en-US" sz="1600" dirty="0">
                <a:solidFill>
                  <a:schemeClr val="tx1"/>
                </a:solidFill>
              </a:rPr>
              <a:t> reports using Harvard </a:t>
            </a:r>
            <a:r>
              <a:rPr lang="en-US" sz="1600" dirty="0" err="1">
                <a:solidFill>
                  <a:schemeClr val="tx1"/>
                </a:solidFill>
              </a:rPr>
              <a:t>DeId</a:t>
            </a:r>
            <a:r>
              <a:rPr lang="en-US" sz="1600" dirty="0">
                <a:solidFill>
                  <a:schemeClr val="tx1"/>
                </a:solidFill>
              </a:rPr>
              <a:t> Scrubber (open source free)</a:t>
            </a:r>
          </a:p>
        </p:txBody>
      </p:sp>
      <p:sp>
        <p:nvSpPr>
          <p:cNvPr id="17" name="Rectangle 16"/>
          <p:cNvSpPr/>
          <p:nvPr/>
        </p:nvSpPr>
        <p:spPr>
          <a:xfrm>
            <a:off x="6096000" y="3124200"/>
            <a:ext cx="2057400" cy="1752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600" dirty="0">
                <a:solidFill>
                  <a:schemeClr val="tx1"/>
                </a:solidFill>
              </a:rPr>
              <a:t>Concept Code free text SPRs using EVS </a:t>
            </a:r>
            <a:r>
              <a:rPr lang="en-US" sz="1600" dirty="0" err="1">
                <a:solidFill>
                  <a:schemeClr val="tx1"/>
                </a:solidFill>
              </a:rPr>
              <a:t>Metathesaurus</a:t>
            </a:r>
            <a:endParaRPr lang="en-US" sz="1600" dirty="0">
              <a:solidFill>
                <a:schemeClr val="tx1"/>
              </a:solidFill>
            </a:endParaRPr>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idx="4294967295"/>
          </p:nvPr>
        </p:nvSpPr>
        <p:spPr>
          <a:xfrm>
            <a:off x="457200" y="228600"/>
            <a:ext cx="8229600" cy="1143000"/>
          </a:xfrm>
        </p:spPr>
        <p:txBody>
          <a:bodyPr/>
          <a:lstStyle/>
          <a:p>
            <a:pPr eaLnBrk="1" hangingPunct="1"/>
            <a:r>
              <a:rPr lang="en-US" dirty="0" smtClean="0"/>
              <a:t>Dynamic Extension</a:t>
            </a:r>
          </a:p>
        </p:txBody>
      </p:sp>
      <p:sp>
        <p:nvSpPr>
          <p:cNvPr id="20482" name="Content Placeholder 2"/>
          <p:cNvSpPr>
            <a:spLocks noGrp="1"/>
          </p:cNvSpPr>
          <p:nvPr>
            <p:ph idx="4294967295"/>
          </p:nvPr>
        </p:nvSpPr>
        <p:spPr>
          <a:xfrm>
            <a:off x="457200" y="1143000"/>
            <a:ext cx="8229600" cy="5486400"/>
          </a:xfrm>
        </p:spPr>
        <p:txBody>
          <a:bodyPr rtlCol="0">
            <a:normAutofit/>
          </a:bodyPr>
          <a:lstStyle/>
          <a:p>
            <a:pPr eaLnBrk="1" fontAlgn="auto" hangingPunct="1">
              <a:spcAft>
                <a:spcPts val="0"/>
              </a:spcAft>
              <a:buFont typeface="Arial" pitchFamily="34" charset="0"/>
              <a:buChar char="•"/>
              <a:defRPr/>
            </a:pPr>
            <a:r>
              <a:rPr lang="en-US" sz="2400" dirty="0" smtClean="0"/>
              <a:t>Dynamic Extensions allows J2EE applications to be extended to accommodate new datasets </a:t>
            </a:r>
            <a:r>
              <a:rPr lang="en-US" sz="2400" u="sng" dirty="0" smtClean="0"/>
              <a:t>without writing any new code</a:t>
            </a:r>
            <a:r>
              <a:rPr lang="en-US" sz="2400" dirty="0" smtClean="0"/>
              <a:t>.</a:t>
            </a:r>
          </a:p>
          <a:p>
            <a:pPr lvl="1" eaLnBrk="1" fontAlgn="auto" hangingPunct="1">
              <a:spcAft>
                <a:spcPts val="0"/>
              </a:spcAft>
              <a:buFont typeface="Arial" pitchFamily="34" charset="0"/>
              <a:buChar char="–"/>
              <a:defRPr/>
            </a:pPr>
            <a:r>
              <a:rPr lang="en-US" sz="2000" dirty="0" smtClean="0"/>
              <a:t>The Metadata Repository of DE is reused in caBIG Compatibility Review  System and caB2B projects</a:t>
            </a:r>
          </a:p>
          <a:p>
            <a:pPr lvl="1" eaLnBrk="1" fontAlgn="auto" hangingPunct="1">
              <a:spcAft>
                <a:spcPts val="0"/>
              </a:spcAft>
              <a:buFont typeface="Arial" pitchFamily="34" charset="0"/>
              <a:buChar char="–"/>
              <a:defRPr/>
            </a:pPr>
            <a:r>
              <a:rPr lang="en-US" sz="2000" dirty="0" smtClean="0"/>
              <a:t>Development of first version was jointly funded by UC Davis and </a:t>
            </a:r>
            <a:r>
              <a:rPr lang="en-US" sz="2000" dirty="0" err="1" smtClean="0"/>
              <a:t>WashU</a:t>
            </a:r>
            <a:endParaRPr lang="en-US" sz="2000" dirty="0" smtClean="0"/>
          </a:p>
          <a:p>
            <a:pPr eaLnBrk="1" fontAlgn="auto" hangingPunct="1">
              <a:spcAft>
                <a:spcPts val="0"/>
              </a:spcAft>
              <a:buFont typeface="Arial" pitchFamily="34" charset="0"/>
              <a:buChar char="•"/>
              <a:defRPr/>
            </a:pPr>
            <a:r>
              <a:rPr lang="en-US" sz="2400" dirty="0" smtClean="0"/>
              <a:t>Based on Model Driven Architecture - Can support any complex UML model  - all standard data types, associations, cardinality, inheritance, etc.</a:t>
            </a:r>
          </a:p>
          <a:p>
            <a:pPr eaLnBrk="1" fontAlgn="auto" hangingPunct="1">
              <a:spcAft>
                <a:spcPts val="0"/>
              </a:spcAft>
              <a:buFont typeface="Arial" pitchFamily="34" charset="0"/>
              <a:buChar char="•"/>
              <a:defRPr/>
            </a:pPr>
            <a:r>
              <a:rPr lang="en-US" sz="2400" dirty="0" smtClean="0"/>
              <a:t>Extended model can be exported as XMI file for caBIG compatibility review, silver API and caGrid service generation.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20482">
                                            <p:txEl>
                                              <p:pRg st="0" end="0"/>
                                            </p:txEl>
                                          </p:spTgt>
                                        </p:tgtEl>
                                        <p:attrNameLst>
                                          <p:attrName>style.visibility</p:attrName>
                                        </p:attrNameLst>
                                      </p:cBhvr>
                                      <p:to>
                                        <p:strVal val="visible"/>
                                      </p:to>
                                    </p:set>
                                    <p:animEffect transition="in" filter="dissolve">
                                      <p:cBhvr>
                                        <p:cTn id="7" dur="500"/>
                                        <p:tgtEl>
                                          <p:spTgt spid="20482">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20482">
                                            <p:txEl>
                                              <p:pRg st="1" end="1"/>
                                            </p:txEl>
                                          </p:spTgt>
                                        </p:tgtEl>
                                        <p:attrNameLst>
                                          <p:attrName>style.visibility</p:attrName>
                                        </p:attrNameLst>
                                      </p:cBhvr>
                                      <p:to>
                                        <p:strVal val="visible"/>
                                      </p:to>
                                    </p:set>
                                    <p:animEffect transition="in" filter="dissolve">
                                      <p:cBhvr>
                                        <p:cTn id="10" dur="500"/>
                                        <p:tgtEl>
                                          <p:spTgt spid="20482">
                                            <p:txEl>
                                              <p:pRg st="1" end="1"/>
                                            </p:txEl>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20482">
                                            <p:txEl>
                                              <p:pRg st="2" end="2"/>
                                            </p:txEl>
                                          </p:spTgt>
                                        </p:tgtEl>
                                        <p:attrNameLst>
                                          <p:attrName>style.visibility</p:attrName>
                                        </p:attrNameLst>
                                      </p:cBhvr>
                                      <p:to>
                                        <p:strVal val="visible"/>
                                      </p:to>
                                    </p:set>
                                    <p:animEffect transition="in" filter="dissolve">
                                      <p:cBhvr>
                                        <p:cTn id="13" dur="500"/>
                                        <p:tgtEl>
                                          <p:spTgt spid="20482">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20482">
                                            <p:txEl>
                                              <p:pRg st="3" end="3"/>
                                            </p:txEl>
                                          </p:spTgt>
                                        </p:tgtEl>
                                        <p:attrNameLst>
                                          <p:attrName>style.visibility</p:attrName>
                                        </p:attrNameLst>
                                      </p:cBhvr>
                                      <p:to>
                                        <p:strVal val="visible"/>
                                      </p:to>
                                    </p:set>
                                    <p:animEffect transition="in" filter="dissolve">
                                      <p:cBhvr>
                                        <p:cTn id="18" dur="500"/>
                                        <p:tgtEl>
                                          <p:spTgt spid="20482">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20482">
                                            <p:txEl>
                                              <p:pRg st="4" end="4"/>
                                            </p:txEl>
                                          </p:spTgt>
                                        </p:tgtEl>
                                        <p:attrNameLst>
                                          <p:attrName>style.visibility</p:attrName>
                                        </p:attrNameLst>
                                      </p:cBhvr>
                                      <p:to>
                                        <p:strVal val="visible"/>
                                      </p:to>
                                    </p:set>
                                    <p:animEffect transition="in" filter="dissolve">
                                      <p:cBhvr>
                                        <p:cTn id="23" dur="500"/>
                                        <p:tgtEl>
                                          <p:spTgt spid="2048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2"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idx="4294967295"/>
          </p:nvPr>
        </p:nvSpPr>
        <p:spPr/>
        <p:txBody>
          <a:bodyPr/>
          <a:lstStyle/>
          <a:p>
            <a:pPr eaLnBrk="1" hangingPunct="1"/>
            <a:r>
              <a:rPr lang="en-US" smtClean="0">
                <a:latin typeface="Arial" charset="0"/>
                <a:cs typeface="Arial" charset="0"/>
              </a:rPr>
              <a:t>Functionality Overview</a:t>
            </a:r>
          </a:p>
        </p:txBody>
      </p:sp>
      <p:grpSp>
        <p:nvGrpSpPr>
          <p:cNvPr id="2" name="Group 80"/>
          <p:cNvGrpSpPr>
            <a:grpSpLocks/>
          </p:cNvGrpSpPr>
          <p:nvPr/>
        </p:nvGrpSpPr>
        <p:grpSpPr bwMode="auto">
          <a:xfrm>
            <a:off x="3276600" y="1979613"/>
            <a:ext cx="2133600" cy="1131887"/>
            <a:chOff x="3200400" y="1750219"/>
            <a:chExt cx="2133600" cy="1131888"/>
          </a:xfrm>
        </p:grpSpPr>
        <p:sp>
          <p:nvSpPr>
            <p:cNvPr id="20520" name="Rectangle 5"/>
            <p:cNvSpPr>
              <a:spLocks noChangeArrowheads="1"/>
            </p:cNvSpPr>
            <p:nvPr/>
          </p:nvSpPr>
          <p:spPr bwMode="auto">
            <a:xfrm>
              <a:off x="3657600" y="1828006"/>
              <a:ext cx="1676400" cy="1054101"/>
            </a:xfrm>
            <a:prstGeom prst="rect">
              <a:avLst/>
            </a:prstGeom>
            <a:noFill/>
            <a:ln w="12700" algn="ctr">
              <a:solidFill>
                <a:schemeClr val="tx1"/>
              </a:solidFill>
              <a:miter lim="800000"/>
              <a:headEnd/>
              <a:tailEnd/>
            </a:ln>
          </p:spPr>
          <p:txBody>
            <a:bodyPr anchor="ctr"/>
            <a:lstStyle/>
            <a:p>
              <a:pPr algn="ctr"/>
              <a:r>
                <a:rPr lang="en-US" sz="1600">
                  <a:latin typeface="Calibri" pitchFamily="34" charset="0"/>
                </a:rPr>
                <a:t>Data entry – Auto Generated User Interface</a:t>
              </a:r>
            </a:p>
          </p:txBody>
        </p:sp>
        <p:cxnSp>
          <p:nvCxnSpPr>
            <p:cNvPr id="44" name="Elbow Connector 43"/>
            <p:cNvCxnSpPr>
              <a:stCxn id="20515" idx="3"/>
              <a:endCxn id="20520" idx="1"/>
            </p:cNvCxnSpPr>
            <p:nvPr/>
          </p:nvCxnSpPr>
          <p:spPr bwMode="auto">
            <a:xfrm>
              <a:off x="3200400" y="1750219"/>
              <a:ext cx="457200" cy="604838"/>
            </a:xfrm>
            <a:prstGeom prst="bentConnector3">
              <a:avLst>
                <a:gd name="adj1" fmla="val 5000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6" name="Elbow Connector 45"/>
            <p:cNvCxnSpPr>
              <a:stCxn id="20516" idx="3"/>
              <a:endCxn id="20520" idx="1"/>
            </p:cNvCxnSpPr>
            <p:nvPr/>
          </p:nvCxnSpPr>
          <p:spPr bwMode="auto">
            <a:xfrm flipV="1">
              <a:off x="3200400" y="2355057"/>
              <a:ext cx="457200" cy="452438"/>
            </a:xfrm>
            <a:prstGeom prst="bentConnector3">
              <a:avLst>
                <a:gd name="adj1" fmla="val 5000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6" name="Oval 65"/>
            <p:cNvSpPr/>
            <p:nvPr/>
          </p:nvSpPr>
          <p:spPr bwMode="auto">
            <a:xfrm>
              <a:off x="3678238" y="2690020"/>
              <a:ext cx="152400" cy="168275"/>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ctr"/>
              <a:r>
                <a:rPr lang="en-US" sz="1400" b="1">
                  <a:solidFill>
                    <a:srgbClr val="FFFFFF"/>
                  </a:solidFill>
                </a:rPr>
                <a:t>2</a:t>
              </a:r>
              <a:endParaRPr lang="en-US" b="1">
                <a:solidFill>
                  <a:srgbClr val="FFFFFF"/>
                </a:solidFill>
              </a:endParaRPr>
            </a:p>
          </p:txBody>
        </p:sp>
      </p:grpSp>
      <p:grpSp>
        <p:nvGrpSpPr>
          <p:cNvPr id="3" name="Group 49"/>
          <p:cNvGrpSpPr>
            <a:grpSpLocks/>
          </p:cNvGrpSpPr>
          <p:nvPr/>
        </p:nvGrpSpPr>
        <p:grpSpPr bwMode="auto">
          <a:xfrm>
            <a:off x="1447800" y="1447800"/>
            <a:ext cx="1981200" cy="2590800"/>
            <a:chOff x="864" y="912"/>
            <a:chExt cx="1248" cy="1632"/>
          </a:xfrm>
        </p:grpSpPr>
        <p:sp>
          <p:nvSpPr>
            <p:cNvPr id="20515" name="Rectangle 3"/>
            <p:cNvSpPr>
              <a:spLocks noChangeArrowheads="1"/>
            </p:cNvSpPr>
            <p:nvPr/>
          </p:nvSpPr>
          <p:spPr bwMode="auto">
            <a:xfrm>
              <a:off x="960" y="966"/>
              <a:ext cx="1056" cy="561"/>
            </a:xfrm>
            <a:prstGeom prst="rect">
              <a:avLst/>
            </a:prstGeom>
            <a:noFill/>
            <a:ln w="12700" algn="ctr">
              <a:solidFill>
                <a:schemeClr val="tx1"/>
              </a:solidFill>
              <a:miter lim="800000"/>
              <a:headEnd/>
              <a:tailEnd/>
            </a:ln>
          </p:spPr>
          <p:txBody>
            <a:bodyPr anchor="ctr"/>
            <a:lstStyle/>
            <a:p>
              <a:pPr algn="ctr"/>
              <a:r>
                <a:rPr lang="en-US" sz="1600">
                  <a:latin typeface="Calibri" pitchFamily="34" charset="0"/>
                </a:rPr>
                <a:t>Using the DE Form Builder User Interface</a:t>
              </a:r>
            </a:p>
          </p:txBody>
        </p:sp>
        <p:sp>
          <p:nvSpPr>
            <p:cNvPr id="20516" name="Rectangle 4"/>
            <p:cNvSpPr>
              <a:spLocks noChangeArrowheads="1"/>
            </p:cNvSpPr>
            <p:nvPr/>
          </p:nvSpPr>
          <p:spPr bwMode="auto">
            <a:xfrm>
              <a:off x="960" y="1632"/>
              <a:ext cx="1056" cy="561"/>
            </a:xfrm>
            <a:prstGeom prst="rect">
              <a:avLst/>
            </a:prstGeom>
            <a:noFill/>
            <a:ln w="12700" algn="ctr">
              <a:solidFill>
                <a:schemeClr val="tx1"/>
              </a:solidFill>
              <a:miter lim="800000"/>
              <a:headEnd/>
              <a:tailEnd/>
            </a:ln>
          </p:spPr>
          <p:txBody>
            <a:bodyPr anchor="ctr"/>
            <a:lstStyle/>
            <a:p>
              <a:pPr algn="ctr"/>
              <a:r>
                <a:rPr lang="en-US" sz="1600">
                  <a:latin typeface="Calibri" pitchFamily="34" charset="0"/>
                </a:rPr>
                <a:t>Using Import XMI Option</a:t>
              </a:r>
            </a:p>
          </p:txBody>
        </p:sp>
        <p:sp>
          <p:nvSpPr>
            <p:cNvPr id="51" name="Rectangle 50"/>
            <p:cNvSpPr/>
            <p:nvPr/>
          </p:nvSpPr>
          <p:spPr>
            <a:xfrm>
              <a:off x="864" y="912"/>
              <a:ext cx="1248" cy="163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400">
                <a:solidFill>
                  <a:schemeClr val="tx1"/>
                </a:solidFill>
              </a:endParaRPr>
            </a:p>
            <a:p>
              <a:pPr algn="ctr"/>
              <a:endParaRPr lang="en-US" sz="1400">
                <a:solidFill>
                  <a:schemeClr val="tx1"/>
                </a:solidFill>
              </a:endParaRPr>
            </a:p>
            <a:p>
              <a:pPr algn="ctr"/>
              <a:endParaRPr lang="en-US" sz="1400">
                <a:solidFill>
                  <a:schemeClr val="tx1"/>
                </a:solidFill>
              </a:endParaRPr>
            </a:p>
            <a:p>
              <a:pPr algn="ctr"/>
              <a:endParaRPr lang="en-US" sz="1400">
                <a:solidFill>
                  <a:schemeClr val="tx1"/>
                </a:solidFill>
              </a:endParaRPr>
            </a:p>
            <a:p>
              <a:pPr algn="ctr"/>
              <a:endParaRPr lang="en-US" sz="1400">
                <a:solidFill>
                  <a:schemeClr val="tx1"/>
                </a:solidFill>
              </a:endParaRPr>
            </a:p>
            <a:p>
              <a:pPr algn="ctr"/>
              <a:endParaRPr lang="en-US" sz="1400">
                <a:solidFill>
                  <a:schemeClr val="tx1"/>
                </a:solidFill>
              </a:endParaRPr>
            </a:p>
            <a:p>
              <a:pPr algn="ctr"/>
              <a:endParaRPr lang="en-US" sz="1400">
                <a:solidFill>
                  <a:schemeClr val="tx1"/>
                </a:solidFill>
              </a:endParaRPr>
            </a:p>
            <a:p>
              <a:pPr algn="ctr"/>
              <a:endParaRPr lang="en-US" sz="1400">
                <a:solidFill>
                  <a:schemeClr val="tx1"/>
                </a:solidFill>
              </a:endParaRPr>
            </a:p>
            <a:p>
              <a:pPr algn="ctr"/>
              <a:endParaRPr lang="en-US" sz="1400">
                <a:solidFill>
                  <a:schemeClr val="tx1"/>
                </a:solidFill>
              </a:endParaRPr>
            </a:p>
            <a:p>
              <a:pPr algn="ctr"/>
              <a:endParaRPr lang="en-US" sz="1400">
                <a:solidFill>
                  <a:schemeClr val="tx1"/>
                </a:solidFill>
              </a:endParaRPr>
            </a:p>
            <a:p>
              <a:pPr algn="ctr"/>
              <a:r>
                <a:rPr lang="en-US" sz="1400">
                  <a:solidFill>
                    <a:schemeClr val="tx1"/>
                  </a:solidFill>
                </a:rPr>
                <a:t>Create new Dynamic Extension</a:t>
              </a:r>
            </a:p>
          </p:txBody>
        </p:sp>
        <p:sp>
          <p:nvSpPr>
            <p:cNvPr id="64" name="Oval 63"/>
            <p:cNvSpPr/>
            <p:nvPr/>
          </p:nvSpPr>
          <p:spPr>
            <a:xfrm>
              <a:off x="976" y="1401"/>
              <a:ext cx="96" cy="10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ctr"/>
              <a:r>
                <a:rPr lang="en-US" sz="1400" b="1">
                  <a:solidFill>
                    <a:srgbClr val="FFFFFF"/>
                  </a:solidFill>
                </a:rPr>
                <a:t>1</a:t>
              </a:r>
              <a:endParaRPr lang="en-US" b="1">
                <a:solidFill>
                  <a:srgbClr val="FFFFFF"/>
                </a:solidFill>
              </a:endParaRPr>
            </a:p>
          </p:txBody>
        </p:sp>
        <p:sp>
          <p:nvSpPr>
            <p:cNvPr id="65" name="Oval 64"/>
            <p:cNvSpPr/>
            <p:nvPr/>
          </p:nvSpPr>
          <p:spPr>
            <a:xfrm>
              <a:off x="976" y="2183"/>
              <a:ext cx="96" cy="10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ctr"/>
              <a:r>
                <a:rPr lang="en-US" sz="1400" b="1">
                  <a:solidFill>
                    <a:srgbClr val="FFFFFF"/>
                  </a:solidFill>
                </a:rPr>
                <a:t>1</a:t>
              </a:r>
              <a:endParaRPr lang="en-US" b="1">
                <a:solidFill>
                  <a:srgbClr val="FFFFFF"/>
                </a:solidFill>
              </a:endParaRPr>
            </a:p>
          </p:txBody>
        </p:sp>
      </p:grpSp>
      <p:grpSp>
        <p:nvGrpSpPr>
          <p:cNvPr id="4" name="Group 55"/>
          <p:cNvGrpSpPr>
            <a:grpSpLocks/>
          </p:cNvGrpSpPr>
          <p:nvPr/>
        </p:nvGrpSpPr>
        <p:grpSpPr bwMode="auto">
          <a:xfrm>
            <a:off x="1600200" y="5410200"/>
            <a:ext cx="1676400" cy="685800"/>
            <a:chOff x="960" y="3168"/>
            <a:chExt cx="1056" cy="432"/>
          </a:xfrm>
        </p:grpSpPr>
        <p:sp>
          <p:nvSpPr>
            <p:cNvPr id="20513" name="Rectangle 9"/>
            <p:cNvSpPr>
              <a:spLocks noChangeArrowheads="1"/>
            </p:cNvSpPr>
            <p:nvPr/>
          </p:nvSpPr>
          <p:spPr bwMode="auto">
            <a:xfrm>
              <a:off x="960" y="3168"/>
              <a:ext cx="1056" cy="432"/>
            </a:xfrm>
            <a:prstGeom prst="rect">
              <a:avLst/>
            </a:prstGeom>
            <a:noFill/>
            <a:ln w="12700" algn="ctr">
              <a:solidFill>
                <a:schemeClr val="tx1"/>
              </a:solidFill>
              <a:miter lim="800000"/>
              <a:headEnd/>
              <a:tailEnd/>
            </a:ln>
          </p:spPr>
          <p:txBody>
            <a:bodyPr anchor="ctr"/>
            <a:lstStyle/>
            <a:p>
              <a:pPr algn="ctr"/>
              <a:r>
                <a:rPr lang="en-US" sz="1600">
                  <a:latin typeface="Calibri" pitchFamily="34" charset="0"/>
                </a:rPr>
                <a:t>Export XMI From DE</a:t>
              </a:r>
            </a:p>
          </p:txBody>
        </p:sp>
        <p:sp>
          <p:nvSpPr>
            <p:cNvPr id="68" name="Oval 67"/>
            <p:cNvSpPr/>
            <p:nvPr/>
          </p:nvSpPr>
          <p:spPr>
            <a:xfrm>
              <a:off x="983" y="3481"/>
              <a:ext cx="96" cy="9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ctr"/>
              <a:r>
                <a:rPr lang="en-US" sz="1400" b="1">
                  <a:solidFill>
                    <a:srgbClr val="FFFFFF"/>
                  </a:solidFill>
                </a:rPr>
                <a:t>a</a:t>
              </a:r>
              <a:endParaRPr lang="en-US" b="1">
                <a:solidFill>
                  <a:srgbClr val="FFFFFF"/>
                </a:solidFill>
              </a:endParaRPr>
            </a:p>
          </p:txBody>
        </p:sp>
      </p:grpSp>
      <p:grpSp>
        <p:nvGrpSpPr>
          <p:cNvPr id="5" name="Group 82"/>
          <p:cNvGrpSpPr>
            <a:grpSpLocks/>
          </p:cNvGrpSpPr>
          <p:nvPr/>
        </p:nvGrpSpPr>
        <p:grpSpPr bwMode="auto">
          <a:xfrm>
            <a:off x="3276600" y="4876800"/>
            <a:ext cx="2057400" cy="876300"/>
            <a:chOff x="3200400" y="4648200"/>
            <a:chExt cx="2057400" cy="876300"/>
          </a:xfrm>
        </p:grpSpPr>
        <p:cxnSp>
          <p:nvCxnSpPr>
            <p:cNvPr id="20510" name="Elbow Connector 37"/>
            <p:cNvCxnSpPr>
              <a:cxnSpLocks noChangeShapeType="1"/>
              <a:stCxn id="20513" idx="3"/>
              <a:endCxn id="20511" idx="1"/>
            </p:cNvCxnSpPr>
            <p:nvPr/>
          </p:nvCxnSpPr>
          <p:spPr bwMode="auto">
            <a:xfrm flipV="1">
              <a:off x="3200400" y="4991100"/>
              <a:ext cx="381000" cy="533400"/>
            </a:xfrm>
            <a:prstGeom prst="bentConnector3">
              <a:avLst>
                <a:gd name="adj1" fmla="val 50000"/>
              </a:avLst>
            </a:prstGeom>
            <a:noFill/>
            <a:ln w="9525" algn="ctr">
              <a:solidFill>
                <a:srgbClr val="002060"/>
              </a:solidFill>
              <a:miter lim="800000"/>
              <a:headEnd/>
              <a:tailEnd type="arrow" w="med" len="med"/>
            </a:ln>
          </p:spPr>
        </p:cxnSp>
        <p:sp>
          <p:nvSpPr>
            <p:cNvPr id="20511" name="Rectangle 7"/>
            <p:cNvSpPr>
              <a:spLocks noChangeArrowheads="1"/>
            </p:cNvSpPr>
            <p:nvPr/>
          </p:nvSpPr>
          <p:spPr bwMode="auto">
            <a:xfrm>
              <a:off x="3581400" y="4648200"/>
              <a:ext cx="1676400" cy="685800"/>
            </a:xfrm>
            <a:prstGeom prst="rect">
              <a:avLst/>
            </a:prstGeom>
            <a:noFill/>
            <a:ln w="12700" algn="ctr">
              <a:solidFill>
                <a:schemeClr val="tx1"/>
              </a:solidFill>
              <a:miter lim="800000"/>
              <a:headEnd/>
              <a:tailEnd/>
            </a:ln>
          </p:spPr>
          <p:txBody>
            <a:bodyPr anchor="ctr"/>
            <a:lstStyle/>
            <a:p>
              <a:pPr algn="ctr"/>
              <a:r>
                <a:rPr lang="en-US" sz="1600">
                  <a:latin typeface="Calibri" pitchFamily="34" charset="0"/>
                </a:rPr>
                <a:t>Generate caCORE API</a:t>
              </a:r>
            </a:p>
          </p:txBody>
        </p:sp>
        <p:sp>
          <p:nvSpPr>
            <p:cNvPr id="70" name="Oval 69"/>
            <p:cNvSpPr/>
            <p:nvPr/>
          </p:nvSpPr>
          <p:spPr bwMode="auto">
            <a:xfrm>
              <a:off x="3606800" y="5151438"/>
              <a:ext cx="152400" cy="1524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ctr"/>
              <a:r>
                <a:rPr lang="en-US" sz="1400" b="1">
                  <a:solidFill>
                    <a:srgbClr val="FFFFFF"/>
                  </a:solidFill>
                </a:rPr>
                <a:t>c</a:t>
              </a:r>
              <a:endParaRPr lang="en-US" b="1">
                <a:solidFill>
                  <a:srgbClr val="FFFFFF"/>
                </a:solidFill>
              </a:endParaRPr>
            </a:p>
          </p:txBody>
        </p:sp>
      </p:grpSp>
      <p:grpSp>
        <p:nvGrpSpPr>
          <p:cNvPr id="6" name="Group 84"/>
          <p:cNvGrpSpPr>
            <a:grpSpLocks/>
          </p:cNvGrpSpPr>
          <p:nvPr/>
        </p:nvGrpSpPr>
        <p:grpSpPr bwMode="auto">
          <a:xfrm>
            <a:off x="3276600" y="5753100"/>
            <a:ext cx="2057400" cy="800100"/>
            <a:chOff x="3200400" y="5524500"/>
            <a:chExt cx="2057400" cy="800100"/>
          </a:xfrm>
        </p:grpSpPr>
        <p:sp>
          <p:nvSpPr>
            <p:cNvPr id="20507" name="Rectangle 47"/>
            <p:cNvSpPr>
              <a:spLocks noChangeArrowheads="1"/>
            </p:cNvSpPr>
            <p:nvPr/>
          </p:nvSpPr>
          <p:spPr bwMode="auto">
            <a:xfrm>
              <a:off x="3581400" y="5638800"/>
              <a:ext cx="1676400" cy="685800"/>
            </a:xfrm>
            <a:prstGeom prst="rect">
              <a:avLst/>
            </a:prstGeom>
            <a:noFill/>
            <a:ln w="12700" algn="ctr">
              <a:solidFill>
                <a:schemeClr val="tx1"/>
              </a:solidFill>
              <a:miter lim="800000"/>
              <a:headEnd/>
              <a:tailEnd/>
            </a:ln>
          </p:spPr>
          <p:txBody>
            <a:bodyPr anchor="ctr"/>
            <a:lstStyle/>
            <a:p>
              <a:pPr algn="ctr"/>
              <a:r>
                <a:rPr lang="en-US" sz="1600">
                  <a:latin typeface="Calibri" pitchFamily="34" charset="0"/>
                </a:rPr>
                <a:t>Run XMI through SIW</a:t>
              </a:r>
            </a:p>
          </p:txBody>
        </p:sp>
        <p:sp>
          <p:nvSpPr>
            <p:cNvPr id="52" name="Oval 51"/>
            <p:cNvSpPr/>
            <p:nvPr/>
          </p:nvSpPr>
          <p:spPr bwMode="auto">
            <a:xfrm>
              <a:off x="3606800" y="6142038"/>
              <a:ext cx="152400" cy="1524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ctr"/>
              <a:r>
                <a:rPr lang="en-US" sz="1400" b="1">
                  <a:solidFill>
                    <a:srgbClr val="FFFFFF"/>
                  </a:solidFill>
                </a:rPr>
                <a:t>b</a:t>
              </a:r>
              <a:endParaRPr lang="en-US" b="1">
                <a:solidFill>
                  <a:srgbClr val="FFFFFF"/>
                </a:solidFill>
              </a:endParaRPr>
            </a:p>
          </p:txBody>
        </p:sp>
        <p:cxnSp>
          <p:nvCxnSpPr>
            <p:cNvPr id="56" name="Elbow Connector 55"/>
            <p:cNvCxnSpPr>
              <a:stCxn id="20513" idx="3"/>
              <a:endCxn id="20507" idx="1"/>
            </p:cNvCxnSpPr>
            <p:nvPr/>
          </p:nvCxnSpPr>
          <p:spPr>
            <a:xfrm>
              <a:off x="3200400" y="5524500"/>
              <a:ext cx="381000" cy="457200"/>
            </a:xfrm>
            <a:prstGeom prst="bentConnector3">
              <a:avLst>
                <a:gd name="adj1" fmla="val 50000"/>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grpSp>
      <p:grpSp>
        <p:nvGrpSpPr>
          <p:cNvPr id="7" name="Group 83"/>
          <p:cNvGrpSpPr>
            <a:grpSpLocks/>
          </p:cNvGrpSpPr>
          <p:nvPr/>
        </p:nvGrpSpPr>
        <p:grpSpPr bwMode="auto">
          <a:xfrm>
            <a:off x="5334000" y="4191000"/>
            <a:ext cx="2133600" cy="1028700"/>
            <a:chOff x="5257800" y="3962400"/>
            <a:chExt cx="2133600" cy="1028700"/>
          </a:xfrm>
        </p:grpSpPr>
        <p:sp>
          <p:nvSpPr>
            <p:cNvPr id="20504" name="Rectangle 56"/>
            <p:cNvSpPr>
              <a:spLocks noChangeArrowheads="1"/>
            </p:cNvSpPr>
            <p:nvPr/>
          </p:nvSpPr>
          <p:spPr bwMode="auto">
            <a:xfrm>
              <a:off x="5715000" y="3962400"/>
              <a:ext cx="1676400" cy="685800"/>
            </a:xfrm>
            <a:prstGeom prst="rect">
              <a:avLst/>
            </a:prstGeom>
            <a:noFill/>
            <a:ln w="12700" algn="ctr">
              <a:solidFill>
                <a:schemeClr val="tx1"/>
              </a:solidFill>
              <a:miter lim="800000"/>
              <a:headEnd/>
              <a:tailEnd/>
            </a:ln>
          </p:spPr>
          <p:txBody>
            <a:bodyPr anchor="ctr"/>
            <a:lstStyle/>
            <a:p>
              <a:pPr algn="ctr"/>
              <a:r>
                <a:rPr lang="en-US" sz="1600">
                  <a:latin typeface="Calibri" pitchFamily="34" charset="0"/>
                </a:rPr>
                <a:t>caGrid enable</a:t>
              </a:r>
            </a:p>
          </p:txBody>
        </p:sp>
        <p:sp>
          <p:nvSpPr>
            <p:cNvPr id="58" name="Oval 57"/>
            <p:cNvSpPr/>
            <p:nvPr/>
          </p:nvSpPr>
          <p:spPr bwMode="auto">
            <a:xfrm>
              <a:off x="5740400" y="4465638"/>
              <a:ext cx="152400" cy="1524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ctr"/>
              <a:r>
                <a:rPr lang="en-US" sz="1400" b="1">
                  <a:solidFill>
                    <a:srgbClr val="FFFFFF"/>
                  </a:solidFill>
                </a:rPr>
                <a:t>e</a:t>
              </a:r>
              <a:endParaRPr lang="en-US" b="1">
                <a:solidFill>
                  <a:srgbClr val="FFFFFF"/>
                </a:solidFill>
              </a:endParaRPr>
            </a:p>
          </p:txBody>
        </p:sp>
        <p:cxnSp>
          <p:nvCxnSpPr>
            <p:cNvPr id="62" name="Elbow Connector 61"/>
            <p:cNvCxnSpPr>
              <a:stCxn id="20511" idx="3"/>
              <a:endCxn id="20504" idx="1"/>
            </p:cNvCxnSpPr>
            <p:nvPr/>
          </p:nvCxnSpPr>
          <p:spPr>
            <a:xfrm flipV="1">
              <a:off x="5257800" y="4305300"/>
              <a:ext cx="457200" cy="685800"/>
            </a:xfrm>
            <a:prstGeom prst="bentConnector3">
              <a:avLst>
                <a:gd name="adj1" fmla="val 50000"/>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grpSp>
      <p:grpSp>
        <p:nvGrpSpPr>
          <p:cNvPr id="8" name="Group 85"/>
          <p:cNvGrpSpPr>
            <a:grpSpLocks/>
          </p:cNvGrpSpPr>
          <p:nvPr/>
        </p:nvGrpSpPr>
        <p:grpSpPr bwMode="auto">
          <a:xfrm>
            <a:off x="5334000" y="5219700"/>
            <a:ext cx="2133600" cy="990600"/>
            <a:chOff x="5257800" y="4991100"/>
            <a:chExt cx="2133600" cy="990600"/>
          </a:xfrm>
        </p:grpSpPr>
        <p:sp>
          <p:nvSpPr>
            <p:cNvPr id="20500" name="Rectangle 58"/>
            <p:cNvSpPr>
              <a:spLocks noChangeArrowheads="1"/>
            </p:cNvSpPr>
            <p:nvPr/>
          </p:nvSpPr>
          <p:spPr bwMode="auto">
            <a:xfrm>
              <a:off x="5715000" y="5105400"/>
              <a:ext cx="1676400" cy="685800"/>
            </a:xfrm>
            <a:prstGeom prst="rect">
              <a:avLst/>
            </a:prstGeom>
            <a:noFill/>
            <a:ln w="12700" algn="ctr">
              <a:solidFill>
                <a:schemeClr val="tx1"/>
              </a:solidFill>
              <a:miter lim="800000"/>
              <a:headEnd/>
              <a:tailEnd/>
            </a:ln>
          </p:spPr>
          <p:txBody>
            <a:bodyPr anchor="ctr"/>
            <a:lstStyle/>
            <a:p>
              <a:pPr algn="ctr"/>
              <a:r>
                <a:rPr lang="en-US" sz="1600">
                  <a:latin typeface="Calibri" pitchFamily="34" charset="0"/>
                </a:rPr>
                <a:t>caBIG compatibility review</a:t>
              </a:r>
            </a:p>
          </p:txBody>
        </p:sp>
        <p:sp>
          <p:nvSpPr>
            <p:cNvPr id="60" name="Oval 59"/>
            <p:cNvSpPr/>
            <p:nvPr/>
          </p:nvSpPr>
          <p:spPr bwMode="auto">
            <a:xfrm>
              <a:off x="5740400" y="5608638"/>
              <a:ext cx="152400" cy="1524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ctr"/>
              <a:r>
                <a:rPr lang="en-US" sz="1400" b="1">
                  <a:solidFill>
                    <a:srgbClr val="FFFFFF"/>
                  </a:solidFill>
                </a:rPr>
                <a:t>f</a:t>
              </a:r>
              <a:endParaRPr lang="en-US" b="1">
                <a:solidFill>
                  <a:srgbClr val="FFFFFF"/>
                </a:solidFill>
              </a:endParaRPr>
            </a:p>
          </p:txBody>
        </p:sp>
        <p:cxnSp>
          <p:nvCxnSpPr>
            <p:cNvPr id="73" name="Elbow Connector 72"/>
            <p:cNvCxnSpPr>
              <a:stCxn id="20511" idx="3"/>
              <a:endCxn id="20500" idx="1"/>
            </p:cNvCxnSpPr>
            <p:nvPr/>
          </p:nvCxnSpPr>
          <p:spPr>
            <a:xfrm>
              <a:off x="5257800" y="4991100"/>
              <a:ext cx="457200" cy="457200"/>
            </a:xfrm>
            <a:prstGeom prst="bentConnector3">
              <a:avLst>
                <a:gd name="adj1" fmla="val 50000"/>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75" name="Elbow Connector 74"/>
            <p:cNvCxnSpPr>
              <a:stCxn id="20507" idx="3"/>
              <a:endCxn id="20500" idx="1"/>
            </p:cNvCxnSpPr>
            <p:nvPr/>
          </p:nvCxnSpPr>
          <p:spPr>
            <a:xfrm flipV="1">
              <a:off x="5257800" y="5448300"/>
              <a:ext cx="457200" cy="533400"/>
            </a:xfrm>
            <a:prstGeom prst="bentConnector3">
              <a:avLst>
                <a:gd name="adj1" fmla="val 50000"/>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grpSp>
      <p:grpSp>
        <p:nvGrpSpPr>
          <p:cNvPr id="9" name="Group 79"/>
          <p:cNvGrpSpPr>
            <a:grpSpLocks/>
          </p:cNvGrpSpPr>
          <p:nvPr/>
        </p:nvGrpSpPr>
        <p:grpSpPr bwMode="auto">
          <a:xfrm>
            <a:off x="5410200" y="2057400"/>
            <a:ext cx="1981200" cy="1066800"/>
            <a:chOff x="5334000" y="1828800"/>
            <a:chExt cx="1981200" cy="1066800"/>
          </a:xfrm>
        </p:grpSpPr>
        <p:sp>
          <p:nvSpPr>
            <p:cNvPr id="20497" name="Rectangle 6"/>
            <p:cNvSpPr>
              <a:spLocks noChangeArrowheads="1"/>
            </p:cNvSpPr>
            <p:nvPr/>
          </p:nvSpPr>
          <p:spPr bwMode="auto">
            <a:xfrm>
              <a:off x="5638800" y="1828800"/>
              <a:ext cx="1676400" cy="1066800"/>
            </a:xfrm>
            <a:prstGeom prst="rect">
              <a:avLst/>
            </a:prstGeom>
            <a:noFill/>
            <a:ln w="12700" algn="ctr">
              <a:solidFill>
                <a:schemeClr val="tx1"/>
              </a:solidFill>
              <a:miter lim="800000"/>
              <a:headEnd/>
              <a:tailEnd/>
            </a:ln>
          </p:spPr>
          <p:txBody>
            <a:bodyPr anchor="ctr"/>
            <a:lstStyle/>
            <a:p>
              <a:pPr algn="ctr"/>
              <a:r>
                <a:rPr lang="en-US" sz="1600">
                  <a:latin typeface="Calibri" pitchFamily="34" charset="0"/>
                </a:rPr>
                <a:t>Query  using caTissue Suite Query Interface (static + DE)</a:t>
              </a:r>
            </a:p>
          </p:txBody>
        </p:sp>
        <p:sp>
          <p:nvSpPr>
            <p:cNvPr id="67" name="Oval 66"/>
            <p:cNvSpPr/>
            <p:nvPr/>
          </p:nvSpPr>
          <p:spPr bwMode="auto">
            <a:xfrm>
              <a:off x="5678488" y="2705100"/>
              <a:ext cx="152400" cy="1524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ctr"/>
              <a:r>
                <a:rPr lang="en-US" sz="1400" b="1">
                  <a:solidFill>
                    <a:srgbClr val="FFFFFF"/>
                  </a:solidFill>
                </a:rPr>
                <a:t>3</a:t>
              </a:r>
              <a:endParaRPr lang="en-US" b="1">
                <a:solidFill>
                  <a:srgbClr val="FFFFFF"/>
                </a:solidFill>
              </a:endParaRPr>
            </a:p>
          </p:txBody>
        </p:sp>
        <p:cxnSp>
          <p:nvCxnSpPr>
            <p:cNvPr id="79" name="Straight Arrow Connector 78"/>
            <p:cNvCxnSpPr>
              <a:stCxn id="20520" idx="3"/>
              <a:endCxn id="20497" idx="1"/>
            </p:cNvCxnSpPr>
            <p:nvPr/>
          </p:nvCxnSpPr>
          <p:spPr>
            <a:xfrm>
              <a:off x="5334000" y="2355850"/>
              <a:ext cx="304800" cy="635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10" name="Group 88"/>
          <p:cNvGrpSpPr>
            <a:grpSpLocks/>
          </p:cNvGrpSpPr>
          <p:nvPr/>
        </p:nvGrpSpPr>
        <p:grpSpPr bwMode="auto">
          <a:xfrm>
            <a:off x="1600200" y="4040188"/>
            <a:ext cx="1676400" cy="1371600"/>
            <a:chOff x="1524000" y="3810794"/>
            <a:chExt cx="1676400" cy="1371600"/>
          </a:xfrm>
        </p:grpSpPr>
        <p:grpSp>
          <p:nvGrpSpPr>
            <p:cNvPr id="11" name="Group 86"/>
            <p:cNvGrpSpPr>
              <a:grpSpLocks/>
            </p:cNvGrpSpPr>
            <p:nvPr/>
          </p:nvGrpSpPr>
          <p:grpSpPr bwMode="auto">
            <a:xfrm>
              <a:off x="1524000" y="3810794"/>
              <a:ext cx="1676400" cy="1371600"/>
              <a:chOff x="1524000" y="3810794"/>
              <a:chExt cx="1676400" cy="1371600"/>
            </a:xfrm>
          </p:grpSpPr>
          <p:sp>
            <p:nvSpPr>
              <p:cNvPr id="20494" name="Rectangle 49"/>
              <p:cNvSpPr>
                <a:spLocks noChangeArrowheads="1"/>
              </p:cNvSpPr>
              <p:nvPr/>
            </p:nvSpPr>
            <p:spPr bwMode="auto">
              <a:xfrm>
                <a:off x="1524000" y="4190206"/>
                <a:ext cx="1676400" cy="685800"/>
              </a:xfrm>
              <a:prstGeom prst="rect">
                <a:avLst/>
              </a:prstGeom>
              <a:solidFill>
                <a:srgbClr val="990000"/>
              </a:solidFill>
              <a:ln w="25400" algn="ctr">
                <a:solidFill>
                  <a:srgbClr val="990000"/>
                </a:solidFill>
                <a:miter lim="800000"/>
                <a:headEnd/>
                <a:tailEnd/>
              </a:ln>
            </p:spPr>
            <p:txBody>
              <a:bodyPr anchor="ctr"/>
              <a:lstStyle/>
              <a:p>
                <a:pPr algn="ctr"/>
                <a:r>
                  <a:rPr lang="en-US" sz="1600">
                    <a:solidFill>
                      <a:srgbClr val="FFFFFF"/>
                    </a:solidFill>
                    <a:latin typeface="Calibri" pitchFamily="34" charset="0"/>
                  </a:rPr>
                  <a:t>Share DEs with other caTissue instances</a:t>
                </a:r>
              </a:p>
            </p:txBody>
          </p:sp>
          <p:cxnSp>
            <p:nvCxnSpPr>
              <p:cNvPr id="39" name="Straight Arrow Connector 38"/>
              <p:cNvCxnSpPr>
                <a:stCxn id="20513" idx="0"/>
                <a:endCxn id="20494" idx="2"/>
              </p:cNvCxnSpPr>
              <p:nvPr/>
            </p:nvCxnSpPr>
            <p:spPr>
              <a:xfrm rot="5400000" flipH="1" flipV="1">
                <a:off x="2209801" y="5028406"/>
                <a:ext cx="304800" cy="3175"/>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20494" idx="0"/>
                <a:endCxn id="51" idx="2"/>
              </p:cNvCxnSpPr>
              <p:nvPr/>
            </p:nvCxnSpPr>
            <p:spPr>
              <a:xfrm rot="5400000" flipH="1" flipV="1">
                <a:off x="2171701" y="3999706"/>
                <a:ext cx="381000" cy="3175"/>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grpSp>
        <p:sp>
          <p:nvSpPr>
            <p:cNvPr id="88" name="Oval 87"/>
            <p:cNvSpPr/>
            <p:nvPr/>
          </p:nvSpPr>
          <p:spPr bwMode="auto">
            <a:xfrm>
              <a:off x="1524000" y="4680744"/>
              <a:ext cx="152400" cy="1524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ctr"/>
              <a:r>
                <a:rPr lang="en-US" sz="1400" b="1">
                  <a:solidFill>
                    <a:srgbClr val="FFFFFF"/>
                  </a:solidFill>
                </a:rPr>
                <a:t>d</a:t>
              </a:r>
              <a:endParaRPr lang="en-US" b="1">
                <a:solidFill>
                  <a:srgbClr val="FFFFFF"/>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idx="4294967295"/>
          </p:nvPr>
        </p:nvSpPr>
        <p:spPr/>
        <p:txBody>
          <a:bodyPr/>
          <a:lstStyle/>
          <a:p>
            <a:pPr eaLnBrk="1" hangingPunct="1"/>
            <a:r>
              <a:rPr lang="en-US" smtClean="0"/>
              <a:t>Example Usage</a:t>
            </a:r>
          </a:p>
        </p:txBody>
      </p:sp>
      <p:pic>
        <p:nvPicPr>
          <p:cNvPr id="21507" name="Picture 5"/>
          <p:cNvPicPr>
            <a:picLocks noChangeAspect="1" noChangeArrowheads="1"/>
          </p:cNvPicPr>
          <p:nvPr/>
        </p:nvPicPr>
        <p:blipFill>
          <a:blip r:embed="rId3"/>
          <a:srcRect/>
          <a:stretch>
            <a:fillRect/>
          </a:stretch>
        </p:blipFill>
        <p:spPr bwMode="auto">
          <a:xfrm>
            <a:off x="2590800" y="1219200"/>
            <a:ext cx="4953000" cy="5329238"/>
          </a:xfrm>
          <a:prstGeom prst="rect">
            <a:avLst/>
          </a:prstGeom>
          <a:noFill/>
          <a:ln w="9525">
            <a:noFill/>
            <a:miter lim="800000"/>
            <a:headEnd/>
            <a:tailEnd/>
          </a:ln>
        </p:spPr>
      </p:pic>
      <p:sp>
        <p:nvSpPr>
          <p:cNvPr id="21508" name="Line 8"/>
          <p:cNvSpPr>
            <a:spLocks noChangeShapeType="1"/>
          </p:cNvSpPr>
          <p:nvPr/>
        </p:nvSpPr>
        <p:spPr bwMode="auto">
          <a:xfrm flipV="1">
            <a:off x="2133600" y="1828800"/>
            <a:ext cx="2209800" cy="1447800"/>
          </a:xfrm>
          <a:prstGeom prst="line">
            <a:avLst/>
          </a:prstGeom>
          <a:noFill/>
          <a:ln w="9525">
            <a:solidFill>
              <a:schemeClr val="tx1"/>
            </a:solidFill>
            <a:round/>
            <a:headEnd/>
            <a:tailEnd type="triangle" w="med" len="med"/>
          </a:ln>
        </p:spPr>
        <p:txBody>
          <a:bodyPr/>
          <a:lstStyle/>
          <a:p>
            <a:endParaRPr lang="en-US"/>
          </a:p>
        </p:txBody>
      </p:sp>
      <p:sp>
        <p:nvSpPr>
          <p:cNvPr id="21509" name="Line 9"/>
          <p:cNvSpPr>
            <a:spLocks noChangeShapeType="1"/>
          </p:cNvSpPr>
          <p:nvPr/>
        </p:nvSpPr>
        <p:spPr bwMode="auto">
          <a:xfrm>
            <a:off x="2133600" y="3733800"/>
            <a:ext cx="1981200" cy="457200"/>
          </a:xfrm>
          <a:prstGeom prst="line">
            <a:avLst/>
          </a:prstGeom>
          <a:noFill/>
          <a:ln w="9525">
            <a:solidFill>
              <a:schemeClr val="tx1"/>
            </a:solidFill>
            <a:round/>
            <a:headEnd/>
            <a:tailEnd type="triangle" w="med" len="med"/>
          </a:ln>
        </p:spPr>
        <p:txBody>
          <a:bodyPr/>
          <a:lstStyle/>
          <a:p>
            <a:endParaRPr lang="en-US"/>
          </a:p>
        </p:txBody>
      </p:sp>
      <p:sp>
        <p:nvSpPr>
          <p:cNvPr id="7" name="Rectangle 6"/>
          <p:cNvSpPr/>
          <p:nvPr/>
        </p:nvSpPr>
        <p:spPr>
          <a:xfrm>
            <a:off x="609600" y="3124200"/>
            <a:ext cx="1524000" cy="8382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solidFill>
                  <a:schemeClr val="tx1"/>
                </a:solidFill>
              </a:rPr>
              <a:t>caTissue Participant  Class</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Query </a:t>
            </a:r>
            <a:r>
              <a:rPr lang="en-US" u="sng" dirty="0" smtClean="0"/>
              <a:t>any</a:t>
            </a:r>
            <a:r>
              <a:rPr lang="en-US" dirty="0" smtClean="0"/>
              <a:t> object in caTissue</a:t>
            </a:r>
          </a:p>
          <a:p>
            <a:r>
              <a:rPr lang="en-US" dirty="0" smtClean="0"/>
              <a:t>Query with conditions on </a:t>
            </a:r>
            <a:r>
              <a:rPr lang="en-US" u="sng" dirty="0" smtClean="0"/>
              <a:t>multiple</a:t>
            </a:r>
            <a:r>
              <a:rPr lang="en-US" dirty="0" smtClean="0"/>
              <a:t> objects </a:t>
            </a:r>
          </a:p>
          <a:p>
            <a:pPr lvl="1"/>
            <a:r>
              <a:rPr lang="en-US" dirty="0" smtClean="0"/>
              <a:t>as long as there exists a valid path between the objects in the UML model</a:t>
            </a:r>
          </a:p>
          <a:p>
            <a:r>
              <a:rPr lang="en-US" dirty="0" smtClean="0"/>
              <a:t>Define view to contain </a:t>
            </a:r>
            <a:r>
              <a:rPr lang="en-US" u="sng" dirty="0" smtClean="0"/>
              <a:t>any</a:t>
            </a:r>
            <a:r>
              <a:rPr lang="en-US" dirty="0" smtClean="0"/>
              <a:t> object in the view</a:t>
            </a:r>
          </a:p>
          <a:p>
            <a:r>
              <a:rPr lang="en-US" dirty="0" smtClean="0"/>
              <a:t>Save query, export data</a:t>
            </a:r>
          </a:p>
          <a:p>
            <a:r>
              <a:rPr lang="en-US" dirty="0" smtClean="0"/>
              <a:t>Proceed to bulk operations,  shipment or order </a:t>
            </a:r>
            <a:r>
              <a:rPr lang="en-US" dirty="0" err="1" smtClean="0"/>
              <a:t>biospecimens</a:t>
            </a:r>
            <a:r>
              <a:rPr lang="en-US" dirty="0" smtClean="0"/>
              <a:t>.</a:t>
            </a:r>
          </a:p>
          <a:p>
            <a:endParaRPr lang="en-US" dirty="0"/>
          </a:p>
        </p:txBody>
      </p:sp>
      <p:sp>
        <p:nvSpPr>
          <p:cNvPr id="3" name="Title 2"/>
          <p:cNvSpPr>
            <a:spLocks noGrp="1"/>
          </p:cNvSpPr>
          <p:nvPr>
            <p:ph type="title"/>
          </p:nvPr>
        </p:nvSpPr>
        <p:spPr/>
        <p:txBody>
          <a:bodyPr/>
          <a:lstStyle/>
          <a:p>
            <a:r>
              <a:rPr lang="en-US" dirty="0" smtClean="0"/>
              <a:t>Query module</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The query interface is fully metadata driven - user interface, SQL generator and results view - and therefore highly flexible.</a:t>
            </a:r>
          </a:p>
          <a:p>
            <a:r>
              <a:rPr lang="en-US" dirty="0" smtClean="0"/>
              <a:t>Just need to upgrade the metadata across versions of caTissue – no additional code required</a:t>
            </a:r>
          </a:p>
          <a:p>
            <a:r>
              <a:rPr lang="en-US" dirty="0" smtClean="0"/>
              <a:t>Metadata contains manually </a:t>
            </a:r>
            <a:r>
              <a:rPr lang="en-US" dirty="0" err="1" smtClean="0"/>
              <a:t>curated</a:t>
            </a:r>
            <a:r>
              <a:rPr lang="en-US" dirty="0" smtClean="0"/>
              <a:t> meaningful (direct and indirect) paths so that end users need not know the UML model of the application.</a:t>
            </a:r>
          </a:p>
          <a:p>
            <a:endParaRPr lang="en-US" dirty="0"/>
          </a:p>
        </p:txBody>
      </p:sp>
      <p:sp>
        <p:nvSpPr>
          <p:cNvPr id="3" name="Title 2"/>
          <p:cNvSpPr>
            <a:spLocks noGrp="1"/>
          </p:cNvSpPr>
          <p:nvPr>
            <p:ph type="title"/>
          </p:nvPr>
        </p:nvSpPr>
        <p:spPr/>
        <p:txBody>
          <a:bodyPr/>
          <a:lstStyle/>
          <a:p>
            <a:r>
              <a:rPr lang="en-US" dirty="0" smtClean="0"/>
              <a:t>Query module</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smtClean="0"/>
              <a:t>caTissue was developed as part of the </a:t>
            </a:r>
            <a:r>
              <a:rPr lang="en-US" dirty="0" err="1" smtClean="0"/>
              <a:t>caBIG</a:t>
            </a:r>
            <a:r>
              <a:rPr lang="en-US" dirty="0" smtClean="0"/>
              <a:t> program, a NCI initiative to speed research discoveries and improve patient outcomes by linking researchers, physicians, and patients throughout the cancer community.</a:t>
            </a:r>
          </a:p>
          <a:p>
            <a:r>
              <a:rPr lang="en-US" dirty="0" smtClean="0"/>
              <a:t>‘ca’ stands for ‘Cancer’</a:t>
            </a:r>
          </a:p>
          <a:p>
            <a:r>
              <a:rPr lang="en-US" dirty="0" smtClean="0"/>
              <a:t>Persistent, in collaboration with Washington University, has developed caTissue – a comprehensive, open source </a:t>
            </a:r>
            <a:r>
              <a:rPr lang="en-US" dirty="0" err="1" smtClean="0"/>
              <a:t>biobanking</a:t>
            </a:r>
            <a:r>
              <a:rPr lang="en-US" dirty="0" smtClean="0"/>
              <a:t> solution.</a:t>
            </a:r>
          </a:p>
          <a:p>
            <a:endParaRPr lang="en-US" dirty="0"/>
          </a:p>
        </p:txBody>
      </p:sp>
      <p:sp>
        <p:nvSpPr>
          <p:cNvPr id="2" name="Title 1"/>
          <p:cNvSpPr>
            <a:spLocks noGrp="1"/>
          </p:cNvSpPr>
          <p:nvPr>
            <p:ph type="title"/>
          </p:nvPr>
        </p:nvSpPr>
        <p:spPr/>
        <p:txBody>
          <a:bodyPr/>
          <a:lstStyle/>
          <a:p>
            <a:r>
              <a:rPr lang="en-US" dirty="0" smtClean="0"/>
              <a:t>Introduction</a:t>
            </a:r>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Content Placeholder 25"/>
          <p:cNvSpPr>
            <a:spLocks noGrp="1"/>
          </p:cNvSpPr>
          <p:nvPr>
            <p:ph idx="1"/>
          </p:nvPr>
        </p:nvSpPr>
        <p:spPr/>
        <p:txBody>
          <a:bodyPr/>
          <a:lstStyle/>
          <a:p>
            <a:endParaRPr lang="en-US"/>
          </a:p>
        </p:txBody>
      </p:sp>
      <p:sp>
        <p:nvSpPr>
          <p:cNvPr id="31746" name="Title 1"/>
          <p:cNvSpPr>
            <a:spLocks noGrp="1"/>
          </p:cNvSpPr>
          <p:nvPr>
            <p:ph type="title"/>
          </p:nvPr>
        </p:nvSpPr>
        <p:spPr/>
        <p:txBody>
          <a:bodyPr/>
          <a:lstStyle/>
          <a:p>
            <a:pPr eaLnBrk="1" hangingPunct="1"/>
            <a:r>
              <a:rPr lang="en-US" dirty="0" smtClean="0"/>
              <a:t>Query Architecture</a:t>
            </a:r>
          </a:p>
        </p:txBody>
      </p:sp>
      <p:grpSp>
        <p:nvGrpSpPr>
          <p:cNvPr id="2" name="Group 27"/>
          <p:cNvGrpSpPr>
            <a:grpSpLocks/>
          </p:cNvGrpSpPr>
          <p:nvPr/>
        </p:nvGrpSpPr>
        <p:grpSpPr bwMode="auto">
          <a:xfrm>
            <a:off x="381000" y="1447800"/>
            <a:ext cx="8305800" cy="4114800"/>
            <a:chOff x="381000" y="1447800"/>
            <a:chExt cx="8305800" cy="4114800"/>
          </a:xfrm>
        </p:grpSpPr>
        <p:sp>
          <p:nvSpPr>
            <p:cNvPr id="3" name="Rectangle 2"/>
            <p:cNvSpPr/>
            <p:nvPr/>
          </p:nvSpPr>
          <p:spPr>
            <a:xfrm>
              <a:off x="2819400" y="1447800"/>
              <a:ext cx="2422525" cy="7620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solidFill>
                    <a:schemeClr val="tx1"/>
                  </a:solidFill>
                </a:rPr>
                <a:t>Metadata based User Interface</a:t>
              </a:r>
            </a:p>
          </p:txBody>
        </p:sp>
        <p:sp>
          <p:nvSpPr>
            <p:cNvPr id="4" name="Rectangle 3"/>
            <p:cNvSpPr/>
            <p:nvPr/>
          </p:nvSpPr>
          <p:spPr>
            <a:xfrm>
              <a:off x="2819400" y="2438400"/>
              <a:ext cx="2422525" cy="6096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solidFill>
                    <a:schemeClr val="tx1"/>
                  </a:solidFill>
                </a:rPr>
                <a:t>Create Query data object from the UI</a:t>
              </a:r>
            </a:p>
          </p:txBody>
        </p:sp>
        <p:sp>
          <p:nvSpPr>
            <p:cNvPr id="5" name="Rectangle 4"/>
            <p:cNvSpPr/>
            <p:nvPr/>
          </p:nvSpPr>
          <p:spPr>
            <a:xfrm>
              <a:off x="2819400" y="3276600"/>
              <a:ext cx="2422525" cy="6096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solidFill>
                    <a:schemeClr val="tx1"/>
                  </a:solidFill>
                </a:rPr>
                <a:t>SQL Query Engine</a:t>
              </a:r>
            </a:p>
          </p:txBody>
        </p:sp>
        <p:sp>
          <p:nvSpPr>
            <p:cNvPr id="6" name="Rectangle 5"/>
            <p:cNvSpPr/>
            <p:nvPr/>
          </p:nvSpPr>
          <p:spPr>
            <a:xfrm>
              <a:off x="2819400" y="4114800"/>
              <a:ext cx="2422525" cy="6096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solidFill>
                    <a:schemeClr val="tx1"/>
                  </a:solidFill>
                </a:rPr>
                <a:t>Results Processor</a:t>
              </a:r>
            </a:p>
          </p:txBody>
        </p:sp>
        <p:sp>
          <p:nvSpPr>
            <p:cNvPr id="7" name="Rectangle 6"/>
            <p:cNvSpPr/>
            <p:nvPr/>
          </p:nvSpPr>
          <p:spPr>
            <a:xfrm>
              <a:off x="6705600" y="4114800"/>
              <a:ext cx="1965325" cy="6096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solidFill>
                    <a:schemeClr val="tx1"/>
                  </a:solidFill>
                </a:rPr>
                <a:t>CSM Manager</a:t>
              </a:r>
            </a:p>
          </p:txBody>
        </p:sp>
        <p:sp>
          <p:nvSpPr>
            <p:cNvPr id="8" name="Rectangle 7"/>
            <p:cNvSpPr/>
            <p:nvPr/>
          </p:nvSpPr>
          <p:spPr>
            <a:xfrm>
              <a:off x="2819400" y="4953000"/>
              <a:ext cx="2422525" cy="6096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solidFill>
                    <a:schemeClr val="tx1"/>
                  </a:solidFill>
                </a:rPr>
                <a:t>Results View</a:t>
              </a:r>
            </a:p>
          </p:txBody>
        </p:sp>
        <p:cxnSp>
          <p:nvCxnSpPr>
            <p:cNvPr id="9" name="Straight Arrow Connector 8"/>
            <p:cNvCxnSpPr>
              <a:stCxn id="6" idx="3"/>
              <a:endCxn id="7" idx="1"/>
            </p:cNvCxnSpPr>
            <p:nvPr/>
          </p:nvCxnSpPr>
          <p:spPr>
            <a:xfrm>
              <a:off x="5241925" y="4419600"/>
              <a:ext cx="1463675" cy="1588"/>
            </a:xfrm>
            <a:prstGeom prst="straightConnector1">
              <a:avLst/>
            </a:prstGeom>
            <a:ln>
              <a:headEnd type="triangle"/>
              <a:tailEnd type="arrow"/>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5257800" y="4419600"/>
              <a:ext cx="1371600" cy="30480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600" i="1" dirty="0">
                  <a:solidFill>
                    <a:schemeClr val="tx1"/>
                  </a:solidFill>
                </a:rPr>
                <a:t>filter  PHI data</a:t>
              </a:r>
            </a:p>
          </p:txBody>
        </p:sp>
        <p:sp>
          <p:nvSpPr>
            <p:cNvPr id="11" name="Rectangle 10"/>
            <p:cNvSpPr/>
            <p:nvPr/>
          </p:nvSpPr>
          <p:spPr>
            <a:xfrm>
              <a:off x="6721475" y="3276600"/>
              <a:ext cx="1965325" cy="6096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solidFill>
                    <a:schemeClr val="tx1"/>
                  </a:solidFill>
                </a:rPr>
                <a:t>JDBC Interface</a:t>
              </a:r>
            </a:p>
          </p:txBody>
        </p:sp>
        <p:cxnSp>
          <p:nvCxnSpPr>
            <p:cNvPr id="12" name="Straight Arrow Connector 11"/>
            <p:cNvCxnSpPr>
              <a:endCxn id="11" idx="1"/>
            </p:cNvCxnSpPr>
            <p:nvPr/>
          </p:nvCxnSpPr>
          <p:spPr>
            <a:xfrm>
              <a:off x="5257800" y="3581400"/>
              <a:ext cx="1463675" cy="1588"/>
            </a:xfrm>
            <a:prstGeom prst="straightConnector1">
              <a:avLst/>
            </a:prstGeom>
            <a:ln>
              <a:headEnd type="triangle"/>
              <a:tailEnd type="arrow"/>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5257800" y="3581400"/>
              <a:ext cx="1371600" cy="30480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i="1" dirty="0">
                  <a:solidFill>
                    <a:schemeClr val="tx1"/>
                  </a:solidFill>
                </a:rPr>
                <a:t>execute</a:t>
              </a:r>
            </a:p>
          </p:txBody>
        </p:sp>
        <p:sp>
          <p:nvSpPr>
            <p:cNvPr id="14" name="Rectangle 13"/>
            <p:cNvSpPr/>
            <p:nvPr/>
          </p:nvSpPr>
          <p:spPr>
            <a:xfrm>
              <a:off x="6721475" y="2438400"/>
              <a:ext cx="1965325" cy="6096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solidFill>
                    <a:schemeClr val="tx1"/>
                  </a:solidFill>
                </a:rPr>
                <a:t>Save Query</a:t>
              </a:r>
            </a:p>
          </p:txBody>
        </p:sp>
        <p:cxnSp>
          <p:nvCxnSpPr>
            <p:cNvPr id="15" name="Straight Arrow Connector 14"/>
            <p:cNvCxnSpPr>
              <a:endCxn id="14" idx="1"/>
            </p:cNvCxnSpPr>
            <p:nvPr/>
          </p:nvCxnSpPr>
          <p:spPr>
            <a:xfrm>
              <a:off x="5257800" y="2743200"/>
              <a:ext cx="1463675"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3" idx="2"/>
              <a:endCxn id="4" idx="0"/>
            </p:cNvCxnSpPr>
            <p:nvPr/>
          </p:nvCxnSpPr>
          <p:spPr>
            <a:xfrm rot="5400000">
              <a:off x="3917157" y="2324894"/>
              <a:ext cx="228600" cy="158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rot="5400000">
              <a:off x="3925094" y="3161506"/>
              <a:ext cx="2286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rot="5400000">
              <a:off x="3925094" y="3999706"/>
              <a:ext cx="2286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rot="5400000">
              <a:off x="3925094" y="4837906"/>
              <a:ext cx="2286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381000" y="2438400"/>
              <a:ext cx="2133600" cy="6096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solidFill>
                    <a:schemeClr val="tx1"/>
                  </a:solidFill>
                </a:rPr>
                <a:t>Dynamic Extension Metadata API</a:t>
              </a:r>
            </a:p>
          </p:txBody>
        </p:sp>
        <p:cxnSp>
          <p:nvCxnSpPr>
            <p:cNvPr id="21" name="Shape 20"/>
            <p:cNvCxnSpPr>
              <a:stCxn id="3" idx="1"/>
              <a:endCxn id="20" idx="0"/>
            </p:cNvCxnSpPr>
            <p:nvPr/>
          </p:nvCxnSpPr>
          <p:spPr>
            <a:xfrm rot="10800000" flipV="1">
              <a:off x="1447800" y="1828800"/>
              <a:ext cx="1371600" cy="609600"/>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 name="Shape 21"/>
            <p:cNvCxnSpPr>
              <a:stCxn id="5" idx="1"/>
              <a:endCxn id="20" idx="2"/>
            </p:cNvCxnSpPr>
            <p:nvPr/>
          </p:nvCxnSpPr>
          <p:spPr>
            <a:xfrm rot="10800000">
              <a:off x="1447800" y="3048000"/>
              <a:ext cx="1371600" cy="533400"/>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3" name="Shape 22"/>
            <p:cNvCxnSpPr>
              <a:stCxn id="6" idx="1"/>
              <a:endCxn id="20" idx="2"/>
            </p:cNvCxnSpPr>
            <p:nvPr/>
          </p:nvCxnSpPr>
          <p:spPr>
            <a:xfrm rot="10800000">
              <a:off x="1447800" y="3048000"/>
              <a:ext cx="1371600" cy="1371600"/>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24" name="Rectangle 23"/>
          <p:cNvSpPr/>
          <p:nvPr/>
        </p:nvSpPr>
        <p:spPr>
          <a:xfrm>
            <a:off x="457200" y="5638800"/>
            <a:ext cx="8382000" cy="114300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dirty="0">
                <a:solidFill>
                  <a:schemeClr val="tx1"/>
                </a:solidFill>
              </a:rPr>
              <a:t>Due to its metadata nature, the same query engine is integrated in multiple applications without any additional code changes. </a:t>
            </a:r>
          </a:p>
          <a:p>
            <a:pPr fontAlgn="auto">
              <a:spcBef>
                <a:spcPts val="0"/>
              </a:spcBef>
              <a:spcAft>
                <a:spcPts val="0"/>
              </a:spcAft>
              <a:defRPr/>
            </a:pPr>
            <a:r>
              <a:rPr lang="en-US" dirty="0">
                <a:solidFill>
                  <a:schemeClr val="tx1"/>
                </a:solidFill>
              </a:rPr>
              <a:t>The same design is reused in caB2B to develop DCQL based query interface, and we are currently working on a </a:t>
            </a:r>
            <a:r>
              <a:rPr lang="en-US" dirty="0" err="1">
                <a:solidFill>
                  <a:schemeClr val="tx1"/>
                </a:solidFill>
              </a:rPr>
              <a:t>XQuery</a:t>
            </a:r>
            <a:r>
              <a:rPr lang="en-US" dirty="0">
                <a:solidFill>
                  <a:schemeClr val="tx1"/>
                </a:solidFill>
              </a:rPr>
              <a:t> based query interface.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4">
                                            <p:txEl>
                                              <p:pRg st="0" end="0"/>
                                            </p:txEl>
                                          </p:spTgt>
                                        </p:tgtEl>
                                        <p:attrNameLst>
                                          <p:attrName>style.visibility</p:attrName>
                                        </p:attrNameLst>
                                      </p:cBhvr>
                                      <p:to>
                                        <p:strVal val="visible"/>
                                      </p:to>
                                    </p:set>
                                    <p:animEffect transition="in" filter="dissolve">
                                      <p:cBhvr>
                                        <p:cTn id="7" dur="500"/>
                                        <p:tgtEl>
                                          <p:spTgt spid="2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4">
                                            <p:txEl>
                                              <p:pRg st="1" end="1"/>
                                            </p:txEl>
                                          </p:spTgt>
                                        </p:tgtEl>
                                        <p:attrNameLst>
                                          <p:attrName>style.visibility</p:attrName>
                                        </p:attrNameLst>
                                      </p:cBhvr>
                                      <p:to>
                                        <p:strVal val="visible"/>
                                      </p:to>
                                    </p:set>
                                    <p:animEffect transition="in" filter="dissolve">
                                      <p:cBhvr>
                                        <p:cTn id="12" dur="500"/>
                                        <p:tgtEl>
                                          <p:spTgt spid="2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build="allAtOnce"/>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normAutofit fontScale="90000"/>
          </a:bodyPr>
          <a:lstStyle/>
          <a:p>
            <a:pPr eaLnBrk="1" hangingPunct="1"/>
            <a:r>
              <a:rPr lang="en-US" sz="4000" smtClean="0"/>
              <a:t>Why metadata driven architecture?</a:t>
            </a:r>
          </a:p>
        </p:txBody>
      </p:sp>
      <p:sp>
        <p:nvSpPr>
          <p:cNvPr id="3" name="Content Placeholder 2"/>
          <p:cNvSpPr>
            <a:spLocks noGrp="1"/>
          </p:cNvSpPr>
          <p:nvPr>
            <p:ph idx="1"/>
          </p:nvPr>
        </p:nvSpPr>
        <p:spPr/>
        <p:txBody>
          <a:bodyPr rtlCol="0">
            <a:normAutofit fontScale="85000" lnSpcReduction="10000"/>
          </a:bodyPr>
          <a:lstStyle/>
          <a:p>
            <a:pPr eaLnBrk="1" fontAlgn="auto" hangingPunct="1">
              <a:spcAft>
                <a:spcPts val="0"/>
              </a:spcAft>
              <a:buFont typeface="Arial" pitchFamily="34" charset="0"/>
              <a:buChar char="•"/>
              <a:defRPr/>
            </a:pPr>
            <a:r>
              <a:rPr lang="en-US" sz="2800" dirty="0" smtClean="0"/>
              <a:t>caTissue has ~225 classes and ~1500 data elements</a:t>
            </a:r>
          </a:p>
          <a:p>
            <a:pPr lvl="1" eaLnBrk="1" fontAlgn="auto" hangingPunct="1">
              <a:spcAft>
                <a:spcPts val="0"/>
              </a:spcAft>
              <a:buFont typeface="Arial" pitchFamily="34" charset="0"/>
              <a:buChar char="–"/>
              <a:defRPr/>
            </a:pPr>
            <a:r>
              <a:rPr lang="en-US" sz="2400" dirty="0" smtClean="0"/>
              <a:t>Imagine building a specific query interface which supports querying the whole dataset</a:t>
            </a:r>
          </a:p>
          <a:p>
            <a:pPr eaLnBrk="1" fontAlgn="auto" hangingPunct="1">
              <a:spcAft>
                <a:spcPts val="0"/>
              </a:spcAft>
              <a:buFont typeface="Arial" pitchFamily="34" charset="0"/>
              <a:buChar char="•"/>
              <a:defRPr/>
            </a:pPr>
            <a:r>
              <a:rPr lang="en-US" sz="2800" dirty="0" smtClean="0"/>
              <a:t>Ability to support  querying of Dynamic Extensions</a:t>
            </a:r>
          </a:p>
          <a:p>
            <a:pPr eaLnBrk="1" fontAlgn="auto" hangingPunct="1">
              <a:spcAft>
                <a:spcPts val="0"/>
              </a:spcAft>
              <a:buFont typeface="Arial" pitchFamily="34" charset="0"/>
              <a:buChar char="•"/>
              <a:defRPr/>
            </a:pPr>
            <a:r>
              <a:rPr lang="en-US" sz="2800" dirty="0" smtClean="0"/>
              <a:t>Long term maintenance with respect to model changes and local customizations</a:t>
            </a:r>
          </a:p>
          <a:p>
            <a:pPr lvl="1" eaLnBrk="1" fontAlgn="auto" hangingPunct="1">
              <a:spcAft>
                <a:spcPts val="0"/>
              </a:spcAft>
              <a:buFont typeface="Arial" pitchFamily="34" charset="0"/>
              <a:buChar char="–"/>
              <a:defRPr/>
            </a:pPr>
            <a:r>
              <a:rPr lang="en-US" sz="2400" dirty="0" smtClean="0"/>
              <a:t>No code changes required</a:t>
            </a:r>
          </a:p>
          <a:p>
            <a:pPr eaLnBrk="1" fontAlgn="auto" hangingPunct="1">
              <a:spcAft>
                <a:spcPts val="0"/>
              </a:spcAft>
              <a:buFont typeface="Arial" pitchFamily="34" charset="0"/>
              <a:buChar char="•"/>
              <a:defRPr/>
            </a:pPr>
            <a:r>
              <a:rPr lang="en-US" sz="2800" dirty="0" smtClean="0"/>
              <a:t>Power of querying is in the hands of the (advanced) end users rather than DBA or data managers</a:t>
            </a:r>
          </a:p>
          <a:p>
            <a:pPr lvl="1" eaLnBrk="1" fontAlgn="auto" hangingPunct="1">
              <a:spcAft>
                <a:spcPts val="0"/>
              </a:spcAft>
              <a:buFont typeface="Arial" pitchFamily="34" charset="0"/>
              <a:buChar char="–"/>
              <a:defRPr/>
            </a:pPr>
            <a:r>
              <a:rPr lang="en-US" sz="2400" dirty="0" smtClean="0"/>
              <a:t>Does not take time for novice end users to become advanced!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dissolv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dissolve">
                                      <p:cBhvr>
                                        <p:cTn id="15" dur="500"/>
                                        <p:tgtEl>
                                          <p:spTgt spid="3">
                                            <p:txEl>
                                              <p:pRg st="2" end="2"/>
                                            </p:txEl>
                                          </p:spTgt>
                                        </p:tgtEl>
                                      </p:cBhvr>
                                    </p:animEffect>
                                  </p:childTnLst>
                                </p:cTn>
                              </p:par>
                              <p:par>
                                <p:cTn id="16" presetID="9" presetClass="entr" presetSubtype="0"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dissolve">
                                      <p:cBhvr>
                                        <p:cTn id="18" dur="500"/>
                                        <p:tgtEl>
                                          <p:spTgt spid="3">
                                            <p:txEl>
                                              <p:pRg st="3" end="3"/>
                                            </p:txEl>
                                          </p:spTgt>
                                        </p:tgtEl>
                                      </p:cBhvr>
                                    </p:animEffect>
                                  </p:childTnLst>
                                </p:cTn>
                              </p:par>
                              <p:par>
                                <p:cTn id="19" presetID="9"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dissolve">
                                      <p:cBhvr>
                                        <p:cTn id="21" dur="500"/>
                                        <p:tgtEl>
                                          <p:spTgt spid="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nodeType="click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dissolve">
                                      <p:cBhvr>
                                        <p:cTn id="26" dur="500"/>
                                        <p:tgtEl>
                                          <p:spTgt spid="3">
                                            <p:txEl>
                                              <p:pRg st="5" end="5"/>
                                            </p:txEl>
                                          </p:spTgt>
                                        </p:tgtEl>
                                      </p:cBhvr>
                                    </p:animEffect>
                                  </p:childTnLst>
                                </p:cTn>
                              </p:par>
                              <p:par>
                                <p:cTn id="27" presetID="9" presetClass="entr" presetSubtype="0"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dissolve">
                                      <p:cBhvr>
                                        <p:cTn id="29"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normAutofit fontScale="90000"/>
          </a:bodyPr>
          <a:lstStyle/>
          <a:p>
            <a:pPr eaLnBrk="1" hangingPunct="1"/>
            <a:r>
              <a:rPr lang="en-US" dirty="0" smtClean="0"/>
              <a:t>Filtering Patient Health Information (PHI) data</a:t>
            </a:r>
          </a:p>
        </p:txBody>
      </p:sp>
      <p:sp>
        <p:nvSpPr>
          <p:cNvPr id="3" name="Content Placeholder 2"/>
          <p:cNvSpPr>
            <a:spLocks noGrp="1"/>
          </p:cNvSpPr>
          <p:nvPr>
            <p:ph idx="1"/>
          </p:nvPr>
        </p:nvSpPr>
        <p:spPr/>
        <p:txBody>
          <a:bodyPr rtlCol="0">
            <a:normAutofit/>
          </a:bodyPr>
          <a:lstStyle/>
          <a:p>
            <a:pPr eaLnBrk="1" fontAlgn="auto" hangingPunct="1">
              <a:spcAft>
                <a:spcPts val="0"/>
              </a:spcAft>
              <a:buFont typeface="Arial" pitchFamily="34" charset="0"/>
              <a:buNone/>
              <a:defRPr/>
            </a:pPr>
            <a:r>
              <a:rPr lang="en-US" dirty="0" smtClean="0"/>
              <a:t>In caTissue, filtering of query results is always based on Collection Protocol (CP). Three use cases for filtering:</a:t>
            </a:r>
          </a:p>
          <a:p>
            <a:pPr marL="971550" lvl="1" indent="-514350" eaLnBrk="1" fontAlgn="auto" hangingPunct="1">
              <a:spcAft>
                <a:spcPts val="0"/>
              </a:spcAft>
              <a:buFont typeface="Arial" pitchFamily="34" charset="0"/>
              <a:buAutoNum type="arabicPeriod"/>
              <a:defRPr/>
            </a:pPr>
            <a:r>
              <a:rPr lang="en-US" dirty="0" smtClean="0"/>
              <a:t>Read denied on a CP</a:t>
            </a:r>
          </a:p>
          <a:p>
            <a:pPr marL="971550" lvl="1" indent="-514350" eaLnBrk="1" fontAlgn="auto" hangingPunct="1">
              <a:spcAft>
                <a:spcPts val="0"/>
              </a:spcAft>
              <a:buFont typeface="Arial" pitchFamily="34" charset="0"/>
              <a:buAutoNum type="arabicPeriod"/>
              <a:defRPr/>
            </a:pPr>
            <a:r>
              <a:rPr lang="en-US" dirty="0" smtClean="0"/>
              <a:t>Access to only </a:t>
            </a:r>
            <a:r>
              <a:rPr lang="en-US" dirty="0" err="1" smtClean="0"/>
              <a:t>deidentified</a:t>
            </a:r>
            <a:r>
              <a:rPr lang="en-US" dirty="0" smtClean="0"/>
              <a:t> data on a CP</a:t>
            </a:r>
          </a:p>
          <a:p>
            <a:pPr marL="971550" lvl="1" indent="-514350" eaLnBrk="1" fontAlgn="auto" hangingPunct="1">
              <a:spcAft>
                <a:spcPts val="0"/>
              </a:spcAft>
              <a:buFont typeface="Arial" pitchFamily="34" charset="0"/>
              <a:buAutoNum type="arabicPeriod"/>
              <a:defRPr/>
            </a:pPr>
            <a:r>
              <a:rPr lang="en-US" dirty="0" smtClean="0"/>
              <a:t>Full access on a CP</a:t>
            </a:r>
          </a:p>
          <a:p>
            <a:pPr marL="571500" indent="-514350" eaLnBrk="1" fontAlgn="auto" hangingPunct="1">
              <a:spcAft>
                <a:spcPts val="0"/>
              </a:spcAft>
              <a:buFont typeface="Arial" pitchFamily="34" charset="0"/>
              <a:buNone/>
              <a:defRPr/>
            </a:pPr>
            <a:r>
              <a:rPr lang="en-US" dirty="0" smtClean="0"/>
              <a:t>In short, all access is controlled based on the CP to which the object belongs. For non CP based data, there is no filtering involved.</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a:xfrm>
            <a:off x="457200" y="228600"/>
            <a:ext cx="8229600" cy="1143000"/>
          </a:xfrm>
        </p:spPr>
        <p:txBody>
          <a:bodyPr/>
          <a:lstStyle/>
          <a:p>
            <a:pPr eaLnBrk="1" hangingPunct="1"/>
            <a:r>
              <a:rPr lang="en-US" smtClean="0"/>
              <a:t>Filtering PHI data design</a:t>
            </a:r>
          </a:p>
        </p:txBody>
      </p:sp>
      <p:grpSp>
        <p:nvGrpSpPr>
          <p:cNvPr id="2" name="Group 30"/>
          <p:cNvGrpSpPr>
            <a:grpSpLocks/>
          </p:cNvGrpSpPr>
          <p:nvPr/>
        </p:nvGrpSpPr>
        <p:grpSpPr bwMode="auto">
          <a:xfrm>
            <a:off x="1524000" y="1600200"/>
            <a:ext cx="6248400" cy="3276600"/>
            <a:chOff x="1524000" y="1600200"/>
            <a:chExt cx="6248400" cy="3276600"/>
          </a:xfrm>
        </p:grpSpPr>
        <p:sp>
          <p:nvSpPr>
            <p:cNvPr id="7" name="Rectangle 6"/>
            <p:cNvSpPr/>
            <p:nvPr/>
          </p:nvSpPr>
          <p:spPr>
            <a:xfrm>
              <a:off x="1524000" y="1600200"/>
              <a:ext cx="2422525" cy="7620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solidFill>
                    <a:schemeClr val="tx1"/>
                  </a:solidFill>
                </a:rPr>
                <a:t>If Query includes CP based data, include CP ID in the query</a:t>
              </a:r>
            </a:p>
          </p:txBody>
        </p:sp>
        <p:sp>
          <p:nvSpPr>
            <p:cNvPr id="8" name="Rectangle 7"/>
            <p:cNvSpPr/>
            <p:nvPr/>
          </p:nvSpPr>
          <p:spPr>
            <a:xfrm>
              <a:off x="1524000" y="2590800"/>
              <a:ext cx="2422525" cy="6096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solidFill>
                    <a:schemeClr val="tx1"/>
                  </a:solidFill>
                </a:rPr>
                <a:t>Execute Query</a:t>
              </a:r>
            </a:p>
          </p:txBody>
        </p:sp>
        <p:sp>
          <p:nvSpPr>
            <p:cNvPr id="10" name="Rectangle 9"/>
            <p:cNvSpPr/>
            <p:nvPr/>
          </p:nvSpPr>
          <p:spPr>
            <a:xfrm>
              <a:off x="1524000" y="3429000"/>
              <a:ext cx="2422525" cy="6096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solidFill>
                    <a:schemeClr val="tx1"/>
                  </a:solidFill>
                </a:rPr>
                <a:t>Results Processor</a:t>
              </a:r>
            </a:p>
          </p:txBody>
        </p:sp>
        <p:sp>
          <p:nvSpPr>
            <p:cNvPr id="11" name="Rectangle 10"/>
            <p:cNvSpPr/>
            <p:nvPr/>
          </p:nvSpPr>
          <p:spPr>
            <a:xfrm>
              <a:off x="5410200" y="3162300"/>
              <a:ext cx="2362200" cy="11430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solidFill>
                    <a:schemeClr val="tx1"/>
                  </a:solidFill>
                </a:rPr>
                <a:t>caTissue CSM Manager</a:t>
              </a:r>
            </a:p>
            <a:p>
              <a:pPr algn="ctr" fontAlgn="auto">
                <a:spcBef>
                  <a:spcPts val="0"/>
                </a:spcBef>
                <a:spcAft>
                  <a:spcPts val="0"/>
                </a:spcAft>
                <a:defRPr/>
              </a:pPr>
              <a:r>
                <a:rPr lang="en-US" sz="1600" dirty="0">
                  <a:solidFill>
                    <a:schemeClr val="tx1"/>
                  </a:solidFill>
                </a:rPr>
                <a:t>(contains in-memory privilege cache for the logged in user)</a:t>
              </a:r>
            </a:p>
          </p:txBody>
        </p:sp>
        <p:sp>
          <p:nvSpPr>
            <p:cNvPr id="12" name="Rectangle 11"/>
            <p:cNvSpPr/>
            <p:nvPr/>
          </p:nvSpPr>
          <p:spPr>
            <a:xfrm>
              <a:off x="1524000" y="4267200"/>
              <a:ext cx="2422525" cy="6096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solidFill>
                    <a:schemeClr val="tx1"/>
                  </a:solidFill>
                </a:rPr>
                <a:t>Results View</a:t>
              </a:r>
            </a:p>
          </p:txBody>
        </p:sp>
        <p:cxnSp>
          <p:nvCxnSpPr>
            <p:cNvPr id="13" name="Straight Arrow Connector 12"/>
            <p:cNvCxnSpPr>
              <a:stCxn id="10" idx="3"/>
              <a:endCxn id="11" idx="1"/>
            </p:cNvCxnSpPr>
            <p:nvPr/>
          </p:nvCxnSpPr>
          <p:spPr>
            <a:xfrm>
              <a:off x="3946525" y="3733800"/>
              <a:ext cx="1463675" cy="1588"/>
            </a:xfrm>
            <a:prstGeom prst="straightConnector1">
              <a:avLst/>
            </a:prstGeom>
            <a:ln>
              <a:headEnd type="triangle"/>
              <a:tailEnd type="arrow"/>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3962400" y="3454400"/>
              <a:ext cx="1447800" cy="53340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600" i="1" dirty="0">
                  <a:solidFill>
                    <a:schemeClr val="tx1"/>
                  </a:solidFill>
                </a:rPr>
                <a:t>filter  PHI data based on CP id</a:t>
              </a:r>
            </a:p>
          </p:txBody>
        </p:sp>
        <p:cxnSp>
          <p:nvCxnSpPr>
            <p:cNvPr id="20" name="Straight Arrow Connector 19"/>
            <p:cNvCxnSpPr>
              <a:stCxn id="7" idx="2"/>
              <a:endCxn id="8" idx="0"/>
            </p:cNvCxnSpPr>
            <p:nvPr/>
          </p:nvCxnSpPr>
          <p:spPr>
            <a:xfrm rot="5400000">
              <a:off x="2621757" y="2477294"/>
              <a:ext cx="228600" cy="158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rot="5400000">
              <a:off x="2629694" y="3313906"/>
              <a:ext cx="2286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rot="5400000">
              <a:off x="2629694" y="4152106"/>
              <a:ext cx="2286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28" name="Rectangle 27"/>
          <p:cNvSpPr/>
          <p:nvPr/>
        </p:nvSpPr>
        <p:spPr>
          <a:xfrm>
            <a:off x="457200" y="5410200"/>
            <a:ext cx="8382000" cy="9906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dirty="0">
                <a:solidFill>
                  <a:schemeClr val="tx1"/>
                </a:solidFill>
              </a:rPr>
              <a:t>In short, the caTissue CSM Manager contains information about the CPs to which the logged in user has access to. Therefore during filtering, there is no CSM API call made. All requests are serviced with in-memory data.</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dissolve">
                                      <p:cBhvr>
                                        <p:cTn id="7"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Standard caCORE SDK generated API directly accesses the database. It does not perform any business logic check while performing the CRUD operations.</a:t>
            </a:r>
          </a:p>
          <a:p>
            <a:r>
              <a:rPr lang="en-US" dirty="0" smtClean="0"/>
              <a:t>Extended caCORE writable API to support </a:t>
            </a:r>
          </a:p>
          <a:p>
            <a:pPr lvl="1"/>
            <a:r>
              <a:rPr lang="en-US" dirty="0" smtClean="0"/>
              <a:t>caTissue application business logic</a:t>
            </a:r>
          </a:p>
          <a:p>
            <a:pPr lvl="1"/>
            <a:r>
              <a:rPr lang="en-US" dirty="0" smtClean="0"/>
              <a:t>PHI </a:t>
            </a:r>
            <a:r>
              <a:rPr lang="en-US" dirty="0" err="1" smtClean="0"/>
              <a:t>filteration</a:t>
            </a:r>
            <a:endParaRPr lang="en-US" dirty="0"/>
          </a:p>
        </p:txBody>
      </p:sp>
      <p:sp>
        <p:nvSpPr>
          <p:cNvPr id="3" name="Title 2"/>
          <p:cNvSpPr>
            <a:spLocks noGrp="1"/>
          </p:cNvSpPr>
          <p:nvPr>
            <p:ph type="title"/>
          </p:nvPr>
        </p:nvSpPr>
        <p:spPr/>
        <p:txBody>
          <a:bodyPr/>
          <a:lstStyle/>
          <a:p>
            <a:r>
              <a:rPr lang="en-US" dirty="0" smtClean="0"/>
              <a:t>caCORE and caGrid</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err="1" smtClean="0"/>
              <a:t>caTissue's</a:t>
            </a:r>
            <a:r>
              <a:rPr lang="en-US" dirty="0" smtClean="0"/>
              <a:t> functionality goal is to ease the </a:t>
            </a:r>
            <a:r>
              <a:rPr lang="en-US" dirty="0" err="1" smtClean="0"/>
              <a:t>biospecimen</a:t>
            </a:r>
            <a:r>
              <a:rPr lang="en-US" dirty="0" smtClean="0"/>
              <a:t> banks in collecting, processing, storing, and distribution of human specimens for correlative science cancer research. </a:t>
            </a:r>
          </a:p>
          <a:p>
            <a:r>
              <a:rPr lang="en-US" dirty="0" smtClean="0"/>
              <a:t>Other functional requirements of caTissue is </a:t>
            </a:r>
          </a:p>
          <a:p>
            <a:pPr lvl="1"/>
            <a:r>
              <a:rPr lang="en-US" dirty="0" smtClean="0"/>
              <a:t>to track multiple specimens from the same participant</a:t>
            </a:r>
          </a:p>
          <a:p>
            <a:pPr lvl="1"/>
            <a:r>
              <a:rPr lang="en-US" dirty="0" smtClean="0"/>
              <a:t>track refined materials (RNA, DNA, and Protein)that are used for molecular analysis</a:t>
            </a:r>
          </a:p>
          <a:p>
            <a:pPr lvl="1"/>
            <a:r>
              <a:rPr lang="en-US" dirty="0" smtClean="0"/>
              <a:t>annotate </a:t>
            </a:r>
            <a:r>
              <a:rPr lang="en-US" dirty="0" err="1" smtClean="0"/>
              <a:t>biospecimens</a:t>
            </a:r>
            <a:r>
              <a:rPr lang="en-US" dirty="0" smtClean="0"/>
              <a:t> with accumulating experimental data</a:t>
            </a:r>
          </a:p>
          <a:p>
            <a:endParaRPr lang="en-US" dirty="0"/>
          </a:p>
        </p:txBody>
      </p:sp>
      <p:sp>
        <p:nvSpPr>
          <p:cNvPr id="2" name="Title 1"/>
          <p:cNvSpPr>
            <a:spLocks noGrp="1"/>
          </p:cNvSpPr>
          <p:nvPr>
            <p:ph type="title"/>
          </p:nvPr>
        </p:nvSpPr>
        <p:spPr/>
        <p:txBody>
          <a:bodyPr/>
          <a:lstStyle/>
          <a:p>
            <a:r>
              <a:rPr lang="en-US" dirty="0" smtClean="0"/>
              <a:t>Introduction</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a:p>
        </p:txBody>
      </p:sp>
      <p:sp>
        <p:nvSpPr>
          <p:cNvPr id="2" name="Title 1"/>
          <p:cNvSpPr>
            <a:spLocks noGrp="1"/>
          </p:cNvSpPr>
          <p:nvPr>
            <p:ph type="title"/>
          </p:nvPr>
        </p:nvSpPr>
        <p:spPr/>
        <p:txBody>
          <a:bodyPr/>
          <a:lstStyle/>
          <a:p>
            <a:r>
              <a:rPr lang="en-US" dirty="0" smtClean="0"/>
              <a:t>Introduction</a:t>
            </a:r>
            <a:endParaRPr lang="en-US" dirty="0"/>
          </a:p>
        </p:txBody>
      </p:sp>
      <p:pic>
        <p:nvPicPr>
          <p:cNvPr id="1026" name="Picture 2"/>
          <p:cNvPicPr>
            <a:picLocks noChangeAspect="1" noChangeArrowheads="1"/>
          </p:cNvPicPr>
          <p:nvPr/>
        </p:nvPicPr>
        <p:blipFill>
          <a:blip r:embed="rId2"/>
          <a:srcRect/>
          <a:stretch>
            <a:fillRect/>
          </a:stretch>
        </p:blipFill>
        <p:spPr bwMode="auto">
          <a:xfrm>
            <a:off x="838200" y="1371600"/>
            <a:ext cx="7467600" cy="460618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caTissue has been contracted by NCI to Washington University(WashU), St Louis. </a:t>
            </a:r>
          </a:p>
          <a:p>
            <a:r>
              <a:rPr lang="en-US" dirty="0" smtClean="0"/>
              <a:t>WashU has outsourced the development of caTissue to Persistent Systems. </a:t>
            </a:r>
          </a:p>
          <a:p>
            <a:endParaRPr lang="en-US" dirty="0"/>
          </a:p>
        </p:txBody>
      </p:sp>
      <p:sp>
        <p:nvSpPr>
          <p:cNvPr id="3" name="Title 2"/>
          <p:cNvSpPr>
            <a:spLocks noGrp="1"/>
          </p:cNvSpPr>
          <p:nvPr>
            <p:ph type="title"/>
          </p:nvPr>
        </p:nvSpPr>
        <p:spPr/>
        <p:txBody>
          <a:bodyPr>
            <a:normAutofit fontScale="90000"/>
          </a:bodyPr>
          <a:lstStyle/>
          <a:p>
            <a:r>
              <a:rPr lang="en-US" sz="4400" dirty="0" smtClean="0"/>
              <a:t>caTissue -Outsourced Organizational Model</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ounded Rectangle 24"/>
          <p:cNvSpPr/>
          <p:nvPr/>
        </p:nvSpPr>
        <p:spPr>
          <a:xfrm>
            <a:off x="1295400" y="5105400"/>
            <a:ext cx="6400800" cy="1447800"/>
          </a:xfrm>
          <a:prstGeom prst="roundRect">
            <a:avLst/>
          </a:prstGeom>
          <a:noFill/>
          <a:ln/>
        </p:spPr>
        <p:style>
          <a:lnRef idx="2">
            <a:schemeClr val="accent1"/>
          </a:lnRef>
          <a:fillRef idx="1">
            <a:schemeClr val="lt1"/>
          </a:fillRef>
          <a:effectRef idx="0">
            <a:schemeClr val="accent1"/>
          </a:effectRef>
          <a:fontRef idx="minor">
            <a:schemeClr val="dk1"/>
          </a:fontRef>
        </p:style>
        <p:txBody>
          <a:bodyPr/>
          <a:lstStyle/>
          <a:p>
            <a:pPr algn="ctr"/>
            <a:endParaRPr lang="en-US">
              <a:solidFill>
                <a:srgbClr val="008000"/>
              </a:solidFill>
            </a:endParaRPr>
          </a:p>
        </p:txBody>
      </p:sp>
      <p:sp>
        <p:nvSpPr>
          <p:cNvPr id="4099" name="Title 1"/>
          <p:cNvSpPr>
            <a:spLocks noGrp="1"/>
          </p:cNvSpPr>
          <p:nvPr>
            <p:ph type="title"/>
          </p:nvPr>
        </p:nvSpPr>
        <p:spPr>
          <a:xfrm>
            <a:off x="457200" y="-152400"/>
            <a:ext cx="8229600" cy="1143000"/>
          </a:xfrm>
        </p:spPr>
        <p:txBody>
          <a:bodyPr/>
          <a:lstStyle/>
          <a:p>
            <a:pPr eaLnBrk="1" hangingPunct="1"/>
            <a:r>
              <a:rPr lang="en-US" sz="3200" smtClean="0"/>
              <a:t>caTissue -Outsourced Organizational Model</a:t>
            </a:r>
          </a:p>
        </p:txBody>
      </p:sp>
      <p:sp>
        <p:nvSpPr>
          <p:cNvPr id="4" name="Rounded Rectangle 3"/>
          <p:cNvSpPr/>
          <p:nvPr/>
        </p:nvSpPr>
        <p:spPr>
          <a:xfrm>
            <a:off x="1371600" y="1524000"/>
            <a:ext cx="6172200" cy="1676400"/>
          </a:xfrm>
          <a:prstGeom prst="roundRect">
            <a:avLst/>
          </a:prstGeom>
        </p:spPr>
        <p:style>
          <a:lnRef idx="2">
            <a:schemeClr val="accent1"/>
          </a:lnRef>
          <a:fillRef idx="1">
            <a:schemeClr val="lt1"/>
          </a:fillRef>
          <a:effectRef idx="0">
            <a:schemeClr val="accent1"/>
          </a:effectRef>
          <a:fontRef idx="minor">
            <a:schemeClr val="dk1"/>
          </a:fontRef>
        </p:style>
        <p:txBody>
          <a:bodyPr anchor="ctr"/>
          <a:lstStyle/>
          <a:p>
            <a:pPr algn="ctr"/>
            <a:endParaRPr lang="en-US">
              <a:solidFill>
                <a:srgbClr val="0D0D0D"/>
              </a:solidFill>
            </a:endParaRPr>
          </a:p>
        </p:txBody>
      </p:sp>
      <p:sp>
        <p:nvSpPr>
          <p:cNvPr id="6" name="Rounded Rectangle 5"/>
          <p:cNvSpPr/>
          <p:nvPr/>
        </p:nvSpPr>
        <p:spPr>
          <a:xfrm>
            <a:off x="1447800" y="990600"/>
            <a:ext cx="6019800" cy="457200"/>
          </a:xfrm>
          <a:prstGeom prst="round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en-US" dirty="0">
                <a:solidFill>
                  <a:schemeClr val="tx1"/>
                </a:solidFill>
                <a:latin typeface="Arial" charset="0"/>
              </a:rPr>
              <a:t>Customers – Various cancer centers</a:t>
            </a:r>
          </a:p>
        </p:txBody>
      </p:sp>
      <p:sp>
        <p:nvSpPr>
          <p:cNvPr id="7" name="Rounded Rectangle 6"/>
          <p:cNvSpPr/>
          <p:nvPr/>
        </p:nvSpPr>
        <p:spPr>
          <a:xfrm>
            <a:off x="4114800" y="1981200"/>
            <a:ext cx="1219200" cy="762000"/>
          </a:xfrm>
          <a:prstGeom prst="roundRect">
            <a:avLst/>
          </a:prstGeom>
        </p:spPr>
        <p:style>
          <a:lnRef idx="0">
            <a:schemeClr val="accent5"/>
          </a:lnRef>
          <a:fillRef idx="3">
            <a:schemeClr val="accent5"/>
          </a:fillRef>
          <a:effectRef idx="3">
            <a:schemeClr val="accent5"/>
          </a:effectRef>
          <a:fontRef idx="minor">
            <a:schemeClr val="lt1"/>
          </a:fontRef>
        </p:style>
        <p:txBody>
          <a:bodyPr anchor="ctr"/>
          <a:lstStyle/>
          <a:p>
            <a:pPr algn="ctr">
              <a:defRPr/>
            </a:pPr>
            <a:r>
              <a:rPr lang="en-US" dirty="0">
                <a:solidFill>
                  <a:schemeClr val="bg1"/>
                </a:solidFill>
              </a:rPr>
              <a:t>Prof.</a:t>
            </a:r>
          </a:p>
          <a:p>
            <a:pPr algn="ctr">
              <a:defRPr/>
            </a:pPr>
            <a:r>
              <a:rPr lang="en-US" dirty="0">
                <a:solidFill>
                  <a:schemeClr val="bg1"/>
                </a:solidFill>
              </a:rPr>
              <a:t>Services</a:t>
            </a:r>
          </a:p>
        </p:txBody>
      </p:sp>
      <p:sp>
        <p:nvSpPr>
          <p:cNvPr id="9" name="Rounded Rectangle 8"/>
          <p:cNvSpPr/>
          <p:nvPr/>
        </p:nvSpPr>
        <p:spPr>
          <a:xfrm>
            <a:off x="2514600" y="1981200"/>
            <a:ext cx="1219200" cy="762000"/>
          </a:xfrm>
          <a:prstGeom prst="roundRect">
            <a:avLst/>
          </a:prstGeom>
        </p:spPr>
        <p:style>
          <a:lnRef idx="0">
            <a:schemeClr val="accent5"/>
          </a:lnRef>
          <a:fillRef idx="3">
            <a:schemeClr val="accent5"/>
          </a:fillRef>
          <a:effectRef idx="3">
            <a:schemeClr val="accent5"/>
          </a:effectRef>
          <a:fontRef idx="minor">
            <a:schemeClr val="lt1"/>
          </a:fontRef>
        </p:style>
        <p:txBody>
          <a:bodyPr anchor="ctr"/>
          <a:lstStyle/>
          <a:p>
            <a:pPr algn="ctr">
              <a:defRPr/>
            </a:pPr>
            <a:r>
              <a:rPr lang="en-US" dirty="0">
                <a:solidFill>
                  <a:schemeClr val="bg1"/>
                </a:solidFill>
              </a:rPr>
              <a:t>Sales</a:t>
            </a:r>
          </a:p>
        </p:txBody>
      </p:sp>
      <p:sp>
        <p:nvSpPr>
          <p:cNvPr id="12" name="Rounded Rectangle 11"/>
          <p:cNvSpPr/>
          <p:nvPr/>
        </p:nvSpPr>
        <p:spPr>
          <a:xfrm>
            <a:off x="1371600" y="3352800"/>
            <a:ext cx="6172200" cy="1447800"/>
          </a:xfrm>
          <a:prstGeom prst="roundRect">
            <a:avLst/>
          </a:prstGeom>
          <a:ln/>
        </p:spPr>
        <p:style>
          <a:lnRef idx="2">
            <a:schemeClr val="accent1"/>
          </a:lnRef>
          <a:fillRef idx="1">
            <a:schemeClr val="lt1"/>
          </a:fillRef>
          <a:effectRef idx="0">
            <a:schemeClr val="accent1"/>
          </a:effectRef>
          <a:fontRef idx="minor">
            <a:schemeClr val="dk1"/>
          </a:fontRef>
        </p:style>
        <p:txBody>
          <a:bodyPr/>
          <a:lstStyle/>
          <a:p>
            <a:pPr algn="ctr"/>
            <a:endParaRPr lang="en-US">
              <a:solidFill>
                <a:srgbClr val="008000"/>
              </a:solidFill>
            </a:endParaRPr>
          </a:p>
        </p:txBody>
      </p:sp>
      <p:sp>
        <p:nvSpPr>
          <p:cNvPr id="13" name="Rounded Rectangle 12"/>
          <p:cNvSpPr/>
          <p:nvPr/>
        </p:nvSpPr>
        <p:spPr>
          <a:xfrm>
            <a:off x="6400800" y="5638800"/>
            <a:ext cx="1219200" cy="762000"/>
          </a:xfrm>
          <a:prstGeom prst="roundRect">
            <a:avLst/>
          </a:prstGeom>
        </p:spPr>
        <p:style>
          <a:lnRef idx="0">
            <a:schemeClr val="accent1"/>
          </a:lnRef>
          <a:fillRef idx="3">
            <a:schemeClr val="accent1"/>
          </a:fillRef>
          <a:effectRef idx="3">
            <a:schemeClr val="accent1"/>
          </a:effectRef>
          <a:fontRef idx="minor">
            <a:schemeClr val="lt1"/>
          </a:fontRef>
        </p:style>
        <p:txBody>
          <a:bodyPr anchor="ctr"/>
          <a:lstStyle/>
          <a:p>
            <a:pPr algn="ctr">
              <a:defRPr/>
            </a:pPr>
            <a:r>
              <a:rPr lang="en-US" dirty="0">
                <a:solidFill>
                  <a:schemeClr val="bg1"/>
                </a:solidFill>
              </a:rPr>
              <a:t>Adopters</a:t>
            </a:r>
          </a:p>
        </p:txBody>
      </p:sp>
      <p:sp>
        <p:nvSpPr>
          <p:cNvPr id="14" name="Rounded Rectangle 13"/>
          <p:cNvSpPr/>
          <p:nvPr/>
        </p:nvSpPr>
        <p:spPr>
          <a:xfrm>
            <a:off x="4876800" y="5638800"/>
            <a:ext cx="1219200" cy="762000"/>
          </a:xfrm>
          <a:prstGeom prst="roundRect">
            <a:avLst/>
          </a:prstGeom>
        </p:spPr>
        <p:style>
          <a:lnRef idx="0">
            <a:schemeClr val="accent1"/>
          </a:lnRef>
          <a:fillRef idx="3">
            <a:schemeClr val="accent1"/>
          </a:fillRef>
          <a:effectRef idx="3">
            <a:schemeClr val="accent1"/>
          </a:effectRef>
          <a:fontRef idx="minor">
            <a:schemeClr val="lt1"/>
          </a:fontRef>
        </p:style>
        <p:txBody>
          <a:bodyPr anchor="ctr"/>
          <a:lstStyle/>
          <a:p>
            <a:pPr algn="ctr">
              <a:defRPr/>
            </a:pPr>
            <a:r>
              <a:rPr lang="en-US" dirty="0">
                <a:solidFill>
                  <a:schemeClr val="bg1"/>
                </a:solidFill>
              </a:rPr>
              <a:t>SAIC</a:t>
            </a:r>
          </a:p>
        </p:txBody>
      </p:sp>
      <p:sp>
        <p:nvSpPr>
          <p:cNvPr id="15" name="Rounded Rectangle 14"/>
          <p:cNvSpPr/>
          <p:nvPr/>
        </p:nvSpPr>
        <p:spPr>
          <a:xfrm>
            <a:off x="3200400" y="5638800"/>
            <a:ext cx="1219200" cy="762000"/>
          </a:xfrm>
          <a:prstGeom prst="roundRect">
            <a:avLst/>
          </a:prstGeom>
        </p:spPr>
        <p:style>
          <a:lnRef idx="0">
            <a:schemeClr val="accent1"/>
          </a:lnRef>
          <a:fillRef idx="3">
            <a:schemeClr val="accent1"/>
          </a:fillRef>
          <a:effectRef idx="3">
            <a:schemeClr val="accent1"/>
          </a:effectRef>
          <a:fontRef idx="minor">
            <a:schemeClr val="lt1"/>
          </a:fontRef>
        </p:style>
        <p:txBody>
          <a:bodyPr anchor="ctr"/>
          <a:lstStyle/>
          <a:p>
            <a:pPr algn="ctr">
              <a:defRPr/>
            </a:pPr>
            <a:r>
              <a:rPr lang="en-US" dirty="0" err="1">
                <a:solidFill>
                  <a:schemeClr val="bg1"/>
                </a:solidFill>
              </a:rPr>
              <a:t>WashU</a:t>
            </a:r>
            <a:endParaRPr lang="en-US" dirty="0">
              <a:solidFill>
                <a:schemeClr val="bg1"/>
              </a:solidFill>
            </a:endParaRPr>
          </a:p>
        </p:txBody>
      </p:sp>
      <p:sp>
        <p:nvSpPr>
          <p:cNvPr id="16" name="Rounded Rectangle 15"/>
          <p:cNvSpPr/>
          <p:nvPr/>
        </p:nvSpPr>
        <p:spPr>
          <a:xfrm>
            <a:off x="1600200" y="5638800"/>
            <a:ext cx="1219200" cy="762000"/>
          </a:xfrm>
          <a:prstGeom prst="roundRect">
            <a:avLst/>
          </a:prstGeom>
        </p:spPr>
        <p:style>
          <a:lnRef idx="0">
            <a:schemeClr val="accent1"/>
          </a:lnRef>
          <a:fillRef idx="3">
            <a:schemeClr val="accent1"/>
          </a:fillRef>
          <a:effectRef idx="3">
            <a:schemeClr val="accent1"/>
          </a:effectRef>
          <a:fontRef idx="minor">
            <a:schemeClr val="lt1"/>
          </a:fontRef>
        </p:style>
        <p:txBody>
          <a:bodyPr anchor="ctr"/>
          <a:lstStyle/>
          <a:p>
            <a:pPr algn="ctr">
              <a:defRPr/>
            </a:pPr>
            <a:r>
              <a:rPr lang="en-US" dirty="0">
                <a:solidFill>
                  <a:schemeClr val="bg1"/>
                </a:solidFill>
              </a:rPr>
              <a:t>NCI</a:t>
            </a:r>
          </a:p>
        </p:txBody>
      </p:sp>
      <p:sp>
        <p:nvSpPr>
          <p:cNvPr id="17" name="Rounded Rectangle 16"/>
          <p:cNvSpPr/>
          <p:nvPr/>
        </p:nvSpPr>
        <p:spPr>
          <a:xfrm>
            <a:off x="1905000" y="3810000"/>
            <a:ext cx="1828800" cy="762000"/>
          </a:xfrm>
          <a:prstGeom prst="roundRect">
            <a:avLst/>
          </a:prstGeom>
        </p:spPr>
        <p:style>
          <a:lnRef idx="0">
            <a:schemeClr val="accent2"/>
          </a:lnRef>
          <a:fillRef idx="3">
            <a:schemeClr val="accent2"/>
          </a:fillRef>
          <a:effectRef idx="3">
            <a:schemeClr val="accent2"/>
          </a:effectRef>
          <a:fontRef idx="minor">
            <a:schemeClr val="lt1"/>
          </a:fontRef>
        </p:style>
        <p:txBody>
          <a:bodyPr anchor="ctr"/>
          <a:lstStyle/>
          <a:p>
            <a:pPr algn="ctr">
              <a:defRPr/>
            </a:pPr>
            <a:r>
              <a:rPr lang="en-US" dirty="0">
                <a:solidFill>
                  <a:schemeClr val="bg1"/>
                </a:solidFill>
              </a:rPr>
              <a:t>Software developers &amp; testers</a:t>
            </a:r>
          </a:p>
        </p:txBody>
      </p:sp>
      <p:sp>
        <p:nvSpPr>
          <p:cNvPr id="18" name="Rounded Rectangle 17"/>
          <p:cNvSpPr/>
          <p:nvPr/>
        </p:nvSpPr>
        <p:spPr>
          <a:xfrm>
            <a:off x="4114800" y="3810000"/>
            <a:ext cx="1219200" cy="762000"/>
          </a:xfrm>
          <a:prstGeom prst="roundRect">
            <a:avLst/>
          </a:prstGeom>
        </p:spPr>
        <p:style>
          <a:lnRef idx="0">
            <a:schemeClr val="accent2"/>
          </a:lnRef>
          <a:fillRef idx="3">
            <a:schemeClr val="accent2"/>
          </a:fillRef>
          <a:effectRef idx="3">
            <a:schemeClr val="accent2"/>
          </a:effectRef>
          <a:fontRef idx="minor">
            <a:schemeClr val="lt1"/>
          </a:fontRef>
        </p:style>
        <p:txBody>
          <a:bodyPr anchor="ctr"/>
          <a:lstStyle/>
          <a:p>
            <a:pPr algn="ctr">
              <a:defRPr/>
            </a:pPr>
            <a:r>
              <a:rPr lang="en-US" dirty="0">
                <a:solidFill>
                  <a:schemeClr val="bg1"/>
                </a:solidFill>
              </a:rPr>
              <a:t>Technical Architects</a:t>
            </a:r>
          </a:p>
        </p:txBody>
      </p:sp>
      <p:sp>
        <p:nvSpPr>
          <p:cNvPr id="19" name="Rounded Rectangle 18"/>
          <p:cNvSpPr/>
          <p:nvPr/>
        </p:nvSpPr>
        <p:spPr>
          <a:xfrm>
            <a:off x="5638800" y="3810000"/>
            <a:ext cx="1219200" cy="685800"/>
          </a:xfrm>
          <a:prstGeom prst="roundRect">
            <a:avLst/>
          </a:prstGeom>
        </p:spPr>
        <p:style>
          <a:lnRef idx="0">
            <a:schemeClr val="accent2"/>
          </a:lnRef>
          <a:fillRef idx="3">
            <a:schemeClr val="accent2"/>
          </a:fillRef>
          <a:effectRef idx="3">
            <a:schemeClr val="accent2"/>
          </a:effectRef>
          <a:fontRef idx="minor">
            <a:schemeClr val="lt1"/>
          </a:fontRef>
        </p:style>
        <p:txBody>
          <a:bodyPr anchor="ctr"/>
          <a:lstStyle/>
          <a:p>
            <a:pPr algn="ctr">
              <a:defRPr/>
            </a:pPr>
            <a:r>
              <a:rPr lang="en-US" dirty="0">
                <a:solidFill>
                  <a:schemeClr val="bg1"/>
                </a:solidFill>
              </a:rPr>
              <a:t>Tech Pubs team</a:t>
            </a:r>
          </a:p>
        </p:txBody>
      </p:sp>
      <p:sp>
        <p:nvSpPr>
          <p:cNvPr id="20" name="Rounded Rectangle 19"/>
          <p:cNvSpPr/>
          <p:nvPr/>
        </p:nvSpPr>
        <p:spPr>
          <a:xfrm>
            <a:off x="5638800" y="1981200"/>
            <a:ext cx="1371600" cy="762000"/>
          </a:xfrm>
          <a:prstGeom prst="roundRect">
            <a:avLst/>
          </a:prstGeom>
        </p:spPr>
        <p:style>
          <a:lnRef idx="0">
            <a:schemeClr val="accent5"/>
          </a:lnRef>
          <a:fillRef idx="3">
            <a:schemeClr val="accent5"/>
          </a:fillRef>
          <a:effectRef idx="3">
            <a:schemeClr val="accent5"/>
          </a:effectRef>
          <a:fontRef idx="minor">
            <a:schemeClr val="lt1"/>
          </a:fontRef>
        </p:style>
        <p:txBody>
          <a:bodyPr anchor="ctr"/>
          <a:lstStyle/>
          <a:p>
            <a:pPr algn="ctr">
              <a:defRPr/>
            </a:pPr>
            <a:r>
              <a:rPr lang="en-US" dirty="0">
                <a:solidFill>
                  <a:schemeClr val="bg1"/>
                </a:solidFill>
              </a:rPr>
              <a:t>Marketing</a:t>
            </a:r>
          </a:p>
        </p:txBody>
      </p:sp>
      <p:sp>
        <p:nvSpPr>
          <p:cNvPr id="21" name="Rounded Rectangle 20"/>
          <p:cNvSpPr/>
          <p:nvPr/>
        </p:nvSpPr>
        <p:spPr>
          <a:xfrm>
            <a:off x="4114800" y="2895600"/>
            <a:ext cx="1219200" cy="762000"/>
          </a:xfrm>
          <a:prstGeom prst="roundRect">
            <a:avLst/>
          </a:prstGeom>
        </p:spPr>
        <p:style>
          <a:lnRef idx="0">
            <a:schemeClr val="accent4"/>
          </a:lnRef>
          <a:fillRef idx="3">
            <a:schemeClr val="accent4"/>
          </a:fillRef>
          <a:effectRef idx="3">
            <a:schemeClr val="accent4"/>
          </a:effectRef>
          <a:fontRef idx="minor">
            <a:schemeClr val="lt1"/>
          </a:fontRef>
        </p:style>
        <p:txBody>
          <a:bodyPr anchor="ctr"/>
          <a:lstStyle/>
          <a:p>
            <a:pPr algn="ctr">
              <a:defRPr/>
            </a:pPr>
            <a:r>
              <a:rPr lang="en-US" dirty="0">
                <a:solidFill>
                  <a:schemeClr val="bg1"/>
                </a:solidFill>
              </a:rPr>
              <a:t>Project Manager</a:t>
            </a:r>
          </a:p>
        </p:txBody>
      </p:sp>
      <p:sp>
        <p:nvSpPr>
          <p:cNvPr id="24" name="Rounded Rectangle 23"/>
          <p:cNvSpPr/>
          <p:nvPr/>
        </p:nvSpPr>
        <p:spPr>
          <a:xfrm>
            <a:off x="4114800" y="4648200"/>
            <a:ext cx="1219200" cy="762000"/>
          </a:xfrm>
          <a:prstGeom prst="roundRect">
            <a:avLst/>
          </a:prstGeom>
        </p:spPr>
        <p:style>
          <a:lnRef idx="0">
            <a:schemeClr val="accent4"/>
          </a:lnRef>
          <a:fillRef idx="3">
            <a:schemeClr val="accent4"/>
          </a:fillRef>
          <a:effectRef idx="3">
            <a:schemeClr val="accent4"/>
          </a:effectRef>
          <a:fontRef idx="minor">
            <a:schemeClr val="lt1"/>
          </a:fontRef>
        </p:style>
        <p:txBody>
          <a:bodyPr anchor="ctr"/>
          <a:lstStyle/>
          <a:p>
            <a:pPr algn="ctr">
              <a:defRPr/>
            </a:pPr>
            <a:r>
              <a:rPr lang="en-US" dirty="0">
                <a:solidFill>
                  <a:schemeClr val="bg1"/>
                </a:solidFill>
              </a:rPr>
              <a:t>Business Analyst</a:t>
            </a:r>
          </a:p>
        </p:txBody>
      </p:sp>
      <p:sp>
        <p:nvSpPr>
          <p:cNvPr id="4139" name="TextBox 25"/>
          <p:cNvSpPr txBox="1">
            <a:spLocks noChangeArrowheads="1"/>
          </p:cNvSpPr>
          <p:nvPr/>
        </p:nvSpPr>
        <p:spPr bwMode="auto">
          <a:xfrm>
            <a:off x="1549400" y="5181600"/>
            <a:ext cx="2108200" cy="369888"/>
          </a:xfrm>
          <a:prstGeom prst="rect">
            <a:avLst/>
          </a:prstGeom>
          <a:noFill/>
          <a:ln w="9525">
            <a:noFill/>
            <a:miter lim="800000"/>
            <a:headEnd/>
            <a:tailEnd/>
          </a:ln>
        </p:spPr>
        <p:txBody>
          <a:bodyPr wrap="none">
            <a:spAutoFit/>
          </a:bodyPr>
          <a:lstStyle/>
          <a:p>
            <a:r>
              <a:rPr lang="en-US"/>
              <a:t>Management team</a:t>
            </a:r>
          </a:p>
        </p:txBody>
      </p:sp>
      <p:sp>
        <p:nvSpPr>
          <p:cNvPr id="4140" name="TextBox 26"/>
          <p:cNvSpPr txBox="1">
            <a:spLocks noChangeArrowheads="1"/>
          </p:cNvSpPr>
          <p:nvPr/>
        </p:nvSpPr>
        <p:spPr bwMode="auto">
          <a:xfrm>
            <a:off x="1612900" y="3429000"/>
            <a:ext cx="2613025" cy="369888"/>
          </a:xfrm>
          <a:prstGeom prst="rect">
            <a:avLst/>
          </a:prstGeom>
          <a:noFill/>
          <a:ln w="9525">
            <a:noFill/>
            <a:miter lim="800000"/>
            <a:headEnd/>
            <a:tailEnd/>
          </a:ln>
        </p:spPr>
        <p:txBody>
          <a:bodyPr wrap="none">
            <a:spAutoFit/>
          </a:bodyPr>
          <a:lstStyle/>
          <a:p>
            <a:r>
              <a:rPr lang="en-US"/>
              <a:t>PSL Development team</a:t>
            </a:r>
          </a:p>
        </p:txBody>
      </p:sp>
      <p:sp>
        <p:nvSpPr>
          <p:cNvPr id="4141" name="TextBox 27"/>
          <p:cNvSpPr txBox="1">
            <a:spLocks noChangeArrowheads="1"/>
          </p:cNvSpPr>
          <p:nvPr/>
        </p:nvSpPr>
        <p:spPr bwMode="auto">
          <a:xfrm>
            <a:off x="1600200" y="1535113"/>
            <a:ext cx="2060575" cy="369887"/>
          </a:xfrm>
          <a:prstGeom prst="rect">
            <a:avLst/>
          </a:prstGeom>
          <a:noFill/>
          <a:ln w="9525">
            <a:noFill/>
            <a:miter lim="800000"/>
            <a:headEnd/>
            <a:tailEnd/>
          </a:ln>
        </p:spPr>
        <p:txBody>
          <a:bodyPr wrap="none">
            <a:spAutoFit/>
          </a:bodyPr>
          <a:lstStyle/>
          <a:p>
            <a:r>
              <a:rPr lang="en-US"/>
              <a:t>PSL Support team</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Please visit application demo site</a:t>
            </a:r>
          </a:p>
          <a:p>
            <a:r>
              <a:rPr lang="en-US" dirty="0" smtClean="0"/>
              <a:t>URL : </a:t>
            </a:r>
            <a:r>
              <a:rPr lang="en-US" dirty="0" smtClean="0">
                <a:hlinkClick r:id="rId2"/>
              </a:rPr>
              <a:t>http://catissue.wustl.edu</a:t>
            </a:r>
            <a:endParaRPr lang="en-US" dirty="0" smtClean="0"/>
          </a:p>
          <a:p>
            <a:r>
              <a:rPr lang="en-US" dirty="0" smtClean="0"/>
              <a:t>User : </a:t>
            </a:r>
            <a:r>
              <a:rPr lang="en-US" dirty="0" smtClean="0">
                <a:hlinkClick r:id="rId3"/>
              </a:rPr>
              <a:t>admin@admin.com</a:t>
            </a:r>
            <a:endParaRPr lang="en-US" dirty="0" smtClean="0"/>
          </a:p>
          <a:p>
            <a:r>
              <a:rPr lang="en-US" dirty="0" smtClean="0"/>
              <a:t>Password: Login123</a:t>
            </a:r>
            <a:endParaRPr lang="en-US" dirty="0"/>
          </a:p>
        </p:txBody>
      </p:sp>
      <p:sp>
        <p:nvSpPr>
          <p:cNvPr id="2" name="Title 1"/>
          <p:cNvSpPr>
            <a:spLocks noGrp="1"/>
          </p:cNvSpPr>
          <p:nvPr>
            <p:ph type="title"/>
          </p:nvPr>
        </p:nvSpPr>
        <p:spPr/>
        <p:txBody>
          <a:bodyPr/>
          <a:lstStyle/>
          <a:p>
            <a:r>
              <a:rPr lang="en-US" dirty="0" smtClean="0"/>
              <a:t>Demo Site</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Following versions of caTissue so far has been released </a:t>
            </a:r>
          </a:p>
          <a:p>
            <a:pPr lvl="1"/>
            <a:r>
              <a:rPr lang="en-US" dirty="0" smtClean="0"/>
              <a:t>caTissue Core 1.0</a:t>
            </a:r>
          </a:p>
          <a:p>
            <a:pPr lvl="1"/>
            <a:r>
              <a:rPr lang="en-US" dirty="0" smtClean="0"/>
              <a:t>caTissue Core 1.1</a:t>
            </a:r>
          </a:p>
          <a:p>
            <a:pPr lvl="1"/>
            <a:r>
              <a:rPr lang="en-US" dirty="0" smtClean="0"/>
              <a:t>caTissue Core 1.2</a:t>
            </a:r>
          </a:p>
          <a:p>
            <a:pPr lvl="1"/>
            <a:r>
              <a:rPr lang="en-US" dirty="0" smtClean="0"/>
              <a:t>caTissue Core 1.2.0.1</a:t>
            </a:r>
          </a:p>
          <a:p>
            <a:pPr lvl="1"/>
            <a:r>
              <a:rPr lang="en-US" dirty="0" smtClean="0"/>
              <a:t>caTissue Core 1.2.2</a:t>
            </a:r>
          </a:p>
          <a:p>
            <a:pPr lvl="1"/>
            <a:r>
              <a:rPr lang="en-US" dirty="0" smtClean="0"/>
              <a:t>caTissue Suite 1.0</a:t>
            </a:r>
          </a:p>
          <a:p>
            <a:pPr lvl="1"/>
            <a:r>
              <a:rPr lang="en-US" dirty="0" smtClean="0"/>
              <a:t>caTissue Suite 1.1</a:t>
            </a:r>
          </a:p>
          <a:p>
            <a:pPr lvl="1"/>
            <a:endParaRPr lang="en-US" dirty="0"/>
          </a:p>
        </p:txBody>
      </p:sp>
      <p:sp>
        <p:nvSpPr>
          <p:cNvPr id="2" name="Title 1"/>
          <p:cNvSpPr>
            <a:spLocks noGrp="1"/>
          </p:cNvSpPr>
          <p:nvPr>
            <p:ph type="title"/>
          </p:nvPr>
        </p:nvSpPr>
        <p:spPr/>
        <p:txBody>
          <a:bodyPr/>
          <a:lstStyle/>
          <a:p>
            <a:r>
              <a:rPr lang="en-US" dirty="0" smtClean="0"/>
              <a:t>Release overview</a:t>
            </a:r>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194</TotalTime>
  <Words>1623</Words>
  <Application>Microsoft Office PowerPoint</Application>
  <PresentationFormat>On-screen Show (4:3)</PresentationFormat>
  <Paragraphs>305</Paragraphs>
  <Slides>34</Slides>
  <Notes>11</Notes>
  <HiddenSlides>0</HiddenSlides>
  <MMClips>0</MMClips>
  <ScaleCrop>false</ScaleCrop>
  <HeadingPairs>
    <vt:vector size="4" baseType="variant">
      <vt:variant>
        <vt:lpstr>Theme</vt:lpstr>
      </vt:variant>
      <vt:variant>
        <vt:i4>1</vt:i4>
      </vt:variant>
      <vt:variant>
        <vt:lpstr>Slide Titles</vt:lpstr>
      </vt:variant>
      <vt:variant>
        <vt:i4>34</vt:i4>
      </vt:variant>
    </vt:vector>
  </HeadingPairs>
  <TitlesOfParts>
    <vt:vector size="35" baseType="lpstr">
      <vt:lpstr>Concourse</vt:lpstr>
      <vt:lpstr>caTissue</vt:lpstr>
      <vt:lpstr>Outline</vt:lpstr>
      <vt:lpstr>Introduction</vt:lpstr>
      <vt:lpstr>Introduction</vt:lpstr>
      <vt:lpstr>Introduction</vt:lpstr>
      <vt:lpstr>caTissue -Outsourced Organizational Model</vt:lpstr>
      <vt:lpstr>caTissue -Outsourced Organizational Model</vt:lpstr>
      <vt:lpstr>Demo Site</vt:lpstr>
      <vt:lpstr>Release overview</vt:lpstr>
      <vt:lpstr>General Requirements</vt:lpstr>
      <vt:lpstr>Technical specification</vt:lpstr>
      <vt:lpstr>J2EE Architecture</vt:lpstr>
      <vt:lpstr>caBIG requirements</vt:lpstr>
      <vt:lpstr>caBIG requirements</vt:lpstr>
      <vt:lpstr>Functional requirements</vt:lpstr>
      <vt:lpstr>caTissue Core</vt:lpstr>
      <vt:lpstr>Functional Block Diagram</vt:lpstr>
      <vt:lpstr>Functional Outline</vt:lpstr>
      <vt:lpstr>Administrative Function</vt:lpstr>
      <vt:lpstr>Administrative Function</vt:lpstr>
      <vt:lpstr>Administrative Function</vt:lpstr>
      <vt:lpstr>BioSpecimen Function</vt:lpstr>
      <vt:lpstr>caTIES</vt:lpstr>
      <vt:lpstr>Surgical Pathology Report (SPR) Support</vt:lpstr>
      <vt:lpstr>Dynamic Extension</vt:lpstr>
      <vt:lpstr>Functionality Overview</vt:lpstr>
      <vt:lpstr>Example Usage</vt:lpstr>
      <vt:lpstr>Query module</vt:lpstr>
      <vt:lpstr>Query module</vt:lpstr>
      <vt:lpstr>Query Architecture</vt:lpstr>
      <vt:lpstr>Why metadata driven architecture?</vt:lpstr>
      <vt:lpstr>Filtering Patient Health Information (PHI) data</vt:lpstr>
      <vt:lpstr>Filtering PHI data design</vt:lpstr>
      <vt:lpstr>caCORE and caGrid</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caTissue</dc:title>
  <dc:creator/>
  <cp:lastModifiedBy>sachin_lale</cp:lastModifiedBy>
  <cp:revision>106</cp:revision>
  <dcterms:created xsi:type="dcterms:W3CDTF">2006-08-16T00:00:00Z</dcterms:created>
  <dcterms:modified xsi:type="dcterms:W3CDTF">2010-01-27T08:34:35Z</dcterms:modified>
</cp:coreProperties>
</file>