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9" r:id="rId4"/>
    <p:sldId id="268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7007225" cy="9288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1B36FD"/>
    <a:srgbClr val="FF9966"/>
    <a:srgbClr val="00AAF6"/>
    <a:srgbClr val="BCBCBC"/>
    <a:srgbClr val="BBE0E3"/>
    <a:srgbClr val="DDDDDD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83" autoAdjust="0"/>
    <p:restoredTop sz="94794" autoAdjust="0"/>
  </p:normalViewPr>
  <p:slideViewPr>
    <p:cSldViewPr snapToGrid="0">
      <p:cViewPr>
        <p:scale>
          <a:sx n="100" d="100"/>
          <a:sy n="100" d="100"/>
        </p:scale>
        <p:origin x="-81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884EDF-8F6B-4C66-B4CB-0BF3BCD77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70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173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EE28E6-300E-4E5F-BEA5-0B2FA95ED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F5629-1329-44FB-9DB9-A1E2DD3553E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65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rior_sl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l7api.sourceforge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8250" y="1838325"/>
            <a:ext cx="5049838" cy="2244725"/>
          </a:xfrm>
        </p:spPr>
        <p:txBody>
          <a:bodyPr/>
          <a:lstStyle/>
          <a:p>
            <a:pPr eaLnBrk="1" hangingPunct="1"/>
            <a:r>
              <a:rPr lang="en-US" sz="2400" b="1" dirty="0" err="1" smtClean="0">
                <a:latin typeface="Arial" charset="0"/>
              </a:rPr>
              <a:t>caBIG</a:t>
            </a:r>
            <a:r>
              <a:rPr lang="en-US" sz="2400" b="1" baseline="30000" dirty="0" smtClean="0">
                <a:latin typeface="Arial" charset="0"/>
              </a:rPr>
              <a:t>®</a:t>
            </a:r>
            <a:r>
              <a:rPr lang="en-US" sz="2400" b="1" dirty="0" smtClean="0">
                <a:latin typeface="Arial" charset="0"/>
              </a:rPr>
              <a:t> Integration Hub-</a:t>
            </a:r>
            <a:r>
              <a:rPr lang="en-US" sz="2400" b="1" dirty="0" err="1" smtClean="0">
                <a:latin typeface="Arial" charset="0"/>
              </a:rPr>
              <a:t>MirthConnect</a:t>
            </a:r>
            <a:r>
              <a:rPr lang="en-US" sz="2400" b="1" dirty="0" smtClean="0">
                <a:latin typeface="Arial" charset="0"/>
              </a:rPr>
              <a:t> Assessment</a:t>
            </a:r>
            <a:endParaRPr lang="en-US" sz="4400" i="1" dirty="0" smtClean="0">
              <a:latin typeface="Arial Black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4752975" y="5246688"/>
            <a:ext cx="4257675" cy="1122362"/>
          </a:xfrm>
        </p:spPr>
        <p:txBody>
          <a:bodyPr/>
          <a:lstStyle/>
          <a:p>
            <a:pPr algn="l"/>
            <a:endParaRPr lang="en-US" i="0" smtClean="0"/>
          </a:p>
          <a:p>
            <a:pPr algn="l"/>
            <a:r>
              <a:rPr lang="en-US" i="0" smtClean="0"/>
              <a:t>Ekagra Software Technologies</a:t>
            </a:r>
          </a:p>
          <a:p>
            <a:pPr algn="ctr"/>
            <a:r>
              <a:rPr lang="en-US" sz="1800" i="0" smtClean="0"/>
              <a:t>July 15,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latin typeface="Arial" pitchFamily="34" charset="0"/>
                <a:ea typeface="+mj-ea"/>
                <a:cs typeface="Arial" pitchFamily="34" charset="0"/>
              </a:rPr>
              <a:t>Purpose</a:t>
            </a:r>
            <a:endParaRPr lang="en-US" sz="24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3350" y="6334125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4101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6372225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3058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Compare caBIG</a:t>
            </a:r>
            <a:r>
              <a:rPr lang="en-US" sz="2800" baseline="30000" dirty="0">
                <a:latin typeface="+mn-lt"/>
              </a:rPr>
              <a:t>® </a:t>
            </a:r>
            <a:r>
              <a:rPr lang="en-US" sz="2800" dirty="0">
                <a:latin typeface="+mn-lt"/>
              </a:rPr>
              <a:t>Integration Hub </a:t>
            </a:r>
            <a:r>
              <a:rPr lang="en-US" sz="2800" dirty="0" smtClean="0">
                <a:latin typeface="+mn-lt"/>
              </a:rPr>
              <a:t>(</a:t>
            </a:r>
            <a:r>
              <a:rPr lang="en-US" sz="2800" dirty="0" err="1" smtClean="0">
                <a:latin typeface="+mn-lt"/>
              </a:rPr>
              <a:t>iHub</a:t>
            </a:r>
            <a:r>
              <a:rPr lang="en-US" sz="2800" smtClean="0">
                <a:latin typeface="+mn-lt"/>
              </a:rPr>
              <a:t>)* </a:t>
            </a:r>
            <a:r>
              <a:rPr lang="en-US" sz="2800" dirty="0" smtClean="0">
                <a:latin typeface="+mn-lt"/>
              </a:rPr>
              <a:t>and </a:t>
            </a:r>
            <a:r>
              <a:rPr lang="en-US" sz="2800" dirty="0" err="1" smtClean="0">
                <a:latin typeface="+mn-lt"/>
              </a:rPr>
              <a:t>MirthConnect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(Mirth) against a standard set of features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Evaluate and estimate options to start supporting </a:t>
            </a:r>
            <a:r>
              <a:rPr lang="en-US" sz="2800" dirty="0" smtClean="0">
                <a:latin typeface="+mn-lt"/>
              </a:rPr>
              <a:t>User Interface, </a:t>
            </a:r>
            <a:r>
              <a:rPr lang="en-US" sz="2800" dirty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atabase </a:t>
            </a: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ntegration </a:t>
            </a:r>
            <a:r>
              <a:rPr lang="en-US" sz="2800" dirty="0">
                <a:latin typeface="+mn-lt"/>
              </a:rPr>
              <a:t>and </a:t>
            </a:r>
            <a:r>
              <a:rPr lang="en-US" sz="2800" dirty="0" smtClean="0">
                <a:latin typeface="+mn-lt"/>
              </a:rPr>
              <a:t>additional HL7v2 </a:t>
            </a:r>
            <a:r>
              <a:rPr lang="en-US" sz="2800" dirty="0">
                <a:latin typeface="+mn-lt"/>
              </a:rPr>
              <a:t>capabilities</a:t>
            </a: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 marL="800100" lvl="1" indent="-342900"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33525" y="5762625"/>
            <a:ext cx="573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/>
            <a:r>
              <a:rPr lang="en-US" dirty="0" smtClean="0"/>
              <a:t>* For this comparison </a:t>
            </a:r>
            <a:r>
              <a:rPr lang="en-US" dirty="0" err="1" smtClean="0"/>
              <a:t>caBIG</a:t>
            </a:r>
            <a:r>
              <a:rPr lang="en-US" dirty="0" smtClean="0"/>
              <a:t> Integration Hub(</a:t>
            </a:r>
            <a:r>
              <a:rPr lang="en-US" dirty="0" err="1" smtClean="0"/>
              <a:t>iHub</a:t>
            </a:r>
            <a:r>
              <a:rPr lang="en-US" dirty="0" smtClean="0"/>
              <a:t>) includes the capabilities of  </a:t>
            </a:r>
            <a:r>
              <a:rPr lang="en-US" dirty="0" err="1" smtClean="0"/>
              <a:t>iHub</a:t>
            </a:r>
            <a:r>
              <a:rPr lang="en-US" dirty="0" smtClean="0"/>
              <a:t> and Cancer Center Hub Client (CCHC).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04800" y="0"/>
            <a:ext cx="67818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latin typeface="Arial" pitchFamily="34" charset="0"/>
                <a:ea typeface="+mj-ea"/>
                <a:cs typeface="Arial" pitchFamily="34" charset="0"/>
              </a:rPr>
              <a:t>Summary of the Assessment</a:t>
            </a:r>
          </a:p>
        </p:txBody>
      </p:sp>
      <p:sp>
        <p:nvSpPr>
          <p:cNvPr id="5124" name="Rectangle 16"/>
          <p:cNvSpPr>
            <a:spLocks noChangeArrowheads="1"/>
          </p:cNvSpPr>
          <p:nvPr/>
        </p:nvSpPr>
        <p:spPr bwMode="auto">
          <a:xfrm>
            <a:off x="104775" y="6457950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5125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1"/>
            <a:ext cx="83058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 pitchFamily="34" charset="0"/>
              </a:rPr>
              <a:t>Differences between the </a:t>
            </a:r>
            <a:r>
              <a:rPr lang="en-US" sz="2400" b="1" dirty="0" smtClean="0">
                <a:latin typeface="Calibri" pitchFamily="34" charset="0"/>
              </a:rPr>
              <a:t>products </a:t>
            </a:r>
            <a:r>
              <a:rPr lang="en-US" sz="2400" b="1" dirty="0">
                <a:latin typeface="Calibri" pitchFamily="34" charset="0"/>
              </a:rPr>
              <a:t>at a high level:</a:t>
            </a:r>
          </a:p>
          <a:p>
            <a:pPr>
              <a:defRPr/>
            </a:pPr>
            <a:endParaRPr lang="en-US" b="1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sz="2400" b="1" dirty="0" smtClean="0">
                <a:latin typeface="Calibri" pitchFamily="34" charset="0"/>
              </a:rPr>
              <a:t>Options </a:t>
            </a:r>
            <a:r>
              <a:rPr lang="en-US" sz="2400" b="1" dirty="0">
                <a:latin typeface="Calibri" pitchFamily="34" charset="0"/>
              </a:rPr>
              <a:t>for closing the </a:t>
            </a:r>
            <a:r>
              <a:rPr lang="en-US" sz="2400" b="1" dirty="0" smtClean="0">
                <a:latin typeface="Calibri" pitchFamily="34" charset="0"/>
              </a:rPr>
              <a:t>functionality </a:t>
            </a:r>
            <a:r>
              <a:rPr lang="en-US" sz="2400" b="1" dirty="0">
                <a:latin typeface="Calibri" pitchFamily="34" charset="0"/>
              </a:rPr>
              <a:t>gap:</a:t>
            </a:r>
          </a:p>
          <a:p>
            <a:pPr>
              <a:defRPr/>
            </a:pPr>
            <a:endParaRPr lang="en-US" b="1" dirty="0"/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n-US" dirty="0" smtClean="0">
                <a:latin typeface="Calibri" pitchFamily="34" charset="0"/>
              </a:rPr>
              <a:t>Implement custom components </a:t>
            </a:r>
            <a:r>
              <a:rPr lang="en-US" dirty="0">
                <a:latin typeface="Calibri" pitchFamily="34" charset="0"/>
              </a:rPr>
              <a:t>in MirthConnect to support integration with </a:t>
            </a:r>
            <a:r>
              <a:rPr lang="en-US" dirty="0" smtClean="0">
                <a:latin typeface="Calibri" pitchFamily="34" charset="0"/>
              </a:rPr>
              <a:t>caGrid Services, add pre-configured channels for caBIG</a:t>
            </a:r>
            <a:r>
              <a:rPr lang="en-US" baseline="30000" dirty="0">
                <a:latin typeface="Calibri" pitchFamily="34" charset="0"/>
              </a:rPr>
              <a:t>®</a:t>
            </a:r>
            <a:r>
              <a:rPr lang="en-US" dirty="0">
                <a:latin typeface="Calibri" pitchFamily="34" charset="0"/>
              </a:rPr>
              <a:t> Clinical Trials Suite </a:t>
            </a:r>
            <a:r>
              <a:rPr lang="en-US" dirty="0" smtClean="0">
                <a:latin typeface="Calibri" pitchFamily="34" charset="0"/>
              </a:rPr>
              <a:t>	and caTissue Integration</a:t>
            </a:r>
            <a:endParaRPr lang="en-US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endParaRPr lang="en-US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n-US" dirty="0" smtClean="0">
                <a:latin typeface="Calibri" pitchFamily="34" charset="0"/>
              </a:rPr>
              <a:t>Enhance </a:t>
            </a:r>
            <a:r>
              <a:rPr lang="en-US" dirty="0" err="1" smtClean="0">
                <a:latin typeface="Calibri" pitchFamily="34" charset="0"/>
              </a:rPr>
              <a:t>iHub</a:t>
            </a:r>
            <a:r>
              <a:rPr lang="en-US" dirty="0" smtClean="0">
                <a:latin typeface="Calibri" pitchFamily="34" charset="0"/>
              </a:rPr>
              <a:t>/CCHC solution </a:t>
            </a:r>
            <a:r>
              <a:rPr lang="en-US" dirty="0">
                <a:latin typeface="Calibri" pitchFamily="34" charset="0"/>
              </a:rPr>
              <a:t>to provide MirthConnect like functionalities</a:t>
            </a:r>
          </a:p>
          <a:p>
            <a:pPr marL="800100" lvl="1" indent="-342900">
              <a:buFont typeface="+mj-lt"/>
              <a:buAutoNum type="alphaUcPeriod"/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9100" y="1914656"/>
          <a:ext cx="7648575" cy="215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050"/>
                <a:gridCol w="4581525"/>
              </a:tblGrid>
              <a:tr h="35229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iHub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/CCHC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Mirth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</a:tr>
              <a:tr h="146126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   Provides integration for 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caGrid Services 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caBIG</a:t>
                      </a:r>
                      <a:r>
                        <a:rPr lang="en-US" sz="1400" baseline="30000" dirty="0" smtClean="0">
                          <a:latin typeface="Calibri" pitchFamily="34" charset="0"/>
                        </a:rPr>
                        <a:t>®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 Clinical Trials Suite 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err="1" smtClean="0">
                          <a:latin typeface="Calibri" pitchFamily="34" charset="0"/>
                        </a:rPr>
                        <a:t>caTissue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 API</a:t>
                      </a:r>
                    </a:p>
                    <a:p>
                      <a:pPr marL="628650" lvl="1" indent="-171450">
                        <a:buFont typeface="Wingdings" pitchFamily="2" charset="2"/>
                        <a:buChar char="ü"/>
                      </a:pPr>
                      <a:r>
                        <a:rPr lang="en-US" sz="1400" baseline="0" dirty="0" smtClean="0">
                          <a:latin typeface="Calibri" pitchFamily="34" charset="0"/>
                        </a:rPr>
                        <a:t>HL7v2 </a:t>
                      </a:r>
                      <a:r>
                        <a:rPr lang="en-US" sz="1400" baseline="0" dirty="0" err="1" smtClean="0">
                          <a:latin typeface="Calibri" pitchFamily="34" charset="0"/>
                        </a:rPr>
                        <a:t>capabilites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limited to lab data</a:t>
                      </a:r>
                      <a:endParaRPr lang="en-US" sz="1400" dirty="0" smtClean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1" indent="0">
                        <a:buFont typeface="Arial" pitchFamily="34" charset="0"/>
                        <a:buChar char="•"/>
                        <a:tabLst>
                          <a:tab pos="914400" algn="l"/>
                        </a:tabLst>
                        <a:defRPr/>
                      </a:pPr>
                      <a:r>
                        <a:rPr lang="en-US" sz="1400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1400" dirty="0" smtClean="0">
                          <a:latin typeface="Calibri" pitchFamily="34" charset="0"/>
                        </a:rPr>
                        <a:t>Provides support for </a:t>
                      </a:r>
                    </a:p>
                    <a:p>
                      <a:pPr marL="628650" lvl="2" indent="-114300">
                        <a:buFont typeface="Wingdings" pitchFamily="2" charset="2"/>
                        <a:buChar char="ü"/>
                        <a:tabLst>
                          <a:tab pos="914400" algn="l"/>
                        </a:tabLst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Comprehensive HL7v2 and other non-xml based standards</a:t>
                      </a:r>
                    </a:p>
                    <a:p>
                      <a:pPr marL="514350" lvl="2" indent="0">
                        <a:buFont typeface="Wingdings" pitchFamily="2" charset="2"/>
                        <a:buChar char="ü"/>
                        <a:tabLst>
                          <a:tab pos="914400" algn="l"/>
                        </a:tabLst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integration</a:t>
                      </a:r>
                    </a:p>
                    <a:p>
                      <a:pPr marL="57150" lvl="1" indent="0">
                        <a:buFont typeface="Wingdings" pitchFamily="2" charset="2"/>
                        <a:buNone/>
                        <a:tabLst>
                          <a:tab pos="914400" algn="l"/>
                        </a:tabLst>
                        <a:defRPr/>
                      </a:pPr>
                      <a:endParaRPr lang="en-US" sz="1400" dirty="0" smtClean="0">
                        <a:latin typeface="Calibri" pitchFamily="34" charset="0"/>
                      </a:endParaRPr>
                    </a:p>
                    <a:p>
                      <a:pPr marL="57150" lvl="1" indent="0"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  <a:defRPr/>
                      </a:pPr>
                      <a:r>
                        <a:rPr lang="en-US" sz="1400" dirty="0" smtClean="0">
                          <a:latin typeface="Calibri" pitchFamily="34" charset="0"/>
                        </a:rPr>
                        <a:t>   Provides administration user interface for defining 	integration scenarios</a:t>
                      </a:r>
                    </a:p>
                    <a:p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52400" y="0"/>
            <a:ext cx="6781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err="1" smtClean="0">
                <a:latin typeface="Arial" pitchFamily="34" charset="0"/>
                <a:ea typeface="+mj-ea"/>
                <a:cs typeface="Arial" pitchFamily="34" charset="0"/>
              </a:rPr>
              <a:t>iHub</a:t>
            </a:r>
            <a:r>
              <a:rPr 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/CCHC </a:t>
            </a: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– MirthConnect (Mirth)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Feature Comparison</a:t>
            </a:r>
          </a:p>
        </p:txBody>
      </p:sp>
      <p:sp>
        <p:nvSpPr>
          <p:cNvPr id="6148" name="Rectangle 16"/>
          <p:cNvSpPr>
            <a:spLocks noChangeArrowheads="1"/>
          </p:cNvSpPr>
          <p:nvPr/>
        </p:nvSpPr>
        <p:spPr bwMode="auto">
          <a:xfrm>
            <a:off x="104775" y="6457950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6149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133475"/>
          <a:ext cx="8610600" cy="5291456"/>
        </p:xfrm>
        <a:graphic>
          <a:graphicData uri="http://schemas.openxmlformats.org/drawingml/2006/table">
            <a:tbl>
              <a:tblPr/>
              <a:tblGrid>
                <a:gridCol w="1752600"/>
                <a:gridCol w="838200"/>
                <a:gridCol w="838200"/>
                <a:gridCol w="51816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Feature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iHub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CCHC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caGrid Secure services Integration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 iHub supports grid, non-grid and multi-grid integration scenarios</a:t>
                      </a:r>
                    </a:p>
                    <a:p>
                      <a:pPr marL="0" marR="0" lvl="0" indent="0" algn="l" defTabSz="1714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 iHub components enabling grid integration, can be migrated to 	Mirth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Suite and caTissue integration scenarios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16668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After adding custom components, Mirth can support these 	integration scenarios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HL7v3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Both support receiving, routing and transforming HL7v3 	messages</a:t>
                      </a:r>
                    </a:p>
                    <a:p>
                      <a:pPr marL="0" marR="0" lvl="0" indent="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 </a:t>
                      </a:r>
                    </a:p>
                    <a:p>
                      <a:pPr marL="0" marR="0" lvl="0" indent="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Mirth provides the user interface for creating transformations and 	filtering of HL7v3 messages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48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HL7v2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8B3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Mirth support includes validation, filtering, receiving , generating and 	transforming of 	 all HL7v2 messages </a:t>
                      </a:r>
                    </a:p>
                    <a:p>
                      <a:pPr marL="171450" marR="0" lvl="0" indent="-17145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Mirth includes a built-in HL7v2 parser and also supports       external parsers such as 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hlinkClick r:id="rId4"/>
                        </a:rPr>
                        <a:t>HAPI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 	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iHub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/CCHC support  conversion </a:t>
                      </a: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of </a:t>
                      </a: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only Lab Results HL7v2 to 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HL7v3</a:t>
                      </a:r>
                    </a:p>
                    <a:p>
                      <a:pPr marL="171450" marR="0" lvl="0" indent="-171450" algn="l" defTabSz="1666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iHub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/CCHC can provide  comprehensive support for HL7v2 using         tools such as 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caAdapter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 and HAPI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4425" y="6416675"/>
          <a:ext cx="5353055" cy="365760"/>
        </p:xfrm>
        <a:graphic>
          <a:graphicData uri="http://schemas.openxmlformats.org/drawingml/2006/table">
            <a:tbl>
              <a:tblPr/>
              <a:tblGrid>
                <a:gridCol w="5353055"/>
              </a:tblGrid>
              <a:tr h="18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Full Support,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Limited Support, </a:t>
                      </a:r>
                      <a:r>
                        <a:rPr kumimoji="0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6"/>
          <p:cNvSpPr>
            <a:spLocks noChangeArrowheads="1"/>
          </p:cNvSpPr>
          <p:nvPr/>
        </p:nvSpPr>
        <p:spPr bwMode="auto">
          <a:xfrm>
            <a:off x="104775" y="6457950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7172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219200"/>
          <a:ext cx="8610600" cy="5131118"/>
        </p:xfrm>
        <a:graphic>
          <a:graphicData uri="http://schemas.openxmlformats.org/drawingml/2006/table">
            <a:tbl>
              <a:tblPr/>
              <a:tblGrid>
                <a:gridCol w="1676400"/>
                <a:gridCol w="914400"/>
                <a:gridCol w="838200"/>
                <a:gridCol w="5181600"/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Feature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iHub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CCHC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</a:tr>
              <a:tr h="154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Other Standards: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 Delimited Text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 X12/EDI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 DICOM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 NCPDP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PDF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8B3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285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CCHC supports conversion of comma delimited lab data to HL7v3</a:t>
                      </a:r>
                    </a:p>
                    <a:p>
                      <a:pPr marL="0" marR="0" lvl="0" indent="0" algn="l" defTabSz="285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iHub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supports only XML based messages</a:t>
                      </a:r>
                    </a:p>
                    <a:p>
                      <a:pPr marL="0" marR="0" lvl="0" indent="0" algn="l" defTabSz="285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2857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Mirth supports receiving, filtering and transformation of the 	listed payload formats.   Validation is supported for NCPDP 	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96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Administration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User Interface (UI)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8B3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Mirth Administration UI provides a number of features: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Defining new integration scenarios (channels)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Defining filters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Defining Transformations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Deploying integrations on the MirthConnect server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Monitoring the server and messages flowing through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Submitting test messages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Re-submitting failed messages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  Starting and stopping individual channels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iHub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does not provide an Administration UI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CCHC provides a UI for making configuration changes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" y="0"/>
            <a:ext cx="6781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err="1" smtClean="0">
                <a:latin typeface="Arial" pitchFamily="34" charset="0"/>
                <a:ea typeface="+mj-ea"/>
                <a:cs typeface="Arial" pitchFamily="34" charset="0"/>
              </a:rPr>
              <a:t>iHub</a:t>
            </a:r>
            <a:r>
              <a:rPr 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/CCHC </a:t>
            </a: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– MirthConnect (Mirth)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Feature Comparison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23950" y="6369050"/>
          <a:ext cx="5353055" cy="365760"/>
        </p:xfrm>
        <a:graphic>
          <a:graphicData uri="http://schemas.openxmlformats.org/drawingml/2006/table">
            <a:tbl>
              <a:tblPr/>
              <a:tblGrid>
                <a:gridCol w="5353055"/>
              </a:tblGrid>
              <a:tr h="18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Full Support,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Limited Support, </a:t>
                      </a:r>
                      <a:r>
                        <a:rPr kumimoji="0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104775" y="6457950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8196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312863"/>
          <a:ext cx="8610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838200"/>
                <a:gridCol w="914400"/>
                <a:gridCol w="5181600"/>
              </a:tblGrid>
              <a:tr h="3478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Feature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j-lt"/>
                          <a:cs typeface="Arial" pitchFamily="34" charset="0"/>
                        </a:rPr>
                        <a:t>iHub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CCHC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Mirth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Comments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</a:tr>
              <a:tr h="1014526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Database Integration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>
                          <a:solidFill>
                            <a:srgbClr val="FF0000"/>
                          </a:solidFill>
                          <a:latin typeface="Haettenschweiler"/>
                        </a:rPr>
                        <a:t>Χ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344488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Mirth support includes generic integration with any database 	that 	supports JDBC</a:t>
                      </a:r>
                    </a:p>
                    <a:p>
                      <a:pPr defTabSz="344488">
                        <a:buFont typeface="Arial" pitchFamily="34" charset="0"/>
                        <a:buChar char="•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defTabSz="344488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Mirth provides a user interface for mapping message elements 	to database columns and creating database queries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72593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Transport Protocols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230188" lvl="1" indent="0" defTabSz="914400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 HTTP</a:t>
                      </a:r>
                    </a:p>
                    <a:p>
                      <a:pPr marL="230188" lvl="1" indent="0" defTabSz="914400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 HTTPS</a:t>
                      </a:r>
                    </a:p>
                    <a:p>
                      <a:pPr marL="230188" lvl="1" indent="0" defTabSz="914400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 JMS</a:t>
                      </a:r>
                    </a:p>
                    <a:p>
                      <a:pPr marL="230188" lvl="1" indent="0" defTabSz="914400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 Email</a:t>
                      </a:r>
                    </a:p>
                    <a:p>
                      <a:pPr marL="230188" lvl="1" indent="0" defTabSz="914400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 FTP,  SFTP</a:t>
                      </a:r>
                    </a:p>
                    <a:p>
                      <a:pPr marL="230188" lvl="1" indent="0" defTabSz="914400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 SOAP</a:t>
                      </a:r>
                    </a:p>
                    <a:p>
                      <a:pPr marL="230188" lvl="1" indent="0" defTabSz="914400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 MLLP*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344488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iHub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 supports all, with the exception of MLLP</a:t>
                      </a:r>
                    </a:p>
                    <a:p>
                      <a:pPr defTabSz="344488">
                        <a:buFont typeface="Arial" pitchFamily="34" charset="0"/>
                        <a:buChar char="•"/>
                      </a:pPr>
                      <a:endParaRPr lang="en-US" sz="14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defTabSz="344488">
                        <a:buFont typeface="Arial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Mirth supports all, with the exception of HTTPS;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Mirth 	Appliances which are offered commercially provide out of 	the box support for HTTPS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24641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Transformation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344488"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latin typeface="Calibri" pitchFamily="34" charset="0"/>
                          <a:cs typeface="Arial" pitchFamily="34" charset="0"/>
                        </a:rPr>
                        <a:t>	iHub supports only XSLT-based transformations </a:t>
                      </a:r>
                    </a:p>
                    <a:p>
                      <a:pPr marL="342900" indent="-342900" defTabSz="344488"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latin typeface="Calibri" pitchFamily="34" charset="0"/>
                          <a:cs typeface="Arial" pitchFamily="34" charset="0"/>
                        </a:rPr>
                        <a:t> CCHC supports transformation of HL7v2/CSV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Arial" pitchFamily="34" charset="0"/>
                        </a:rPr>
                        <a:t> based lab data to HL7v3</a:t>
                      </a:r>
                      <a:endParaRPr lang="en-US" sz="1400" dirty="0" smtClean="0"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defTabSz="344488">
                        <a:buFont typeface="Arial" pitchFamily="34" charset="0"/>
                        <a:buChar char="•"/>
                      </a:pPr>
                      <a:endParaRPr lang="en-US" sz="1400" dirty="0" smtClean="0"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defTabSz="344488"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latin typeface="Calibri" pitchFamily="34" charset="0"/>
                          <a:cs typeface="Arial" pitchFamily="34" charset="0"/>
                        </a:rPr>
                        <a:t>	Mirth does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Arial" pitchFamily="34" charset="0"/>
                        </a:rPr>
                        <a:t> not use XSLT but uses proprietary implementation. 	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Mirth supports transformation of non-xml data as well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6781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err="1" smtClean="0">
                <a:latin typeface="Arial" pitchFamily="34" charset="0"/>
                <a:ea typeface="+mj-ea"/>
                <a:cs typeface="Arial" pitchFamily="34" charset="0"/>
              </a:rPr>
              <a:t>iHub</a:t>
            </a:r>
            <a:r>
              <a:rPr 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/CCHC </a:t>
            </a: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– MirthConnect (Mirth)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Feature Comparison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14425" y="6416675"/>
          <a:ext cx="5353055" cy="365760"/>
        </p:xfrm>
        <a:graphic>
          <a:graphicData uri="http://schemas.openxmlformats.org/drawingml/2006/table">
            <a:tbl>
              <a:tblPr/>
              <a:tblGrid>
                <a:gridCol w="5353055"/>
              </a:tblGrid>
              <a:tr h="18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Full Support,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Limited Support, </a:t>
                      </a:r>
                      <a:r>
                        <a:rPr kumimoji="0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104775" y="6457950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9220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244600"/>
          <a:ext cx="8610600" cy="493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771525"/>
                <a:gridCol w="1057275"/>
                <a:gridCol w="5105400"/>
              </a:tblGrid>
              <a:tr h="3620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Feature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j-lt"/>
                          <a:cs typeface="Arial" pitchFamily="34" charset="0"/>
                        </a:rPr>
                        <a:t>iHub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/CCHC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Mirth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Comments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>
                    <a:solidFill>
                      <a:srgbClr val="1B36FD"/>
                    </a:solidFill>
                  </a:tcPr>
                </a:tc>
              </a:tr>
              <a:tr h="153883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Auditing and Logging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461963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Mirth user interface for viewing audit messages and events is 	tightly integrated with the underlying ESB;  allowing for much 	more functional UI for accessing and purge logs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461963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iHub uses Common Logging Module (CLM) based Log Locator 	Tool (LLT) for querying audit logs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Re-submission of messages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>
                          <a:solidFill>
                            <a:srgbClr val="FF0000"/>
                          </a:solidFill>
                          <a:latin typeface="Haettenschweiler"/>
                        </a:rPr>
                        <a:t>Χ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461963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Any message including those that failed can be re-submitted 	through the administration GUI</a:t>
                      </a:r>
                    </a:p>
                  </a:txBody>
                  <a:tcPr anchor="ctr"/>
                </a:tc>
              </a:tr>
              <a:tr h="102453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Routing support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68B3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461963">
                        <a:buFont typeface="Arial" pitchFamily="34" charset="0"/>
                        <a:buChar char="•"/>
                      </a:pPr>
                      <a:r>
                        <a:rPr lang="en-US" sz="1400" dirty="0" smtClean="0">
                          <a:latin typeface="Calibri" pitchFamily="34" charset="0"/>
                          <a:cs typeface="Arial" pitchFamily="34" charset="0"/>
                        </a:rPr>
                        <a:t>	iHub include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Arial" pitchFamily="34" charset="0"/>
                        </a:rPr>
                        <a:t>s routing support for most enterprise integration 	patterns</a:t>
                      </a:r>
                    </a:p>
                    <a:p>
                      <a:pPr defTabSz="461963">
                        <a:buFont typeface="Arial" pitchFamily="34" charset="0"/>
                        <a:buChar char="•"/>
                      </a:pPr>
                      <a:endParaRPr lang="en-US" sz="1400" baseline="0" dirty="0" smtClean="0"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defTabSz="461963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Mirth supports one generic pattern</a:t>
                      </a:r>
                    </a:p>
                  </a:txBody>
                  <a:tcPr anchor="ctr"/>
                </a:tc>
              </a:tr>
              <a:tr h="114456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Payload (Input message) Validation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howcard Gothic"/>
                          <a:ea typeface="+mn-ea"/>
                          <a:cs typeface="+mn-c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defTabSz="461963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iHub supports XML schema based payload validation</a:t>
                      </a:r>
                    </a:p>
                    <a:p>
                      <a:pPr defTabSz="461963">
                        <a:buFont typeface="Arial" pitchFamily="34" charset="0"/>
                        <a:buChar char="•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defTabSz="461963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	Mirth supports validation for HL7v2 and NCPDP payload 	formats</a:t>
                      </a:r>
                      <a:endParaRPr lang="en-US" sz="1400" dirty="0"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2400" y="0"/>
            <a:ext cx="6781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err="1" smtClean="0">
                <a:latin typeface="Arial" pitchFamily="34" charset="0"/>
                <a:ea typeface="+mj-ea"/>
                <a:cs typeface="Arial" pitchFamily="34" charset="0"/>
              </a:rPr>
              <a:t>iHub</a:t>
            </a:r>
            <a:r>
              <a:rPr 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/CCHC </a:t>
            </a: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– MirthConnect (Mirth)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Feature Comparison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14425" y="6416675"/>
          <a:ext cx="5353055" cy="365760"/>
        </p:xfrm>
        <a:graphic>
          <a:graphicData uri="http://schemas.openxmlformats.org/drawingml/2006/table">
            <a:tbl>
              <a:tblPr/>
              <a:tblGrid>
                <a:gridCol w="5353055"/>
              </a:tblGrid>
              <a:tr h="18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Full Support,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Limited Support, </a:t>
                      </a:r>
                      <a:r>
                        <a:rPr kumimoji="0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16"/>
          <p:cNvSpPr>
            <a:spLocks noChangeArrowheads="1"/>
          </p:cNvSpPr>
          <p:nvPr/>
        </p:nvSpPr>
        <p:spPr bwMode="auto">
          <a:xfrm>
            <a:off x="104775" y="6457950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10244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419225"/>
          <a:ext cx="8610600" cy="4487863"/>
        </p:xfrm>
        <a:graphic>
          <a:graphicData uri="http://schemas.openxmlformats.org/drawingml/2006/table">
            <a:tbl>
              <a:tblPr/>
              <a:tblGrid>
                <a:gridCol w="1828800"/>
                <a:gridCol w="1143000"/>
                <a:gridCol w="1066800"/>
                <a:gridCol w="4572000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Feature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iHub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/CCHC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(Servicemix)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Mirth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(Mule)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400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Extensibility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iHub supports extensions using JBI		specifications</a:t>
                      </a:r>
                    </a:p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Mirth uses Mule extension/plug-in mechanism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Clustering and failover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Commercial Mirth Appliances provide out of 		the box  support for clustering and failover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83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Message Reliability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68B3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68B32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68B3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iHub - Automatic recovery from a failure such as 	power failure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	Mirth - Support for resubmission after a 	connectivity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2400" y="0"/>
            <a:ext cx="6781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err="1" smtClean="0">
                <a:latin typeface="Arial" pitchFamily="34" charset="0"/>
                <a:ea typeface="+mj-ea"/>
                <a:cs typeface="Arial" pitchFamily="34" charset="0"/>
              </a:rPr>
              <a:t>iHub</a:t>
            </a:r>
            <a:r>
              <a:rPr 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/CCHC </a:t>
            </a: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– MirthConnect (Mirth)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Feature Comparison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14425" y="6416675"/>
          <a:ext cx="5353055" cy="365760"/>
        </p:xfrm>
        <a:graphic>
          <a:graphicData uri="http://schemas.openxmlformats.org/drawingml/2006/table">
            <a:tbl>
              <a:tblPr/>
              <a:tblGrid>
                <a:gridCol w="5353055"/>
              </a:tblGrid>
              <a:tr h="18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√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Full Support,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√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Showcard Gothic" pitchFamily="82" charset="0"/>
                        </a:rPr>
                        <a:t> </a:t>
                      </a:r>
                      <a:r>
                        <a:rPr kumimoji="0" 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Limited Support, </a:t>
                      </a:r>
                      <a:r>
                        <a:rPr kumimoji="0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aettenschweiler" pitchFamily="34" charset="0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8" descr="Interior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228600" y="0"/>
            <a:ext cx="6781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Arial" pitchFamily="34" charset="0"/>
                <a:ea typeface="+mj-ea"/>
                <a:cs typeface="Arial" pitchFamily="34" charset="0"/>
              </a:rPr>
              <a:t>Solution Alternatives</a:t>
            </a:r>
          </a:p>
        </p:txBody>
      </p:sp>
      <p:sp>
        <p:nvSpPr>
          <p:cNvPr id="11268" name="Rectangle 16"/>
          <p:cNvSpPr>
            <a:spLocks noChangeArrowheads="1"/>
          </p:cNvSpPr>
          <p:nvPr/>
        </p:nvSpPr>
        <p:spPr bwMode="auto">
          <a:xfrm>
            <a:off x="104775" y="6457950"/>
            <a:ext cx="1038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>
                <a:solidFill>
                  <a:srgbClr val="000099"/>
                </a:solidFill>
              </a:rPr>
              <a:t>Ekagra</a:t>
            </a:r>
          </a:p>
        </p:txBody>
      </p:sp>
      <p:pic>
        <p:nvPicPr>
          <p:cNvPr id="11269" name="Picture 17" descr="logo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3794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1219200"/>
            <a:ext cx="8763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1295400"/>
          <a:ext cx="8534400" cy="4841875"/>
        </p:xfrm>
        <a:graphic>
          <a:graphicData uri="http://schemas.openxmlformats.org/drawingml/2006/table">
            <a:tbl>
              <a:tblPr/>
              <a:tblGrid>
                <a:gridCol w="4348163"/>
                <a:gridCol w="4186237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A. Port iHub to MirthConnect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Enhance current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iHub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/CCHC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36FD"/>
                    </a:solidFill>
                  </a:tcPr>
                </a:tc>
              </a:tr>
              <a:tr h="320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Tasks: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1" indent="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	Implement custom components for caGrid 	integration</a:t>
                      </a:r>
                    </a:p>
                    <a:p>
                      <a:pPr marL="0" marR="0" lvl="1" indent="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	Implement support for https </a:t>
                      </a:r>
                    </a:p>
                    <a:p>
                      <a:pPr marL="0" marR="0" lvl="1" indent="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	Implement (Configure) iHub integration channels 	in Mirth</a:t>
                      </a:r>
                    </a:p>
                    <a:p>
                      <a:pPr marL="0" marR="0" lvl="1" indent="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	Migrate integration smoke test and other 	supporting code to work with MirthConnect</a:t>
                      </a:r>
                    </a:p>
                    <a:p>
                      <a:pPr marL="0" marR="0" lvl="1" indent="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	Modify Mirth UI to include caBIG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®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branding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High Level LOE Estimate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 Person Months  -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Tasks: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	Implement database integration 	component</a:t>
                      </a:r>
                    </a:p>
                    <a:p>
                      <a:pPr marL="342900" marR="0" lvl="0" indent="-34290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Implement comprehensive  support for HL7v2 and non-XML payloads</a:t>
                      </a:r>
                    </a:p>
                    <a:p>
                      <a:pPr marL="0" marR="0" lvl="0" indent="0" algn="l" defTabSz="342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	Implement an administration GUI with the 	following features:</a:t>
                      </a:r>
                    </a:p>
                    <a:p>
                      <a:pPr marL="62865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Ability to create new routes and transformations</a:t>
                      </a:r>
                    </a:p>
                    <a:p>
                      <a:pPr marL="62865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Ability to monitor messages</a:t>
                      </a:r>
                    </a:p>
                    <a:p>
                      <a:pPr marL="62865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Ability to start/stop integration scenarios</a:t>
                      </a:r>
                    </a:p>
                    <a:p>
                      <a:pPr marL="62865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Ability to re-submit failed messages</a:t>
                      </a:r>
                    </a:p>
                    <a:p>
                      <a:pPr marL="62865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High Level LOE Estimate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 Person Months –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286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Note: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	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If the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MirthConnect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option is selected, we recommend a 1-month Proof of Concept phase to 	implement one integration scenario, verify licensing terms and confirm the overall LOE estimate.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484</Words>
  <Application>Microsoft Office PowerPoint</Application>
  <PresentationFormat>On-screen Show (4:3)</PresentationFormat>
  <Paragraphs>241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caBIG® Integration Hub-MirthConnect Assessment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Harsh Marwaha</cp:lastModifiedBy>
  <cp:revision>588</cp:revision>
  <dcterms:modified xsi:type="dcterms:W3CDTF">2010-07-19T21:34:19Z</dcterms:modified>
</cp:coreProperties>
</file>