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82" r:id="rId4"/>
    <p:sldId id="281" r:id="rId5"/>
    <p:sldId id="271" r:id="rId6"/>
    <p:sldId id="272" r:id="rId7"/>
    <p:sldId id="273" r:id="rId8"/>
    <p:sldId id="274" r:id="rId9"/>
    <p:sldId id="278" r:id="rId10"/>
    <p:sldId id="279" r:id="rId11"/>
    <p:sldId id="276" r:id="rId12"/>
    <p:sldId id="277" r:id="rId13"/>
    <p:sldId id="283" r:id="rId14"/>
  </p:sldIdLst>
  <p:sldSz cx="9144000" cy="6858000" type="screen4x3"/>
  <p:notesSz cx="7007225" cy="9288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6FD"/>
    <a:srgbClr val="FF9966"/>
    <a:srgbClr val="99CCFF"/>
    <a:srgbClr val="00AAF6"/>
    <a:srgbClr val="BCBCBC"/>
    <a:srgbClr val="BBE0E3"/>
    <a:srgbClr val="DDDDDD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8" autoAdjust="0"/>
    <p:restoredTop sz="95119" autoAdjust="0"/>
  </p:normalViewPr>
  <p:slideViewPr>
    <p:cSldViewPr snapToGrid="0">
      <p:cViewPr>
        <p:scale>
          <a:sx n="100" d="100"/>
          <a:sy n="100" d="100"/>
        </p:scale>
        <p:origin x="-212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198" y="-108"/>
      </p:cViewPr>
      <p:guideLst>
        <p:guide orient="horz" pos="2925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884EDF-8F6B-4C66-B4CB-0BF3BCD77D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70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EE28E6-300E-4E5F-BEA5-0B2FA95ED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F5629-1329-44FB-9DB9-A1E2DD3553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95BF-AD5F-417C-B69D-F6DDA38E7E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E28E6-300E-4E5F-BEA5-0B2FA95EDE6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Title_slide_no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65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rior_slid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73575" y="1838325"/>
            <a:ext cx="5049838" cy="2244725"/>
          </a:xfrm>
        </p:spPr>
        <p:txBody>
          <a:bodyPr/>
          <a:lstStyle/>
          <a:p>
            <a:pPr algn="ctr" eaLnBrk="1" hangingPunct="1"/>
            <a:r>
              <a:rPr lang="en-US" sz="2400" b="1" dirty="0" smtClean="0">
                <a:latin typeface="Arial" charset="0"/>
              </a:rPr>
              <a:t>caAdapter Requirements – MirthConnect Capabilities </a:t>
            </a:r>
            <a:br>
              <a:rPr lang="en-US" sz="2400" b="1" dirty="0" smtClean="0">
                <a:latin typeface="Arial" charset="0"/>
              </a:rPr>
            </a:br>
            <a:r>
              <a:rPr lang="en-US" sz="3200" b="1" dirty="0" smtClean="0">
                <a:latin typeface="Arial" charset="0"/>
              </a:rPr>
              <a:t>Gap Assessment</a:t>
            </a:r>
            <a:endParaRPr lang="en-US" sz="4400" i="1" dirty="0" smtClean="0">
              <a:latin typeface="Arial Black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4752975" y="5246688"/>
            <a:ext cx="4257675" cy="1122362"/>
          </a:xfrm>
        </p:spPr>
        <p:txBody>
          <a:bodyPr/>
          <a:lstStyle/>
          <a:p>
            <a:pPr algn="l"/>
            <a:endParaRPr lang="en-US" i="0" dirty="0" smtClean="0"/>
          </a:p>
          <a:p>
            <a:pPr algn="l"/>
            <a:r>
              <a:rPr lang="en-US" i="0" dirty="0" smtClean="0"/>
              <a:t>Ekagra Software Technologies</a:t>
            </a:r>
          </a:p>
          <a:p>
            <a:pPr algn="ctr"/>
            <a:r>
              <a:rPr lang="en-US" sz="1800" i="0" dirty="0" smtClean="0"/>
              <a:t>October 22,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85725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caAdapter – Mirth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Arial" pitchFamily="34" charset="0"/>
                <a:ea typeface="+mj-ea"/>
                <a:cs typeface="Arial" pitchFamily="34" charset="0"/>
              </a:rPr>
              <a:t>Connectors Support - Comparison</a:t>
            </a:r>
            <a:endParaRPr 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3" y="1295400"/>
          <a:ext cx="833437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55"/>
                <a:gridCol w="1388792"/>
                <a:gridCol w="847725"/>
                <a:gridCol w="4991099"/>
              </a:tblGrid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caAdapter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Mirth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Comments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437255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cannot be embedded into an application. Also does not 	provide capability to invoke using API </a:t>
                      </a:r>
                    </a:p>
                  </a:txBody>
                  <a:tcPr anchor="ctr"/>
                </a:tc>
              </a:tr>
              <a:tr h="437255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can accept a web service call and also able to invoke a target 	web service</a:t>
                      </a: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provides Database Readers and Writers</a:t>
                      </a: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JMS</a:t>
                      </a: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File</a:t>
                      </a: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HTTP</a:t>
                      </a: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DICOM</a:t>
                      </a: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LLP</a:t>
                      </a: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TCP</a:t>
                      </a:r>
                    </a:p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None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provides:</a:t>
                      </a:r>
                    </a:p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JMS Readers and Writers</a:t>
                      </a:r>
                    </a:p>
                    <a:p>
                      <a:pPr marL="0" marR="0" indent="0" algn="l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File Readers and Writers</a:t>
                      </a:r>
                    </a:p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HTTP Listeners and Senders</a:t>
                      </a:r>
                    </a:p>
                    <a:p>
                      <a:pPr marL="0" marR="0" indent="0" algn="l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DICOM Listeners and Senders</a:t>
                      </a:r>
                    </a:p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LLP Listeners and Senders</a:t>
                      </a:r>
                    </a:p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TCP Listeners and Senders</a:t>
                      </a:r>
                    </a:p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JavaScript Readers and Writers	</a:t>
                      </a:r>
                    </a:p>
                  </a:txBody>
                  <a:tcPr/>
                </a:tc>
              </a:tr>
              <a:tr h="382983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provides document writer in PDF and RTF formats</a:t>
                      </a:r>
                    </a:p>
                  </a:txBody>
                  <a:tcPr anchor="ctr"/>
                </a:tc>
              </a:tr>
              <a:tr h="382983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provides Email Sender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66850" y="6340475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5715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latin typeface="Tahoma" pitchFamily="34" charset="0"/>
                <a:ea typeface="+mj-ea"/>
                <a:cs typeface="Tahoma" pitchFamily="34" charset="0"/>
              </a:rPr>
              <a:t>Demo Scenarios</a:t>
            </a:r>
            <a:endParaRPr lang="en-US" sz="2400" b="1" dirty="0"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0074" y="1428750"/>
            <a:ext cx="4876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1. HL7v2 </a:t>
            </a:r>
            <a:r>
              <a:rPr lang="en-US" b="1" dirty="0"/>
              <a:t>to HL7v3 </a:t>
            </a:r>
            <a:r>
              <a:rPr lang="en-US" b="1" dirty="0" smtClean="0"/>
              <a:t>Transformer and Stress Test</a:t>
            </a:r>
            <a:endParaRPr lang="en-US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9125" y="4095750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2. Database </a:t>
            </a:r>
            <a:r>
              <a:rPr lang="en-US" b="1" dirty="0"/>
              <a:t>to HL7v3 </a:t>
            </a:r>
            <a:r>
              <a:rPr lang="en-US" b="1" dirty="0" smtClean="0"/>
              <a:t>Transformer</a:t>
            </a:r>
            <a:endParaRPr lang="en-US" b="1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57225" y="1771650"/>
            <a:ext cx="6399213" cy="1323975"/>
            <a:chOff x="414" y="1116"/>
            <a:chExt cx="4031" cy="834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4" y="1116"/>
              <a:ext cx="4031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29" name="Group 205"/>
            <p:cNvGrpSpPr>
              <a:grpSpLocks/>
            </p:cNvGrpSpPr>
            <p:nvPr/>
          </p:nvGrpSpPr>
          <p:grpSpPr bwMode="auto">
            <a:xfrm>
              <a:off x="289" y="636"/>
              <a:ext cx="4135" cy="1293"/>
              <a:chOff x="289" y="636"/>
              <a:chExt cx="4135" cy="1293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35" y="1137"/>
                <a:ext cx="3989" cy="79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 flipV="1">
                <a:off x="435" y="1137"/>
                <a:ext cx="1237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5" y="0"/>
                  </a:cxn>
                  <a:cxn ang="0">
                    <a:pos x="178" y="14"/>
                  </a:cxn>
                  <a:cxn ang="0">
                    <a:pos x="178" y="19"/>
                  </a:cxn>
                </a:cxnLst>
                <a:rect l="0" t="0" r="r" b="b"/>
                <a:pathLst>
                  <a:path w="178" h="19">
                    <a:moveTo>
                      <a:pt x="0" y="0"/>
                    </a:moveTo>
                    <a:lnTo>
                      <a:pt x="165" y="0"/>
                    </a:lnTo>
                    <a:lnTo>
                      <a:pt x="178" y="14"/>
                    </a:lnTo>
                    <a:lnTo>
                      <a:pt x="178" y="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70" y="1158"/>
                <a:ext cx="98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cmp Architecture_HL7v2_HL7v3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609" y="1380"/>
                <a:ext cx="757" cy="410"/>
              </a:xfrm>
              <a:prstGeom prst="rect">
                <a:avLst/>
              </a:prstGeom>
              <a:solidFill>
                <a:srgbClr val="C0BFC0"/>
              </a:solidFill>
              <a:ln w="7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88" y="1359"/>
                <a:ext cx="757" cy="410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5F5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5F5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59" name="Rectangle 3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1F1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1F1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5" name="Rectangle 5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CEC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1" name="Rectangle 5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2" name="Rectangle 5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3" name="Rectangle 5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4" name="Rectangle 6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5" name="Rectangle 6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6" name="Rectangle 6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7" name="Rectangle 63"/>
              <p:cNvSpPr>
                <a:spLocks noChangeArrowheads="1"/>
              </p:cNvSpPr>
              <p:nvPr/>
            </p:nvSpPr>
            <p:spPr bwMode="auto">
              <a:xfrm>
                <a:off x="1241" y="1394"/>
                <a:ext cx="70" cy="111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64"/>
              <p:cNvSpPr>
                <a:spLocks noChangeArrowheads="1"/>
              </p:cNvSpPr>
              <p:nvPr/>
            </p:nvSpPr>
            <p:spPr bwMode="auto">
              <a:xfrm>
                <a:off x="1220" y="1408"/>
                <a:ext cx="42" cy="28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65"/>
              <p:cNvSpPr>
                <a:spLocks noChangeArrowheads="1"/>
              </p:cNvSpPr>
              <p:nvPr/>
            </p:nvSpPr>
            <p:spPr bwMode="auto">
              <a:xfrm>
                <a:off x="1220" y="1457"/>
                <a:ext cx="42" cy="27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66"/>
              <p:cNvSpPr>
                <a:spLocks noChangeArrowheads="1"/>
              </p:cNvSpPr>
              <p:nvPr/>
            </p:nvSpPr>
            <p:spPr bwMode="auto">
              <a:xfrm>
                <a:off x="803" y="1526"/>
                <a:ext cx="292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«text file»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1" name="Rectangle 67"/>
              <p:cNvSpPr>
                <a:spLocks noChangeArrowheads="1"/>
              </p:cNvSpPr>
              <p:nvPr/>
            </p:nvSpPr>
            <p:spPr bwMode="auto">
              <a:xfrm>
                <a:off x="852" y="1616"/>
                <a:ext cx="215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HL7v2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2" name="Rectangle 68"/>
              <p:cNvSpPr>
                <a:spLocks noChangeArrowheads="1"/>
              </p:cNvSpPr>
              <p:nvPr/>
            </p:nvSpPr>
            <p:spPr bwMode="auto">
              <a:xfrm>
                <a:off x="2040" y="1380"/>
                <a:ext cx="814" cy="410"/>
              </a:xfrm>
              <a:prstGeom prst="rect">
                <a:avLst/>
              </a:prstGeom>
              <a:solidFill>
                <a:srgbClr val="C0BFC0"/>
              </a:solidFill>
              <a:ln w="7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69"/>
              <p:cNvSpPr>
                <a:spLocks noChangeArrowheads="1"/>
              </p:cNvSpPr>
              <p:nvPr/>
            </p:nvSpPr>
            <p:spPr bwMode="auto">
              <a:xfrm>
                <a:off x="2020" y="1359"/>
                <a:ext cx="813" cy="410"/>
              </a:xfrm>
              <a:prstGeom prst="rect">
                <a:avLst/>
              </a:prstGeom>
              <a:solidFill>
                <a:srgbClr val="C0C0C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7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5" name="Rectangle 7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6" name="Rectangle 7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7" name="Rectangle 7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8" name="Rectangle 7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99" name="Rectangle 7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0" name="Rectangle 7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1" name="Rectangle 7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2" name="Rectangle 7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3" name="Rectangle 7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4" name="Rectangle 8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5" name="Rectangle 8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6" name="Rectangle 8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7" name="Rectangle 8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8" name="Rectangle 8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09" name="Rectangle 8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1" name="Rectangle 8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3" name="Rectangle 8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4" name="Rectangle 9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5" name="Rectangle 9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6" name="Rectangle 9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7" name="Rectangle 9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8" name="Rectangle 9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9" name="Rectangle 9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0" name="Rectangle 9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1" name="Rectangle 9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2" name="Rectangle 9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3" name="Rectangle 9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4" name="Rectangle 10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5" name="Rectangle 10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6" name="Rectangle 10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7" name="Rectangle 10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8" name="Rectangle 10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29" name="Rectangle 10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0" name="Rectangle 10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1" name="Rectangle 10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2" name="Rectangle 10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3" name="Rectangle 10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4" name="Rectangle 11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5" name="Rectangle 11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6" name="Rectangle 11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7" name="Rectangle 11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8" name="Rectangle 11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39" name="Rectangle 11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8" name="Rectangle 12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9" name="Rectangle 12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50" name="Rectangle 12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51" name="Rectangle 127"/>
              <p:cNvSpPr>
                <a:spLocks noChangeArrowheads="1"/>
              </p:cNvSpPr>
              <p:nvPr/>
            </p:nvSpPr>
            <p:spPr bwMode="auto">
              <a:xfrm>
                <a:off x="2728" y="1394"/>
                <a:ext cx="70" cy="111"/>
              </a:xfrm>
              <a:prstGeom prst="rect">
                <a:avLst/>
              </a:prstGeom>
              <a:solidFill>
                <a:srgbClr val="C0C0C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28"/>
              <p:cNvSpPr>
                <a:spLocks noChangeArrowheads="1"/>
              </p:cNvSpPr>
              <p:nvPr/>
            </p:nvSpPr>
            <p:spPr bwMode="auto">
              <a:xfrm>
                <a:off x="2708" y="1408"/>
                <a:ext cx="41" cy="28"/>
              </a:xfrm>
              <a:prstGeom prst="rect">
                <a:avLst/>
              </a:prstGeom>
              <a:solidFill>
                <a:srgbClr val="C0C0C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29"/>
              <p:cNvSpPr>
                <a:spLocks noChangeArrowheads="1"/>
              </p:cNvSpPr>
              <p:nvPr/>
            </p:nvSpPr>
            <p:spPr bwMode="auto">
              <a:xfrm>
                <a:off x="2708" y="1457"/>
                <a:ext cx="41" cy="27"/>
              </a:xfrm>
              <a:prstGeom prst="rect">
                <a:avLst/>
              </a:prstGeom>
              <a:solidFill>
                <a:srgbClr val="C0C0C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30"/>
              <p:cNvSpPr>
                <a:spLocks noChangeArrowheads="1"/>
              </p:cNvSpPr>
              <p:nvPr/>
            </p:nvSpPr>
            <p:spPr bwMode="auto">
              <a:xfrm>
                <a:off x="2305" y="1484"/>
                <a:ext cx="23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«Mirth»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55" name="Rectangle 131"/>
              <p:cNvSpPr>
                <a:spLocks noChangeArrowheads="1"/>
              </p:cNvSpPr>
              <p:nvPr/>
            </p:nvSpPr>
            <p:spPr bwMode="auto">
              <a:xfrm>
                <a:off x="2182" y="1598"/>
                <a:ext cx="56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HL7v2 to HL7v3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Channel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56" name="Rectangle 132"/>
              <p:cNvSpPr>
                <a:spLocks noChangeArrowheads="1"/>
              </p:cNvSpPr>
              <p:nvPr/>
            </p:nvSpPr>
            <p:spPr bwMode="auto">
              <a:xfrm>
                <a:off x="3528" y="1380"/>
                <a:ext cx="757" cy="410"/>
              </a:xfrm>
              <a:prstGeom prst="rect">
                <a:avLst/>
              </a:prstGeom>
              <a:solidFill>
                <a:srgbClr val="C0BFC0"/>
              </a:solidFill>
              <a:ln w="7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33"/>
              <p:cNvSpPr>
                <a:spLocks noChangeArrowheads="1"/>
              </p:cNvSpPr>
              <p:nvPr/>
            </p:nvSpPr>
            <p:spPr bwMode="auto">
              <a:xfrm>
                <a:off x="3507" y="1359"/>
                <a:ext cx="758" cy="410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3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59" name="Rectangle 13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0" name="Rectangle 13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1" name="Rectangle 13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3" name="Rectangle 13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6" name="Rectangle 14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8" name="Rectangle 14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69" name="Rectangle 14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1" name="Rectangle 14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2" name="Rectangle 14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3" name="Rectangle 14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4" name="Rectangle 15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5" name="Rectangle 15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6" name="Rectangle 15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7" name="Rectangle 15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8" name="Rectangle 15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9" name="Rectangle 15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5F5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0" name="Rectangle 15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5F5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1" name="Rectangle 15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2" name="Rectangle 15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3" name="Rectangle 15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4" name="Rectangle 16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5" name="Rectangle 16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6" name="Rectangle 16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7" name="Rectangle 16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8" name="Rectangle 16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1F1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89" name="Rectangle 16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1F1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0" name="Rectangle 16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1" name="Rectangle 16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2" name="Rectangle 16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3" name="Rectangle 16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4" name="Rectangle 17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5" name="Rectangle 17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6" name="Rectangle 17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7" name="Rectangle 17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8" name="Rectangle 17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99" name="Rectangle 17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0" name="Rectangle 17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CEC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1" name="Rectangle 177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2" name="Rectangle 178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3" name="Rectangle 179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4" name="Rectangle 180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5" name="Rectangle 181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6" name="Rectangle 182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7" name="Rectangle 183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8" name="Rectangle 184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9" name="Rectangle 185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10" name="Rectangle 186"/>
              <p:cNvSpPr>
                <a:spLocks noChangeArrowheads="1"/>
              </p:cNvSpPr>
              <p:nvPr/>
            </p:nvSpPr>
            <p:spPr bwMode="auto">
              <a:xfrm>
                <a:off x="289" y="636"/>
                <a:ext cx="28" cy="13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11" name="Rectangle 187"/>
              <p:cNvSpPr>
                <a:spLocks noChangeArrowheads="1"/>
              </p:cNvSpPr>
              <p:nvPr/>
            </p:nvSpPr>
            <p:spPr bwMode="auto">
              <a:xfrm>
                <a:off x="4160" y="1394"/>
                <a:ext cx="70" cy="111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88"/>
              <p:cNvSpPr>
                <a:spLocks noChangeArrowheads="1"/>
              </p:cNvSpPr>
              <p:nvPr/>
            </p:nvSpPr>
            <p:spPr bwMode="auto">
              <a:xfrm>
                <a:off x="4139" y="1408"/>
                <a:ext cx="42" cy="28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89"/>
              <p:cNvSpPr>
                <a:spLocks noChangeArrowheads="1"/>
              </p:cNvSpPr>
              <p:nvPr/>
            </p:nvSpPr>
            <p:spPr bwMode="auto">
              <a:xfrm>
                <a:off x="4139" y="1457"/>
                <a:ext cx="42" cy="27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90"/>
              <p:cNvSpPr>
                <a:spLocks noChangeArrowheads="1"/>
              </p:cNvSpPr>
              <p:nvPr/>
            </p:nvSpPr>
            <p:spPr bwMode="auto">
              <a:xfrm>
                <a:off x="3722" y="1526"/>
                <a:ext cx="292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«xml file»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15" name="Rectangle 191"/>
              <p:cNvSpPr>
                <a:spLocks noChangeArrowheads="1"/>
              </p:cNvSpPr>
              <p:nvPr/>
            </p:nvSpPr>
            <p:spPr bwMode="auto">
              <a:xfrm>
                <a:off x="3771" y="1616"/>
                <a:ext cx="215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HL7v3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16" name="Freeform 192"/>
              <p:cNvSpPr>
                <a:spLocks/>
              </p:cNvSpPr>
              <p:nvPr/>
            </p:nvSpPr>
            <p:spPr bwMode="auto">
              <a:xfrm>
                <a:off x="2840" y="1568"/>
                <a:ext cx="66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96" y="0"/>
                  </a:cxn>
                </a:cxnLst>
                <a:rect l="0" t="0" r="r" b="b"/>
                <a:pathLst>
                  <a:path w="96">
                    <a:moveTo>
                      <a:pt x="0" y="0"/>
                    </a:moveTo>
                    <a:lnTo>
                      <a:pt x="48" y="0"/>
                    </a:lnTo>
                    <a:lnTo>
                      <a:pt x="48" y="0"/>
                    </a:lnTo>
                    <a:lnTo>
                      <a:pt x="96" y="0"/>
                    </a:lnTo>
                  </a:path>
                </a:pathLst>
              </a:custGeom>
              <a:noFill/>
              <a:ln w="7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193"/>
              <p:cNvSpPr>
                <a:spLocks noChangeShapeType="1"/>
              </p:cNvSpPr>
              <p:nvPr/>
            </p:nvSpPr>
            <p:spPr bwMode="auto">
              <a:xfrm flipH="1">
                <a:off x="3403" y="1568"/>
                <a:ext cx="104" cy="41"/>
              </a:xfrm>
              <a:prstGeom prst="line">
                <a:avLst/>
              </a:prstGeom>
              <a:noFill/>
              <a:ln w="7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/>
            </p:nvSpPr>
            <p:spPr bwMode="auto">
              <a:xfrm flipH="1" flipV="1">
                <a:off x="3403" y="1526"/>
                <a:ext cx="104" cy="42"/>
              </a:xfrm>
              <a:prstGeom prst="line">
                <a:avLst/>
              </a:prstGeom>
              <a:noFill/>
              <a:ln w="7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98"/>
              <p:cNvSpPr>
                <a:spLocks/>
              </p:cNvSpPr>
              <p:nvPr/>
            </p:nvSpPr>
            <p:spPr bwMode="auto">
              <a:xfrm>
                <a:off x="1352" y="1568"/>
                <a:ext cx="668" cy="1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0" y="0"/>
                  </a:cxn>
                </a:cxnLst>
                <a:rect l="0" t="0" r="r" b="b"/>
                <a:pathLst>
                  <a:path w="96">
                    <a:moveTo>
                      <a:pt x="96" y="0"/>
                    </a:moveTo>
                    <a:lnTo>
                      <a:pt x="48" y="0"/>
                    </a:lnTo>
                    <a:lnTo>
                      <a:pt x="48" y="0"/>
                    </a:lnTo>
                    <a:lnTo>
                      <a:pt x="0" y="0"/>
                    </a:lnTo>
                  </a:path>
                </a:pathLst>
              </a:custGeom>
              <a:noFill/>
              <a:ln w="7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 flipV="1">
                <a:off x="1352" y="1526"/>
                <a:ext cx="105" cy="42"/>
              </a:xfrm>
              <a:prstGeom prst="line">
                <a:avLst/>
              </a:prstGeom>
              <a:noFill/>
              <a:ln w="7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352" y="1568"/>
                <a:ext cx="105" cy="41"/>
              </a:xfrm>
              <a:prstGeom prst="line">
                <a:avLst/>
              </a:prstGeom>
              <a:noFill/>
              <a:ln w="7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2" name="Group 208"/>
          <p:cNvGrpSpPr>
            <a:grpSpLocks noChangeAspect="1"/>
          </p:cNvGrpSpPr>
          <p:nvPr/>
        </p:nvGrpSpPr>
        <p:grpSpPr bwMode="auto">
          <a:xfrm>
            <a:off x="-117475" y="2974975"/>
            <a:ext cx="7185025" cy="2879725"/>
            <a:chOff x="-74" y="1874"/>
            <a:chExt cx="4526" cy="1814"/>
          </a:xfrm>
        </p:grpSpPr>
        <p:sp>
          <p:nvSpPr>
            <p:cNvPr id="1231" name="AutoShape 207"/>
            <p:cNvSpPr>
              <a:spLocks noChangeAspect="1" noChangeArrowheads="1" noTextEdit="1"/>
            </p:cNvSpPr>
            <p:nvPr/>
          </p:nvSpPr>
          <p:spPr bwMode="auto">
            <a:xfrm>
              <a:off x="438" y="2802"/>
              <a:ext cx="4014" cy="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Rectangle 209"/>
            <p:cNvSpPr>
              <a:spLocks noChangeArrowheads="1"/>
            </p:cNvSpPr>
            <p:nvPr/>
          </p:nvSpPr>
          <p:spPr bwMode="auto">
            <a:xfrm>
              <a:off x="459" y="2823"/>
              <a:ext cx="3972" cy="84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 flipV="1">
              <a:off x="459" y="2823"/>
              <a:ext cx="989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0"/>
                </a:cxn>
                <a:cxn ang="0">
                  <a:pos x="143" y="14"/>
                </a:cxn>
                <a:cxn ang="0">
                  <a:pos x="143" y="19"/>
                </a:cxn>
              </a:cxnLst>
              <a:rect l="0" t="0" r="r" b="b"/>
              <a:pathLst>
                <a:path w="143" h="19">
                  <a:moveTo>
                    <a:pt x="0" y="0"/>
                  </a:moveTo>
                  <a:lnTo>
                    <a:pt x="130" y="0"/>
                  </a:lnTo>
                  <a:lnTo>
                    <a:pt x="143" y="14"/>
                  </a:lnTo>
                  <a:lnTo>
                    <a:pt x="143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Rectangle 211"/>
            <p:cNvSpPr>
              <a:spLocks noChangeArrowheads="1"/>
            </p:cNvSpPr>
            <p:nvPr/>
          </p:nvSpPr>
          <p:spPr bwMode="auto">
            <a:xfrm>
              <a:off x="493" y="2844"/>
              <a:ext cx="761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cmp Database_to_HL7V3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6" name="Rectangle 212"/>
            <p:cNvSpPr>
              <a:spLocks noChangeArrowheads="1"/>
            </p:cNvSpPr>
            <p:nvPr/>
          </p:nvSpPr>
          <p:spPr bwMode="auto">
            <a:xfrm>
              <a:off x="632" y="3093"/>
              <a:ext cx="754" cy="408"/>
            </a:xfrm>
            <a:prstGeom prst="rect">
              <a:avLst/>
            </a:prstGeom>
            <a:solidFill>
              <a:srgbClr val="C0BFC0"/>
            </a:solidFill>
            <a:ln w="7">
              <a:solidFill>
                <a:srgbClr val="C0BF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Rectangle 213"/>
            <p:cNvSpPr>
              <a:spLocks noChangeArrowheads="1"/>
            </p:cNvSpPr>
            <p:nvPr/>
          </p:nvSpPr>
          <p:spPr bwMode="auto">
            <a:xfrm>
              <a:off x="611" y="3072"/>
              <a:ext cx="754" cy="408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Rectangle 21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9" name="Rectangle 21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0" name="Rectangle 21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DFDF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1" name="Rectangle 21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DFDF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2" name="Rectangle 21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3" name="Rectangle 21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4" name="Rectangle 22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5" name="Rectangle 22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6" name="Rectangle 22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7" name="Rectangle 22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8" name="Rectangle 22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9" name="Rectangle 22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0" name="Rectangle 22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1" name="Rectangle 22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2" name="Rectangle 22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3" name="Rectangle 22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4" name="Rectangle 23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5" name="Rectangle 23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6" name="Rectangle 23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7" name="Rectangle 23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8" name="Rectangle 23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0" name="Rectangle 23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1" name="Rectangle 23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2" name="Rectangle 23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5" name="Rectangle 24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6" name="Rectangle 24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7" name="Rectangle 24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9" name="Rectangle 24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0" name="Rectangle 24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1" name="Rectangle 24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5" name="Rectangle 25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6" name="Rectangle 25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7" name="Rectangle 25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8" name="Rectangle 25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9" name="Rectangle 25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1" name="Rectangle 25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2" name="Rectangle 25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3" name="Rectangle 25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6" name="Rectangle 26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7" name="Rectangle 26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8" name="Rectangle 26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9" name="Rectangle 26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" name="Rectangle 26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1" name="Rectangle 267"/>
            <p:cNvSpPr>
              <a:spLocks noChangeArrowheads="1"/>
            </p:cNvSpPr>
            <p:nvPr/>
          </p:nvSpPr>
          <p:spPr bwMode="auto">
            <a:xfrm>
              <a:off x="1262" y="3107"/>
              <a:ext cx="69" cy="110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Rectangle 268"/>
            <p:cNvSpPr>
              <a:spLocks noChangeArrowheads="1"/>
            </p:cNvSpPr>
            <p:nvPr/>
          </p:nvSpPr>
          <p:spPr bwMode="auto">
            <a:xfrm>
              <a:off x="1241" y="3120"/>
              <a:ext cx="41" cy="28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Rectangle 269"/>
            <p:cNvSpPr>
              <a:spLocks noChangeArrowheads="1"/>
            </p:cNvSpPr>
            <p:nvPr/>
          </p:nvSpPr>
          <p:spPr bwMode="auto">
            <a:xfrm>
              <a:off x="1241" y="3169"/>
              <a:ext cx="41" cy="28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Rectangle 270"/>
            <p:cNvSpPr>
              <a:spLocks noChangeArrowheads="1"/>
            </p:cNvSpPr>
            <p:nvPr/>
          </p:nvSpPr>
          <p:spPr bwMode="auto">
            <a:xfrm>
              <a:off x="694" y="3238"/>
              <a:ext cx="53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«PostgreSQL DB»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5" name="Rectangle 271"/>
            <p:cNvSpPr>
              <a:spLocks noChangeArrowheads="1"/>
            </p:cNvSpPr>
            <p:nvPr/>
          </p:nvSpPr>
          <p:spPr bwMode="auto">
            <a:xfrm>
              <a:off x="867" y="3328"/>
              <a:ext cx="235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Patient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6" name="Rectangle 272"/>
            <p:cNvSpPr>
              <a:spLocks noChangeArrowheads="1"/>
            </p:cNvSpPr>
            <p:nvPr/>
          </p:nvSpPr>
          <p:spPr bwMode="auto">
            <a:xfrm>
              <a:off x="2085" y="3065"/>
              <a:ext cx="755" cy="464"/>
            </a:xfrm>
            <a:prstGeom prst="rect">
              <a:avLst/>
            </a:prstGeom>
            <a:solidFill>
              <a:srgbClr val="C0BFC0"/>
            </a:solidFill>
            <a:ln w="7">
              <a:solidFill>
                <a:srgbClr val="C0BF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Rectangle 273"/>
            <p:cNvSpPr>
              <a:spLocks noChangeArrowheads="1"/>
            </p:cNvSpPr>
            <p:nvPr/>
          </p:nvSpPr>
          <p:spPr bwMode="auto">
            <a:xfrm>
              <a:off x="2064" y="3044"/>
              <a:ext cx="755" cy="464"/>
            </a:xfrm>
            <a:prstGeom prst="rect">
              <a:avLst/>
            </a:prstGeom>
            <a:solidFill>
              <a:srgbClr val="C0C0C0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Rectangle 27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FBF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9" name="Rectangle 27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FBF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1" name="Rectangle 27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2" name="Rectangle 27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DBD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3" name="Rectangle 27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DBD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4" name="Rectangle 28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DBD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5" name="Rectangle 28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6" name="Rectangle 28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7" name="Rectangle 28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BBB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8" name="Rectangle 28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BBB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9" name="Rectangle 28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ABA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0" name="Rectangle 28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ABA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1" name="Rectangle 28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ABA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2" name="Rectangle 28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9B9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3" name="Rectangle 28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9B9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4" name="Rectangle 29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8B8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5" name="Rectangle 29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8B8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6" name="Rectangle 29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8B8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7" name="Rectangle 29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7B7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8" name="Rectangle 29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7B7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9" name="Rectangle 29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6B6B6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0" name="Rectangle 29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6B6B6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1" name="Rectangle 29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5B5B5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2" name="Rectangle 29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5B5B5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3" name="Rectangle 29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4" name="Rectangle 30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5" name="Rectangle 30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6" name="Rectangle 30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7" name="Rectangle 30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8" name="Rectangle 30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9" name="Rectangle 30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0" name="Rectangle 30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1B1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1" name="Rectangle 30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1B1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" name="Rectangle 30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0B0B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3" name="Rectangle 30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0B0B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4" name="Rectangle 31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B0B0B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5" name="Rectangle 31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6" name="Rectangle 31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7" name="Rectangle 31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EAEA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8" name="Rectangle 31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EAEA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9" name="Rectangle 31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EAEA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0" name="Rectangle 31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DAD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1" name="Rectangle 31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CAC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2" name="Rectangle 31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CAC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3" name="Rectangle 31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CAC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4" name="Rectangle 32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5" name="Rectangle 32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6" name="Rectangle 32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7" name="Rectangle 32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8" name="Rectangle 32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9" name="Rectangle 32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0" name="Rectangle 32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1" name="Rectangle 327"/>
            <p:cNvSpPr>
              <a:spLocks noChangeArrowheads="1"/>
            </p:cNvSpPr>
            <p:nvPr/>
          </p:nvSpPr>
          <p:spPr bwMode="auto">
            <a:xfrm>
              <a:off x="2715" y="3079"/>
              <a:ext cx="69" cy="111"/>
            </a:xfrm>
            <a:prstGeom prst="rect">
              <a:avLst/>
            </a:prstGeom>
            <a:solidFill>
              <a:srgbClr val="C0C0C0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Rectangle 328"/>
            <p:cNvSpPr>
              <a:spLocks noChangeArrowheads="1"/>
            </p:cNvSpPr>
            <p:nvPr/>
          </p:nvSpPr>
          <p:spPr bwMode="auto">
            <a:xfrm>
              <a:off x="2694" y="3093"/>
              <a:ext cx="42" cy="27"/>
            </a:xfrm>
            <a:prstGeom prst="rect">
              <a:avLst/>
            </a:prstGeom>
            <a:solidFill>
              <a:srgbClr val="C0C0C0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Rectangle 329"/>
            <p:cNvSpPr>
              <a:spLocks noChangeArrowheads="1"/>
            </p:cNvSpPr>
            <p:nvPr/>
          </p:nvSpPr>
          <p:spPr bwMode="auto">
            <a:xfrm>
              <a:off x="2694" y="3141"/>
              <a:ext cx="42" cy="28"/>
            </a:xfrm>
            <a:prstGeom prst="rect">
              <a:avLst/>
            </a:prstGeom>
            <a:solidFill>
              <a:srgbClr val="C0C0C0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Rectangle 330"/>
            <p:cNvSpPr>
              <a:spLocks noChangeArrowheads="1"/>
            </p:cNvSpPr>
            <p:nvPr/>
          </p:nvSpPr>
          <p:spPr bwMode="auto">
            <a:xfrm>
              <a:off x="2321" y="3210"/>
              <a:ext cx="235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«Mirth»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5" name="Rectangle 331"/>
            <p:cNvSpPr>
              <a:spLocks noChangeArrowheads="1"/>
            </p:cNvSpPr>
            <p:nvPr/>
          </p:nvSpPr>
          <p:spPr bwMode="auto">
            <a:xfrm>
              <a:off x="2106" y="3300"/>
              <a:ext cx="67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Database to HL7v3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6" name="Rectangle 332"/>
            <p:cNvSpPr>
              <a:spLocks noChangeArrowheads="1"/>
            </p:cNvSpPr>
            <p:nvPr/>
          </p:nvSpPr>
          <p:spPr bwMode="auto">
            <a:xfrm>
              <a:off x="2300" y="3390"/>
              <a:ext cx="270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7" name="Rectangle 333"/>
            <p:cNvSpPr>
              <a:spLocks noChangeArrowheads="1"/>
            </p:cNvSpPr>
            <p:nvPr/>
          </p:nvSpPr>
          <p:spPr bwMode="auto">
            <a:xfrm>
              <a:off x="3539" y="3093"/>
              <a:ext cx="754" cy="408"/>
            </a:xfrm>
            <a:prstGeom prst="rect">
              <a:avLst/>
            </a:prstGeom>
            <a:solidFill>
              <a:srgbClr val="C0BFC0"/>
            </a:solidFill>
            <a:ln w="7">
              <a:solidFill>
                <a:srgbClr val="C0BF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Rectangle 334"/>
            <p:cNvSpPr>
              <a:spLocks noChangeArrowheads="1"/>
            </p:cNvSpPr>
            <p:nvPr/>
          </p:nvSpPr>
          <p:spPr bwMode="auto">
            <a:xfrm>
              <a:off x="3518" y="3072"/>
              <a:ext cx="754" cy="408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Rectangle 33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0" name="Rectangle 33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1" name="Rectangle 33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DFDF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2" name="Rectangle 33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DFDF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3" name="Rectangle 33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4" name="Rectangle 34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5" name="Rectangle 34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6" name="Rectangle 34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7" name="Rectangle 34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8" name="Rectangle 34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9" name="Rectangle 34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AFA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0" name="Rectangle 34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1" name="Rectangle 34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2" name="Rectangle 34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3" name="Rectangle 34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4" name="Rectangle 35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5" name="Rectangle 35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6" name="Rectangle 35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7" name="Rectangle 35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8" name="Rectangle 35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9" name="Rectangle 35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6F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0" name="Rectangle 35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1" name="Rectangle 35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5F5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2" name="Rectangle 35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3" name="Rectangle 35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4" name="Rectangle 36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5" name="Rectangle 36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6" name="Rectangle 36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3F3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7" name="Rectangle 36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8" name="Rectangle 36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9" name="Rectangle 36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0" name="Rectangle 36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1F1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1" name="Rectangle 36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2" name="Rectangle 36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3" name="Rectangle 36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4" name="Rectangle 37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5" name="Rectangle 37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FEF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6" name="Rectangle 37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7" name="Rectangle 37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8" name="Rectangle 37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9" name="Rectangle 37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0" name="Rectangle 37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1" name="Rectangle 37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2" name="Rectangle 378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3" name="Rectangle 379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4" name="Rectangle 380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5" name="Rectangle 381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6" name="Rectangle 382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7" name="Rectangle 383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8" name="Rectangle 384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9" name="Rectangle 385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9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0" name="Rectangle 386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1" name="Rectangle 387"/>
            <p:cNvSpPr>
              <a:spLocks noChangeArrowheads="1"/>
            </p:cNvSpPr>
            <p:nvPr/>
          </p:nvSpPr>
          <p:spPr bwMode="auto">
            <a:xfrm>
              <a:off x="-74" y="1874"/>
              <a:ext cx="27" cy="14"/>
            </a:xfrm>
            <a:prstGeom prst="rect">
              <a:avLst/>
            </a:prstGeom>
            <a:solidFill>
              <a:srgbClr val="E8E8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2" name="Rectangle 388"/>
            <p:cNvSpPr>
              <a:spLocks noChangeArrowheads="1"/>
            </p:cNvSpPr>
            <p:nvPr/>
          </p:nvSpPr>
          <p:spPr bwMode="auto">
            <a:xfrm>
              <a:off x="4168" y="3107"/>
              <a:ext cx="70" cy="110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Rectangle 389"/>
            <p:cNvSpPr>
              <a:spLocks noChangeArrowheads="1"/>
            </p:cNvSpPr>
            <p:nvPr/>
          </p:nvSpPr>
          <p:spPr bwMode="auto">
            <a:xfrm>
              <a:off x="4148" y="3120"/>
              <a:ext cx="41" cy="28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Rectangle 390"/>
            <p:cNvSpPr>
              <a:spLocks noChangeArrowheads="1"/>
            </p:cNvSpPr>
            <p:nvPr/>
          </p:nvSpPr>
          <p:spPr bwMode="auto">
            <a:xfrm>
              <a:off x="4148" y="3169"/>
              <a:ext cx="41" cy="28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Rectangle 391"/>
            <p:cNvSpPr>
              <a:spLocks noChangeArrowheads="1"/>
            </p:cNvSpPr>
            <p:nvPr/>
          </p:nvSpPr>
          <p:spPr bwMode="auto">
            <a:xfrm>
              <a:off x="3732" y="3238"/>
              <a:ext cx="291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«xml file»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6" name="Rectangle 392"/>
            <p:cNvSpPr>
              <a:spLocks noChangeArrowheads="1"/>
            </p:cNvSpPr>
            <p:nvPr/>
          </p:nvSpPr>
          <p:spPr bwMode="auto">
            <a:xfrm>
              <a:off x="3781" y="3328"/>
              <a:ext cx="2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HL7v3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7" name="Freeform 393"/>
            <p:cNvSpPr>
              <a:spLocks/>
            </p:cNvSpPr>
            <p:nvPr/>
          </p:nvSpPr>
          <p:spPr bwMode="auto">
            <a:xfrm>
              <a:off x="2826" y="3280"/>
              <a:ext cx="6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100" y="0"/>
                </a:cxn>
              </a:cxnLst>
              <a:rect l="0" t="0" r="r" b="b"/>
              <a:pathLst>
                <a:path w="100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100" y="0"/>
                  </a:lnTo>
                </a:path>
              </a:pathLst>
            </a:custGeom>
            <a:noFill/>
            <a:ln w="7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Line 394"/>
            <p:cNvSpPr>
              <a:spLocks noChangeShapeType="1"/>
            </p:cNvSpPr>
            <p:nvPr/>
          </p:nvSpPr>
          <p:spPr bwMode="auto">
            <a:xfrm flipH="1">
              <a:off x="3414" y="3280"/>
              <a:ext cx="104" cy="41"/>
            </a:xfrm>
            <a:prstGeom prst="line">
              <a:avLst/>
            </a:prstGeom>
            <a:noFill/>
            <a:ln w="7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Line 395"/>
            <p:cNvSpPr>
              <a:spLocks noChangeShapeType="1"/>
            </p:cNvSpPr>
            <p:nvPr/>
          </p:nvSpPr>
          <p:spPr bwMode="auto">
            <a:xfrm flipH="1" flipV="1">
              <a:off x="3414" y="3238"/>
              <a:ext cx="104" cy="42"/>
            </a:xfrm>
            <a:prstGeom prst="line">
              <a:avLst/>
            </a:prstGeom>
            <a:noFill/>
            <a:ln w="7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Rectangle 396"/>
            <p:cNvSpPr>
              <a:spLocks noChangeArrowheads="1"/>
            </p:cNvSpPr>
            <p:nvPr/>
          </p:nvSpPr>
          <p:spPr bwMode="auto">
            <a:xfrm>
              <a:off x="2937" y="3093"/>
              <a:ext cx="35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writes to file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21" name="Rectangle 397"/>
            <p:cNvSpPr>
              <a:spLocks noChangeArrowheads="1"/>
            </p:cNvSpPr>
            <p:nvPr/>
          </p:nvSpPr>
          <p:spPr bwMode="auto">
            <a:xfrm>
              <a:off x="2937" y="3183"/>
              <a:ext cx="221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22" name="Freeform 398"/>
            <p:cNvSpPr>
              <a:spLocks/>
            </p:cNvSpPr>
            <p:nvPr/>
          </p:nvSpPr>
          <p:spPr bwMode="auto">
            <a:xfrm>
              <a:off x="1372" y="3280"/>
              <a:ext cx="692" cy="1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0" y="0"/>
                </a:cxn>
              </a:cxnLst>
              <a:rect l="0" t="0" r="r" b="b"/>
              <a:pathLst>
                <a:path w="100">
                  <a:moveTo>
                    <a:pt x="10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7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Line 399"/>
            <p:cNvSpPr>
              <a:spLocks noChangeShapeType="1"/>
            </p:cNvSpPr>
            <p:nvPr/>
          </p:nvSpPr>
          <p:spPr bwMode="auto">
            <a:xfrm flipV="1">
              <a:off x="1372" y="3238"/>
              <a:ext cx="104" cy="42"/>
            </a:xfrm>
            <a:prstGeom prst="line">
              <a:avLst/>
            </a:prstGeom>
            <a:noFill/>
            <a:ln w="7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Line 400"/>
            <p:cNvSpPr>
              <a:spLocks noChangeShapeType="1"/>
            </p:cNvSpPr>
            <p:nvPr/>
          </p:nvSpPr>
          <p:spPr bwMode="auto">
            <a:xfrm>
              <a:off x="1372" y="3280"/>
              <a:ext cx="104" cy="41"/>
            </a:xfrm>
            <a:prstGeom prst="line">
              <a:avLst/>
            </a:prstGeom>
            <a:noFill/>
            <a:ln w="7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Rectangle 401"/>
            <p:cNvSpPr>
              <a:spLocks noChangeArrowheads="1"/>
            </p:cNvSpPr>
            <p:nvPr/>
          </p:nvSpPr>
          <p:spPr bwMode="auto">
            <a:xfrm>
              <a:off x="1518" y="3072"/>
              <a:ext cx="34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reads from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26" name="Rectangle 402"/>
            <p:cNvSpPr>
              <a:spLocks noChangeArrowheads="1"/>
            </p:cNvSpPr>
            <p:nvPr/>
          </p:nvSpPr>
          <p:spPr bwMode="auto">
            <a:xfrm>
              <a:off x="1518" y="3162"/>
              <a:ext cx="27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10" name="Rectangle 396"/>
          <p:cNvSpPr>
            <a:spLocks noChangeArrowheads="1"/>
          </p:cNvSpPr>
          <p:nvPr/>
        </p:nvSpPr>
        <p:spPr bwMode="auto">
          <a:xfrm>
            <a:off x="4710113" y="2157413"/>
            <a:ext cx="56038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writes to file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" name="Rectangle 397"/>
          <p:cNvSpPr>
            <a:spLocks noChangeArrowheads="1"/>
          </p:cNvSpPr>
          <p:nvPr/>
        </p:nvSpPr>
        <p:spPr bwMode="auto">
          <a:xfrm>
            <a:off x="4710113" y="2300288"/>
            <a:ext cx="3508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system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" name="Rectangle 401"/>
          <p:cNvSpPr>
            <a:spLocks noChangeArrowheads="1"/>
          </p:cNvSpPr>
          <p:nvPr/>
        </p:nvSpPr>
        <p:spPr bwMode="auto">
          <a:xfrm>
            <a:off x="2457450" y="2152650"/>
            <a:ext cx="5514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reads from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" name="Rectangle 402"/>
          <p:cNvSpPr>
            <a:spLocks noChangeArrowheads="1"/>
          </p:cNvSpPr>
          <p:nvPr/>
        </p:nvSpPr>
        <p:spPr bwMode="auto">
          <a:xfrm>
            <a:off x="2457450" y="2295525"/>
            <a:ext cx="5450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file system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latin typeface="Tahoma" pitchFamily="34" charset="0"/>
                <a:ea typeface="+mj-ea"/>
                <a:cs typeface="Tahoma" pitchFamily="34" charset="0"/>
              </a:rPr>
              <a:t>Demo Scenarios – contd.</a:t>
            </a:r>
            <a:endParaRPr lang="en-US" sz="2400" b="1" dirty="0"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6250" y="1428750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/>
              <a:t>Transformation Web Service</a:t>
            </a:r>
            <a:endParaRPr lang="en-US" b="1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500063" y="-657225"/>
            <a:ext cx="8034337" cy="5638800"/>
            <a:chOff x="315" y="-414"/>
            <a:chExt cx="5061" cy="3552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5" y="1128"/>
              <a:ext cx="5061" cy="2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3" name="Group 205"/>
            <p:cNvGrpSpPr>
              <a:grpSpLocks/>
            </p:cNvGrpSpPr>
            <p:nvPr/>
          </p:nvGrpSpPr>
          <p:grpSpPr bwMode="auto">
            <a:xfrm>
              <a:off x="333" y="276"/>
              <a:ext cx="5025" cy="2844"/>
              <a:chOff x="333" y="276"/>
              <a:chExt cx="5025" cy="2844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3" y="1146"/>
                <a:ext cx="5025" cy="197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auto">
              <a:xfrm flipV="1">
                <a:off x="333" y="1146"/>
                <a:ext cx="917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3" y="0"/>
                  </a:cxn>
                  <a:cxn ang="0">
                    <a:pos x="156" y="14"/>
                  </a:cxn>
                  <a:cxn ang="0">
                    <a:pos x="156" y="19"/>
                  </a:cxn>
                </a:cxnLst>
                <a:rect l="0" t="0" r="r" b="b"/>
                <a:pathLst>
                  <a:path w="156" h="19">
                    <a:moveTo>
                      <a:pt x="0" y="0"/>
                    </a:moveTo>
                    <a:lnTo>
                      <a:pt x="143" y="0"/>
                    </a:lnTo>
                    <a:lnTo>
                      <a:pt x="156" y="14"/>
                    </a:lnTo>
                    <a:lnTo>
                      <a:pt x="156" y="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362" y="1163"/>
                <a:ext cx="79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cmp TransformationService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3013" y="1522"/>
                <a:ext cx="1346" cy="1369"/>
              </a:xfrm>
              <a:prstGeom prst="rect">
                <a:avLst/>
              </a:prstGeom>
              <a:noFill/>
              <a:ln w="12" cap="sq">
                <a:solidFill>
                  <a:srgbClr val="A52A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3336" y="1545"/>
                <a:ext cx="685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1B36FD"/>
                    </a:solidFill>
                    <a:effectLst/>
                    <a:latin typeface="Arial" pitchFamily="34" charset="0"/>
                  </a:rPr>
                  <a:t>Transformation Channels</a:t>
                </a: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1B36FD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0" y="2074"/>
                <a:ext cx="576" cy="394"/>
              </a:xfrm>
              <a:prstGeom prst="rect">
                <a:avLst/>
              </a:prstGeom>
              <a:solidFill>
                <a:srgbClr val="C0BFC0"/>
              </a:solidFill>
              <a:ln w="6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62" y="2057"/>
                <a:ext cx="576" cy="393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5F5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1F1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2" name="Rectangle 4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6" name="Rectangle 4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7" name="Rectangle 4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CEC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8" name="Rectangle 5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0" name="Rectangle 5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1" name="Rectangle 5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3" name="Rectangle 5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4" name="Rectangle 5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5" name="Rectangle 5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6" name="Rectangle 5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7" name="Rectangle 59"/>
              <p:cNvSpPr>
                <a:spLocks noChangeArrowheads="1"/>
              </p:cNvSpPr>
              <p:nvPr/>
            </p:nvSpPr>
            <p:spPr bwMode="auto">
              <a:xfrm>
                <a:off x="950" y="2086"/>
                <a:ext cx="59" cy="94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932" y="2098"/>
                <a:ext cx="35" cy="23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Rectangle 61"/>
              <p:cNvSpPr>
                <a:spLocks noChangeArrowheads="1"/>
              </p:cNvSpPr>
              <p:nvPr/>
            </p:nvSpPr>
            <p:spPr bwMode="auto">
              <a:xfrm>
                <a:off x="932" y="2139"/>
                <a:ext cx="35" cy="23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Rectangle 62"/>
              <p:cNvSpPr>
                <a:spLocks noChangeArrowheads="1"/>
              </p:cNvSpPr>
              <p:nvPr/>
            </p:nvSpPr>
            <p:spPr bwMode="auto">
              <a:xfrm>
                <a:off x="615" y="2198"/>
                <a:ext cx="28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«SoapUI»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497" y="2274"/>
                <a:ext cx="51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WebServiceClient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1696" y="1334"/>
                <a:ext cx="2757" cy="1657"/>
              </a:xfrm>
              <a:prstGeom prst="rect">
                <a:avLst/>
              </a:prstGeom>
              <a:noFill/>
              <a:ln w="23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Rectangle 65"/>
              <p:cNvSpPr>
                <a:spLocks noChangeArrowheads="1"/>
              </p:cNvSpPr>
              <p:nvPr/>
            </p:nvSpPr>
            <p:spPr bwMode="auto">
              <a:xfrm>
                <a:off x="2843" y="1357"/>
                <a:ext cx="425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MIRTH SERVER</a:t>
                </a: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1837" y="2068"/>
                <a:ext cx="576" cy="394"/>
              </a:xfrm>
              <a:prstGeom prst="rect">
                <a:avLst/>
              </a:prstGeom>
              <a:solidFill>
                <a:srgbClr val="C0BFC0"/>
              </a:solidFill>
              <a:ln w="6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Rectangle 67"/>
              <p:cNvSpPr>
                <a:spLocks noChangeArrowheads="1"/>
              </p:cNvSpPr>
              <p:nvPr/>
            </p:nvSpPr>
            <p:spPr bwMode="auto">
              <a:xfrm>
                <a:off x="1820" y="2051"/>
                <a:ext cx="576" cy="393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6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8" name="Rectangle 7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9" name="Rectangle 7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0" name="Rectangle 7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1" name="Rectangle 7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2" name="Rectangle 7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3" name="Rectangle 7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4" name="Rectangle 7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5" name="Rectangle 7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6" name="Rectangle 7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7" name="Rectangle 7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8" name="Rectangle 8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9" name="Rectangle 8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0" name="Rectangle 8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1" name="Rectangle 8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2" name="Rectangle 8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3" name="Rectangle 8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4" name="Rectangle 8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5" name="Rectangle 8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6" name="Rectangle 8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7" name="Rectangle 8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8" name="Rectangle 9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39" name="Rectangle 9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0" name="Rectangle 9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1" name="Rectangle 9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2" name="Rectangle 9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3" name="Rectangle 9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4" name="Rectangle 9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5" name="Rectangle 9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6" name="Rectangle 9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7" name="Rectangle 9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8" name="Rectangle 10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49" name="Rectangle 10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0" name="Rectangle 10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1" name="Rectangle 10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2" name="Rectangle 10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3" name="Rectangle 10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4" name="Rectangle 10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5" name="Rectangle 10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6" name="Rectangle 10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7" name="Rectangle 10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8" name="Rectangle 11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0" name="Rectangle 11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1" name="Rectangle 11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2" name="Rectangle 11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3" name="Rectangle 115"/>
              <p:cNvSpPr>
                <a:spLocks noChangeArrowheads="1"/>
              </p:cNvSpPr>
              <p:nvPr/>
            </p:nvSpPr>
            <p:spPr bwMode="auto">
              <a:xfrm>
                <a:off x="2308" y="2080"/>
                <a:ext cx="58" cy="9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Rectangle 116"/>
              <p:cNvSpPr>
                <a:spLocks noChangeArrowheads="1"/>
              </p:cNvSpPr>
              <p:nvPr/>
            </p:nvSpPr>
            <p:spPr bwMode="auto">
              <a:xfrm>
                <a:off x="2290" y="2092"/>
                <a:ext cx="35" cy="23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Rectangle 117"/>
              <p:cNvSpPr>
                <a:spLocks noChangeArrowheads="1"/>
              </p:cNvSpPr>
              <p:nvPr/>
            </p:nvSpPr>
            <p:spPr bwMode="auto">
              <a:xfrm>
                <a:off x="2290" y="2133"/>
                <a:ext cx="35" cy="2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Rectangle 118"/>
              <p:cNvSpPr>
                <a:spLocks noChangeArrowheads="1"/>
              </p:cNvSpPr>
              <p:nvPr/>
            </p:nvSpPr>
            <p:spPr bwMode="auto">
              <a:xfrm>
                <a:off x="1890" y="2192"/>
                <a:ext cx="43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«SOAP Listen...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7" name="Rectangle 119"/>
              <p:cNvSpPr>
                <a:spLocks noChangeArrowheads="1"/>
              </p:cNvSpPr>
              <p:nvPr/>
            </p:nvSpPr>
            <p:spPr bwMode="auto">
              <a:xfrm>
                <a:off x="1884" y="2268"/>
                <a:ext cx="470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Transformation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8" name="Rectangle 120"/>
              <p:cNvSpPr>
                <a:spLocks noChangeArrowheads="1"/>
              </p:cNvSpPr>
              <p:nvPr/>
            </p:nvSpPr>
            <p:spPr bwMode="auto">
              <a:xfrm>
                <a:off x="1867" y="2345"/>
                <a:ext cx="476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Service Channel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69" name="Rectangle 121"/>
              <p:cNvSpPr>
                <a:spLocks noChangeArrowheads="1"/>
              </p:cNvSpPr>
              <p:nvPr/>
            </p:nvSpPr>
            <p:spPr bwMode="auto">
              <a:xfrm>
                <a:off x="3178" y="1710"/>
                <a:ext cx="1016" cy="317"/>
              </a:xfrm>
              <a:prstGeom prst="rect">
                <a:avLst/>
              </a:prstGeom>
              <a:solidFill>
                <a:srgbClr val="C0BFC0"/>
              </a:solidFill>
              <a:ln w="6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Rectangle 122"/>
              <p:cNvSpPr>
                <a:spLocks noChangeArrowheads="1"/>
              </p:cNvSpPr>
              <p:nvPr/>
            </p:nvSpPr>
            <p:spPr bwMode="auto">
              <a:xfrm>
                <a:off x="3160" y="1692"/>
                <a:ext cx="1017" cy="318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Rectangle 12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2" name="Rectangle 12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3" name="Rectangle 12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4" name="Rectangle 12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5" name="Rectangle 12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6" name="Rectangle 12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7" name="Rectangle 12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8" name="Rectangle 13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79" name="Rectangle 13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0" name="Rectangle 13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1" name="Rectangle 13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2" name="Rectangle 13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3" name="Rectangle 13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4" name="Rectangle 13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5" name="Rectangle 13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6" name="Rectangle 13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7" name="Rectangle 13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8" name="Rectangle 14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89" name="Rectangle 14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0" name="Rectangle 14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1" name="Rectangle 14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2" name="Rectangle 14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3" name="Rectangle 14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4" name="Rectangle 14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5" name="Rectangle 14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6" name="Rectangle 14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7" name="Rectangle 14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8" name="Rectangle 15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99" name="Rectangle 15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0" name="Rectangle 15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1" name="Rectangle 15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2" name="Rectangle 15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3" name="Rectangle 15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4" name="Rectangle 15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5" name="Rectangle 15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6" name="Rectangle 15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7" name="Rectangle 15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8" name="Rectangle 16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9" name="Rectangle 16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0" name="Rectangle 16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1" name="Rectangle 16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2" name="Rectangle 16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3" name="Rectangle 16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4" name="Rectangle 18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5" name="Rectangle 187"/>
              <p:cNvSpPr>
                <a:spLocks noChangeArrowheads="1"/>
              </p:cNvSpPr>
              <p:nvPr/>
            </p:nvSpPr>
            <p:spPr bwMode="auto">
              <a:xfrm>
                <a:off x="4089" y="1722"/>
                <a:ext cx="58" cy="9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Rectangle 188"/>
              <p:cNvSpPr>
                <a:spLocks noChangeArrowheads="1"/>
              </p:cNvSpPr>
              <p:nvPr/>
            </p:nvSpPr>
            <p:spPr bwMode="auto">
              <a:xfrm>
                <a:off x="4071" y="1733"/>
                <a:ext cx="35" cy="2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Rectangle 189"/>
              <p:cNvSpPr>
                <a:spLocks noChangeArrowheads="1"/>
              </p:cNvSpPr>
              <p:nvPr/>
            </p:nvSpPr>
            <p:spPr bwMode="auto">
              <a:xfrm>
                <a:off x="4071" y="1774"/>
                <a:ext cx="35" cy="2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Rectangle 190"/>
              <p:cNvSpPr>
                <a:spLocks noChangeArrowheads="1"/>
              </p:cNvSpPr>
              <p:nvPr/>
            </p:nvSpPr>
            <p:spPr bwMode="auto">
              <a:xfrm>
                <a:off x="3524" y="1833"/>
                <a:ext cx="28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«channel»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39" name="Rectangle 191"/>
              <p:cNvSpPr>
                <a:spLocks noChangeArrowheads="1"/>
              </p:cNvSpPr>
              <p:nvPr/>
            </p:nvSpPr>
            <p:spPr bwMode="auto">
              <a:xfrm>
                <a:off x="3389" y="1910"/>
                <a:ext cx="55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Delimited to HL7V3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0" name="Rectangle 192"/>
              <p:cNvSpPr>
                <a:spLocks noChangeArrowheads="1"/>
              </p:cNvSpPr>
              <p:nvPr/>
            </p:nvSpPr>
            <p:spPr bwMode="auto">
              <a:xfrm>
                <a:off x="3178" y="2109"/>
                <a:ext cx="1016" cy="318"/>
              </a:xfrm>
              <a:prstGeom prst="rect">
                <a:avLst/>
              </a:prstGeom>
              <a:solidFill>
                <a:srgbClr val="C0BFC0"/>
              </a:solidFill>
              <a:ln w="6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Rectangle 193"/>
              <p:cNvSpPr>
                <a:spLocks noChangeArrowheads="1"/>
              </p:cNvSpPr>
              <p:nvPr/>
            </p:nvSpPr>
            <p:spPr bwMode="auto">
              <a:xfrm>
                <a:off x="3160" y="2092"/>
                <a:ext cx="1017" cy="317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Rectangle 19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3" name="Rectangle 19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4" name="Rectangle 19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5" name="Rectangle 19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6" name="Rectangle 19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7" name="Rectangle 19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8" name="Rectangle 20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49" name="Rectangle 20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0" name="Rectangle 20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1" name="Rectangle 20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2" name="Rectangle 20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54" name="Group 406"/>
            <p:cNvGrpSpPr>
              <a:grpSpLocks/>
            </p:cNvGrpSpPr>
            <p:nvPr/>
          </p:nvGrpSpPr>
          <p:grpSpPr bwMode="auto">
            <a:xfrm>
              <a:off x="374" y="276"/>
              <a:ext cx="4867" cy="2539"/>
              <a:chOff x="374" y="276"/>
              <a:chExt cx="4867" cy="2539"/>
            </a:xfrm>
          </p:grpSpPr>
          <p:sp>
            <p:nvSpPr>
              <p:cNvPr id="2254" name="Rectangle 20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5" name="Rectangle 20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6" name="Rectangle 20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7" name="Rectangle 20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8" name="Rectangle 21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9" name="Rectangle 21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0" name="Rectangle 21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1" name="Rectangle 21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2" name="Rectangle 21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3" name="Rectangle 21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4" name="Rectangle 21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5" name="Rectangle 21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6" name="Rectangle 21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7" name="Rectangle 21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8" name="Rectangle 22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69" name="Rectangle 22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0" name="Rectangle 22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1" name="Rectangle 22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2" name="Rectangle 22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3" name="Rectangle 22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4" name="Rectangle 22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5" name="Rectangle 22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6" name="Rectangle 22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7" name="Rectangle 22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8" name="Rectangle 23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79" name="Rectangle 23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0" name="Rectangle 23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1" name="Rectangle 23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2" name="Rectangle 23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3" name="Rectangle 23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4" name="Rectangle 23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5" name="Rectangle 23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6" name="Rectangle 23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7" name="Rectangle 23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8" name="Rectangle 24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9" name="Rectangle 24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0" name="Rectangle 24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1" name="Rectangle 24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2" name="Rectangle 24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3" name="Rectangle 24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4" name="Rectangle 24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5" name="Rectangle 24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6" name="Rectangle 24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7" name="Rectangle 24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8" name="Rectangle 25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99" name="Rectangle 25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0" name="Rectangle 25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1" name="Rectangle 25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2" name="Rectangle 25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3" name="Rectangle 25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4" name="Rectangle 25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5" name="Rectangle 25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6" name="Rectangle 25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07" name="Rectangle 259"/>
              <p:cNvSpPr>
                <a:spLocks noChangeArrowheads="1"/>
              </p:cNvSpPr>
              <p:nvPr/>
            </p:nvSpPr>
            <p:spPr bwMode="auto">
              <a:xfrm>
                <a:off x="4089" y="2121"/>
                <a:ext cx="58" cy="9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Rectangle 260"/>
              <p:cNvSpPr>
                <a:spLocks noChangeArrowheads="1"/>
              </p:cNvSpPr>
              <p:nvPr/>
            </p:nvSpPr>
            <p:spPr bwMode="auto">
              <a:xfrm>
                <a:off x="4071" y="2133"/>
                <a:ext cx="35" cy="2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Rectangle 261"/>
              <p:cNvSpPr>
                <a:spLocks noChangeArrowheads="1"/>
              </p:cNvSpPr>
              <p:nvPr/>
            </p:nvSpPr>
            <p:spPr bwMode="auto">
              <a:xfrm>
                <a:off x="4071" y="2174"/>
                <a:ext cx="35" cy="2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Rectangle 262"/>
              <p:cNvSpPr>
                <a:spLocks noChangeArrowheads="1"/>
              </p:cNvSpPr>
              <p:nvPr/>
            </p:nvSpPr>
            <p:spPr bwMode="auto">
              <a:xfrm>
                <a:off x="3524" y="2233"/>
                <a:ext cx="28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«channel»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1" name="Rectangle 263"/>
              <p:cNvSpPr>
                <a:spLocks noChangeArrowheads="1"/>
              </p:cNvSpPr>
              <p:nvPr/>
            </p:nvSpPr>
            <p:spPr bwMode="auto">
              <a:xfrm>
                <a:off x="3471" y="2309"/>
                <a:ext cx="41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XML to HL7V3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2" name="Rectangle 264"/>
              <p:cNvSpPr>
                <a:spLocks noChangeArrowheads="1"/>
              </p:cNvSpPr>
              <p:nvPr/>
            </p:nvSpPr>
            <p:spPr bwMode="auto">
              <a:xfrm>
                <a:off x="3189" y="2515"/>
                <a:ext cx="1017" cy="300"/>
              </a:xfrm>
              <a:prstGeom prst="rect">
                <a:avLst/>
              </a:prstGeom>
              <a:solidFill>
                <a:srgbClr val="C0BFC0"/>
              </a:solidFill>
              <a:ln w="6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Rectangle 265"/>
              <p:cNvSpPr>
                <a:spLocks noChangeArrowheads="1"/>
              </p:cNvSpPr>
              <p:nvPr/>
            </p:nvSpPr>
            <p:spPr bwMode="auto">
              <a:xfrm>
                <a:off x="3172" y="2497"/>
                <a:ext cx="1017" cy="300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26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5" name="Rectangle 26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6" name="Rectangle 26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7" name="Rectangle 26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8" name="Rectangle 27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19" name="Rectangle 27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EB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0" name="Rectangle 27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1" name="Rectangle 27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2" name="Rectangle 27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DBDB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3" name="Rectangle 27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4" name="Rectangle 27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5" name="Rectangle 27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CBC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6" name="Rectangle 27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7" name="Rectangle 27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BBB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8" name="Rectangle 28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9" name="Rectangle 28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0" name="Rectangle 28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ABA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1" name="Rectangle 28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2" name="Rectangle 28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3" name="Rectangle 28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9B9B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4" name="Rectangle 28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5" name="Rectangle 28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6" name="Rectangle 28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8B8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7" name="Rectangle 28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8" name="Rectangle 29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39" name="Rectangle 29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7B7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0" name="Rectangle 29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1" name="Rectangle 29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6B6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2" name="Rectangle 29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3" name="Rectangle 29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4" name="Rectangle 29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5B5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5" name="Rectangle 29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6" name="Rectangle 29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7" name="Rectangle 29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8" name="Rectangle 30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9" name="Rectangle 30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0" name="Rectangle 30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1" name="Rectangle 30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2" name="Rectangle 30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3" name="Rectangle 30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4" name="Rectangle 30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5" name="Rectangle 30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1B1B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6" name="Rectangle 30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7" name="Rectangle 30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8" name="Rectangle 31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B0B0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59" name="Rectangle 31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0" name="Rectangle 31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1" name="Rectangle 31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2" name="Rectangle 31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3" name="Rectangle 31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4" name="Rectangle 31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EAE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5" name="Rectangle 31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6" name="Rectangle 31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DAD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7" name="Rectangle 31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8" name="Rectangle 32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9" name="Rectangle 32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CAC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0" name="Rectangle 32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1" name="Rectangle 32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2" name="Rectangle 32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3" name="Rectangle 32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4" name="Rectangle 32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5" name="Rectangle 32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AAA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6" name="Rectangle 32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7" name="Rectangle 32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A9A9A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78" name="Rectangle 330"/>
              <p:cNvSpPr>
                <a:spLocks noChangeArrowheads="1"/>
              </p:cNvSpPr>
              <p:nvPr/>
            </p:nvSpPr>
            <p:spPr bwMode="auto">
              <a:xfrm>
                <a:off x="4100" y="2527"/>
                <a:ext cx="59" cy="94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Rectangle 331"/>
              <p:cNvSpPr>
                <a:spLocks noChangeArrowheads="1"/>
              </p:cNvSpPr>
              <p:nvPr/>
            </p:nvSpPr>
            <p:spPr bwMode="auto">
              <a:xfrm>
                <a:off x="4083" y="2539"/>
                <a:ext cx="35" cy="23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Rectangle 332"/>
              <p:cNvSpPr>
                <a:spLocks noChangeArrowheads="1"/>
              </p:cNvSpPr>
              <p:nvPr/>
            </p:nvSpPr>
            <p:spPr bwMode="auto">
              <a:xfrm>
                <a:off x="4083" y="2580"/>
                <a:ext cx="35" cy="23"/>
              </a:xfrm>
              <a:prstGeom prst="rect">
                <a:avLst/>
              </a:prstGeom>
              <a:solidFill>
                <a:srgbClr val="C0C0C0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Rectangle 333"/>
              <p:cNvSpPr>
                <a:spLocks noChangeArrowheads="1"/>
              </p:cNvSpPr>
              <p:nvPr/>
            </p:nvSpPr>
            <p:spPr bwMode="auto">
              <a:xfrm>
                <a:off x="3225" y="2621"/>
                <a:ext cx="89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Other Transformation Channels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82" name="Rectangle 334"/>
              <p:cNvSpPr>
                <a:spLocks noChangeArrowheads="1"/>
              </p:cNvSpPr>
              <p:nvPr/>
            </p:nvSpPr>
            <p:spPr bwMode="auto">
              <a:xfrm>
                <a:off x="4665" y="2098"/>
                <a:ext cx="576" cy="394"/>
              </a:xfrm>
              <a:prstGeom prst="rect">
                <a:avLst/>
              </a:prstGeom>
              <a:solidFill>
                <a:srgbClr val="C0BFC0"/>
              </a:solidFill>
              <a:ln w="6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Rectangle 335"/>
              <p:cNvSpPr>
                <a:spLocks noChangeArrowheads="1"/>
              </p:cNvSpPr>
              <p:nvPr/>
            </p:nvSpPr>
            <p:spPr bwMode="auto">
              <a:xfrm>
                <a:off x="4647" y="2080"/>
                <a:ext cx="576" cy="394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Rectangle 33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85" name="Rectangle 33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86" name="Rectangle 33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87" name="Rectangle 33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DFD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88" name="Rectangle 34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89" name="Rectangle 34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CFCF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0" name="Rectangle 34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1" name="Rectangle 34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BFB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2" name="Rectangle 34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3" name="Rectangle 34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AFA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4" name="Rectangle 34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5" name="Rectangle 34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9F9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6" name="Rectangle 34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7" name="Rectangle 34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8" name="Rectangle 35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99" name="Rectangle 35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0" name="Rectangle 35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1" name="Rectangle 35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2" name="Rectangle 35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6F6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3" name="Rectangle 35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5F5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4" name="Rectangle 35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5" name="Rectangle 35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4F4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6" name="Rectangle 35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7" name="Rectangle 35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3F3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8" name="Rectangle 36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9" name="Rectangle 36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0" name="Rectangle 36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1" name="Rectangle 36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1F1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2" name="Rectangle 36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3" name="Rectangle 36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4" name="Rectangle 36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5" name="Rectangle 36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6" name="Rectangle 36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FE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7" name="Rectangle 36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8" name="Rectangle 37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EEE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19" name="Rectangle 37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0" name="Rectangle 37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1" name="Rectangle 373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CEC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2" name="Rectangle 374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3" name="Rectangle 375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4" name="Rectangle 376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5" name="Rectangle 377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6" name="Rectangle 378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7" name="Rectangle 379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8" name="Rectangle 380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9E9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29" name="Rectangle 381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30" name="Rectangle 382"/>
              <p:cNvSpPr>
                <a:spLocks noChangeArrowheads="1"/>
              </p:cNvSpPr>
              <p:nvPr/>
            </p:nvSpPr>
            <p:spPr bwMode="auto">
              <a:xfrm>
                <a:off x="374" y="276"/>
                <a:ext cx="23" cy="12"/>
              </a:xfrm>
              <a:prstGeom prst="rect">
                <a:avLst/>
              </a:prstGeom>
              <a:solidFill>
                <a:srgbClr val="E8E8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31" name="Rectangle 383"/>
              <p:cNvSpPr>
                <a:spLocks noChangeArrowheads="1"/>
              </p:cNvSpPr>
              <p:nvPr/>
            </p:nvSpPr>
            <p:spPr bwMode="auto">
              <a:xfrm>
                <a:off x="5135" y="2109"/>
                <a:ext cx="59" cy="95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Rectangle 384"/>
              <p:cNvSpPr>
                <a:spLocks noChangeArrowheads="1"/>
              </p:cNvSpPr>
              <p:nvPr/>
            </p:nvSpPr>
            <p:spPr bwMode="auto">
              <a:xfrm>
                <a:off x="5117" y="2121"/>
                <a:ext cx="36" cy="24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Rectangle 385"/>
              <p:cNvSpPr>
                <a:spLocks noChangeArrowheads="1"/>
              </p:cNvSpPr>
              <p:nvPr/>
            </p:nvSpPr>
            <p:spPr bwMode="auto">
              <a:xfrm>
                <a:off x="5117" y="2162"/>
                <a:ext cx="36" cy="24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Rectangle 386"/>
              <p:cNvSpPr>
                <a:spLocks noChangeArrowheads="1"/>
              </p:cNvSpPr>
              <p:nvPr/>
            </p:nvSpPr>
            <p:spPr bwMode="auto">
              <a:xfrm>
                <a:off x="4829" y="2221"/>
                <a:ext cx="21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«Mirth»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35" name="Rectangle 387"/>
              <p:cNvSpPr>
                <a:spLocks noChangeArrowheads="1"/>
              </p:cNvSpPr>
              <p:nvPr/>
            </p:nvSpPr>
            <p:spPr bwMode="auto">
              <a:xfrm>
                <a:off x="4706" y="2298"/>
                <a:ext cx="48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Administrator UI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36" name="Freeform 388"/>
              <p:cNvSpPr>
                <a:spLocks/>
              </p:cNvSpPr>
              <p:nvPr/>
            </p:nvSpPr>
            <p:spPr bwMode="auto">
              <a:xfrm flipV="1">
                <a:off x="2067" y="1886"/>
                <a:ext cx="1093" cy="1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"/>
                  </a:cxn>
                  <a:cxn ang="0">
                    <a:pos x="186" y="28"/>
                  </a:cxn>
                </a:cxnLst>
                <a:rect l="0" t="0" r="r" b="b"/>
                <a:pathLst>
                  <a:path w="186" h="28">
                    <a:moveTo>
                      <a:pt x="0" y="0"/>
                    </a:moveTo>
                    <a:lnTo>
                      <a:pt x="0" y="28"/>
                    </a:lnTo>
                    <a:lnTo>
                      <a:pt x="186" y="28"/>
                    </a:lnTo>
                  </a:path>
                </a:pathLst>
              </a:cu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Line 389"/>
              <p:cNvSpPr>
                <a:spLocks noChangeShapeType="1"/>
              </p:cNvSpPr>
              <p:nvPr/>
            </p:nvSpPr>
            <p:spPr bwMode="auto">
              <a:xfrm flipH="1">
                <a:off x="3072" y="1886"/>
                <a:ext cx="88" cy="35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Line 390"/>
              <p:cNvSpPr>
                <a:spLocks noChangeShapeType="1"/>
              </p:cNvSpPr>
              <p:nvPr/>
            </p:nvSpPr>
            <p:spPr bwMode="auto">
              <a:xfrm flipH="1" flipV="1">
                <a:off x="3072" y="1851"/>
                <a:ext cx="88" cy="35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Rectangle 391"/>
              <p:cNvSpPr>
                <a:spLocks noChangeArrowheads="1"/>
              </p:cNvSpPr>
              <p:nvPr/>
            </p:nvSpPr>
            <p:spPr bwMode="auto">
              <a:xfrm>
                <a:off x="2308" y="1704"/>
                <a:ext cx="62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if source is DELIMITED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0" name="Rectangle 392"/>
              <p:cNvSpPr>
                <a:spLocks noChangeArrowheads="1"/>
              </p:cNvSpPr>
              <p:nvPr/>
            </p:nvSpPr>
            <p:spPr bwMode="auto">
              <a:xfrm>
                <a:off x="2308" y="1780"/>
                <a:ext cx="53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and target is HL7V3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1" name="Freeform 393"/>
              <p:cNvSpPr>
                <a:spLocks/>
              </p:cNvSpPr>
              <p:nvPr/>
            </p:nvSpPr>
            <p:spPr bwMode="auto">
              <a:xfrm>
                <a:off x="2402" y="2274"/>
                <a:ext cx="75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129" y="0"/>
                  </a:cxn>
                </a:cxnLst>
                <a:rect l="0" t="0" r="r" b="b"/>
                <a:pathLst>
                  <a:path w="129">
                    <a:moveTo>
                      <a:pt x="0" y="0"/>
                    </a:moveTo>
                    <a:lnTo>
                      <a:pt x="65" y="0"/>
                    </a:lnTo>
                    <a:lnTo>
                      <a:pt x="65" y="0"/>
                    </a:lnTo>
                    <a:lnTo>
                      <a:pt x="129" y="0"/>
                    </a:lnTo>
                  </a:path>
                </a:pathLst>
              </a:cu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Line 394"/>
              <p:cNvSpPr>
                <a:spLocks noChangeShapeType="1"/>
              </p:cNvSpPr>
              <p:nvPr/>
            </p:nvSpPr>
            <p:spPr bwMode="auto">
              <a:xfrm flipH="1">
                <a:off x="3072" y="2274"/>
                <a:ext cx="88" cy="35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Line 395"/>
              <p:cNvSpPr>
                <a:spLocks noChangeShapeType="1"/>
              </p:cNvSpPr>
              <p:nvPr/>
            </p:nvSpPr>
            <p:spPr bwMode="auto">
              <a:xfrm flipH="1" flipV="1">
                <a:off x="3072" y="2239"/>
                <a:ext cx="88" cy="35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Rectangle 396"/>
              <p:cNvSpPr>
                <a:spLocks noChangeArrowheads="1"/>
              </p:cNvSpPr>
              <p:nvPr/>
            </p:nvSpPr>
            <p:spPr bwMode="auto">
              <a:xfrm>
                <a:off x="2431" y="2098"/>
                <a:ext cx="546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if source is XML and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5" name="Rectangle 397"/>
              <p:cNvSpPr>
                <a:spLocks noChangeArrowheads="1"/>
              </p:cNvSpPr>
              <p:nvPr/>
            </p:nvSpPr>
            <p:spPr bwMode="auto">
              <a:xfrm>
                <a:off x="2437" y="2174"/>
                <a:ext cx="42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target is HL7V3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6" name="Freeform 398"/>
              <p:cNvSpPr>
                <a:spLocks/>
              </p:cNvSpPr>
              <p:nvPr/>
            </p:nvSpPr>
            <p:spPr bwMode="auto">
              <a:xfrm flipV="1">
                <a:off x="2078" y="2450"/>
                <a:ext cx="1094" cy="2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0" y="0"/>
                  </a:cxn>
                  <a:cxn ang="0">
                    <a:pos x="186" y="0"/>
                  </a:cxn>
                </a:cxnLst>
                <a:rect l="0" t="0" r="r" b="b"/>
                <a:pathLst>
                  <a:path w="186" h="41">
                    <a:moveTo>
                      <a:pt x="0" y="41"/>
                    </a:moveTo>
                    <a:lnTo>
                      <a:pt x="0" y="0"/>
                    </a:lnTo>
                    <a:lnTo>
                      <a:pt x="186" y="0"/>
                    </a:lnTo>
                  </a:path>
                </a:pathLst>
              </a:cu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Line 399"/>
              <p:cNvSpPr>
                <a:spLocks noChangeShapeType="1"/>
              </p:cNvSpPr>
              <p:nvPr/>
            </p:nvSpPr>
            <p:spPr bwMode="auto">
              <a:xfrm flipH="1">
                <a:off x="3084" y="2691"/>
                <a:ext cx="88" cy="36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Line 400"/>
              <p:cNvSpPr>
                <a:spLocks noChangeShapeType="1"/>
              </p:cNvSpPr>
              <p:nvPr/>
            </p:nvSpPr>
            <p:spPr bwMode="auto">
              <a:xfrm flipH="1" flipV="1">
                <a:off x="3084" y="2656"/>
                <a:ext cx="88" cy="35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Rectangle 401"/>
              <p:cNvSpPr>
                <a:spLocks noChangeArrowheads="1"/>
              </p:cNvSpPr>
              <p:nvPr/>
            </p:nvSpPr>
            <p:spPr bwMode="auto">
              <a:xfrm>
                <a:off x="2331" y="2609"/>
                <a:ext cx="570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other transformations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0" name="Freeform 402"/>
              <p:cNvSpPr>
                <a:spLocks/>
              </p:cNvSpPr>
              <p:nvPr/>
            </p:nvSpPr>
            <p:spPr bwMode="auto">
              <a:xfrm>
                <a:off x="1044" y="2121"/>
                <a:ext cx="77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66" y="0"/>
                  </a:cxn>
                  <a:cxn ang="0">
                    <a:pos x="132" y="0"/>
                  </a:cxn>
                </a:cxnLst>
                <a:rect l="0" t="0" r="r" b="b"/>
                <a:pathLst>
                  <a:path w="132">
                    <a:moveTo>
                      <a:pt x="0" y="0"/>
                    </a:moveTo>
                    <a:lnTo>
                      <a:pt x="66" y="0"/>
                    </a:lnTo>
                    <a:lnTo>
                      <a:pt x="66" y="0"/>
                    </a:lnTo>
                    <a:lnTo>
                      <a:pt x="132" y="0"/>
                    </a:lnTo>
                  </a:path>
                </a:pathLst>
              </a:cu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Line 403"/>
              <p:cNvSpPr>
                <a:spLocks noChangeShapeType="1"/>
              </p:cNvSpPr>
              <p:nvPr/>
            </p:nvSpPr>
            <p:spPr bwMode="auto">
              <a:xfrm flipH="1">
                <a:off x="1732" y="2121"/>
                <a:ext cx="88" cy="36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Line 404"/>
              <p:cNvSpPr>
                <a:spLocks noChangeShapeType="1"/>
              </p:cNvSpPr>
              <p:nvPr/>
            </p:nvSpPr>
            <p:spPr bwMode="auto">
              <a:xfrm flipH="1" flipV="1">
                <a:off x="1732" y="2086"/>
                <a:ext cx="88" cy="35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Rectangle 405"/>
              <p:cNvSpPr>
                <a:spLocks noChangeArrowheads="1"/>
              </p:cNvSpPr>
              <p:nvPr/>
            </p:nvSpPr>
            <p:spPr bwMode="auto">
              <a:xfrm>
                <a:off x="1091" y="1904"/>
                <a:ext cx="55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web service call with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455" name="Rectangle 407"/>
            <p:cNvSpPr>
              <a:spLocks noChangeArrowheads="1"/>
            </p:cNvSpPr>
            <p:nvPr/>
          </p:nvSpPr>
          <p:spPr bwMode="auto">
            <a:xfrm>
              <a:off x="1085" y="1980"/>
              <a:ext cx="54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payload to transform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56" name="Freeform 408"/>
            <p:cNvSpPr>
              <a:spLocks/>
            </p:cNvSpPr>
            <p:nvPr/>
          </p:nvSpPr>
          <p:spPr bwMode="auto">
            <a:xfrm>
              <a:off x="1044" y="2386"/>
              <a:ext cx="776" cy="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0" y="0"/>
                </a:cxn>
              </a:cxnLst>
              <a:rect l="0" t="0" r="r" b="b"/>
              <a:pathLst>
                <a:path w="132">
                  <a:moveTo>
                    <a:pt x="132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" name="Line 409"/>
            <p:cNvSpPr>
              <a:spLocks noChangeShapeType="1"/>
            </p:cNvSpPr>
            <p:nvPr/>
          </p:nvSpPr>
          <p:spPr bwMode="auto">
            <a:xfrm flipV="1">
              <a:off x="1044" y="2350"/>
              <a:ext cx="88" cy="36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" name="Line 410"/>
            <p:cNvSpPr>
              <a:spLocks noChangeShapeType="1"/>
            </p:cNvSpPr>
            <p:nvPr/>
          </p:nvSpPr>
          <p:spPr bwMode="auto">
            <a:xfrm>
              <a:off x="1044" y="2386"/>
              <a:ext cx="88" cy="3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" name="Rectangle 411"/>
            <p:cNvSpPr>
              <a:spLocks noChangeArrowheads="1"/>
            </p:cNvSpPr>
            <p:nvPr/>
          </p:nvSpPr>
          <p:spPr bwMode="auto">
            <a:xfrm>
              <a:off x="1203" y="2415"/>
              <a:ext cx="3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transformed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0" name="Rectangle 412"/>
            <p:cNvSpPr>
              <a:spLocks noChangeArrowheads="1"/>
            </p:cNvSpPr>
            <p:nvPr/>
          </p:nvSpPr>
          <p:spPr bwMode="auto">
            <a:xfrm>
              <a:off x="1197" y="2492"/>
              <a:ext cx="25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message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1" name="Freeform 413"/>
            <p:cNvSpPr>
              <a:spLocks/>
            </p:cNvSpPr>
            <p:nvPr/>
          </p:nvSpPr>
          <p:spPr bwMode="auto">
            <a:xfrm>
              <a:off x="4183" y="2251"/>
              <a:ext cx="464" cy="1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79">
                  <a:moveTo>
                    <a:pt x="79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" name="Line 414"/>
            <p:cNvSpPr>
              <a:spLocks noChangeShapeType="1"/>
            </p:cNvSpPr>
            <p:nvPr/>
          </p:nvSpPr>
          <p:spPr bwMode="auto">
            <a:xfrm flipV="1">
              <a:off x="4183" y="2215"/>
              <a:ext cx="88" cy="36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" name="Line 415"/>
            <p:cNvSpPr>
              <a:spLocks noChangeShapeType="1"/>
            </p:cNvSpPr>
            <p:nvPr/>
          </p:nvSpPr>
          <p:spPr bwMode="auto">
            <a:xfrm>
              <a:off x="4183" y="2251"/>
              <a:ext cx="88" cy="3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" name="Freeform 416"/>
            <p:cNvSpPr>
              <a:spLocks/>
            </p:cNvSpPr>
            <p:nvPr/>
          </p:nvSpPr>
          <p:spPr bwMode="auto">
            <a:xfrm flipV="1">
              <a:off x="4183" y="1851"/>
              <a:ext cx="705" cy="22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39"/>
                </a:cxn>
                <a:cxn ang="0">
                  <a:pos x="0" y="39"/>
                </a:cxn>
              </a:cxnLst>
              <a:rect l="0" t="0" r="r" b="b"/>
              <a:pathLst>
                <a:path w="120" h="39">
                  <a:moveTo>
                    <a:pt x="120" y="0"/>
                  </a:moveTo>
                  <a:lnTo>
                    <a:pt x="120" y="39"/>
                  </a:lnTo>
                  <a:lnTo>
                    <a:pt x="0" y="39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" name="Line 417"/>
            <p:cNvSpPr>
              <a:spLocks noChangeShapeType="1"/>
            </p:cNvSpPr>
            <p:nvPr/>
          </p:nvSpPr>
          <p:spPr bwMode="auto">
            <a:xfrm flipV="1">
              <a:off x="4183" y="1816"/>
              <a:ext cx="88" cy="3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" name="Line 418"/>
            <p:cNvSpPr>
              <a:spLocks noChangeShapeType="1"/>
            </p:cNvSpPr>
            <p:nvPr/>
          </p:nvSpPr>
          <p:spPr bwMode="auto">
            <a:xfrm>
              <a:off x="4183" y="1851"/>
              <a:ext cx="88" cy="3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" name="Rectangle 419"/>
            <p:cNvSpPr>
              <a:spLocks noChangeArrowheads="1"/>
            </p:cNvSpPr>
            <p:nvPr/>
          </p:nvSpPr>
          <p:spPr bwMode="auto">
            <a:xfrm>
              <a:off x="4577" y="1892"/>
              <a:ext cx="5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Transform messages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8" name="Rectangle 420"/>
            <p:cNvSpPr>
              <a:spLocks noChangeArrowheads="1"/>
            </p:cNvSpPr>
            <p:nvPr/>
          </p:nvSpPr>
          <p:spPr bwMode="auto">
            <a:xfrm>
              <a:off x="4577" y="1968"/>
              <a:ext cx="40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using channels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9" name="Freeform 421"/>
            <p:cNvSpPr>
              <a:spLocks/>
            </p:cNvSpPr>
            <p:nvPr/>
          </p:nvSpPr>
          <p:spPr bwMode="auto">
            <a:xfrm flipV="1">
              <a:off x="4194" y="2480"/>
              <a:ext cx="682" cy="194"/>
            </a:xfrm>
            <a:custGeom>
              <a:avLst/>
              <a:gdLst/>
              <a:ahLst/>
              <a:cxnLst>
                <a:cxn ang="0">
                  <a:pos x="116" y="33"/>
                </a:cxn>
                <a:cxn ang="0">
                  <a:pos x="116" y="0"/>
                </a:cxn>
                <a:cxn ang="0">
                  <a:pos x="0" y="0"/>
                </a:cxn>
              </a:cxnLst>
              <a:rect l="0" t="0" r="r" b="b"/>
              <a:pathLst>
                <a:path w="116" h="33">
                  <a:moveTo>
                    <a:pt x="116" y="33"/>
                  </a:moveTo>
                  <a:lnTo>
                    <a:pt x="116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" name="Line 422"/>
            <p:cNvSpPr>
              <a:spLocks noChangeShapeType="1"/>
            </p:cNvSpPr>
            <p:nvPr/>
          </p:nvSpPr>
          <p:spPr bwMode="auto">
            <a:xfrm flipV="1">
              <a:off x="4194" y="2638"/>
              <a:ext cx="89" cy="36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" name="Line 423"/>
            <p:cNvSpPr>
              <a:spLocks noChangeShapeType="1"/>
            </p:cNvSpPr>
            <p:nvPr/>
          </p:nvSpPr>
          <p:spPr bwMode="auto">
            <a:xfrm flipV="1">
              <a:off x="650" y="-414"/>
              <a:ext cx="15" cy="6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09650" y="1162050"/>
            <a:ext cx="7239000" cy="5353050"/>
          </a:xfrm>
        </p:spPr>
        <p:txBody>
          <a:bodyPr/>
          <a:lstStyle/>
          <a:p>
            <a:pPr>
              <a:defRPr/>
            </a:pPr>
            <a:r>
              <a:rPr lang="en-US" b="0" dirty="0" smtClean="0">
                <a:latin typeface="Tahoma" pitchFamily="34" charset="0"/>
                <a:cs typeface="Tahoma" pitchFamily="34" charset="0"/>
              </a:rPr>
              <a:t>MirthConnect is an open-source, health care integration engine with several built-in data transformation capabilities that are in the core requirements for the caAdapter Common Mapping and Transformation Service</a:t>
            </a:r>
          </a:p>
          <a:p>
            <a:pPr>
              <a:defRPr/>
            </a:pPr>
            <a:r>
              <a:rPr lang="en-US" b="0" dirty="0" smtClean="0">
                <a:latin typeface="Tahoma" pitchFamily="34" charset="0"/>
                <a:cs typeface="Tahoma" pitchFamily="34" charset="0"/>
              </a:rPr>
              <a:t>MirthConnect supports certain data transformations that are over and above the caAdapter Common Mapping and Transformation Service requirements</a:t>
            </a:r>
          </a:p>
          <a:p>
            <a:pPr>
              <a:defRPr/>
            </a:pPr>
            <a:r>
              <a:rPr lang="en-US" b="0" dirty="0" smtClean="0">
                <a:latin typeface="Tahoma" pitchFamily="34" charset="0"/>
                <a:cs typeface="Tahoma" pitchFamily="34" charset="0"/>
              </a:rPr>
              <a:t>Mirth could be used to support these data transformation requirements as long as the API requirement is not critical for caAdapter</a:t>
            </a:r>
          </a:p>
          <a:p>
            <a:pPr>
              <a:buNone/>
              <a:defRPr/>
            </a:pPr>
            <a:endParaRPr lang="en-US" b="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Notes From the Demo Meeting</a:t>
            </a:r>
            <a:endParaRPr lang="en-US" b="0" dirty="0" smtClean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200" b="0" dirty="0" smtClean="0">
                <a:latin typeface="Tahoma" pitchFamily="34" charset="0"/>
                <a:cs typeface="Tahoma" pitchFamily="34" charset="0"/>
              </a:rPr>
              <a:t>caAdapter team made a note that performing complex mapping from HL7v2 to HL7v3 is relatively easy (few days) with caAdapter. </a:t>
            </a:r>
          </a:p>
          <a:p>
            <a:pPr>
              <a:defRPr/>
            </a:pPr>
            <a:r>
              <a:rPr lang="en-US" sz="1200" b="0" dirty="0" smtClean="0">
                <a:latin typeface="Tahoma" pitchFamily="34" charset="0"/>
                <a:cs typeface="Tahoma" pitchFamily="34" charset="0"/>
              </a:rPr>
              <a:t>It is mutually agreed that for a non-experienced Mirth user, complex HL7v2 to HL7v3 mapping may take up to couple of weeks, because, JavaScript coding (using Mirth provided templates) is required</a:t>
            </a:r>
          </a:p>
          <a:p>
            <a:pPr>
              <a:defRPr/>
            </a:pPr>
            <a:endParaRPr lang="en-US" b="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77175" y="590550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67E7B1-B7B1-47DC-A455-556C2C92F341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3200" kern="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-85725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+mj-ea"/>
                <a:cs typeface="Tahoma" pitchFamily="34" charset="0"/>
              </a:rPr>
              <a:t>Objectives</a:t>
            </a:r>
            <a:endParaRPr lang="en-US" sz="1800" b="1" dirty="0"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425" y="14097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Font typeface="Arial" pitchFamily="34" charset="0"/>
              <a:buChar char="•"/>
            </a:pPr>
            <a:r>
              <a:rPr lang="en-US" sz="2000" b="1" dirty="0" smtClean="0"/>
              <a:t>    Use caAdapter Requirements document as a reference and 	determine how many of 	the requirements can be met by 	MirthConnect</a:t>
            </a:r>
          </a:p>
          <a:p>
            <a:pPr defTabSz="342900">
              <a:buFont typeface="Arial" pitchFamily="34" charset="0"/>
              <a:buChar char="•"/>
            </a:pPr>
            <a:endParaRPr lang="en-US" sz="2000" b="1" dirty="0" smtClean="0"/>
          </a:p>
          <a:p>
            <a:pPr defTabSz="342900">
              <a:buFont typeface="Arial" pitchFamily="34" charset="0"/>
              <a:buChar char="•"/>
            </a:pPr>
            <a:r>
              <a:rPr lang="en-US" sz="2000" b="1" dirty="0" smtClean="0"/>
              <a:t>	Conduct a Proof of Concept Test for Selected requirements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47700" y="133350"/>
            <a:ext cx="7620000" cy="9445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Mirth Basics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38175" y="1181100"/>
            <a:ext cx="7620000" cy="5562600"/>
          </a:xfrm>
        </p:spPr>
        <p:txBody>
          <a:bodyPr/>
          <a:lstStyle/>
          <a:p>
            <a:r>
              <a:rPr lang="en-US" sz="2000" dirty="0" smtClean="0"/>
              <a:t>Mirth is an open source health care integration engine that supports the creation of interfaces, or </a:t>
            </a:r>
            <a:r>
              <a:rPr lang="en-US" sz="2000" i="1" u="sng" dirty="0" smtClean="0">
                <a:solidFill>
                  <a:srgbClr val="0000FF"/>
                </a:solidFill>
              </a:rPr>
              <a:t>channels</a:t>
            </a:r>
            <a:r>
              <a:rPr lang="en-US" sz="2000" dirty="0" smtClean="0"/>
              <a:t>, that perform message filtering, transforming, and routing between disparate systems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Channels are </a:t>
            </a:r>
            <a:r>
              <a:rPr lang="en-US" sz="2000" u="sng" dirty="0" smtClean="0"/>
              <a:t>created &amp; configured</a:t>
            </a:r>
            <a:r>
              <a:rPr lang="en-US" sz="2000" dirty="0" smtClean="0"/>
              <a:t> using the Mirth Administrator UI and are deployed to the Mirth Server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An integration scenario may involve creation and/or configuration of </a:t>
            </a:r>
            <a:r>
              <a:rPr lang="en-US" sz="2000" u="sng" dirty="0" smtClean="0"/>
              <a:t>multiple</a:t>
            </a:r>
            <a:r>
              <a:rPr lang="en-US" sz="2000" dirty="0" smtClean="0"/>
              <a:t> channels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Each channel must have </a:t>
            </a:r>
            <a:r>
              <a:rPr lang="en-US" sz="2000" u="sng" dirty="0" smtClean="0"/>
              <a:t>one source</a:t>
            </a:r>
            <a:r>
              <a:rPr lang="en-US" sz="2000" dirty="0" smtClean="0"/>
              <a:t> (referred to as </a:t>
            </a:r>
            <a:r>
              <a:rPr lang="en-US" sz="2000" dirty="0" smtClean="0">
                <a:solidFill>
                  <a:srgbClr val="0000FF"/>
                </a:solidFill>
              </a:rPr>
              <a:t>source connector</a:t>
            </a:r>
            <a:r>
              <a:rPr lang="en-US" sz="2000" dirty="0" smtClean="0"/>
              <a:t>) and can have one or more destinations (referred to as </a:t>
            </a:r>
            <a:r>
              <a:rPr lang="en-US" sz="2000" dirty="0" smtClean="0">
                <a:solidFill>
                  <a:srgbClr val="0000FF"/>
                </a:solidFill>
              </a:rPr>
              <a:t>destination connectors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One or more </a:t>
            </a:r>
            <a:r>
              <a:rPr lang="en-US" sz="2000" u="sng" dirty="0" smtClean="0">
                <a:solidFill>
                  <a:srgbClr val="0000FF"/>
                </a:solidFill>
              </a:rPr>
              <a:t>filters/ transformations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can be applied to each source and/ or destination connectors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96225" y="62198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CC9684-CF63-4427-9B95-D0BFB789BE3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-85725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+mj-ea"/>
                <a:cs typeface="Tahoma" pitchFamily="34" charset="0"/>
              </a:rPr>
              <a:t>caAdapter - Mirth Assessment</a:t>
            </a:r>
            <a:endParaRPr lang="en-US" sz="1800" b="1" dirty="0"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2" y="1447799"/>
          <a:ext cx="8381999" cy="464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2971800"/>
                <a:gridCol w="4800601"/>
              </a:tblGrid>
              <a:tr h="5174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caAdapter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 Requirement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Mirth Capability - Assessment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117264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1.</a:t>
                      </a:r>
                      <a:endParaRPr lang="en-US" sz="12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On Launch, caAdapter shall display source,</a:t>
                      </a:r>
                      <a:r>
                        <a:rPr lang="en-US" sz="1200" baseline="0" dirty="0" smtClean="0">
                          <a:latin typeface="Tahoma" pitchFamily="34" charset="0"/>
                          <a:cs typeface="Tahoma" pitchFamily="34" charset="0"/>
                        </a:rPr>
                        <a:t> target, and mapping panels</a:t>
                      </a:r>
                      <a:endParaRPr lang="en-US" sz="12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342900"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On Launch of Mirth Administrator, dashboard will be 	displayed. </a:t>
                      </a:r>
                    </a:p>
                    <a:p>
                      <a:pPr defTabSz="342900"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defTabSz="342900"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 	User has to select the channel’s source or destination 	transformer window to see the source, target and mapping 	panels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915049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Open/ Close a Source/ target XML Schema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Administrator will satisfy this requirement. </a:t>
                      </a:r>
                    </a:p>
                    <a:p>
                      <a:endParaRPr lang="en-US" sz="1200" b="1" u="none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228600" indent="0"/>
                      <a:r>
                        <a:rPr lang="en-US" sz="1200" b="1" u="none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Note</a:t>
                      </a:r>
                      <a:r>
                        <a:rPr lang="en-US" sz="1200" b="0" u="none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: Mirth uses templates and not XML schemas for mapping.</a:t>
                      </a:r>
                    </a:p>
                  </a:txBody>
                  <a:tcPr/>
                </a:tc>
              </a:tr>
              <a:tr h="107154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3. </a:t>
                      </a:r>
                      <a:endParaRPr lang="en-US" sz="12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Simple, Parent-Child</a:t>
                      </a:r>
                      <a:r>
                        <a:rPr lang="en-US" sz="1200" baseline="0" dirty="0" smtClean="0">
                          <a:latin typeface="Tahoma" pitchFamily="34" charset="0"/>
                          <a:cs typeface="Tahoma" pitchFamily="34" charset="0"/>
                        </a:rPr>
                        <a:t>, S</a:t>
                      </a:r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ibling  and Conceptual Mapping</a:t>
                      </a:r>
                      <a:endParaRPr lang="en-US" sz="12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228600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Simple Mapping supported out of the box</a:t>
                      </a:r>
                    </a:p>
                    <a:p>
                      <a:pPr marL="0" indent="0" defTabSz="228600">
                        <a:buFont typeface="Arial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defTabSz="228600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Other mapping requirements can be supported by using 	JavaScript templates provided by Mirth</a:t>
                      </a:r>
                    </a:p>
                    <a:p>
                      <a:pPr defTabSz="228600">
                        <a:buFont typeface="Arial" pitchFamily="34" charset="0"/>
                        <a:buChar char="•"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marR="0" indent="0" algn="l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In Mirth, there is no concept of an implicit relationship.  All 	relationships must be explicitly defined using the templates.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650419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Map Elements Using Drag and Drop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228600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Administrator UI will satisfy this requirement.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caAdapter - Mirth Assessment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2" y="1257299"/>
          <a:ext cx="8381999" cy="4772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48"/>
                <a:gridCol w="3028950"/>
                <a:gridCol w="4800601"/>
              </a:tblGrid>
              <a:tr h="607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caAdapter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Mirth Capability - Assessment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2739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Delete Mapping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Administrator will satisfy this requirement.</a:t>
                      </a:r>
                    </a:p>
                  </a:txBody>
                  <a:tcPr/>
                </a:tc>
              </a:tr>
              <a:tr h="7434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6.</a:t>
                      </a:r>
                      <a:endParaRPr lang="en-US" sz="12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Create,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Edit and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Save mapping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Administrator will satisfy this requirement.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1210160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Use Transformation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New functions can be implemented in Mirth by writing 	JavaScript functions.  </a:t>
                      </a: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Most of caAdapter functions (math, date, string, and 	constant) are also available out of the box in Mirth.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16184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itchFamily="34" charset="0"/>
                          <a:cs typeface="Tahoma" pitchFamily="34" charset="0"/>
                        </a:rPr>
                        <a:t>8.	</a:t>
                      </a:r>
                      <a:endParaRPr lang="en-US" sz="12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Execute Data Transformation Using the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Transformation in Mirth can be performed in two ways:</a:t>
                      </a:r>
                    </a:p>
                    <a:p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administrator lets a user deploy the mapped channel to the mirth server. The source connector will then read the message and the transformation begins per channel mapping. </a:t>
                      </a:r>
                    </a:p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Messages can also be sent to a deployed channel dynamically using Mirth Administrator.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caAdapter - Mirth Assessment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2" y="1304924"/>
          <a:ext cx="8381999" cy="481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48"/>
                <a:gridCol w="2952750"/>
                <a:gridCol w="4800601"/>
              </a:tblGrid>
              <a:tr h="615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caAdapter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Mirth Capability - Assessment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4195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Create Target Data File</a:t>
                      </a:r>
                    </a:p>
                    <a:p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 Create transformed data file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 Progress Bar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 Logging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 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Administrator has different functionality with which this requirement can be met</a:t>
                      </a:r>
                    </a:p>
                    <a:p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There is no progress bar capability but alerts can be set 	up to notify the user of success/failure.</a:t>
                      </a:r>
                    </a:p>
                    <a:p>
                      <a:pPr>
                        <a:buFont typeface="Arial" pitchFamily="34" charset="0"/>
                        <a:buNone/>
                        <a:tabLst>
                          <a:tab pos="228600" algn="l"/>
                        </a:tabLs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has a concept of alerts on channels, destination 	connectors, source and destination transformers.  Based on the 	configuration, an email alert is sent.</a:t>
                      </a: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Logging can be viewed per channel, per source and/ or 	destination connectors in the channel.</a:t>
                      </a: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To invoke application API, you need to write java/JavaScript 	code and pass the transformed message into the code 	to invoke target API’s. Target API code can be wrapped into a 	JAR file and deployed to the mirth server.</a:t>
                      </a: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defTabSz="228600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As stated earlier, templates and not XML schemas (XSD) drive 	mapping in Mirth.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caAdapter - Mirth Assessment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2" y="1234440"/>
          <a:ext cx="8381999" cy="501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2971800"/>
                <a:gridCol w="4800601"/>
              </a:tblGrid>
              <a:tr h="61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caAdapter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Mirth Capability - Assessment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0804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Transform Data Using Java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Channel configurations cannot be exposed as API’s.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However, the configured mappings can be exposed as  Service Operations  (POC). 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1921167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Transform Data Using Webservice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will satisfy this requirement.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channels can be configured as SOAP (Web Service) 	Listeners.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Once deployed, messages can be sent to this web 	service.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Messages are transformed and sent to the destinations(s) as per 	the channel design.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Channel can be configured to return the transformed 	message to the caller. </a:t>
                      </a:r>
                    </a:p>
                  </a:txBody>
                  <a:tcPr marL="73025" marR="73025"/>
                </a:tc>
              </a:tr>
              <a:tr h="1649556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Initiate Data Validation Operation from the caAdapter Webservice Portal/ API’s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satisfies this requirement with the help of filters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. Additional channels can be configured to just do 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the data validation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and return validation results.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73025" marR="730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6675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caAdapter - Mirth Assessment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2" y="1358267"/>
          <a:ext cx="8381999" cy="377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2971800"/>
                <a:gridCol w="4800601"/>
              </a:tblGrid>
              <a:tr h="6045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caAdapter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Mirth Capability - Assessment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2975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Perform Data Validation on Transformed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Channels can be added to perform data validation on the transformed data.</a:t>
                      </a:r>
                    </a:p>
                  </a:txBody>
                  <a:tcPr marL="73025" marR="73025"/>
                </a:tc>
              </a:tr>
              <a:tr h="1038225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Return Data Validation Log File to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satisfies this requirement with the help of Alerts. 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 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can also be configured to log message processing information, which can be viewed using the Mirth Administrator.</a:t>
                      </a:r>
                    </a:p>
                  </a:txBody>
                  <a:tcPr marL="73025" marR="73025"/>
                </a:tc>
              </a:tr>
              <a:tr h="1038225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Implement a Property File for UI Labels, Buttons, &amp; Display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Mirth Administrator is implemented by the Mirth Developers using Java code. It is a Java Swing application. 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 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Upon source code review of Mirth 1.8.2, we found out that NOT all text displayed in the Mirth Administrator comes from the properties file.  Some of the text is static</a:t>
                      </a:r>
                      <a:r>
                        <a:rPr lang="en-US" sz="1200" b="0" kern="1200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</a:t>
                      </a: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hard-coded).</a:t>
                      </a:r>
                      <a:endParaRPr lang="en-US" sz="1200" b="0" kern="1200" dirty="0">
                        <a:solidFill>
                          <a:srgbClr val="FF0000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6675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Arial" pitchFamily="34" charset="0"/>
                <a:ea typeface="+mj-ea"/>
                <a:cs typeface="Arial" pitchFamily="34" charset="0"/>
              </a:rPr>
              <a:t>caAdapter - Mirth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Arial" pitchFamily="34" charset="0"/>
                <a:ea typeface="+mj-ea"/>
                <a:cs typeface="Arial" pitchFamily="34" charset="0"/>
              </a:rPr>
              <a:t>Data Formats Support - Comparison</a:t>
            </a:r>
            <a:endParaRPr 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53" y="1295400"/>
          <a:ext cx="833437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7"/>
                <a:gridCol w="1352550"/>
                <a:gridCol w="847725"/>
                <a:gridCol w="4838699"/>
              </a:tblGrid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caAdapter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Mirth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Comments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XLS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buFont typeface="Arial" pitchFamily="34" charset="0"/>
                        <a:buNone/>
                      </a:pPr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does support XLS saved as CSV but no direct support for 	XLS</a:t>
                      </a: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CSV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342900"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caAdapter supports CSV in only source format &amp; not target 	format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HL7v2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caAdapter supports HL7v2 in only source format</a:t>
                      </a: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HL7v3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None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20654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82983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PDF/ 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can read but cannot parse a PDF file. However, Mirth can 	write a PDF file using data from all other accepted formats</a:t>
                      </a:r>
                    </a:p>
                  </a:txBody>
                  <a:tcPr anchor="ctr"/>
                </a:tc>
              </a:tr>
              <a:tr h="382983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X12, EDI, NCPCP, DICOM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Showcard Gothic" pitchFamily="8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28600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	Mirth supports these data formats for both source and target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66850" y="6359525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862</Words>
  <Application>Microsoft Office PowerPoint</Application>
  <PresentationFormat>On-screen Show (4:3)</PresentationFormat>
  <Paragraphs>294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caAdapter Requirements – MirthConnect Capabilities  Gap Assessment</vt:lpstr>
      <vt:lpstr>Slide 2</vt:lpstr>
      <vt:lpstr>Mirth Basics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Ajay</cp:lastModifiedBy>
  <cp:revision>745</cp:revision>
  <dcterms:modified xsi:type="dcterms:W3CDTF">2010-10-29T21:30:47Z</dcterms:modified>
</cp:coreProperties>
</file>