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89313-143C-4961-B2E8-D368265BD1E3}" type="datetimeFigureOut">
              <a:rPr lang="en-US" smtClean="0"/>
              <a:t>6/15/2010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6CED2-E6B3-43D1-9377-1A0BF98DE1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6CED2-E6B3-43D1-9377-1A0BF98DE16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38F4E-29E5-477E-ABB7-7C0B777B055D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0888E-0AF8-44F7-95C9-B907276520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294F6-36FE-46C9-A569-B0CEAA37DDC8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95D88-EBAA-4ED5-892E-6ECAB0EBD2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6CC4A-52DA-4128-AE2D-2AE9147E390B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1E014-C46E-431B-BB08-C264145E48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20825-5313-4A46-AF48-4A3DD0B2F2C3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F2788-D218-42AE-94D6-E5C22A3167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177A-B7B4-4BCD-9FA4-73C93EE8F4FC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1C367-9737-486E-9BE9-A9AEFED9A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9A163-4B66-43D7-8C6E-EBF031B16C77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5BA3C-7737-4E23-95E6-7B6794743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C7E65-1630-4B38-B6DC-8013F2C67D77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88150-A6C2-4806-9642-3A982ED873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7EB41-A9F5-4B9A-8A41-0CDDFDDBC254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3B4A-7917-4D53-BC1B-B09C39890B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3C03-216B-40E8-9BF1-A73F98E838DD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9A8E1-967C-4104-91E9-962FA35800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B969E-4E13-4B5A-87FE-6FD1CCA3131D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67F7-5EA5-4279-9908-E000965E70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8CD16-25A8-4CD1-A3C3-C831309524C9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E54AC-82CF-4F26-8C87-0C5508FBF1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BC0BCC-B289-472D-9946-11CDD0EB0C50}" type="datetimeFigureOut">
              <a:rPr lang="en-US"/>
              <a:pPr>
                <a:defRPr/>
              </a:pPr>
              <a:t>6/15/2010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85797A-592E-4165-96C0-52CBAB37E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0" y="3429000"/>
            <a:ext cx="1066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DCC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076450"/>
            <a:ext cx="10668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GCC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66800" y="3695700"/>
            <a:ext cx="106680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GSC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810000" y="1295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BCRs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0" y="1676400"/>
            <a:ext cx="1066800" cy="10858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NCI &amp; NHGRI Project </a:t>
            </a:r>
            <a:r>
              <a:rPr lang="en-US" b="1" dirty="0"/>
              <a:t>Team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5638800"/>
            <a:ext cx="1371600" cy="990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Research Community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5791200"/>
            <a:ext cx="106680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NCBI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3810000"/>
            <a:ext cx="12192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GDAC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2133600" y="2419350"/>
            <a:ext cx="1676400" cy="16192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5" idx="1"/>
          </p:cNvCxnSpPr>
          <p:nvPr/>
        </p:nvCxnSpPr>
        <p:spPr>
          <a:xfrm>
            <a:off x="2133600" y="4038600"/>
            <a:ext cx="1676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5" idx="0"/>
          </p:cNvCxnSpPr>
          <p:nvPr/>
        </p:nvCxnSpPr>
        <p:spPr>
          <a:xfrm rot="5400000">
            <a:off x="3619500" y="2705100"/>
            <a:ext cx="1447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1" idx="0"/>
          </p:cNvCxnSpPr>
          <p:nvPr/>
        </p:nvCxnSpPr>
        <p:spPr>
          <a:xfrm rot="5400000">
            <a:off x="895350" y="5086350"/>
            <a:ext cx="14097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9" idx="1"/>
          </p:cNvCxnSpPr>
          <p:nvPr/>
        </p:nvCxnSpPr>
        <p:spPr>
          <a:xfrm flipV="1">
            <a:off x="4876800" y="2219325"/>
            <a:ext cx="1676400" cy="18192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10" idx="0"/>
          </p:cNvCxnSpPr>
          <p:nvPr/>
        </p:nvCxnSpPr>
        <p:spPr>
          <a:xfrm rot="5400000">
            <a:off x="3848100" y="5143500"/>
            <a:ext cx="990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0" idx="1"/>
          </p:cNvCxnSpPr>
          <p:nvPr/>
        </p:nvCxnSpPr>
        <p:spPr>
          <a:xfrm>
            <a:off x="2133600" y="6134100"/>
            <a:ext cx="1524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4" name="TextBox 41"/>
          <p:cNvSpPr txBox="1">
            <a:spLocks noChangeArrowheads="1"/>
          </p:cNvSpPr>
          <p:nvPr/>
        </p:nvSpPr>
        <p:spPr bwMode="auto">
          <a:xfrm>
            <a:off x="2667000" y="2819400"/>
            <a:ext cx="99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Calibri" pitchFamily="34" charset="0"/>
              </a:rPr>
              <a:t>Genomic </a:t>
            </a:r>
            <a:r>
              <a:rPr lang="en-US" sz="1600" dirty="0">
                <a:latin typeface="Calibri" pitchFamily="34" charset="0"/>
              </a:rPr>
              <a:t>data</a:t>
            </a:r>
          </a:p>
        </p:txBody>
      </p:sp>
      <p:sp>
        <p:nvSpPr>
          <p:cNvPr id="4115" name="TextBox 43"/>
          <p:cNvSpPr txBox="1">
            <a:spLocks noChangeArrowheads="1"/>
          </p:cNvSpPr>
          <p:nvPr/>
        </p:nvSpPr>
        <p:spPr bwMode="auto">
          <a:xfrm>
            <a:off x="4953000" y="2844225"/>
            <a:ext cx="91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Tracking </a:t>
            </a:r>
            <a:r>
              <a:rPr lang="en-US" sz="1600" dirty="0">
                <a:latin typeface="Calibri" pitchFamily="34" charset="0"/>
              </a:rPr>
              <a:t>info</a:t>
            </a:r>
          </a:p>
        </p:txBody>
      </p:sp>
      <p:sp>
        <p:nvSpPr>
          <p:cNvPr id="4116" name="TextBox 44"/>
          <p:cNvSpPr txBox="1">
            <a:spLocks noChangeArrowheads="1"/>
          </p:cNvSpPr>
          <p:nvPr/>
        </p:nvSpPr>
        <p:spPr bwMode="auto">
          <a:xfrm>
            <a:off x="2209800" y="3733800"/>
            <a:ext cx="144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Mutation  </a:t>
            </a:r>
            <a:r>
              <a:rPr lang="en-US" sz="1600" dirty="0">
                <a:latin typeface="Calibri" pitchFamily="34" charset="0"/>
              </a:rPr>
              <a:t>&amp; trace2sample</a:t>
            </a:r>
          </a:p>
        </p:txBody>
      </p:sp>
      <p:sp>
        <p:nvSpPr>
          <p:cNvPr id="4117" name="TextBox 45"/>
          <p:cNvSpPr txBox="1">
            <a:spLocks noChangeArrowheads="1"/>
          </p:cNvSpPr>
          <p:nvPr/>
        </p:nvSpPr>
        <p:spPr bwMode="auto">
          <a:xfrm>
            <a:off x="1524000" y="4724400"/>
            <a:ext cx="99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Sequence </a:t>
            </a:r>
            <a:r>
              <a:rPr lang="en-US" sz="1600" dirty="0">
                <a:latin typeface="Calibri" pitchFamily="34" charset="0"/>
              </a:rPr>
              <a:t>traces</a:t>
            </a:r>
          </a:p>
        </p:txBody>
      </p:sp>
      <p:sp>
        <p:nvSpPr>
          <p:cNvPr id="4118" name="TextBox 46"/>
          <p:cNvSpPr txBox="1">
            <a:spLocks noChangeArrowheads="1"/>
          </p:cNvSpPr>
          <p:nvPr/>
        </p:nvSpPr>
        <p:spPr bwMode="auto">
          <a:xfrm>
            <a:off x="5486400" y="3319046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Genomic </a:t>
            </a:r>
            <a:r>
              <a:rPr lang="en-US" sz="1600" dirty="0">
                <a:latin typeface="Calibri" pitchFamily="34" charset="0"/>
              </a:rPr>
              <a:t>&amp; clinical data</a:t>
            </a:r>
          </a:p>
        </p:txBody>
      </p:sp>
      <p:sp>
        <p:nvSpPr>
          <p:cNvPr id="4119" name="TextBox 47"/>
          <p:cNvSpPr txBox="1">
            <a:spLocks noChangeArrowheads="1"/>
          </p:cNvSpPr>
          <p:nvPr/>
        </p:nvSpPr>
        <p:spPr bwMode="auto">
          <a:xfrm>
            <a:off x="4267200" y="4731603"/>
            <a:ext cx="114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Protected </a:t>
            </a:r>
            <a:r>
              <a:rPr lang="en-US" sz="1600" dirty="0">
                <a:latin typeface="Calibri" pitchFamily="34" charset="0"/>
              </a:rPr>
              <a:t>&amp; public </a:t>
            </a:r>
            <a:r>
              <a:rPr lang="en-US" sz="1600" dirty="0" smtClean="0">
                <a:latin typeface="Calibri" pitchFamily="34" charset="0"/>
              </a:rPr>
              <a:t>data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120" name="TextBox 49"/>
          <p:cNvSpPr txBox="1">
            <a:spLocks noChangeArrowheads="1"/>
          </p:cNvSpPr>
          <p:nvPr/>
        </p:nvSpPr>
        <p:spPr bwMode="auto">
          <a:xfrm>
            <a:off x="2286000" y="5816025"/>
            <a:ext cx="99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Sequence </a:t>
            </a:r>
            <a:r>
              <a:rPr lang="en-US" sz="1600" dirty="0">
                <a:latin typeface="Calibri" pitchFamily="34" charset="0"/>
              </a:rPr>
              <a:t>traces</a:t>
            </a:r>
          </a:p>
        </p:txBody>
      </p:sp>
      <p:cxnSp>
        <p:nvCxnSpPr>
          <p:cNvPr id="30" name="Shape 29"/>
          <p:cNvCxnSpPr>
            <a:stCxn id="12" idx="2"/>
          </p:cNvCxnSpPr>
          <p:nvPr/>
        </p:nvCxnSpPr>
        <p:spPr>
          <a:xfrm rot="5400000" flipH="1">
            <a:off x="5867400" y="3657600"/>
            <a:ext cx="228600" cy="2209800"/>
          </a:xfrm>
          <a:prstGeom prst="bentConnector4">
            <a:avLst>
              <a:gd name="adj1" fmla="val -100000"/>
              <a:gd name="adj2" fmla="val 63793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2" name="TextBox 32"/>
          <p:cNvSpPr txBox="1">
            <a:spLocks noChangeArrowheads="1"/>
          </p:cNvSpPr>
          <p:nvPr/>
        </p:nvSpPr>
        <p:spPr bwMode="auto">
          <a:xfrm>
            <a:off x="5029200" y="4038600"/>
            <a:ext cx="1447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Analysis </a:t>
            </a:r>
            <a:r>
              <a:rPr lang="en-US" sz="1600" dirty="0">
                <a:latin typeface="Calibri" pitchFamily="34" charset="0"/>
              </a:rPr>
              <a:t>results </a:t>
            </a:r>
          </a:p>
        </p:txBody>
      </p:sp>
      <p:cxnSp>
        <p:nvCxnSpPr>
          <p:cNvPr id="62" name="Shape 61"/>
          <p:cNvCxnSpPr>
            <a:stCxn id="12" idx="0"/>
            <a:endCxn id="5" idx="3"/>
          </p:cNvCxnSpPr>
          <p:nvPr/>
        </p:nvCxnSpPr>
        <p:spPr>
          <a:xfrm rot="16200000" flipH="1" flipV="1">
            <a:off x="5867400" y="2819400"/>
            <a:ext cx="228600" cy="2209800"/>
          </a:xfrm>
          <a:prstGeom prst="bentConnector4">
            <a:avLst>
              <a:gd name="adj1" fmla="val -100000"/>
              <a:gd name="adj2" fmla="val 63793"/>
            </a:avLst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4" name="TextBox 62"/>
          <p:cNvSpPr txBox="1">
            <a:spLocks noChangeArrowheads="1"/>
          </p:cNvSpPr>
          <p:nvPr/>
        </p:nvSpPr>
        <p:spPr bwMode="auto">
          <a:xfrm>
            <a:off x="5715000" y="4800600"/>
            <a:ext cx="990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Analysis </a:t>
            </a:r>
            <a:r>
              <a:rPr lang="en-US" sz="1600" dirty="0">
                <a:latin typeface="Calibri" pitchFamily="34" charset="0"/>
              </a:rPr>
              <a:t>pipelines </a:t>
            </a:r>
          </a:p>
        </p:txBody>
      </p:sp>
      <p:cxnSp>
        <p:nvCxnSpPr>
          <p:cNvPr id="68" name="Straight Arrow Connector 67"/>
          <p:cNvCxnSpPr>
            <a:stCxn id="12" idx="1"/>
          </p:cNvCxnSpPr>
          <p:nvPr/>
        </p:nvCxnSpPr>
        <p:spPr>
          <a:xfrm rot="10800000">
            <a:off x="4876800" y="4343400"/>
            <a:ext cx="1600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6" name="TextBox 42"/>
          <p:cNvSpPr txBox="1">
            <a:spLocks noChangeArrowheads="1"/>
          </p:cNvSpPr>
          <p:nvPr/>
        </p:nvSpPr>
        <p:spPr bwMode="auto">
          <a:xfrm>
            <a:off x="4267200" y="2064603"/>
            <a:ext cx="1066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Clinical,  pathology &amp; tracking  </a:t>
            </a:r>
            <a:r>
              <a:rPr lang="en-US" sz="1600" dirty="0">
                <a:latin typeface="Calibri" pitchFamily="34" charset="0"/>
              </a:rPr>
              <a:t>data</a:t>
            </a:r>
          </a:p>
        </p:txBody>
      </p:sp>
      <p:cxnSp>
        <p:nvCxnSpPr>
          <p:cNvPr id="38" name="Shape 37"/>
          <p:cNvCxnSpPr>
            <a:stCxn id="6" idx="1"/>
            <a:endCxn id="8" idx="1"/>
          </p:cNvCxnSpPr>
          <p:nvPr/>
        </p:nvCxnSpPr>
        <p:spPr>
          <a:xfrm rot="10800000" flipH="1">
            <a:off x="1066800" y="1638300"/>
            <a:ext cx="2743200" cy="781050"/>
          </a:xfrm>
          <a:prstGeom prst="bentConnector3">
            <a:avLst>
              <a:gd name="adj1" fmla="val -8333"/>
            </a:avLst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37"/>
          <p:cNvCxnSpPr>
            <a:stCxn id="7" idx="1"/>
            <a:endCxn id="6" idx="1"/>
          </p:cNvCxnSpPr>
          <p:nvPr/>
        </p:nvCxnSpPr>
        <p:spPr>
          <a:xfrm rot="10800000">
            <a:off x="1066800" y="2419350"/>
            <a:ext cx="1588" cy="1619250"/>
          </a:xfrm>
          <a:prstGeom prst="bentConnector3">
            <a:avLst>
              <a:gd name="adj1" fmla="val 14395466"/>
            </a:avLst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2"/>
          <p:cNvSpPr txBox="1">
            <a:spLocks noChangeArrowheads="1"/>
          </p:cNvSpPr>
          <p:nvPr/>
        </p:nvSpPr>
        <p:spPr bwMode="auto">
          <a:xfrm>
            <a:off x="1524000" y="1337846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Molecular </a:t>
            </a:r>
            <a:r>
              <a:rPr lang="en-US" sz="1600" dirty="0" err="1" smtClean="0">
                <a:latin typeface="Calibri" pitchFamily="34" charset="0"/>
              </a:rPr>
              <a:t>analytes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668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Clinical sites</a:t>
            </a:r>
            <a:endParaRPr lang="en-US" b="1" dirty="0"/>
          </a:p>
        </p:txBody>
      </p:sp>
      <p:cxnSp>
        <p:nvCxnSpPr>
          <p:cNvPr id="52" name="Shape 37"/>
          <p:cNvCxnSpPr>
            <a:stCxn id="8" idx="0"/>
            <a:endCxn id="51" idx="3"/>
          </p:cNvCxnSpPr>
          <p:nvPr/>
        </p:nvCxnSpPr>
        <p:spPr>
          <a:xfrm rot="16200000" flipV="1">
            <a:off x="2990850" y="-57150"/>
            <a:ext cx="495300" cy="2209800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2438400" y="482025"/>
            <a:ext cx="144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Tissue samples &amp; clinical data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3</dc:title>
  <dc:creator>Martin L. Ferguson</dc:creator>
  <cp:lastModifiedBy>Sony Customer</cp:lastModifiedBy>
  <cp:revision>1</cp:revision>
  <dcterms:created xsi:type="dcterms:W3CDTF">2009-02-02T23:06:37Z</dcterms:created>
  <dcterms:modified xsi:type="dcterms:W3CDTF">2010-06-15T20:56:00Z</dcterms:modified>
</cp:coreProperties>
</file>