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93" r:id="rId4"/>
    <p:sldId id="257" r:id="rId5"/>
    <p:sldId id="263" r:id="rId6"/>
    <p:sldId id="259" r:id="rId7"/>
    <p:sldId id="264" r:id="rId8"/>
    <p:sldId id="265" r:id="rId9"/>
    <p:sldId id="267" r:id="rId10"/>
    <p:sldId id="268" r:id="rId11"/>
    <p:sldId id="273" r:id="rId12"/>
    <p:sldId id="266" r:id="rId13"/>
    <p:sldId id="269" r:id="rId14"/>
    <p:sldId id="260" r:id="rId15"/>
    <p:sldId id="278" r:id="rId16"/>
    <p:sldId id="272" r:id="rId17"/>
    <p:sldId id="274" r:id="rId18"/>
    <p:sldId id="277" r:id="rId19"/>
    <p:sldId id="276" r:id="rId20"/>
    <p:sldId id="279" r:id="rId21"/>
    <p:sldId id="281" r:id="rId22"/>
    <p:sldId id="282" r:id="rId23"/>
    <p:sldId id="283" r:id="rId24"/>
    <p:sldId id="284" r:id="rId25"/>
    <p:sldId id="285" r:id="rId26"/>
    <p:sldId id="286" r:id="rId27"/>
    <p:sldId id="287" r:id="rId28"/>
    <p:sldId id="271" r:id="rId29"/>
    <p:sldId id="270" r:id="rId30"/>
    <p:sldId id="289" r:id="rId31"/>
    <p:sldId id="280" r:id="rId32"/>
    <p:sldId id="292" r:id="rId33"/>
    <p:sldId id="290" r:id="rId34"/>
    <p:sldId id="291" r:id="rId35"/>
    <p:sldId id="294" r:id="rId36"/>
    <p:sldId id="258"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50" initials="G" lastIdx="1" clrIdx="0">
    <p:extLst>
      <p:ext uri="{19B8F6BF-5375-455C-9EA6-DF929625EA0E}">
        <p15:presenceInfo xmlns:p15="http://schemas.microsoft.com/office/powerpoint/2012/main" userId="G5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70" autoAdjust="0"/>
  </p:normalViewPr>
  <p:slideViewPr>
    <p:cSldViewPr snapToGrid="0">
      <p:cViewPr varScale="1">
        <p:scale>
          <a:sx n="69" d="100"/>
          <a:sy n="69" d="100"/>
        </p:scale>
        <p:origin x="6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279418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313193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2895171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099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411998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2720699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3988970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100029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2796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EAC481D-B69F-46D1-AF56-BE48122C03A4}" type="datetimeFigureOut">
              <a:rPr lang="zh-CN" altLang="en-US" smtClean="0"/>
              <a:pPr/>
              <a:t>2018/12/19</a:t>
            </a:fld>
            <a:endParaRPr lang="zh-CN" alt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8FC27F8-9A3F-4505-B544-A1E8AFCA69B8}" type="slidenum">
              <a:rPr lang="zh-CN" altLang="en-US" smtClean="0"/>
              <a:pPr/>
              <a:t>‹#›</a:t>
            </a:fld>
            <a:endParaRPr lang="zh-CN" altLang="en-US" dirty="0"/>
          </a:p>
        </p:txBody>
      </p:sp>
    </p:spTree>
    <p:extLst>
      <p:ext uri="{BB962C8B-B14F-4D97-AF65-F5344CB8AC3E}">
        <p14:creationId xmlns:p14="http://schemas.microsoft.com/office/powerpoint/2010/main" val="152152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396807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368378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149982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422691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181977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252337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EAC481D-B69F-46D1-AF56-BE48122C03A4}" type="datetimeFigureOut">
              <a:rPr lang="zh-CN" altLang="en-US" smtClean="0"/>
              <a:t>2018/12/19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294150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AC481D-B69F-46D1-AF56-BE48122C03A4}" type="datetimeFigureOut">
              <a:rPr lang="zh-CN" altLang="en-US" smtClean="0"/>
              <a:t>2018/12/19</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C27F8-9A3F-4505-B544-A1E8AFCA69B8}" type="slidenum">
              <a:rPr lang="zh-CN" altLang="en-US" smtClean="0"/>
              <a:t>‹#›</a:t>
            </a:fld>
            <a:endParaRPr lang="zh-CN" altLang="en-US"/>
          </a:p>
        </p:txBody>
      </p:sp>
    </p:spTree>
    <p:extLst>
      <p:ext uri="{BB962C8B-B14F-4D97-AF65-F5344CB8AC3E}">
        <p14:creationId xmlns:p14="http://schemas.microsoft.com/office/powerpoint/2010/main" val="38526206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cnblogs.com/pinard/p/7160330.html" TargetMode="External"/><Relationship Id="rId3" Type="http://schemas.openxmlformats.org/officeDocument/2006/relationships/hyperlink" Target="https://blog.csdn.net/L_R_H000/article/details/81320286" TargetMode="External"/><Relationship Id="rId7" Type="http://schemas.openxmlformats.org/officeDocument/2006/relationships/hyperlink" Target="https://blog.csdn.net/qq_36330643/article/details/80143960" TargetMode="External"/><Relationship Id="rId2" Type="http://schemas.openxmlformats.org/officeDocument/2006/relationships/hyperlink" Target="https://blog.csdn.net/baimafujinji/article/details/77836142" TargetMode="External"/><Relationship Id="rId1" Type="http://schemas.openxmlformats.org/officeDocument/2006/relationships/slideLayout" Target="../slideLayouts/slideLayout2.xml"/><Relationship Id="rId6" Type="http://schemas.openxmlformats.org/officeDocument/2006/relationships/hyperlink" Target="https://blog.csdn.net/baimafujinji/article/details/51281816" TargetMode="External"/><Relationship Id="rId5" Type="http://schemas.openxmlformats.org/officeDocument/2006/relationships/hyperlink" Target="https://www.jianshu.com/p/48b58ddeffa2" TargetMode="External"/><Relationship Id="rId4" Type="http://schemas.openxmlformats.org/officeDocument/2006/relationships/hyperlink" Target="https://www.bilibili.com/video/av10590361/?p=25"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blog.csdn.net/qq_39521554/article/details/83062188" TargetMode="External"/><Relationship Id="rId3" Type="http://schemas.openxmlformats.org/officeDocument/2006/relationships/hyperlink" Target="https://nlp.stanford.edu/pubs/glove.pdf" TargetMode="External"/><Relationship Id="rId7" Type="http://schemas.openxmlformats.org/officeDocument/2006/relationships/hyperlink" Target="https://baijiahao.baidu.com/s?id=1614828439463695390&amp;wfr=spider&amp;for=pc" TargetMode="External"/><Relationship Id="rId2" Type="http://schemas.openxmlformats.org/officeDocument/2006/relationships/hyperlink" Target="http://www.ijiandao.com/2b/baijia/89997.html" TargetMode="External"/><Relationship Id="rId1" Type="http://schemas.openxmlformats.org/officeDocument/2006/relationships/slideLayout" Target="../slideLayouts/slideLayout2.xml"/><Relationship Id="rId6" Type="http://schemas.openxmlformats.org/officeDocument/2006/relationships/hyperlink" Target="https://arxiv.org/pdf/1810.04805.pdf" TargetMode="External"/><Relationship Id="rId5" Type="http://schemas.openxmlformats.org/officeDocument/2006/relationships/hyperlink" Target="https://www.fanyeong.com/2018/02/19/glove-in-detail/" TargetMode="External"/><Relationship Id="rId4" Type="http://schemas.openxmlformats.org/officeDocument/2006/relationships/hyperlink" Target="http://www.cnblogs.com/neopenx/p/4571996.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5FC1A-6390-4BC1-94CD-508CAE5D8C69}"/>
              </a:ext>
            </a:extLst>
          </p:cNvPr>
          <p:cNvSpPr>
            <a:spLocks noGrp="1"/>
          </p:cNvSpPr>
          <p:nvPr>
            <p:ph type="ctrTitle"/>
          </p:nvPr>
        </p:nvSpPr>
        <p:spPr/>
        <p:txBody>
          <a:bodyPr/>
          <a:lstStyle/>
          <a:p>
            <a:r>
              <a:rPr lang="en-US" altLang="zh-CN" sz="8000" dirty="0"/>
              <a:t>word embedding</a:t>
            </a:r>
            <a:br>
              <a:rPr lang="en-US" altLang="zh-CN" sz="8000" dirty="0"/>
            </a:br>
            <a:r>
              <a:rPr lang="en-US" altLang="zh-CN" sz="8000" dirty="0"/>
              <a:t>&amp; BERT</a:t>
            </a:r>
            <a:endParaRPr lang="zh-CN" altLang="en-US" sz="8000" dirty="0"/>
          </a:p>
        </p:txBody>
      </p:sp>
      <p:sp>
        <p:nvSpPr>
          <p:cNvPr id="3" name="副标题 2">
            <a:extLst>
              <a:ext uri="{FF2B5EF4-FFF2-40B4-BE49-F238E27FC236}">
                <a16:creationId xmlns:a16="http://schemas.microsoft.com/office/drawing/2014/main" id="{452A3DDE-CE4C-4C70-B812-29C6F571780C}"/>
              </a:ext>
            </a:extLst>
          </p:cNvPr>
          <p:cNvSpPr>
            <a:spLocks noGrp="1"/>
          </p:cNvSpPr>
          <p:nvPr>
            <p:ph type="subTitle" idx="1"/>
          </p:nvPr>
        </p:nvSpPr>
        <p:spPr>
          <a:xfrm>
            <a:off x="2457283" y="4777381"/>
            <a:ext cx="8825658" cy="861420"/>
          </a:xfrm>
        </p:spPr>
        <p:txBody>
          <a:bodyPr>
            <a:normAutofit/>
          </a:bodyPr>
          <a:lstStyle/>
          <a:p>
            <a:pPr algn="r"/>
            <a:r>
              <a:rPr lang="zh-CN" altLang="en-US" sz="3200" dirty="0"/>
              <a:t>展示  武子晗</a:t>
            </a:r>
          </a:p>
        </p:txBody>
      </p:sp>
    </p:spTree>
    <p:extLst>
      <p:ext uri="{BB962C8B-B14F-4D97-AF65-F5344CB8AC3E}">
        <p14:creationId xmlns:p14="http://schemas.microsoft.com/office/powerpoint/2010/main" val="95328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AFBF9-A58F-4BFB-8225-208571D7FCE5}"/>
              </a:ext>
            </a:extLst>
          </p:cNvPr>
          <p:cNvSpPr>
            <a:spLocks noGrp="1"/>
          </p:cNvSpPr>
          <p:nvPr>
            <p:ph type="title"/>
          </p:nvPr>
        </p:nvSpPr>
        <p:spPr>
          <a:xfrm>
            <a:off x="645130" y="0"/>
            <a:ext cx="9404723" cy="738773"/>
          </a:xfrm>
        </p:spPr>
        <p:txBody>
          <a:bodyPr/>
          <a:lstStyle/>
          <a:p>
            <a:r>
              <a:rPr lang="en-US" altLang="zh-CN" dirty="0"/>
              <a:t>N-Gram</a:t>
            </a:r>
            <a:r>
              <a:rPr lang="zh-CN" altLang="en-US" dirty="0"/>
              <a:t>实例</a:t>
            </a:r>
          </a:p>
        </p:txBody>
      </p:sp>
      <p:sp>
        <p:nvSpPr>
          <p:cNvPr id="3" name="内容占位符 2">
            <a:extLst>
              <a:ext uri="{FF2B5EF4-FFF2-40B4-BE49-F238E27FC236}">
                <a16:creationId xmlns:a16="http://schemas.microsoft.com/office/drawing/2014/main" id="{572EFA9F-B0CC-4E1A-A1DF-AF87FC41F7B6}"/>
              </a:ext>
            </a:extLst>
          </p:cNvPr>
          <p:cNvSpPr>
            <a:spLocks noGrp="1"/>
          </p:cNvSpPr>
          <p:nvPr>
            <p:ph idx="1"/>
          </p:nvPr>
        </p:nvSpPr>
        <p:spPr>
          <a:xfrm>
            <a:off x="645130" y="595745"/>
            <a:ext cx="10895706" cy="6262255"/>
          </a:xfrm>
        </p:spPr>
        <p:txBody>
          <a:bodyPr/>
          <a:lstStyle/>
          <a:p>
            <a:r>
              <a:rPr lang="zh-CN" altLang="en-US" dirty="0"/>
              <a:t>预计或者评估一个句子是否合理（实例）    设有语料库中的词汇统计  和作为结果给出的概率</a:t>
            </a:r>
            <a:endParaRPr lang="en-US" altLang="zh-CN" dirty="0"/>
          </a:p>
          <a:p>
            <a:pPr marL="0" indent="0">
              <a:buNone/>
            </a:pPr>
            <a:endParaRPr lang="en-US" altLang="zh-CN" dirty="0"/>
          </a:p>
          <a:p>
            <a:r>
              <a:rPr lang="zh-CN" altLang="en-US" dirty="0"/>
              <a:t>统计结果和概率计算</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概率表的解释：就是</a:t>
            </a:r>
            <a:r>
              <a:rPr lang="en-US" altLang="zh-CN" dirty="0"/>
              <a:t>p(</a:t>
            </a:r>
            <a:r>
              <a:rPr lang="zh-CN" altLang="en-US" dirty="0"/>
              <a:t>后一个词</a:t>
            </a:r>
            <a:r>
              <a:rPr lang="en-US" altLang="zh-CN" dirty="0"/>
              <a:t>|</a:t>
            </a:r>
            <a:r>
              <a:rPr lang="zh-CN" altLang="en-US" dirty="0"/>
              <a:t>前一个词</a:t>
            </a:r>
            <a:r>
              <a:rPr lang="en-US" altLang="zh-CN" dirty="0"/>
              <a:t>)</a:t>
            </a:r>
            <a:r>
              <a:rPr lang="zh-CN" altLang="en-US" dirty="0"/>
              <a:t>，因为语料库就这么大，</a:t>
            </a:r>
            <a:r>
              <a:rPr lang="en-US" altLang="zh-CN" dirty="0" err="1"/>
              <a:t>i</a:t>
            </a:r>
            <a:r>
              <a:rPr lang="zh-CN" altLang="en-US" dirty="0"/>
              <a:t>只有</a:t>
            </a:r>
            <a:r>
              <a:rPr lang="en-US" altLang="zh-CN" dirty="0"/>
              <a:t>2533</a:t>
            </a:r>
            <a:r>
              <a:rPr lang="zh-CN" altLang="en-US" dirty="0"/>
              <a:t>个，所以</a:t>
            </a:r>
            <a:r>
              <a:rPr lang="en-US" altLang="zh-CN" dirty="0"/>
              <a:t>p(</a:t>
            </a:r>
            <a:r>
              <a:rPr lang="en-US" altLang="zh-CN" dirty="0" err="1"/>
              <a:t>want|i</a:t>
            </a:r>
            <a:r>
              <a:rPr lang="en-US" altLang="zh-CN" dirty="0"/>
              <a:t>)</a:t>
            </a:r>
            <a:r>
              <a:rPr lang="zh-CN" altLang="en-US" dirty="0"/>
              <a:t>就等于跟在</a:t>
            </a:r>
            <a:r>
              <a:rPr lang="en-US" altLang="zh-CN" dirty="0" err="1"/>
              <a:t>i</a:t>
            </a:r>
            <a:r>
              <a:rPr lang="zh-CN" altLang="en-US" dirty="0"/>
              <a:t>后面的</a:t>
            </a:r>
            <a:r>
              <a:rPr lang="en-US" altLang="zh-CN" dirty="0"/>
              <a:t>want</a:t>
            </a:r>
            <a:r>
              <a:rPr lang="zh-CN" altLang="en-US" dirty="0"/>
              <a:t>个数</a:t>
            </a:r>
            <a:r>
              <a:rPr lang="en-US" altLang="zh-CN" dirty="0"/>
              <a:t>827</a:t>
            </a:r>
            <a:r>
              <a:rPr lang="zh-CN" altLang="en-US" dirty="0"/>
              <a:t>，除以</a:t>
            </a:r>
            <a:r>
              <a:rPr lang="en-US" altLang="zh-CN" dirty="0" err="1"/>
              <a:t>i</a:t>
            </a:r>
            <a:r>
              <a:rPr lang="zh-CN" altLang="en-US" dirty="0"/>
              <a:t>的统计数</a:t>
            </a:r>
            <a:r>
              <a:rPr lang="en-US" altLang="zh-CN" dirty="0"/>
              <a:t>2533</a:t>
            </a:r>
            <a:r>
              <a:rPr lang="zh-CN" altLang="en-US" dirty="0"/>
              <a:t>约等于</a:t>
            </a:r>
            <a:r>
              <a:rPr lang="en-US" altLang="zh-CN" dirty="0"/>
              <a:t>0.33</a:t>
            </a:r>
            <a:r>
              <a:rPr lang="zh-CN" altLang="en-US" dirty="0"/>
              <a:t>，储存在右表。</a:t>
            </a:r>
            <a:endParaRPr lang="en-US" altLang="zh-CN" dirty="0"/>
          </a:p>
          <a:p>
            <a:r>
              <a:rPr lang="zh-CN" altLang="en-US" dirty="0"/>
              <a:t>现在我们要求句子的概率                                                                                    其中一前一后的</a:t>
            </a:r>
            <a:r>
              <a:rPr lang="en-US" altLang="zh-CN" dirty="0"/>
              <a:t>&lt;s&gt;</a:t>
            </a:r>
            <a:r>
              <a:rPr lang="zh-CN" altLang="en-US" dirty="0"/>
              <a:t>是开始和结束标签</a:t>
            </a:r>
            <a:endParaRPr lang="en-US" altLang="zh-CN" dirty="0"/>
          </a:p>
          <a:p>
            <a:endParaRPr lang="en-US" altLang="zh-CN" dirty="0"/>
          </a:p>
          <a:p>
            <a:endParaRPr lang="en-US" altLang="zh-CN" dirty="0"/>
          </a:p>
          <a:p>
            <a:r>
              <a:rPr lang="en-US" altLang="zh-CN" dirty="0"/>
              <a:t>n-gram</a:t>
            </a:r>
            <a:r>
              <a:rPr lang="zh-CN" altLang="en-US" dirty="0"/>
              <a:t>的问题也是老问题，计算量爆炸，概率还贼小</a:t>
            </a:r>
          </a:p>
        </p:txBody>
      </p:sp>
      <p:pic>
        <p:nvPicPr>
          <p:cNvPr id="5" name="图片 4">
            <a:extLst>
              <a:ext uri="{FF2B5EF4-FFF2-40B4-BE49-F238E27FC236}">
                <a16:creationId xmlns:a16="http://schemas.microsoft.com/office/drawing/2014/main" id="{4FED4BE0-01A9-4EF8-AB52-070A5B4C5EA4}"/>
              </a:ext>
            </a:extLst>
          </p:cNvPr>
          <p:cNvPicPr>
            <a:picLocks noChangeAspect="1"/>
          </p:cNvPicPr>
          <p:nvPr/>
        </p:nvPicPr>
        <p:blipFill rotWithShape="1">
          <a:blip r:embed="rId2">
            <a:extLst>
              <a:ext uri="{28A0092B-C50C-407E-A947-70E740481C1C}">
                <a14:useLocalDpi xmlns:a14="http://schemas.microsoft.com/office/drawing/2010/main" val="0"/>
              </a:ext>
            </a:extLst>
          </a:blip>
          <a:srcRect t="11070"/>
          <a:stretch/>
        </p:blipFill>
        <p:spPr>
          <a:xfrm>
            <a:off x="887333" y="1011883"/>
            <a:ext cx="4460158" cy="493638"/>
          </a:xfrm>
          <a:prstGeom prst="rect">
            <a:avLst/>
          </a:prstGeom>
        </p:spPr>
      </p:pic>
      <p:pic>
        <p:nvPicPr>
          <p:cNvPr id="6" name="图片 5">
            <a:extLst>
              <a:ext uri="{FF2B5EF4-FFF2-40B4-BE49-F238E27FC236}">
                <a16:creationId xmlns:a16="http://schemas.microsoft.com/office/drawing/2014/main" id="{B7486A64-4B5F-45CF-BD9E-297B23B52084}"/>
              </a:ext>
            </a:extLst>
          </p:cNvPr>
          <p:cNvPicPr>
            <a:picLocks noChangeAspect="1"/>
          </p:cNvPicPr>
          <p:nvPr/>
        </p:nvPicPr>
        <p:blipFill rotWithShape="1">
          <a:blip r:embed="rId3"/>
          <a:srcRect t="6646" b="2772"/>
          <a:stretch/>
        </p:blipFill>
        <p:spPr>
          <a:xfrm>
            <a:off x="6904922" y="1011882"/>
            <a:ext cx="4635914" cy="591015"/>
          </a:xfrm>
          <a:prstGeom prst="rect">
            <a:avLst/>
          </a:prstGeom>
        </p:spPr>
      </p:pic>
      <p:pic>
        <p:nvPicPr>
          <p:cNvPr id="10" name="图片 9">
            <a:extLst>
              <a:ext uri="{FF2B5EF4-FFF2-40B4-BE49-F238E27FC236}">
                <a16:creationId xmlns:a16="http://schemas.microsoft.com/office/drawing/2014/main" id="{A43AD0F6-902D-428D-93BE-B8090584EA9D}"/>
              </a:ext>
            </a:extLst>
          </p:cNvPr>
          <p:cNvPicPr>
            <a:picLocks noChangeAspect="1"/>
          </p:cNvPicPr>
          <p:nvPr/>
        </p:nvPicPr>
        <p:blipFill rotWithShape="1">
          <a:blip r:embed="rId4">
            <a:extLst>
              <a:ext uri="{28A0092B-C50C-407E-A947-70E740481C1C}">
                <a14:useLocalDpi xmlns:a14="http://schemas.microsoft.com/office/drawing/2010/main" val="0"/>
              </a:ext>
            </a:extLst>
          </a:blip>
          <a:srcRect l="2118" r="2023"/>
          <a:stretch/>
        </p:blipFill>
        <p:spPr>
          <a:xfrm>
            <a:off x="6282143" y="1929799"/>
            <a:ext cx="5909857" cy="2058208"/>
          </a:xfrm>
          <a:prstGeom prst="rect">
            <a:avLst/>
          </a:prstGeom>
        </p:spPr>
      </p:pic>
      <p:pic>
        <p:nvPicPr>
          <p:cNvPr id="8" name="图片 7">
            <a:extLst>
              <a:ext uri="{FF2B5EF4-FFF2-40B4-BE49-F238E27FC236}">
                <a16:creationId xmlns:a16="http://schemas.microsoft.com/office/drawing/2014/main" id="{EBA939D4-C9EA-4DDA-B5E2-B7818FE5D014}"/>
              </a:ext>
            </a:extLst>
          </p:cNvPr>
          <p:cNvPicPr>
            <a:picLocks noChangeAspect="1"/>
          </p:cNvPicPr>
          <p:nvPr/>
        </p:nvPicPr>
        <p:blipFill rotWithShape="1">
          <a:blip r:embed="rId5">
            <a:extLst>
              <a:ext uri="{28A0092B-C50C-407E-A947-70E740481C1C}">
                <a14:useLocalDpi xmlns:a14="http://schemas.microsoft.com/office/drawing/2010/main" val="0"/>
              </a:ext>
            </a:extLst>
          </a:blip>
          <a:srcRect l="2643" t="3939" r="2643" b="1402"/>
          <a:stretch/>
        </p:blipFill>
        <p:spPr>
          <a:xfrm>
            <a:off x="6035" y="1929799"/>
            <a:ext cx="6168952" cy="2058208"/>
          </a:xfrm>
          <a:prstGeom prst="rect">
            <a:avLst/>
          </a:prstGeom>
        </p:spPr>
      </p:pic>
      <p:pic>
        <p:nvPicPr>
          <p:cNvPr id="11" name="图片 10">
            <a:extLst>
              <a:ext uri="{FF2B5EF4-FFF2-40B4-BE49-F238E27FC236}">
                <a16:creationId xmlns:a16="http://schemas.microsoft.com/office/drawing/2014/main" id="{D02511A2-7A9E-47BA-8990-AE5553F25F2F}"/>
              </a:ext>
            </a:extLst>
          </p:cNvPr>
          <p:cNvPicPr>
            <a:picLocks noChangeAspect="1"/>
          </p:cNvPicPr>
          <p:nvPr/>
        </p:nvPicPr>
        <p:blipFill rotWithShape="1">
          <a:blip r:embed="rId6"/>
          <a:srcRect t="-1" r="2430" b="-689"/>
          <a:stretch/>
        </p:blipFill>
        <p:spPr>
          <a:xfrm>
            <a:off x="3885997" y="4743381"/>
            <a:ext cx="5008622" cy="493637"/>
          </a:xfrm>
          <a:prstGeom prst="rect">
            <a:avLst/>
          </a:prstGeom>
        </p:spPr>
      </p:pic>
      <p:pic>
        <p:nvPicPr>
          <p:cNvPr id="12" name="图片 11">
            <a:extLst>
              <a:ext uri="{FF2B5EF4-FFF2-40B4-BE49-F238E27FC236}">
                <a16:creationId xmlns:a16="http://schemas.microsoft.com/office/drawing/2014/main" id="{CD339C39-5960-41CF-AFFB-09D969E906CC}"/>
              </a:ext>
            </a:extLst>
          </p:cNvPr>
          <p:cNvPicPr>
            <a:picLocks noChangeAspect="1"/>
          </p:cNvPicPr>
          <p:nvPr/>
        </p:nvPicPr>
        <p:blipFill rotWithShape="1">
          <a:blip r:embed="rId7"/>
          <a:srcRect b="11078"/>
          <a:stretch/>
        </p:blipFill>
        <p:spPr>
          <a:xfrm>
            <a:off x="1769893" y="5510128"/>
            <a:ext cx="8646179" cy="689486"/>
          </a:xfrm>
          <a:prstGeom prst="rect">
            <a:avLst/>
          </a:prstGeom>
        </p:spPr>
      </p:pic>
    </p:spTree>
    <p:extLst>
      <p:ext uri="{BB962C8B-B14F-4D97-AF65-F5344CB8AC3E}">
        <p14:creationId xmlns:p14="http://schemas.microsoft.com/office/powerpoint/2010/main" val="367441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DCBD8-BC64-4070-A66F-FC6607600BAA}"/>
              </a:ext>
            </a:extLst>
          </p:cNvPr>
          <p:cNvSpPr>
            <a:spLocks noGrp="1"/>
          </p:cNvSpPr>
          <p:nvPr>
            <p:ph type="title"/>
          </p:nvPr>
        </p:nvSpPr>
        <p:spPr>
          <a:xfrm>
            <a:off x="646111" y="0"/>
            <a:ext cx="9404723" cy="1400530"/>
          </a:xfrm>
        </p:spPr>
        <p:txBody>
          <a:bodyPr/>
          <a:lstStyle/>
          <a:p>
            <a:r>
              <a:rPr lang="zh-CN" altLang="en-US" dirty="0"/>
              <a:t>词嵌入模型</a:t>
            </a:r>
          </a:p>
        </p:txBody>
      </p:sp>
      <p:sp>
        <p:nvSpPr>
          <p:cNvPr id="3" name="内容占位符 2">
            <a:extLst>
              <a:ext uri="{FF2B5EF4-FFF2-40B4-BE49-F238E27FC236}">
                <a16:creationId xmlns:a16="http://schemas.microsoft.com/office/drawing/2014/main" id="{BA43219B-2BA7-4C81-8967-14211DC3F06C}"/>
              </a:ext>
            </a:extLst>
          </p:cNvPr>
          <p:cNvSpPr>
            <a:spLocks noGrp="1"/>
          </p:cNvSpPr>
          <p:nvPr>
            <p:ph idx="1"/>
          </p:nvPr>
        </p:nvSpPr>
        <p:spPr>
          <a:xfrm>
            <a:off x="287984" y="1155422"/>
            <a:ext cx="7179617" cy="5511054"/>
          </a:xfrm>
        </p:spPr>
        <p:txBody>
          <a:bodyPr/>
          <a:lstStyle/>
          <a:p>
            <a:r>
              <a:rPr lang="zh-CN" altLang="en-US" dirty="0"/>
              <a:t>基于神经网络的分布表示一般称为词向量、词嵌入（ </a:t>
            </a:r>
            <a:r>
              <a:rPr lang="en-US" altLang="zh-CN" dirty="0"/>
              <a:t>word embedding</a:t>
            </a:r>
            <a:r>
              <a:rPr lang="zh-CN" altLang="en-US" dirty="0"/>
              <a:t>）或分布式表示（ </a:t>
            </a:r>
            <a:r>
              <a:rPr lang="en-US" altLang="zh-CN" dirty="0"/>
              <a:t>distributed representation</a:t>
            </a:r>
            <a:r>
              <a:rPr lang="zh-CN" altLang="en-US" dirty="0"/>
              <a:t>）。核心依然是上下文的表示以及上下文与目标词之间的关系的建模。</a:t>
            </a:r>
          </a:p>
          <a:p>
            <a:r>
              <a:rPr lang="zh-CN" altLang="en-US" dirty="0"/>
              <a:t>前面面了解到独热编码的维度过大的缺点。对此进行如下改进：</a:t>
            </a:r>
            <a:br>
              <a:rPr lang="zh-CN" altLang="en-US" dirty="0"/>
            </a:br>
            <a:endParaRPr lang="zh-CN" altLang="en-US" dirty="0"/>
          </a:p>
          <a:p>
            <a:pPr marL="0" indent="0">
              <a:buNone/>
            </a:pPr>
            <a:r>
              <a:rPr lang="en-US" altLang="zh-CN" dirty="0"/>
              <a:t>1</a:t>
            </a:r>
            <a:r>
              <a:rPr lang="zh-CN" altLang="en-US" dirty="0"/>
              <a:t>、将</a:t>
            </a:r>
            <a:r>
              <a:rPr lang="en-US" altLang="zh-CN" dirty="0"/>
              <a:t>vector</a:t>
            </a:r>
            <a:r>
              <a:rPr lang="zh-CN" altLang="en-US" dirty="0"/>
              <a:t>每一个元素由整形改为浮点型，变为整个实数范围的表示； </a:t>
            </a:r>
          </a:p>
          <a:p>
            <a:pPr marL="0" indent="0">
              <a:buNone/>
            </a:pPr>
            <a:endParaRPr lang="en-US" altLang="zh-CN" dirty="0"/>
          </a:p>
          <a:p>
            <a:pPr marL="0" indent="0">
              <a:buNone/>
            </a:pPr>
            <a:r>
              <a:rPr lang="en-US" altLang="zh-CN" dirty="0"/>
              <a:t>2</a:t>
            </a:r>
            <a:r>
              <a:rPr lang="zh-CN" altLang="en-US" dirty="0"/>
              <a:t>、将原来稀疏的巨大维度压缩嵌入到一个更小维度的空间。如图所示： </a:t>
            </a:r>
            <a:endParaRPr lang="en-US" altLang="zh-CN" dirty="0"/>
          </a:p>
          <a:p>
            <a:pPr marL="0" indent="0">
              <a:buNone/>
            </a:pPr>
            <a:endParaRPr lang="en-US" altLang="zh-CN" dirty="0">
              <a:effectLst/>
            </a:endParaRPr>
          </a:p>
          <a:p>
            <a:pPr marL="0" indent="0">
              <a:buNone/>
            </a:pPr>
            <a:r>
              <a:rPr lang="zh-CN" altLang="en-US" dirty="0"/>
              <a:t>本质：词向量是训练神经网络时候的隐藏层参数或者说矩阵。</a:t>
            </a:r>
            <a:endParaRPr lang="zh-CN" altLang="en-US" dirty="0">
              <a:effectLst/>
            </a:endParaRPr>
          </a:p>
        </p:txBody>
      </p:sp>
      <p:pic>
        <p:nvPicPr>
          <p:cNvPr id="5" name="图片 4">
            <a:extLst>
              <a:ext uri="{FF2B5EF4-FFF2-40B4-BE49-F238E27FC236}">
                <a16:creationId xmlns:a16="http://schemas.microsoft.com/office/drawing/2014/main" id="{EA9C1B0D-8D0B-4EB6-917D-29B7DEA172DD}"/>
              </a:ext>
            </a:extLst>
          </p:cNvPr>
          <p:cNvPicPr>
            <a:picLocks noChangeAspect="1"/>
          </p:cNvPicPr>
          <p:nvPr/>
        </p:nvPicPr>
        <p:blipFill rotWithShape="1">
          <a:blip r:embed="rId2">
            <a:extLst>
              <a:ext uri="{28A0092B-C50C-407E-A947-70E740481C1C}">
                <a14:useLocalDpi xmlns:a14="http://schemas.microsoft.com/office/drawing/2010/main" val="0"/>
              </a:ext>
            </a:extLst>
          </a:blip>
          <a:srcRect r="8922"/>
          <a:stretch/>
        </p:blipFill>
        <p:spPr>
          <a:xfrm>
            <a:off x="7467601" y="1155422"/>
            <a:ext cx="4724400" cy="4344831"/>
          </a:xfrm>
          <a:prstGeom prst="rect">
            <a:avLst/>
          </a:prstGeom>
        </p:spPr>
      </p:pic>
    </p:spTree>
    <p:extLst>
      <p:ext uri="{BB962C8B-B14F-4D97-AF65-F5344CB8AC3E}">
        <p14:creationId xmlns:p14="http://schemas.microsoft.com/office/powerpoint/2010/main" val="250236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8E1D7-42EE-49FF-8ED1-E114F10E4CF5}"/>
              </a:ext>
            </a:extLst>
          </p:cNvPr>
          <p:cNvSpPr>
            <a:spLocks noGrp="1"/>
          </p:cNvSpPr>
          <p:nvPr>
            <p:ph type="title"/>
          </p:nvPr>
        </p:nvSpPr>
        <p:spPr>
          <a:xfrm>
            <a:off x="645130" y="0"/>
            <a:ext cx="9662652" cy="720436"/>
          </a:xfrm>
        </p:spPr>
        <p:txBody>
          <a:bodyPr/>
          <a:lstStyle/>
          <a:p>
            <a:r>
              <a:rPr lang="en-US" altLang="zh-CN" dirty="0"/>
              <a:t>NLM</a:t>
            </a:r>
            <a:endParaRPr lang="zh-CN" altLang="en-US" dirty="0"/>
          </a:p>
        </p:txBody>
      </p:sp>
      <p:sp>
        <p:nvSpPr>
          <p:cNvPr id="3" name="内容占位符 2">
            <a:extLst>
              <a:ext uri="{FF2B5EF4-FFF2-40B4-BE49-F238E27FC236}">
                <a16:creationId xmlns:a16="http://schemas.microsoft.com/office/drawing/2014/main" id="{9A5ABB31-5142-4F24-8CCC-2C908AA41973}"/>
              </a:ext>
            </a:extLst>
          </p:cNvPr>
          <p:cNvSpPr>
            <a:spLocks noGrp="1"/>
          </p:cNvSpPr>
          <p:nvPr>
            <p:ph idx="1"/>
          </p:nvPr>
        </p:nvSpPr>
        <p:spPr>
          <a:xfrm>
            <a:off x="274072" y="609600"/>
            <a:ext cx="11643852" cy="6248400"/>
          </a:xfrm>
        </p:spPr>
        <p:txBody>
          <a:bodyPr/>
          <a:lstStyle/>
          <a:p>
            <a:r>
              <a:rPr lang="zh-CN" altLang="en-US" dirty="0"/>
              <a:t>神经语言模型（</a:t>
            </a:r>
            <a:r>
              <a:rPr lang="en-US" altLang="zh-CN" dirty="0"/>
              <a:t>Neural Language Model</a:t>
            </a:r>
            <a:r>
              <a:rPr lang="zh-CN" altLang="en-US" dirty="0"/>
              <a:t>）是</a:t>
            </a:r>
            <a:r>
              <a:rPr lang="en-US" altLang="zh-CN" dirty="0"/>
              <a:t>Word Embeddings</a:t>
            </a:r>
            <a:r>
              <a:rPr lang="zh-CN" altLang="en-US" dirty="0"/>
              <a:t>的基本思想，在很多其他文献中也有神经概率语言模型（</a:t>
            </a:r>
            <a:r>
              <a:rPr lang="en-US" altLang="zh-CN" dirty="0"/>
              <a:t>Neural Probabilistic Language Model</a:t>
            </a:r>
            <a:r>
              <a:rPr lang="zh-CN" altLang="en-US" dirty="0"/>
              <a:t>，</a:t>
            </a:r>
            <a:r>
              <a:rPr lang="en-US" altLang="zh-CN" dirty="0"/>
              <a:t>NPLM</a:t>
            </a:r>
            <a:r>
              <a:rPr lang="zh-CN" altLang="en-US" dirty="0"/>
              <a:t>）或者神经网络语言模型（</a:t>
            </a:r>
            <a:r>
              <a:rPr lang="en-US" altLang="zh-CN" dirty="0"/>
              <a:t>Neural Network Language Model</a:t>
            </a:r>
            <a:r>
              <a:rPr lang="zh-CN" altLang="en-US" dirty="0"/>
              <a:t>，</a:t>
            </a:r>
            <a:r>
              <a:rPr lang="en-US" altLang="zh-CN" dirty="0"/>
              <a:t>NNLM</a:t>
            </a:r>
            <a:r>
              <a:rPr lang="zh-CN" altLang="en-US" dirty="0"/>
              <a:t>），都是指一个东西。</a:t>
            </a:r>
            <a:endParaRPr lang="en-US" altLang="zh-CN" dirty="0"/>
          </a:p>
          <a:p>
            <a:r>
              <a:rPr lang="zh-CN" altLang="en-US" dirty="0"/>
              <a:t>在</a:t>
            </a:r>
            <a:r>
              <a:rPr lang="en-US" altLang="zh-CN" dirty="0"/>
              <a:t>N-gram</a:t>
            </a:r>
            <a:r>
              <a:rPr lang="zh-CN" altLang="en-US" dirty="0"/>
              <a:t>语言模型中，计算条件概率的方法是简单的用</a:t>
            </a:r>
            <a:r>
              <a:rPr lang="zh-CN" altLang="en-US" b="1" u="sng" dirty="0">
                <a:solidFill>
                  <a:srgbClr val="FFFF00"/>
                </a:solidFill>
              </a:rPr>
              <a:t>词频做除法</a:t>
            </a:r>
            <a:r>
              <a:rPr lang="zh-CN" altLang="en-US" dirty="0"/>
              <a:t>然后归一化。比如</a:t>
            </a:r>
            <a:r>
              <a:rPr lang="en-US" altLang="zh-CN" dirty="0"/>
              <a:t>n-gram</a:t>
            </a:r>
            <a:r>
              <a:rPr lang="zh-CN" altLang="en-US" dirty="0"/>
              <a:t>的问题</a:t>
            </a:r>
            <a:endParaRPr lang="en-US" altLang="zh-CN" dirty="0"/>
          </a:p>
          <a:p>
            <a:pPr marL="0" indent="0">
              <a:buNone/>
            </a:pPr>
            <a:endParaRPr lang="en-US" altLang="zh-CN" dirty="0"/>
          </a:p>
          <a:p>
            <a:pPr marL="0" indent="0">
              <a:buNone/>
            </a:pPr>
            <a:endParaRPr lang="en-US" altLang="zh-CN" dirty="0"/>
          </a:p>
          <a:p>
            <a:r>
              <a:rPr lang="en-US" altLang="zh-CN" dirty="0"/>
              <a:t>Context</a:t>
            </a:r>
            <a:r>
              <a:rPr lang="zh-CN" altLang="en-US" dirty="0"/>
              <a:t>代表词</a:t>
            </a:r>
            <a:r>
              <a:rPr lang="en-US" altLang="zh-CN" dirty="0"/>
              <a:t>w</a:t>
            </a:r>
            <a:r>
              <a:rPr lang="zh-CN" altLang="en-US" dirty="0"/>
              <a:t>的上下文，对应</a:t>
            </a:r>
            <a:r>
              <a:rPr lang="en-US" altLang="zh-CN" dirty="0"/>
              <a:t>N-gram</a:t>
            </a:r>
            <a:r>
              <a:rPr lang="zh-CN" altLang="en-US" dirty="0"/>
              <a:t>就是词</a:t>
            </a:r>
            <a:r>
              <a:rPr lang="en-US" altLang="zh-CN" dirty="0"/>
              <a:t>w</a:t>
            </a:r>
            <a:r>
              <a:rPr lang="zh-CN" altLang="en-US" dirty="0"/>
              <a:t>的前</a:t>
            </a:r>
            <a:r>
              <a:rPr lang="en-US" altLang="zh-CN" dirty="0"/>
              <a:t>N-1</a:t>
            </a:r>
            <a:r>
              <a:rPr lang="zh-CN" altLang="en-US" dirty="0"/>
              <a:t>个词。之后对目标函数进行最大化，由上可见，概率实际上概率</a:t>
            </a:r>
            <a:r>
              <a:rPr lang="en-US" altLang="zh-CN" dirty="0"/>
              <a:t>p</a:t>
            </a:r>
            <a:r>
              <a:rPr lang="zh-CN" altLang="en-US" dirty="0"/>
              <a:t>是</a:t>
            </a:r>
            <a:r>
              <a:rPr lang="en-US" altLang="zh-CN" dirty="0"/>
              <a:t>w</a:t>
            </a:r>
            <a:r>
              <a:rPr lang="zh-CN" altLang="en-US" dirty="0"/>
              <a:t>和</a:t>
            </a:r>
            <a:r>
              <a:rPr lang="en-US" altLang="zh-CN" dirty="0"/>
              <a:t>Context(x)</a:t>
            </a:r>
            <a:r>
              <a:rPr lang="zh-CN" altLang="en-US" dirty="0"/>
              <a:t>的函数：</a:t>
            </a:r>
            <a:endParaRPr lang="en-US" altLang="zh-CN" dirty="0"/>
          </a:p>
          <a:p>
            <a:endParaRPr lang="en-US" altLang="zh-CN" dirty="0"/>
          </a:p>
          <a:p>
            <a:endParaRPr lang="en-US" altLang="zh-CN" dirty="0"/>
          </a:p>
          <a:p>
            <a:r>
              <a:rPr lang="zh-CN" altLang="en-US" dirty="0"/>
              <a:t>其中</a:t>
            </a:r>
            <a:r>
              <a:rPr lang="en-US" altLang="zh-CN" dirty="0"/>
              <a:t>θ</a:t>
            </a:r>
            <a:r>
              <a:rPr lang="zh-CN" altLang="en-US" dirty="0"/>
              <a:t>为待定参数集，这样将</a:t>
            </a:r>
            <a:r>
              <a:rPr lang="zh-CN" altLang="en-US" b="1" u="sng" dirty="0">
                <a:solidFill>
                  <a:srgbClr val="FFFF00"/>
                </a:solidFill>
              </a:rPr>
              <a:t>计算所有的条件概率</a:t>
            </a:r>
            <a:r>
              <a:rPr lang="zh-CN" altLang="en-US" dirty="0"/>
              <a:t>转化为了</a:t>
            </a:r>
            <a:r>
              <a:rPr lang="zh-CN" altLang="en-US" b="1" u="sng" dirty="0">
                <a:solidFill>
                  <a:srgbClr val="FFFF00"/>
                </a:solidFill>
              </a:rPr>
              <a:t>最优化目标函数</a:t>
            </a:r>
            <a:r>
              <a:rPr lang="zh-CN" altLang="en-US" dirty="0"/>
              <a:t>，</a:t>
            </a:r>
            <a:r>
              <a:rPr lang="zh-CN" altLang="en-US" b="1" u="sng" dirty="0">
                <a:solidFill>
                  <a:srgbClr val="FFFF00"/>
                </a:solidFill>
              </a:rPr>
              <a:t>求解得到</a:t>
            </a:r>
            <a:r>
              <a:rPr lang="en-US" altLang="zh-CN" b="1" u="sng" dirty="0">
                <a:solidFill>
                  <a:srgbClr val="FFFF00"/>
                </a:solidFill>
              </a:rPr>
              <a:t>θ</a:t>
            </a:r>
            <a:r>
              <a:rPr lang="zh-CN" altLang="en-US" b="1" u="sng" dirty="0">
                <a:solidFill>
                  <a:srgbClr val="FFFF00"/>
                </a:solidFill>
              </a:rPr>
              <a:t>的过程。</a:t>
            </a:r>
            <a:r>
              <a:rPr lang="zh-CN" altLang="en-US" dirty="0"/>
              <a:t>通过选取合适模型可以使得</a:t>
            </a:r>
            <a:r>
              <a:rPr lang="en-US" altLang="zh-CN" dirty="0"/>
              <a:t>θ</a:t>
            </a:r>
            <a:r>
              <a:rPr lang="zh-CN" altLang="en-US" dirty="0"/>
              <a:t>参数的个数远小于</a:t>
            </a:r>
            <a:r>
              <a:rPr lang="en-US" altLang="zh-CN" dirty="0"/>
              <a:t>N-gram</a:t>
            </a:r>
            <a:r>
              <a:rPr lang="zh-CN" altLang="en-US" dirty="0"/>
              <a:t>模型中参数的个数。</a:t>
            </a:r>
            <a:endParaRPr lang="en-US" altLang="zh-CN" dirty="0"/>
          </a:p>
          <a:p>
            <a:endParaRPr lang="en-US" altLang="zh-CN" dirty="0"/>
          </a:p>
          <a:p>
            <a:endParaRPr lang="en-US" altLang="zh-CN" dirty="0"/>
          </a:p>
          <a:p>
            <a:r>
              <a:rPr lang="zh-CN" altLang="en-US" dirty="0"/>
              <a:t>既然是神经概率语言模型，那么实现的时候自然有一个神经网络，结构图如下一页</a:t>
            </a:r>
            <a:endParaRPr lang="en-US" altLang="zh-CN" dirty="0"/>
          </a:p>
          <a:p>
            <a:endParaRPr lang="zh-CN" altLang="en-US" dirty="0"/>
          </a:p>
          <a:p>
            <a:pPr marL="0" indent="0">
              <a:buNone/>
            </a:pPr>
            <a:endParaRPr lang="zh-CN" altLang="en-US" dirty="0"/>
          </a:p>
        </p:txBody>
      </p:sp>
      <p:pic>
        <p:nvPicPr>
          <p:cNvPr id="8" name="图片 7">
            <a:extLst>
              <a:ext uri="{FF2B5EF4-FFF2-40B4-BE49-F238E27FC236}">
                <a16:creationId xmlns:a16="http://schemas.microsoft.com/office/drawing/2014/main" id="{D05965D5-2977-4051-901D-F5BA2482397B}"/>
              </a:ext>
            </a:extLst>
          </p:cNvPr>
          <p:cNvPicPr>
            <a:picLocks noChangeAspect="1"/>
          </p:cNvPicPr>
          <p:nvPr/>
        </p:nvPicPr>
        <p:blipFill rotWithShape="1">
          <a:blip r:embed="rId2"/>
          <a:srcRect t="12807"/>
          <a:stretch/>
        </p:blipFill>
        <p:spPr>
          <a:xfrm>
            <a:off x="4004318" y="2297419"/>
            <a:ext cx="3601474" cy="538703"/>
          </a:xfrm>
          <a:prstGeom prst="rect">
            <a:avLst/>
          </a:prstGeom>
        </p:spPr>
      </p:pic>
      <p:pic>
        <p:nvPicPr>
          <p:cNvPr id="9" name="图片 8">
            <a:extLst>
              <a:ext uri="{FF2B5EF4-FFF2-40B4-BE49-F238E27FC236}">
                <a16:creationId xmlns:a16="http://schemas.microsoft.com/office/drawing/2014/main" id="{7A06491C-9195-45D5-ACC6-4E39CFD4F2DA}"/>
              </a:ext>
            </a:extLst>
          </p:cNvPr>
          <p:cNvPicPr>
            <a:picLocks noChangeAspect="1"/>
          </p:cNvPicPr>
          <p:nvPr/>
        </p:nvPicPr>
        <p:blipFill>
          <a:blip r:embed="rId3"/>
          <a:stretch>
            <a:fillRect/>
          </a:stretch>
        </p:blipFill>
        <p:spPr>
          <a:xfrm>
            <a:off x="3564098" y="3894780"/>
            <a:ext cx="5063799" cy="538702"/>
          </a:xfrm>
          <a:prstGeom prst="rect">
            <a:avLst/>
          </a:prstGeom>
        </p:spPr>
      </p:pic>
    </p:spTree>
    <p:extLst>
      <p:ext uri="{BB962C8B-B14F-4D97-AF65-F5344CB8AC3E}">
        <p14:creationId xmlns:p14="http://schemas.microsoft.com/office/powerpoint/2010/main" val="185163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57653-A44D-4509-90F6-24D3AF57D6FB}"/>
              </a:ext>
            </a:extLst>
          </p:cNvPr>
          <p:cNvSpPr>
            <a:spLocks noGrp="1"/>
          </p:cNvSpPr>
          <p:nvPr>
            <p:ph type="title"/>
          </p:nvPr>
        </p:nvSpPr>
        <p:spPr>
          <a:xfrm>
            <a:off x="-13856" y="-96982"/>
            <a:ext cx="9157855" cy="637309"/>
          </a:xfrm>
        </p:spPr>
        <p:txBody>
          <a:bodyPr/>
          <a:lstStyle/>
          <a:p>
            <a:r>
              <a:rPr lang="en-US" altLang="zh-CN" dirty="0"/>
              <a:t>      NLM</a:t>
            </a:r>
            <a:endParaRPr lang="zh-CN" altLang="en-US" dirty="0"/>
          </a:p>
        </p:txBody>
      </p:sp>
      <p:sp>
        <p:nvSpPr>
          <p:cNvPr id="3" name="内容占位符 2">
            <a:extLst>
              <a:ext uri="{FF2B5EF4-FFF2-40B4-BE49-F238E27FC236}">
                <a16:creationId xmlns:a16="http://schemas.microsoft.com/office/drawing/2014/main" id="{4319F1E0-A046-4CE9-AD04-A86F209F4719}"/>
              </a:ext>
            </a:extLst>
          </p:cNvPr>
          <p:cNvSpPr>
            <a:spLocks noGrp="1"/>
          </p:cNvSpPr>
          <p:nvPr>
            <p:ph idx="1"/>
          </p:nvPr>
        </p:nvSpPr>
        <p:spPr>
          <a:xfrm>
            <a:off x="0" y="540327"/>
            <a:ext cx="6235665" cy="6317673"/>
          </a:xfrm>
        </p:spPr>
        <p:txBody>
          <a:bodyPr>
            <a:normAutofit lnSpcReduction="10000"/>
          </a:bodyPr>
          <a:lstStyle/>
          <a:p>
            <a:pPr marL="0" indent="0">
              <a:buNone/>
            </a:pPr>
            <a:r>
              <a:rPr lang="zh-CN" altLang="en-US" dirty="0"/>
              <a:t>（</a:t>
            </a:r>
            <a:r>
              <a:rPr lang="en-US" altLang="zh-CN" dirty="0"/>
              <a:t>1</a:t>
            </a:r>
            <a:r>
              <a:rPr lang="zh-CN" altLang="en-US" dirty="0"/>
              <a:t>）输入层</a:t>
            </a:r>
          </a:p>
          <a:p>
            <a:pPr marL="0" indent="0">
              <a:buNone/>
            </a:pPr>
            <a:r>
              <a:rPr lang="zh-CN" altLang="en-US" dirty="0"/>
              <a:t>这里就是词</a:t>
            </a:r>
            <a:r>
              <a:rPr lang="en-US" altLang="zh-CN" dirty="0"/>
              <a:t>w</a:t>
            </a:r>
            <a:r>
              <a:rPr lang="zh-CN" altLang="en-US" dirty="0"/>
              <a:t>的上下文，如果用</a:t>
            </a:r>
            <a:r>
              <a:rPr lang="en-US" altLang="zh-CN" dirty="0"/>
              <a:t>N-gram</a:t>
            </a:r>
            <a:r>
              <a:rPr lang="zh-CN" altLang="en-US" dirty="0"/>
              <a:t>的方法就是词</a:t>
            </a:r>
            <a:r>
              <a:rPr lang="en-US" altLang="zh-CN" dirty="0"/>
              <a:t>w</a:t>
            </a:r>
            <a:r>
              <a:rPr lang="zh-CN" altLang="en-US" dirty="0"/>
              <a:t>的前</a:t>
            </a:r>
            <a:r>
              <a:rPr lang="en-US" altLang="zh-CN" dirty="0"/>
              <a:t>n-1</a:t>
            </a:r>
            <a:r>
              <a:rPr lang="zh-CN" altLang="en-US" dirty="0"/>
              <a:t>个词了。每一个词都作为一个长度为</a:t>
            </a:r>
            <a:r>
              <a:rPr lang="en-US" altLang="zh-CN" dirty="0"/>
              <a:t>V</a:t>
            </a:r>
            <a:r>
              <a:rPr lang="zh-CN" altLang="en-US" dirty="0"/>
              <a:t>的</a:t>
            </a:r>
            <a:r>
              <a:rPr lang="en-US" altLang="zh-CN" dirty="0"/>
              <a:t>one-hot</a:t>
            </a:r>
            <a:r>
              <a:rPr lang="zh-CN" altLang="en-US" dirty="0"/>
              <a:t>向量传入神经网络中</a:t>
            </a:r>
            <a:endParaRPr lang="en-US" altLang="zh-CN" dirty="0"/>
          </a:p>
          <a:p>
            <a:pPr marL="0" indent="0">
              <a:buNone/>
            </a:pPr>
            <a:r>
              <a:rPr lang="zh-CN" altLang="en-US" dirty="0"/>
              <a:t>（</a:t>
            </a:r>
            <a:r>
              <a:rPr lang="en-US" altLang="zh-CN" dirty="0"/>
              <a:t>2</a:t>
            </a:r>
            <a:r>
              <a:rPr lang="zh-CN" altLang="en-US" dirty="0"/>
              <a:t>）投影层</a:t>
            </a:r>
          </a:p>
          <a:p>
            <a:pPr marL="0" indent="0">
              <a:buNone/>
            </a:pPr>
            <a:r>
              <a:rPr lang="zh-CN" altLang="en-US" dirty="0"/>
              <a:t>在投影层中，存在一个</a:t>
            </a:r>
            <a:r>
              <a:rPr lang="en-US" altLang="zh-CN" dirty="0"/>
              <a:t>look-up</a:t>
            </a:r>
            <a:r>
              <a:rPr lang="zh-CN" altLang="en-US" dirty="0"/>
              <a:t>表</a:t>
            </a:r>
            <a:r>
              <a:rPr lang="en-US" altLang="zh-CN" dirty="0"/>
              <a:t>C</a:t>
            </a:r>
            <a:r>
              <a:rPr lang="zh-CN" altLang="en-US" dirty="0"/>
              <a:t>，</a:t>
            </a:r>
            <a:r>
              <a:rPr lang="en-US" altLang="zh-CN" dirty="0"/>
              <a:t>C</a:t>
            </a:r>
            <a:r>
              <a:rPr lang="zh-CN" altLang="en-US" dirty="0"/>
              <a:t>被表示成一个</a:t>
            </a:r>
            <a:r>
              <a:rPr lang="en-US" altLang="zh-CN" b="1" u="sng" dirty="0">
                <a:solidFill>
                  <a:srgbClr val="FFFF00"/>
                </a:solidFill>
              </a:rPr>
              <a:t>V*m</a:t>
            </a:r>
            <a:r>
              <a:rPr lang="zh-CN" altLang="en-US" b="1" u="sng" dirty="0">
                <a:solidFill>
                  <a:srgbClr val="FFFF00"/>
                </a:solidFill>
              </a:rPr>
              <a:t>的自由参数矩阵</a:t>
            </a:r>
            <a:r>
              <a:rPr lang="zh-CN" altLang="en-US" dirty="0"/>
              <a:t>，其中</a:t>
            </a:r>
            <a:r>
              <a:rPr lang="en-US" altLang="zh-CN" dirty="0"/>
              <a:t>V</a:t>
            </a:r>
            <a:r>
              <a:rPr lang="zh-CN" altLang="en-US" dirty="0"/>
              <a:t>是词典的大小，而</a:t>
            </a:r>
            <a:r>
              <a:rPr lang="en-US" altLang="zh-CN" dirty="0"/>
              <a:t>m</a:t>
            </a:r>
            <a:r>
              <a:rPr lang="zh-CN" altLang="en-US" dirty="0"/>
              <a:t>作为自定义的参数，一般是</a:t>
            </a:r>
            <a:r>
              <a:rPr lang="en-US" altLang="zh-CN" dirty="0"/>
              <a:t>10^2</a:t>
            </a:r>
            <a:r>
              <a:rPr lang="zh-CN" altLang="en-US" dirty="0"/>
              <a:t>的倍数。每一个</a:t>
            </a:r>
            <a:r>
              <a:rPr lang="en-US" altLang="zh-CN" dirty="0"/>
              <a:t>one-hot</a:t>
            </a:r>
            <a:r>
              <a:rPr lang="zh-CN" altLang="en-US" dirty="0"/>
              <a:t>向量都经过表</a:t>
            </a:r>
            <a:r>
              <a:rPr lang="en-US" altLang="zh-CN" dirty="0"/>
              <a:t>C</a:t>
            </a:r>
            <a:r>
              <a:rPr lang="zh-CN" altLang="en-US" dirty="0"/>
              <a:t>的转化变成一个词向量。</a:t>
            </a:r>
            <a:r>
              <a:rPr lang="en-US" altLang="zh-CN" dirty="0"/>
              <a:t>n-1</a:t>
            </a:r>
            <a:r>
              <a:rPr lang="zh-CN" altLang="en-US" dirty="0"/>
              <a:t>个词向量首尾相接的拼起来，转化为</a:t>
            </a:r>
            <a:r>
              <a:rPr lang="en-US" altLang="zh-CN" dirty="0"/>
              <a:t>(n-1)m</a:t>
            </a:r>
            <a:r>
              <a:rPr lang="zh-CN" altLang="en-US" dirty="0"/>
              <a:t>的列向量</a:t>
            </a:r>
            <a:r>
              <a:rPr lang="en-US" altLang="zh-CN" dirty="0" err="1"/>
              <a:t>Xw</a:t>
            </a:r>
            <a:r>
              <a:rPr lang="zh-CN" altLang="en-US" dirty="0"/>
              <a:t>输入到下一层。</a:t>
            </a:r>
            <a:endParaRPr lang="en-US" altLang="zh-CN" dirty="0"/>
          </a:p>
          <a:p>
            <a:pPr marL="0" indent="0">
              <a:buNone/>
            </a:pPr>
            <a:r>
              <a:rPr lang="zh-CN" altLang="en-US" dirty="0"/>
              <a:t>（</a:t>
            </a:r>
            <a:r>
              <a:rPr lang="en-US" altLang="zh-CN" dirty="0"/>
              <a:t>3</a:t>
            </a:r>
            <a:r>
              <a:rPr lang="zh-CN" altLang="en-US" dirty="0"/>
              <a:t>）隐藏层</a:t>
            </a:r>
            <a:endParaRPr lang="en-US" altLang="zh-CN" dirty="0"/>
          </a:p>
          <a:p>
            <a:pPr marL="0" indent="0">
              <a:buNone/>
            </a:pPr>
            <a:r>
              <a:rPr lang="zh-CN" altLang="en-US" dirty="0"/>
              <a:t>话不多说，拼接后的向量会经过一个规模为 </a:t>
            </a:r>
            <a:r>
              <a:rPr lang="en-US" altLang="zh-CN" dirty="0"/>
              <a:t>h </a:t>
            </a:r>
            <a:r>
              <a:rPr lang="zh-CN" altLang="en-US" dirty="0"/>
              <a:t>隐藏层，</a:t>
            </a:r>
            <a:r>
              <a:rPr lang="en-US" altLang="zh-CN" dirty="0"/>
              <a:t>tanh</a:t>
            </a:r>
            <a:r>
              <a:rPr lang="zh-CN" altLang="en-US" dirty="0"/>
              <a:t>作为激活函数</a:t>
            </a:r>
            <a:endParaRPr lang="en-US" altLang="zh-CN" dirty="0"/>
          </a:p>
          <a:p>
            <a:pPr marL="0" indent="0">
              <a:buNone/>
            </a:pPr>
            <a:r>
              <a:rPr lang="zh-CN" altLang="en-US" dirty="0"/>
              <a:t>（</a:t>
            </a:r>
            <a:r>
              <a:rPr lang="en-US" altLang="zh-CN" dirty="0"/>
              <a:t>4</a:t>
            </a:r>
            <a:r>
              <a:rPr lang="zh-CN" altLang="en-US" dirty="0"/>
              <a:t>）输出层</a:t>
            </a:r>
            <a:endParaRPr lang="en-US" altLang="zh-CN" dirty="0"/>
          </a:p>
          <a:p>
            <a:pPr marL="0" indent="0">
              <a:buNone/>
            </a:pPr>
            <a:r>
              <a:rPr lang="zh-CN" altLang="en-US" dirty="0"/>
              <a:t>最后会经过一个规模为 </a:t>
            </a:r>
            <a:r>
              <a:rPr lang="en-US" altLang="zh-CN" dirty="0"/>
              <a:t>V </a:t>
            </a:r>
            <a:r>
              <a:rPr lang="zh-CN" altLang="en-US" dirty="0"/>
              <a:t>的 </a:t>
            </a:r>
            <a:r>
              <a:rPr lang="en-US" altLang="zh-CN" dirty="0" err="1"/>
              <a:t>Softmax</a:t>
            </a:r>
            <a:r>
              <a:rPr lang="en-US" altLang="zh-CN" dirty="0"/>
              <a:t> </a:t>
            </a:r>
            <a:r>
              <a:rPr lang="zh-CN" altLang="en-US" dirty="0"/>
              <a:t>输出层，从而得到词表中每个词作为下一个词的概率分布</a:t>
            </a:r>
            <a:endParaRPr lang="en-US" altLang="zh-CN" dirty="0"/>
          </a:p>
          <a:p>
            <a:pPr marL="0" indent="0">
              <a:buNone/>
            </a:pPr>
            <a:r>
              <a:rPr lang="zh-CN" altLang="en-US" dirty="0"/>
              <a:t>整个模型可以概括为如右边这个公式</a:t>
            </a:r>
          </a:p>
        </p:txBody>
      </p:sp>
      <p:pic>
        <p:nvPicPr>
          <p:cNvPr id="6" name="图片 5">
            <a:extLst>
              <a:ext uri="{FF2B5EF4-FFF2-40B4-BE49-F238E27FC236}">
                <a16:creationId xmlns:a16="http://schemas.microsoft.com/office/drawing/2014/main" id="{EE310A42-C13D-4D91-8D90-25E920A47DE1}"/>
              </a:ext>
            </a:extLst>
          </p:cNvPr>
          <p:cNvPicPr>
            <a:picLocks noChangeAspect="1"/>
          </p:cNvPicPr>
          <p:nvPr/>
        </p:nvPicPr>
        <p:blipFill rotWithShape="1">
          <a:blip r:embed="rId2"/>
          <a:srcRect l="2618"/>
          <a:stretch/>
        </p:blipFill>
        <p:spPr>
          <a:xfrm>
            <a:off x="6096000" y="0"/>
            <a:ext cx="6095999" cy="5186362"/>
          </a:xfrm>
          <a:prstGeom prst="rect">
            <a:avLst/>
          </a:prstGeom>
        </p:spPr>
      </p:pic>
      <p:pic>
        <p:nvPicPr>
          <p:cNvPr id="12" name="图片 11">
            <a:extLst>
              <a:ext uri="{FF2B5EF4-FFF2-40B4-BE49-F238E27FC236}">
                <a16:creationId xmlns:a16="http://schemas.microsoft.com/office/drawing/2014/main" id="{17DD7C66-A84F-45E0-82CC-A5F83B1590E1}"/>
              </a:ext>
            </a:extLst>
          </p:cNvPr>
          <p:cNvPicPr>
            <a:picLocks noChangeAspect="1"/>
          </p:cNvPicPr>
          <p:nvPr/>
        </p:nvPicPr>
        <p:blipFill>
          <a:blip r:embed="rId3"/>
          <a:stretch>
            <a:fillRect/>
          </a:stretch>
        </p:blipFill>
        <p:spPr>
          <a:xfrm>
            <a:off x="7023731" y="5283344"/>
            <a:ext cx="4240536" cy="634099"/>
          </a:xfrm>
          <a:prstGeom prst="rect">
            <a:avLst/>
          </a:prstGeom>
        </p:spPr>
      </p:pic>
      <p:sp>
        <p:nvSpPr>
          <p:cNvPr id="13" name="文本框 12">
            <a:extLst>
              <a:ext uri="{FF2B5EF4-FFF2-40B4-BE49-F238E27FC236}">
                <a16:creationId xmlns:a16="http://schemas.microsoft.com/office/drawing/2014/main" id="{75DAB7ED-173F-4E93-BD9F-B8C97AFD3C99}"/>
              </a:ext>
            </a:extLst>
          </p:cNvPr>
          <p:cNvSpPr txBox="1"/>
          <p:nvPr/>
        </p:nvSpPr>
        <p:spPr>
          <a:xfrm>
            <a:off x="6318792" y="6042746"/>
            <a:ext cx="5790079"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其中神经网络参数：</a:t>
            </a:r>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q </a:t>
            </a:r>
          </a:p>
          <a:p>
            <a:r>
              <a:rPr lang="zh-CN" altLang="en-US" dirty="0">
                <a:latin typeface="Times New Roman" panose="02020603050405020304" pitchFamily="18" charset="0"/>
                <a:cs typeface="Times New Roman" panose="02020603050405020304" pitchFamily="18" charset="0"/>
              </a:rPr>
              <a:t>模型的超参数：</a:t>
            </a:r>
            <a:r>
              <a:rPr lang="en-US" altLang="zh-CN" dirty="0">
                <a:latin typeface="Times New Roman" panose="02020603050405020304" pitchFamily="18" charset="0"/>
                <a:cs typeface="Times New Roman" panose="02020603050405020304" pitchFamily="18" charset="0"/>
              </a:rPr>
              <a:t>m, n, h, N</a:t>
            </a:r>
            <a:endParaRPr lang="zh-CN" altLang="en-US"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DC8BFA8A-A614-4094-88EF-13B57EDCB579}"/>
              </a:ext>
            </a:extLst>
          </p:cNvPr>
          <p:cNvPicPr>
            <a:picLocks noChangeAspect="1"/>
          </p:cNvPicPr>
          <p:nvPr/>
        </p:nvPicPr>
        <p:blipFill rotWithShape="1">
          <a:blip r:embed="rId4"/>
          <a:srcRect l="1212" r="11136"/>
          <a:stretch/>
        </p:blipFill>
        <p:spPr>
          <a:xfrm>
            <a:off x="-83127" y="2203020"/>
            <a:ext cx="6179127" cy="4654980"/>
          </a:xfrm>
          <a:prstGeom prst="rect">
            <a:avLst/>
          </a:prstGeom>
        </p:spPr>
      </p:pic>
    </p:spTree>
    <p:extLst>
      <p:ext uri="{BB962C8B-B14F-4D97-AF65-F5344CB8AC3E}">
        <p14:creationId xmlns:p14="http://schemas.microsoft.com/office/powerpoint/2010/main" val="121892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8EF7A-CFFE-4BD5-B8F6-CB49ACB364F0}"/>
              </a:ext>
            </a:extLst>
          </p:cNvPr>
          <p:cNvSpPr>
            <a:spLocks noGrp="1"/>
          </p:cNvSpPr>
          <p:nvPr>
            <p:ph type="title"/>
          </p:nvPr>
        </p:nvSpPr>
        <p:spPr>
          <a:xfrm>
            <a:off x="645130" y="0"/>
            <a:ext cx="9404723" cy="609601"/>
          </a:xfrm>
        </p:spPr>
        <p:txBody>
          <a:bodyPr/>
          <a:lstStyle/>
          <a:p>
            <a:r>
              <a:rPr lang="en-US" altLang="zh-CN" dirty="0">
                <a:latin typeface="Times New Roman" panose="02020603050405020304" pitchFamily="18" charset="0"/>
                <a:cs typeface="Times New Roman" panose="02020603050405020304" pitchFamily="18" charset="0"/>
              </a:rPr>
              <a:t>Word2Vec</a:t>
            </a:r>
            <a:endParaRPr lang="zh-CN" altLang="en-US" dirty="0"/>
          </a:p>
        </p:txBody>
      </p:sp>
      <p:sp>
        <p:nvSpPr>
          <p:cNvPr id="3" name="内容占位符 2">
            <a:extLst>
              <a:ext uri="{FF2B5EF4-FFF2-40B4-BE49-F238E27FC236}">
                <a16:creationId xmlns:a16="http://schemas.microsoft.com/office/drawing/2014/main" id="{42A0B7F8-50E2-4ABD-84DF-A371DAFC7CCB}"/>
              </a:ext>
            </a:extLst>
          </p:cNvPr>
          <p:cNvSpPr>
            <a:spLocks noGrp="1"/>
          </p:cNvSpPr>
          <p:nvPr>
            <p:ph idx="1"/>
          </p:nvPr>
        </p:nvSpPr>
        <p:spPr>
          <a:xfrm>
            <a:off x="645130" y="609602"/>
            <a:ext cx="10923415" cy="6248398"/>
          </a:xfrm>
        </p:spPr>
        <p:txBody>
          <a:bodyPr>
            <a:normAutofit/>
          </a:bodyPr>
          <a:lstStyle/>
          <a:p>
            <a:r>
              <a:rPr lang="zh-CN" altLang="en-US" dirty="0"/>
              <a:t>前面说的方法都比较</a:t>
            </a:r>
            <a:r>
              <a:rPr lang="en-US" altLang="zh-CN" dirty="0"/>
              <a:t>naïve</a:t>
            </a:r>
            <a:r>
              <a:rPr lang="zh-CN" altLang="en-US" dirty="0"/>
              <a:t>，直到</a:t>
            </a:r>
            <a:r>
              <a:rPr lang="en-US" altLang="zh-CN" dirty="0"/>
              <a:t>w2v</a:t>
            </a:r>
            <a:r>
              <a:rPr lang="zh-CN" altLang="en-US" dirty="0"/>
              <a:t>才算是一个里程碑式的进步</a:t>
            </a:r>
            <a:endParaRPr lang="en-US" altLang="zh-CN" dirty="0"/>
          </a:p>
          <a:p>
            <a:endParaRPr lang="en-US" altLang="zh-CN" dirty="0"/>
          </a:p>
          <a:p>
            <a:pPr marL="0" indent="0">
              <a:buNone/>
            </a:pPr>
            <a:r>
              <a:rPr lang="zh-CN" altLang="en-US" dirty="0"/>
              <a:t>摘自百度百科</a:t>
            </a:r>
            <a:r>
              <a:rPr lang="en-US" altLang="zh-CN" dirty="0"/>
              <a:t>——</a:t>
            </a:r>
          </a:p>
          <a:p>
            <a:r>
              <a:rPr lang="zh-CN" altLang="en-US" dirty="0"/>
              <a:t>从基于统计的建模方法得到的自然语言模型称为统计语言模型。有许多统计语言建模技术，包括</a:t>
            </a:r>
            <a:r>
              <a:rPr lang="en-US" altLang="zh-CN" dirty="0"/>
              <a:t>n</a:t>
            </a:r>
            <a:r>
              <a:rPr lang="zh-CN" altLang="en-US" dirty="0"/>
              <a:t>－</a:t>
            </a:r>
            <a:r>
              <a:rPr lang="en-US" altLang="zh-CN" dirty="0"/>
              <a:t>gram</a:t>
            </a:r>
            <a:r>
              <a:rPr lang="zh-CN" altLang="en-US" dirty="0"/>
              <a:t>、神经网络以及 </a:t>
            </a:r>
            <a:r>
              <a:rPr lang="en-US" altLang="zh-CN" dirty="0" err="1"/>
              <a:t>log_linear</a:t>
            </a:r>
            <a:r>
              <a:rPr lang="en-US" altLang="zh-CN" dirty="0"/>
              <a:t> </a:t>
            </a:r>
            <a:r>
              <a:rPr lang="zh-CN" altLang="en-US" dirty="0"/>
              <a:t>模型等。在对自然语言进行建模的过程中，会出现维数灾难、词语相似性、模型泛化能力以及模型性能等问题。在对统计语言模型进行研究的背景下，</a:t>
            </a:r>
            <a:r>
              <a:rPr lang="en-US" altLang="zh-CN" u="sng" dirty="0"/>
              <a:t>Google </a:t>
            </a:r>
            <a:r>
              <a:rPr lang="zh-CN" altLang="en-US" u="sng" dirty="0"/>
              <a:t>公司在 </a:t>
            </a:r>
            <a:r>
              <a:rPr lang="en-US" altLang="zh-CN" u="sng" dirty="0"/>
              <a:t>2013</a:t>
            </a:r>
            <a:r>
              <a:rPr lang="zh-CN" altLang="en-US" u="sng" dirty="0"/>
              <a:t>年开放了 </a:t>
            </a:r>
            <a:r>
              <a:rPr lang="en-US" altLang="zh-CN" u="sng" dirty="0"/>
              <a:t>Word2vec</a:t>
            </a:r>
            <a:r>
              <a:rPr lang="zh-CN" altLang="en-US" u="sng" dirty="0"/>
              <a:t>这一款用于训练词向量</a:t>
            </a:r>
            <a:r>
              <a:rPr lang="zh-CN" altLang="en-US" dirty="0"/>
              <a:t>的</a:t>
            </a:r>
            <a:r>
              <a:rPr lang="zh-CN" altLang="en-US" b="1" u="sng" dirty="0"/>
              <a:t>软件</a:t>
            </a:r>
            <a:r>
              <a:rPr lang="zh-CN" altLang="en-US" b="1" u="sng" dirty="0">
                <a:solidFill>
                  <a:srgbClr val="FFFF00"/>
                </a:solidFill>
              </a:rPr>
              <a:t>工具</a:t>
            </a:r>
            <a:r>
              <a:rPr lang="zh-CN" altLang="en-US" dirty="0"/>
              <a:t>。</a:t>
            </a:r>
            <a:r>
              <a:rPr lang="en-US" altLang="zh-CN" dirty="0"/>
              <a:t>Word2vec </a:t>
            </a:r>
            <a:r>
              <a:rPr lang="zh-CN" altLang="en-US" dirty="0"/>
              <a:t>可以根据给定的语料库，通过优化后的训练模型快速有效地将一个词语表达成向量形式，为自然语言处理领域的应用研究提供了新的工具。</a:t>
            </a:r>
            <a:endParaRPr lang="en-US" altLang="zh-CN" dirty="0"/>
          </a:p>
          <a:p>
            <a:pPr marL="0" indent="0">
              <a:buNone/>
            </a:pPr>
            <a:endParaRPr lang="en-US" altLang="zh-CN" dirty="0"/>
          </a:p>
          <a:p>
            <a:r>
              <a:rPr lang="en-US" altLang="zh-CN" dirty="0"/>
              <a:t>Word2vec</a:t>
            </a:r>
            <a:r>
              <a:rPr lang="zh-CN" altLang="en-US" dirty="0"/>
              <a:t>是基于</a:t>
            </a:r>
            <a:r>
              <a:rPr lang="en-US" altLang="zh-CN" dirty="0"/>
              <a:t>Hierarchical </a:t>
            </a:r>
            <a:r>
              <a:rPr lang="en-US" altLang="zh-CN" dirty="0" err="1"/>
              <a:t>Softmax</a:t>
            </a:r>
            <a:r>
              <a:rPr lang="en-US" altLang="zh-CN" dirty="0"/>
              <a:t>(</a:t>
            </a:r>
            <a:r>
              <a:rPr lang="zh-CN" altLang="en-US" dirty="0"/>
              <a:t>分层</a:t>
            </a:r>
            <a:r>
              <a:rPr lang="en-US" altLang="zh-CN" dirty="0" err="1"/>
              <a:t>softmax</a:t>
            </a:r>
            <a:r>
              <a:rPr lang="en-US" altLang="zh-CN" dirty="0"/>
              <a:t>)</a:t>
            </a:r>
            <a:r>
              <a:rPr lang="zh-CN" altLang="en-US" dirty="0"/>
              <a:t>和基于</a:t>
            </a:r>
            <a:r>
              <a:rPr lang="en-US" altLang="zh-CN" dirty="0"/>
              <a:t>Negative Sampling(</a:t>
            </a:r>
            <a:r>
              <a:rPr lang="zh-CN" altLang="en-US" dirty="0"/>
              <a:t>负采样</a:t>
            </a:r>
            <a:r>
              <a:rPr lang="en-US" altLang="zh-CN" dirty="0"/>
              <a:t>)</a:t>
            </a:r>
            <a:r>
              <a:rPr lang="zh-CN" altLang="en-US" dirty="0"/>
              <a:t>两种</a:t>
            </a:r>
            <a:r>
              <a:rPr lang="zh-CN" altLang="en-US" b="1" u="sng" dirty="0">
                <a:solidFill>
                  <a:srgbClr val="FFFF00"/>
                </a:solidFill>
              </a:rPr>
              <a:t>加速方式</a:t>
            </a:r>
            <a:r>
              <a:rPr lang="en-US" altLang="zh-CN" dirty="0"/>
              <a:t>(</a:t>
            </a:r>
            <a:r>
              <a:rPr lang="zh-CN" altLang="en-US" dirty="0"/>
              <a:t>可以说是优化方式</a:t>
            </a:r>
            <a:r>
              <a:rPr lang="en-US" altLang="zh-CN" dirty="0"/>
              <a:t>)</a:t>
            </a:r>
            <a:r>
              <a:rPr lang="zh-CN" altLang="en-US" dirty="0"/>
              <a:t>，</a:t>
            </a:r>
            <a:r>
              <a:rPr lang="en-US" altLang="zh-CN" dirty="0"/>
              <a:t> CBOW(</a:t>
            </a:r>
            <a:r>
              <a:rPr lang="zh-CN" altLang="en-US" dirty="0"/>
              <a:t>连续词袋模型</a:t>
            </a:r>
            <a:r>
              <a:rPr lang="en-US" altLang="zh-CN" dirty="0"/>
              <a:t>continuous bag-of-words)</a:t>
            </a:r>
            <a:r>
              <a:rPr lang="zh-CN" altLang="en-US" dirty="0"/>
              <a:t>或</a:t>
            </a:r>
            <a:r>
              <a:rPr lang="en-US" altLang="zh-CN" dirty="0"/>
              <a:t>Skip-gram</a:t>
            </a:r>
            <a:r>
              <a:rPr lang="zh-CN" altLang="en-US" dirty="0"/>
              <a:t>两种截然相反的</a:t>
            </a:r>
            <a:r>
              <a:rPr lang="zh-CN" altLang="en-US" b="1" u="sng" dirty="0">
                <a:solidFill>
                  <a:srgbClr val="FFFF00"/>
                </a:solidFill>
              </a:rPr>
              <a:t>模型构建方式</a:t>
            </a:r>
            <a:r>
              <a:rPr lang="zh-CN" altLang="en-US" u="sng" dirty="0"/>
              <a:t>，</a:t>
            </a:r>
            <a:r>
              <a:rPr lang="zh-CN" altLang="en-US" dirty="0"/>
              <a:t>简单地说</a:t>
            </a:r>
            <a:r>
              <a:rPr lang="en-US" altLang="zh-CN" dirty="0"/>
              <a:t>CBOW</a:t>
            </a:r>
            <a:r>
              <a:rPr lang="zh-CN" altLang="en-US" dirty="0"/>
              <a:t>是在给定上下文基础上预测中心词，</a:t>
            </a:r>
            <a:r>
              <a:rPr lang="en-US" altLang="zh-CN" dirty="0"/>
              <a:t>Skip-gram</a:t>
            </a:r>
            <a:r>
              <a:rPr lang="zh-CN" altLang="en-US" dirty="0"/>
              <a:t>在有中心词后预测上下文</a:t>
            </a:r>
            <a:endParaRPr lang="en-US" altLang="zh-CN" dirty="0"/>
          </a:p>
          <a:p>
            <a:endParaRPr lang="en-US" altLang="zh-CN" dirty="0"/>
          </a:p>
          <a:p>
            <a:pPr marL="0" indent="0">
              <a:buNone/>
            </a:pPr>
            <a:r>
              <a:rPr lang="zh-CN" altLang="en-US" dirty="0"/>
              <a:t>接下来先讲这四个技术 再讲这几个技术的排列组合</a:t>
            </a:r>
            <a:endParaRPr lang="en-US" altLang="zh-CN" dirty="0"/>
          </a:p>
        </p:txBody>
      </p:sp>
    </p:spTree>
    <p:extLst>
      <p:ext uri="{BB962C8B-B14F-4D97-AF65-F5344CB8AC3E}">
        <p14:creationId xmlns:p14="http://schemas.microsoft.com/office/powerpoint/2010/main" val="26695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5D83D-F9CB-478A-B7FD-A2C178A2CCBB}"/>
              </a:ext>
            </a:extLst>
          </p:cNvPr>
          <p:cNvSpPr>
            <a:spLocks noGrp="1"/>
          </p:cNvSpPr>
          <p:nvPr>
            <p:ph type="title"/>
          </p:nvPr>
        </p:nvSpPr>
        <p:spPr>
          <a:xfrm>
            <a:off x="623455" y="0"/>
            <a:ext cx="10377055" cy="734291"/>
          </a:xfrm>
        </p:spPr>
        <p:txBody>
          <a:bodyPr/>
          <a:lstStyle/>
          <a:p>
            <a:r>
              <a:rPr lang="zh-CN" altLang="en-US" dirty="0"/>
              <a:t>先说一下</a:t>
            </a:r>
            <a:r>
              <a:rPr lang="en-US" altLang="zh-CN" dirty="0" err="1"/>
              <a:t>cbow</a:t>
            </a:r>
            <a:r>
              <a:rPr lang="zh-CN" altLang="en-US" dirty="0"/>
              <a:t>和</a:t>
            </a:r>
            <a:r>
              <a:rPr lang="en-US" altLang="zh-CN" dirty="0"/>
              <a:t>skip-gram</a:t>
            </a:r>
            <a:r>
              <a:rPr lang="zh-CN" altLang="en-US" dirty="0"/>
              <a:t>在</a:t>
            </a:r>
            <a:r>
              <a:rPr lang="en-US" altLang="zh-CN" dirty="0"/>
              <a:t>DNN</a:t>
            </a:r>
            <a:r>
              <a:rPr lang="zh-CN" altLang="en-US" dirty="0"/>
              <a:t>上的应用</a:t>
            </a:r>
          </a:p>
        </p:txBody>
      </p:sp>
      <p:sp>
        <p:nvSpPr>
          <p:cNvPr id="3" name="内容占位符 2">
            <a:extLst>
              <a:ext uri="{FF2B5EF4-FFF2-40B4-BE49-F238E27FC236}">
                <a16:creationId xmlns:a16="http://schemas.microsoft.com/office/drawing/2014/main" id="{14267217-588F-4CF2-B229-95113BBC7710}"/>
              </a:ext>
            </a:extLst>
          </p:cNvPr>
          <p:cNvSpPr>
            <a:spLocks noGrp="1"/>
          </p:cNvSpPr>
          <p:nvPr>
            <p:ph idx="1"/>
          </p:nvPr>
        </p:nvSpPr>
        <p:spPr>
          <a:xfrm>
            <a:off x="0" y="734290"/>
            <a:ext cx="12192000" cy="5929745"/>
          </a:xfrm>
        </p:spPr>
        <p:txBody>
          <a:bodyPr>
            <a:normAutofit/>
          </a:bodyPr>
          <a:lstStyle/>
          <a:p>
            <a:r>
              <a:rPr lang="en-US" altLang="zh-CN" dirty="0"/>
              <a:t>DNN</a:t>
            </a:r>
            <a:r>
              <a:rPr lang="zh-CN" altLang="en-US" dirty="0"/>
              <a:t>，</a:t>
            </a:r>
            <a:r>
              <a:rPr lang="en-US" altLang="zh-CN" dirty="0"/>
              <a:t> Deep Neural Networks</a:t>
            </a:r>
            <a:r>
              <a:rPr lang="zh-CN" altLang="en-US" dirty="0"/>
              <a:t>深度神经网络，其实可以看成是一股脑都是全连接层的神经网络</a:t>
            </a:r>
            <a:endParaRPr lang="en-US" altLang="zh-CN" dirty="0"/>
          </a:p>
          <a:p>
            <a:r>
              <a:rPr lang="zh-CN" altLang="en-US" dirty="0"/>
              <a:t>从</a:t>
            </a:r>
            <a:r>
              <a:rPr lang="en-US" altLang="zh-CN" dirty="0"/>
              <a:t>DNN</a:t>
            </a:r>
            <a:r>
              <a:rPr lang="zh-CN" altLang="en-US" dirty="0"/>
              <a:t>按不同层的位置划分，</a:t>
            </a:r>
            <a:r>
              <a:rPr lang="en-US" altLang="zh-CN" dirty="0"/>
              <a:t>DNN</a:t>
            </a:r>
            <a:r>
              <a:rPr lang="zh-CN" altLang="en-US" dirty="0"/>
              <a:t>内部的神经网络层可以分为三类，输入层，隐藏层和输出层</a:t>
            </a:r>
            <a:r>
              <a:rPr lang="en-US" altLang="zh-CN" dirty="0"/>
              <a:t>,</a:t>
            </a:r>
            <a:r>
              <a:rPr lang="zh-CN" altLang="en-US" dirty="0"/>
              <a:t>如下图示例，一般来说第一层是输入层，最后一层是输出层，而中间的层数都是隐藏层。</a:t>
            </a:r>
            <a:endParaRPr lang="en-US" altLang="zh-CN" dirty="0"/>
          </a:p>
          <a:p>
            <a:r>
              <a:rPr lang="en-US" altLang="zh-CN" dirty="0"/>
              <a:t>DNN</a:t>
            </a:r>
            <a:r>
              <a:rPr lang="zh-CN" altLang="en-US" dirty="0"/>
              <a:t>是由感知机模型组合而成，感知机的模型，它是一个有若干输入和一个输出的模型，如下图</a:t>
            </a:r>
            <a:endParaRPr lang="en-US" altLang="zh-CN" dirty="0"/>
          </a:p>
          <a:p>
            <a:pPr marL="0" indent="0">
              <a:buNone/>
            </a:pPr>
            <a:r>
              <a:rPr lang="zh-CN" altLang="en-US" dirty="0"/>
              <a:t>输出和输入之间学习到一个线性关系，得到中间输出结果：</a:t>
            </a:r>
            <a:endParaRPr lang="en-US" altLang="zh-CN" dirty="0"/>
          </a:p>
          <a:p>
            <a:pPr marL="0" indent="0">
              <a:buNone/>
            </a:pPr>
            <a:r>
              <a:rPr lang="zh-CN" altLang="en-US" dirty="0"/>
              <a:t>接着是一个神经元激活函数</a:t>
            </a:r>
            <a:r>
              <a:rPr lang="en-US" altLang="zh-CN" dirty="0"/>
              <a:t>:</a:t>
            </a:r>
          </a:p>
          <a:p>
            <a:pPr marL="0" indent="0">
              <a:buNone/>
            </a:pPr>
            <a:endParaRPr lang="en-US" altLang="zh-CN" dirty="0"/>
          </a:p>
          <a:p>
            <a:r>
              <a:rPr lang="zh-CN" altLang="en-US" dirty="0"/>
              <a:t>跟现在的神经网络比起来弱爆了好么</a:t>
            </a:r>
            <a:endParaRPr lang="en-US" altLang="zh-CN" dirty="0"/>
          </a:p>
          <a:p>
            <a:endParaRPr lang="en-US" altLang="zh-CN" dirty="0"/>
          </a:p>
          <a:p>
            <a:endParaRPr lang="en-US" altLang="zh-CN" sz="2400" dirty="0"/>
          </a:p>
          <a:p>
            <a:pPr marL="0" indent="0">
              <a:buNone/>
            </a:pPr>
            <a:r>
              <a:rPr lang="zh-CN" altLang="en-US" sz="2400" b="1" u="sng" dirty="0">
                <a:solidFill>
                  <a:srgbClr val="FFC000"/>
                </a:solidFill>
              </a:rPr>
              <a:t>后面两页的应用都是在</a:t>
            </a:r>
            <a:r>
              <a:rPr lang="en-US" altLang="zh-CN" sz="2400" b="1" u="sng" dirty="0">
                <a:solidFill>
                  <a:srgbClr val="FFC000"/>
                </a:solidFill>
              </a:rPr>
              <a:t>DNN</a:t>
            </a:r>
            <a:r>
              <a:rPr lang="zh-CN" altLang="en-US" sz="2400" b="1" u="sng" dirty="0">
                <a:solidFill>
                  <a:srgbClr val="FFC000"/>
                </a:solidFill>
              </a:rPr>
              <a:t>！</a:t>
            </a:r>
            <a:r>
              <a:rPr lang="en-US" altLang="zh-CN" sz="2400" b="1" u="sng" dirty="0">
                <a:solidFill>
                  <a:srgbClr val="FFC000"/>
                </a:solidFill>
              </a:rPr>
              <a:t>DNN</a:t>
            </a:r>
            <a:r>
              <a:rPr lang="zh-CN" altLang="en-US" sz="2400" b="1" u="sng" dirty="0">
                <a:solidFill>
                  <a:srgbClr val="FFC000"/>
                </a:solidFill>
              </a:rPr>
              <a:t>！</a:t>
            </a:r>
            <a:endParaRPr lang="en-US" altLang="zh-CN" sz="2400" b="1" u="sng" dirty="0">
              <a:solidFill>
                <a:srgbClr val="FFC000"/>
              </a:solidFill>
            </a:endParaRPr>
          </a:p>
          <a:p>
            <a:pPr marL="0" indent="0">
              <a:buNone/>
            </a:pPr>
            <a:r>
              <a:rPr lang="zh-CN" altLang="en-US" sz="2400" b="1" u="sng" dirty="0">
                <a:solidFill>
                  <a:srgbClr val="FFC000"/>
                </a:solidFill>
              </a:rPr>
              <a:t>还没到</a:t>
            </a:r>
            <a:r>
              <a:rPr lang="en-US" altLang="zh-CN" sz="2400" b="1" u="sng" dirty="0">
                <a:solidFill>
                  <a:srgbClr val="FFC000"/>
                </a:solidFill>
              </a:rPr>
              <a:t>W2V</a:t>
            </a:r>
            <a:r>
              <a:rPr lang="zh-CN" altLang="en-US" sz="2400" b="1" u="sng" dirty="0">
                <a:solidFill>
                  <a:srgbClr val="FFC000"/>
                </a:solidFill>
              </a:rPr>
              <a:t>！！</a:t>
            </a:r>
            <a:endParaRPr lang="en-US" altLang="zh-CN" sz="2400" b="1" u="sng" dirty="0">
              <a:solidFill>
                <a:srgbClr val="FFC000"/>
              </a:solidFill>
            </a:endParaRPr>
          </a:p>
          <a:p>
            <a:pPr marL="0" indent="0">
              <a:buNone/>
            </a:pPr>
            <a:r>
              <a:rPr lang="zh-CN" altLang="en-US" sz="2400" b="1" u="sng" dirty="0">
                <a:solidFill>
                  <a:srgbClr val="FFC000"/>
                </a:solidFill>
              </a:rPr>
              <a:t>因为没地方写了，就写在这</a:t>
            </a:r>
          </a:p>
        </p:txBody>
      </p:sp>
      <p:pic>
        <p:nvPicPr>
          <p:cNvPr id="4" name="图片 3">
            <a:extLst>
              <a:ext uri="{FF2B5EF4-FFF2-40B4-BE49-F238E27FC236}">
                <a16:creationId xmlns:a16="http://schemas.microsoft.com/office/drawing/2014/main" id="{1E842CDE-2477-43CA-BAEE-9ED2FA080A0D}"/>
              </a:ext>
            </a:extLst>
          </p:cNvPr>
          <p:cNvPicPr>
            <a:picLocks noChangeAspect="1"/>
          </p:cNvPicPr>
          <p:nvPr/>
        </p:nvPicPr>
        <p:blipFill rotWithShape="1">
          <a:blip r:embed="rId2"/>
          <a:srcRect l="1515" t="2634" r="3204" b="2611"/>
          <a:stretch/>
        </p:blipFill>
        <p:spPr>
          <a:xfrm>
            <a:off x="5486400" y="3506713"/>
            <a:ext cx="6705600" cy="3386127"/>
          </a:xfrm>
          <a:prstGeom prst="rect">
            <a:avLst/>
          </a:prstGeom>
        </p:spPr>
      </p:pic>
      <p:pic>
        <p:nvPicPr>
          <p:cNvPr id="5" name="图片 4">
            <a:extLst>
              <a:ext uri="{FF2B5EF4-FFF2-40B4-BE49-F238E27FC236}">
                <a16:creationId xmlns:a16="http://schemas.microsoft.com/office/drawing/2014/main" id="{CBB93519-56EE-4F42-9B5D-007EB0B8E692}"/>
              </a:ext>
            </a:extLst>
          </p:cNvPr>
          <p:cNvPicPr>
            <a:picLocks noChangeAspect="1"/>
          </p:cNvPicPr>
          <p:nvPr/>
        </p:nvPicPr>
        <p:blipFill>
          <a:blip r:embed="rId3"/>
          <a:stretch>
            <a:fillRect/>
          </a:stretch>
        </p:blipFill>
        <p:spPr>
          <a:xfrm>
            <a:off x="9553575" y="2191181"/>
            <a:ext cx="2638425" cy="1343025"/>
          </a:xfrm>
          <a:prstGeom prst="rect">
            <a:avLst/>
          </a:prstGeom>
        </p:spPr>
      </p:pic>
      <p:pic>
        <p:nvPicPr>
          <p:cNvPr id="6" name="图片 5">
            <a:extLst>
              <a:ext uri="{FF2B5EF4-FFF2-40B4-BE49-F238E27FC236}">
                <a16:creationId xmlns:a16="http://schemas.microsoft.com/office/drawing/2014/main" id="{8D9A1E82-03E3-49F9-B575-02BC91539CB3}"/>
              </a:ext>
            </a:extLst>
          </p:cNvPr>
          <p:cNvPicPr>
            <a:picLocks noChangeAspect="1"/>
          </p:cNvPicPr>
          <p:nvPr/>
        </p:nvPicPr>
        <p:blipFill rotWithShape="1">
          <a:blip r:embed="rId4"/>
          <a:srcRect l="6869" t="15999" r="7058" b="12134"/>
          <a:stretch/>
        </p:blipFill>
        <p:spPr>
          <a:xfrm>
            <a:off x="6636327" y="2264863"/>
            <a:ext cx="1981200" cy="742438"/>
          </a:xfrm>
          <a:prstGeom prst="rect">
            <a:avLst/>
          </a:prstGeom>
        </p:spPr>
      </p:pic>
      <p:pic>
        <p:nvPicPr>
          <p:cNvPr id="7" name="图片 6">
            <a:extLst>
              <a:ext uri="{FF2B5EF4-FFF2-40B4-BE49-F238E27FC236}">
                <a16:creationId xmlns:a16="http://schemas.microsoft.com/office/drawing/2014/main" id="{EC89D9D8-5649-4258-A2ED-DA964091E4A9}"/>
              </a:ext>
            </a:extLst>
          </p:cNvPr>
          <p:cNvPicPr>
            <a:picLocks noChangeAspect="1"/>
          </p:cNvPicPr>
          <p:nvPr/>
        </p:nvPicPr>
        <p:blipFill rotWithShape="1">
          <a:blip r:embed="rId5"/>
          <a:srcRect l="5010" t="17889" r="6893" b="11385"/>
          <a:stretch/>
        </p:blipFill>
        <p:spPr>
          <a:xfrm>
            <a:off x="3298396" y="2701434"/>
            <a:ext cx="2513586" cy="649854"/>
          </a:xfrm>
          <a:prstGeom prst="rect">
            <a:avLst/>
          </a:prstGeom>
        </p:spPr>
      </p:pic>
    </p:spTree>
    <p:extLst>
      <p:ext uri="{BB962C8B-B14F-4D97-AF65-F5344CB8AC3E}">
        <p14:creationId xmlns:p14="http://schemas.microsoft.com/office/powerpoint/2010/main" val="44407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62932-4CBD-4CA6-889E-70F03FDCDE1D}"/>
              </a:ext>
            </a:extLst>
          </p:cNvPr>
          <p:cNvSpPr>
            <a:spLocks noGrp="1"/>
          </p:cNvSpPr>
          <p:nvPr>
            <p:ph type="title"/>
          </p:nvPr>
        </p:nvSpPr>
        <p:spPr>
          <a:xfrm>
            <a:off x="503164" y="0"/>
            <a:ext cx="11522581" cy="609601"/>
          </a:xfrm>
        </p:spPr>
        <p:txBody>
          <a:bodyPr/>
          <a:lstStyle/>
          <a:p>
            <a:r>
              <a:rPr lang="en-US" altLang="zh-CN" dirty="0"/>
              <a:t>CBOW   </a:t>
            </a:r>
            <a:r>
              <a:rPr lang="zh-CN" altLang="en-US" dirty="0"/>
              <a:t>连续词袋模型</a:t>
            </a:r>
            <a:r>
              <a:rPr lang="en-US" altLang="zh-CN" dirty="0"/>
              <a:t>continuous bag-of-words</a:t>
            </a:r>
            <a:endParaRPr lang="zh-CN" altLang="en-US" dirty="0"/>
          </a:p>
        </p:txBody>
      </p:sp>
      <p:sp>
        <p:nvSpPr>
          <p:cNvPr id="3" name="内容占位符 2">
            <a:extLst>
              <a:ext uri="{FF2B5EF4-FFF2-40B4-BE49-F238E27FC236}">
                <a16:creationId xmlns:a16="http://schemas.microsoft.com/office/drawing/2014/main" id="{B006DF2A-3791-4DFC-8C17-620A883B7330}"/>
              </a:ext>
            </a:extLst>
          </p:cNvPr>
          <p:cNvSpPr>
            <a:spLocks noGrp="1"/>
          </p:cNvSpPr>
          <p:nvPr>
            <p:ph idx="1"/>
          </p:nvPr>
        </p:nvSpPr>
        <p:spPr>
          <a:xfrm>
            <a:off x="0" y="609602"/>
            <a:ext cx="8035635" cy="6248398"/>
          </a:xfrm>
        </p:spPr>
        <p:txBody>
          <a:bodyPr>
            <a:normAutofit lnSpcReduction="10000"/>
          </a:bodyPr>
          <a:lstStyle/>
          <a:p>
            <a:pPr marL="0" indent="0">
              <a:buNone/>
            </a:pPr>
            <a:r>
              <a:rPr lang="en-US" altLang="zh-CN" dirty="0"/>
              <a:t>CBOW</a:t>
            </a:r>
            <a:r>
              <a:rPr lang="zh-CN" altLang="en-US" dirty="0"/>
              <a:t>模型的训练输入是某一个特征词的上下文相关的词对应的词向量，而输出就是这特定的一个词的词向量。比如下面这段话，我们的上下文大小取值为</a:t>
            </a:r>
            <a:r>
              <a:rPr lang="en-US" altLang="zh-CN" dirty="0"/>
              <a:t>4</a:t>
            </a:r>
            <a:r>
              <a:rPr lang="zh-CN" altLang="en-US" dirty="0"/>
              <a:t>，特定的这个词是</a:t>
            </a:r>
            <a:r>
              <a:rPr lang="en-US" altLang="zh-CN" dirty="0"/>
              <a:t>"Learning"</a:t>
            </a:r>
            <a:r>
              <a:rPr lang="zh-CN" altLang="en-US" dirty="0"/>
              <a:t>，也就是我们需要的输出词向量</a:t>
            </a:r>
            <a:r>
              <a:rPr lang="en-US" altLang="zh-CN" dirty="0"/>
              <a:t>,</a:t>
            </a:r>
            <a:r>
              <a:rPr lang="zh-CN" altLang="en-US" dirty="0"/>
              <a:t>上下文对应的词有</a:t>
            </a:r>
            <a:r>
              <a:rPr lang="en-US" altLang="zh-CN" dirty="0"/>
              <a:t>8</a:t>
            </a:r>
            <a:r>
              <a:rPr lang="zh-CN" altLang="en-US" dirty="0"/>
              <a:t>个，前后各</a:t>
            </a:r>
            <a:r>
              <a:rPr lang="en-US" altLang="zh-CN" dirty="0"/>
              <a:t>4</a:t>
            </a:r>
            <a:r>
              <a:rPr lang="zh-CN" altLang="en-US" dirty="0"/>
              <a:t>个，这</a:t>
            </a:r>
            <a:r>
              <a:rPr lang="en-US" altLang="zh-CN" dirty="0"/>
              <a:t>8</a:t>
            </a:r>
            <a:r>
              <a:rPr lang="zh-CN" altLang="en-US" dirty="0"/>
              <a:t>个词是我们模型的输入。</a:t>
            </a:r>
            <a:r>
              <a:rPr lang="zh-CN" altLang="en-US" u="sng" dirty="0">
                <a:solidFill>
                  <a:srgbClr val="FFFF00"/>
                </a:solidFill>
              </a:rPr>
              <a:t>由于</a:t>
            </a:r>
            <a:r>
              <a:rPr lang="en-US" altLang="zh-CN" u="sng" dirty="0">
                <a:solidFill>
                  <a:srgbClr val="FFFF00"/>
                </a:solidFill>
              </a:rPr>
              <a:t>CBOW</a:t>
            </a:r>
            <a:r>
              <a:rPr lang="zh-CN" altLang="en-US" u="sng" dirty="0">
                <a:solidFill>
                  <a:srgbClr val="FFFF00"/>
                </a:solidFill>
              </a:rPr>
              <a:t>使用的是词袋模型，因此这</a:t>
            </a:r>
            <a:r>
              <a:rPr lang="en-US" altLang="zh-CN" u="sng" dirty="0">
                <a:solidFill>
                  <a:srgbClr val="FFFF00"/>
                </a:solidFill>
              </a:rPr>
              <a:t>8</a:t>
            </a:r>
            <a:r>
              <a:rPr lang="zh-CN" altLang="en-US" u="sng" dirty="0">
                <a:solidFill>
                  <a:srgbClr val="FFFF00"/>
                </a:solidFill>
              </a:rPr>
              <a:t>个词都是平等的</a:t>
            </a:r>
            <a:r>
              <a:rPr lang="zh-CN" altLang="en-US" dirty="0"/>
              <a:t>，也就是不考虑他们和我们关注的词之间的距离大小，只要在我们上下文之内即可。</a:t>
            </a:r>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我们这个例子里，我们的输入是</a:t>
            </a:r>
            <a:r>
              <a:rPr lang="en-US" altLang="zh-CN" dirty="0"/>
              <a:t>8</a:t>
            </a:r>
            <a:r>
              <a:rPr lang="zh-CN" altLang="en-US" dirty="0"/>
              <a:t>个词向量，输出是</a:t>
            </a:r>
            <a:r>
              <a:rPr lang="zh-CN" altLang="en-US" b="1" u="sng" dirty="0">
                <a:solidFill>
                  <a:srgbClr val="FFFF00"/>
                </a:solidFill>
              </a:rPr>
              <a:t>所有词</a:t>
            </a:r>
            <a:r>
              <a:rPr lang="zh-CN" altLang="en-US" dirty="0"/>
              <a:t>的</a:t>
            </a:r>
            <a:r>
              <a:rPr lang="en-US" altLang="zh-CN" dirty="0" err="1"/>
              <a:t>softmax</a:t>
            </a:r>
            <a:r>
              <a:rPr lang="zh-CN" altLang="en-US" dirty="0"/>
              <a:t>概率（训练的目标是</a:t>
            </a:r>
            <a:r>
              <a:rPr lang="zh-CN" altLang="en-US" b="1" u="sng" dirty="0"/>
              <a:t>期望</a:t>
            </a:r>
            <a:r>
              <a:rPr lang="zh-CN" altLang="en-US" dirty="0"/>
              <a:t>训练样本</a:t>
            </a:r>
            <a:r>
              <a:rPr lang="zh-CN" altLang="en-US" b="1" u="sng" dirty="0"/>
              <a:t>特定词对应的</a:t>
            </a:r>
            <a:r>
              <a:rPr lang="en-US" altLang="zh-CN" b="1" u="sng" dirty="0" err="1"/>
              <a:t>softmax</a:t>
            </a:r>
            <a:r>
              <a:rPr lang="zh-CN" altLang="en-US" b="1" u="sng" dirty="0"/>
              <a:t>概率最大</a:t>
            </a:r>
            <a:r>
              <a:rPr lang="zh-CN" altLang="en-US" dirty="0"/>
              <a:t>），对应的</a:t>
            </a:r>
            <a:r>
              <a:rPr lang="en-US" altLang="zh-CN" dirty="0"/>
              <a:t>CBOW</a:t>
            </a:r>
            <a:r>
              <a:rPr lang="zh-CN" altLang="en-US" dirty="0"/>
              <a:t>神经网络模型输入层就有</a:t>
            </a:r>
            <a:r>
              <a:rPr lang="en-US" altLang="zh-CN" dirty="0"/>
              <a:t>8</a:t>
            </a:r>
            <a:r>
              <a:rPr lang="zh-CN" altLang="en-US" dirty="0"/>
              <a:t>个神经元，通过</a:t>
            </a:r>
            <a:r>
              <a:rPr lang="en-US" altLang="zh-CN" dirty="0"/>
              <a:t>DNN</a:t>
            </a:r>
            <a:r>
              <a:rPr lang="zh-CN" altLang="en-US" dirty="0"/>
              <a:t>（深度神经网络，可以就看成是个神经网络）的反向传播算法，我们可以求出</a:t>
            </a:r>
            <a:r>
              <a:rPr lang="en-US" altLang="zh-CN" dirty="0"/>
              <a:t>DNN</a:t>
            </a:r>
            <a:r>
              <a:rPr lang="zh-CN" altLang="en-US" dirty="0"/>
              <a:t>模型的参数，同时得到所有的词对应的词向量。这样当我们有新的需求，要求出某</a:t>
            </a:r>
            <a:r>
              <a:rPr lang="en-US" altLang="zh-CN" dirty="0"/>
              <a:t>8</a:t>
            </a:r>
            <a:r>
              <a:rPr lang="zh-CN" altLang="en-US" dirty="0"/>
              <a:t>个词对应的最可能的输出中心词时，我们可以通过一次</a:t>
            </a:r>
            <a:r>
              <a:rPr lang="en-US" altLang="zh-CN" dirty="0"/>
              <a:t>DNN</a:t>
            </a:r>
            <a:r>
              <a:rPr lang="zh-CN" altLang="en-US" dirty="0"/>
              <a:t>前向传播算法并通过</a:t>
            </a:r>
            <a:r>
              <a:rPr lang="en-US" altLang="zh-CN" dirty="0" err="1"/>
              <a:t>softmax</a:t>
            </a:r>
            <a:r>
              <a:rPr lang="zh-CN" altLang="en-US" dirty="0"/>
              <a:t>激活函数找到概率最大的词对应的神经元即可。</a:t>
            </a:r>
          </a:p>
        </p:txBody>
      </p:sp>
      <p:pic>
        <p:nvPicPr>
          <p:cNvPr id="7" name="图片 6">
            <a:extLst>
              <a:ext uri="{FF2B5EF4-FFF2-40B4-BE49-F238E27FC236}">
                <a16:creationId xmlns:a16="http://schemas.microsoft.com/office/drawing/2014/main" id="{1AA8127D-3B9B-45F9-98F2-9C380B52D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860" y="609601"/>
            <a:ext cx="4266140" cy="4666482"/>
          </a:xfrm>
          <a:prstGeom prst="rect">
            <a:avLst/>
          </a:prstGeom>
        </p:spPr>
      </p:pic>
      <p:pic>
        <p:nvPicPr>
          <p:cNvPr id="9" name="图片 8">
            <a:extLst>
              <a:ext uri="{FF2B5EF4-FFF2-40B4-BE49-F238E27FC236}">
                <a16:creationId xmlns:a16="http://schemas.microsoft.com/office/drawing/2014/main" id="{414734E1-F3C6-4002-9F16-555B6D977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27" y="2630199"/>
            <a:ext cx="6750431" cy="1597602"/>
          </a:xfrm>
          <a:prstGeom prst="rect">
            <a:avLst/>
          </a:prstGeom>
        </p:spPr>
      </p:pic>
    </p:spTree>
    <p:extLst>
      <p:ext uri="{BB962C8B-B14F-4D97-AF65-F5344CB8AC3E}">
        <p14:creationId xmlns:p14="http://schemas.microsoft.com/office/powerpoint/2010/main" val="166699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DFD2A-5033-458F-8EAD-7E617CF94AED}"/>
              </a:ext>
            </a:extLst>
          </p:cNvPr>
          <p:cNvSpPr>
            <a:spLocks noGrp="1"/>
          </p:cNvSpPr>
          <p:nvPr>
            <p:ph type="title"/>
          </p:nvPr>
        </p:nvSpPr>
        <p:spPr>
          <a:xfrm>
            <a:off x="645130" y="0"/>
            <a:ext cx="10396943" cy="775855"/>
          </a:xfrm>
        </p:spPr>
        <p:txBody>
          <a:bodyPr/>
          <a:lstStyle/>
          <a:p>
            <a:r>
              <a:rPr lang="en-US" altLang="zh-CN" dirty="0"/>
              <a:t>Skip-gram</a:t>
            </a:r>
            <a:r>
              <a:rPr lang="zh-CN" altLang="en-US" dirty="0"/>
              <a:t>（连续。。跳元儿模型？？）</a:t>
            </a:r>
            <a:br>
              <a:rPr lang="en-US" altLang="zh-CN" dirty="0"/>
            </a:br>
            <a:r>
              <a:rPr lang="en-US" altLang="zh-CN" dirty="0"/>
              <a:t>Continuous Skip-gram Model</a:t>
            </a:r>
            <a:endParaRPr lang="zh-CN" altLang="en-US" dirty="0"/>
          </a:p>
        </p:txBody>
      </p:sp>
      <p:sp>
        <p:nvSpPr>
          <p:cNvPr id="3" name="内容占位符 2">
            <a:extLst>
              <a:ext uri="{FF2B5EF4-FFF2-40B4-BE49-F238E27FC236}">
                <a16:creationId xmlns:a16="http://schemas.microsoft.com/office/drawing/2014/main" id="{E25895DB-2AF3-463C-BC54-9995225DF87B}"/>
              </a:ext>
            </a:extLst>
          </p:cNvPr>
          <p:cNvSpPr>
            <a:spLocks noGrp="1"/>
          </p:cNvSpPr>
          <p:nvPr>
            <p:ph idx="1"/>
          </p:nvPr>
        </p:nvSpPr>
        <p:spPr>
          <a:xfrm>
            <a:off x="166254" y="1343890"/>
            <a:ext cx="11360727" cy="6262255"/>
          </a:xfrm>
        </p:spPr>
        <p:txBody>
          <a:bodyPr/>
          <a:lstStyle/>
          <a:p>
            <a:r>
              <a:rPr lang="zh-CN" altLang="en-US" dirty="0"/>
              <a:t>转换到</a:t>
            </a:r>
            <a:r>
              <a:rPr lang="en-US" altLang="zh-CN" dirty="0"/>
              <a:t>Skip-Gram</a:t>
            </a:r>
            <a:r>
              <a:rPr lang="zh-CN" altLang="en-US" dirty="0"/>
              <a:t>的例子里，我们的输入是特定词， 输出是</a:t>
            </a:r>
            <a:r>
              <a:rPr lang="en-US" altLang="zh-CN" dirty="0" err="1"/>
              <a:t>softmax</a:t>
            </a:r>
            <a:r>
              <a:rPr lang="zh-CN" altLang="en-US" dirty="0"/>
              <a:t>概率排前</a:t>
            </a:r>
            <a:r>
              <a:rPr lang="en-US" altLang="zh-CN" dirty="0"/>
              <a:t>8</a:t>
            </a:r>
            <a:r>
              <a:rPr lang="zh-CN" altLang="en-US" dirty="0"/>
              <a:t>的</a:t>
            </a:r>
            <a:r>
              <a:rPr lang="en-US" altLang="zh-CN" dirty="0"/>
              <a:t>8</a:t>
            </a:r>
            <a:r>
              <a:rPr lang="zh-CN" altLang="en-US" dirty="0"/>
              <a:t>个词，对应的</a:t>
            </a:r>
            <a:r>
              <a:rPr lang="en-US" altLang="zh-CN" dirty="0"/>
              <a:t>Skip-Gram</a:t>
            </a:r>
            <a:r>
              <a:rPr lang="zh-CN" altLang="en-US" dirty="0"/>
              <a:t>神经网络模型输入层有</a:t>
            </a:r>
            <a:r>
              <a:rPr lang="en-US" altLang="zh-CN" dirty="0"/>
              <a:t>1</a:t>
            </a:r>
            <a:r>
              <a:rPr lang="zh-CN" altLang="en-US" dirty="0"/>
              <a:t>个神经元，输出层有词汇表大小个神经元。隐藏层的神经元个数我们可以自己指定。通过</a:t>
            </a:r>
            <a:r>
              <a:rPr lang="en-US" altLang="zh-CN" dirty="0"/>
              <a:t>DNN</a:t>
            </a:r>
            <a:r>
              <a:rPr lang="zh-CN" altLang="en-US" dirty="0"/>
              <a:t>的反向传播算法，我们可以求出</a:t>
            </a:r>
            <a:r>
              <a:rPr lang="en-US" altLang="zh-CN" dirty="0"/>
              <a:t>DNN</a:t>
            </a:r>
            <a:r>
              <a:rPr lang="zh-CN" altLang="en-US" dirty="0"/>
              <a:t>模型的参数，同时得到所有的词对应的词向量。这样当我们有新的需求，要求出</a:t>
            </a:r>
            <a:r>
              <a:rPr lang="zh-CN" altLang="en-US" b="1" u="sng" dirty="0">
                <a:solidFill>
                  <a:srgbClr val="FFFF00"/>
                </a:solidFill>
              </a:rPr>
              <a:t>某</a:t>
            </a:r>
            <a:r>
              <a:rPr lang="en-US" altLang="zh-CN" b="1" u="sng" dirty="0">
                <a:solidFill>
                  <a:srgbClr val="FFFF00"/>
                </a:solidFill>
              </a:rPr>
              <a:t>1</a:t>
            </a:r>
            <a:r>
              <a:rPr lang="zh-CN" altLang="en-US" b="1" u="sng" dirty="0">
                <a:solidFill>
                  <a:srgbClr val="FFFF00"/>
                </a:solidFill>
              </a:rPr>
              <a:t>个词</a:t>
            </a:r>
            <a:r>
              <a:rPr lang="zh-CN" altLang="en-US" b="1" u="sng" dirty="0">
                <a:solidFill>
                  <a:srgbClr val="92D050"/>
                </a:solidFill>
              </a:rPr>
              <a:t>对应的最可能的</a:t>
            </a:r>
            <a:r>
              <a:rPr lang="en-US" altLang="zh-CN" b="1" u="sng" dirty="0">
                <a:solidFill>
                  <a:srgbClr val="92D050"/>
                </a:solidFill>
              </a:rPr>
              <a:t>8</a:t>
            </a:r>
            <a:r>
              <a:rPr lang="zh-CN" altLang="en-US" b="1" u="sng" dirty="0">
                <a:solidFill>
                  <a:srgbClr val="92D050"/>
                </a:solidFill>
              </a:rPr>
              <a:t>个上下文词时</a:t>
            </a:r>
            <a:r>
              <a:rPr lang="zh-CN" altLang="en-US" dirty="0"/>
              <a:t>，我们可以通过一次</a:t>
            </a:r>
            <a:r>
              <a:rPr lang="en-US" altLang="zh-CN" dirty="0"/>
              <a:t>DNN</a:t>
            </a:r>
            <a:r>
              <a:rPr lang="zh-CN" altLang="en-US" dirty="0"/>
              <a:t>前向传播算法得到概率大小</a:t>
            </a:r>
            <a:r>
              <a:rPr lang="zh-CN" altLang="en-US" b="1" u="sng" dirty="0">
                <a:solidFill>
                  <a:srgbClr val="FFFF00"/>
                </a:solidFill>
              </a:rPr>
              <a:t>排前</a:t>
            </a:r>
            <a:r>
              <a:rPr lang="en-US" altLang="zh-CN" b="1" u="sng" dirty="0">
                <a:solidFill>
                  <a:srgbClr val="FFFF00"/>
                </a:solidFill>
              </a:rPr>
              <a:t>8</a:t>
            </a:r>
            <a:r>
              <a:rPr lang="zh-CN" altLang="en-US" b="1" u="sng" dirty="0">
                <a:solidFill>
                  <a:srgbClr val="FFFF00"/>
                </a:solidFill>
              </a:rPr>
              <a:t>的</a:t>
            </a:r>
            <a:r>
              <a:rPr lang="en-US" altLang="zh-CN" b="1" u="sng" dirty="0" err="1">
                <a:solidFill>
                  <a:srgbClr val="FFFF00"/>
                </a:solidFill>
              </a:rPr>
              <a:t>softmax</a:t>
            </a:r>
            <a:r>
              <a:rPr lang="zh-CN" altLang="en-US" b="1" u="sng" dirty="0">
                <a:solidFill>
                  <a:srgbClr val="FFFF00"/>
                </a:solidFill>
              </a:rPr>
              <a:t>概率对应的神经元所对应的词</a:t>
            </a:r>
            <a:r>
              <a:rPr lang="zh-CN" altLang="en-US" dirty="0"/>
              <a:t>即可。</a:t>
            </a:r>
          </a:p>
          <a:p>
            <a:r>
              <a:rPr lang="zh-CN" altLang="en-US" dirty="0"/>
              <a:t>　 以上就是神经网络语言模型中如何用</a:t>
            </a:r>
            <a:r>
              <a:rPr lang="en-US" altLang="zh-CN" dirty="0"/>
              <a:t>CBOW</a:t>
            </a:r>
            <a:r>
              <a:rPr lang="zh-CN" altLang="en-US" dirty="0"/>
              <a:t>与</a:t>
            </a:r>
            <a:r>
              <a:rPr lang="en-US" altLang="zh-CN" dirty="0"/>
              <a:t>Skip-Gram</a:t>
            </a:r>
            <a:r>
              <a:rPr lang="zh-CN" altLang="en-US" dirty="0"/>
              <a:t>来训练模型与得到词向量的大概过程。但是这和</a:t>
            </a:r>
            <a:r>
              <a:rPr lang="en-US" altLang="zh-CN" dirty="0"/>
              <a:t>word2vec</a:t>
            </a:r>
            <a:r>
              <a:rPr lang="zh-CN" altLang="en-US" dirty="0"/>
              <a:t>中用</a:t>
            </a:r>
            <a:r>
              <a:rPr lang="en-US" altLang="zh-CN" dirty="0"/>
              <a:t>CBOW</a:t>
            </a:r>
            <a:r>
              <a:rPr lang="zh-CN" altLang="en-US" dirty="0"/>
              <a:t>与</a:t>
            </a:r>
            <a:r>
              <a:rPr lang="en-US" altLang="zh-CN" dirty="0"/>
              <a:t>Skip-Gram</a:t>
            </a:r>
            <a:r>
              <a:rPr lang="zh-CN" altLang="en-US" dirty="0"/>
              <a:t>来训练模型与得到词向量的过程有很多的不同。</a:t>
            </a:r>
          </a:p>
          <a:p>
            <a:r>
              <a:rPr lang="zh-CN" altLang="en-US" dirty="0"/>
              <a:t>　 </a:t>
            </a:r>
            <a:r>
              <a:rPr lang="en-US" altLang="zh-CN" dirty="0"/>
              <a:t>word2vec</a:t>
            </a:r>
            <a:r>
              <a:rPr lang="zh-CN" altLang="en-US" dirty="0"/>
              <a:t>为什么 不用现成的</a:t>
            </a:r>
            <a:r>
              <a:rPr lang="en-US" altLang="zh-CN" dirty="0"/>
              <a:t>DNN</a:t>
            </a:r>
            <a:r>
              <a:rPr lang="zh-CN" altLang="en-US" dirty="0"/>
              <a:t>模型，要继续优化出新方法呢？最主要的问题是</a:t>
            </a:r>
            <a:r>
              <a:rPr lang="en-US" altLang="zh-CN" dirty="0"/>
              <a:t>DNN</a:t>
            </a:r>
            <a:r>
              <a:rPr lang="zh-CN" altLang="en-US" dirty="0"/>
              <a:t>模型的这个处理过程非常耗时。我们的词汇表一般在百万级别以上，这意味着我们</a:t>
            </a:r>
            <a:r>
              <a:rPr lang="en-US" altLang="zh-CN" dirty="0"/>
              <a:t>DNN</a:t>
            </a:r>
            <a:r>
              <a:rPr lang="zh-CN" altLang="en-US" dirty="0"/>
              <a:t>的输出层需要进行</a:t>
            </a:r>
            <a:r>
              <a:rPr lang="en-US" altLang="zh-CN" dirty="0" err="1"/>
              <a:t>softmax</a:t>
            </a:r>
            <a:r>
              <a:rPr lang="zh-CN" altLang="en-US" dirty="0"/>
              <a:t>计算各个词的输出概率的的计算量很大。有没有简化一点点的方法呢？</a:t>
            </a:r>
          </a:p>
          <a:p>
            <a:endParaRPr lang="zh-CN" altLang="en-US" dirty="0"/>
          </a:p>
        </p:txBody>
      </p:sp>
      <p:pic>
        <p:nvPicPr>
          <p:cNvPr id="9" name="图片 8">
            <a:extLst>
              <a:ext uri="{FF2B5EF4-FFF2-40B4-BE49-F238E27FC236}">
                <a16:creationId xmlns:a16="http://schemas.microsoft.com/office/drawing/2014/main" id="{9BB5C9F7-64A2-4D92-97D2-148EDA152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554" y="5110163"/>
            <a:ext cx="6750431" cy="1597602"/>
          </a:xfrm>
          <a:prstGeom prst="rect">
            <a:avLst/>
          </a:prstGeom>
        </p:spPr>
      </p:pic>
      <p:pic>
        <p:nvPicPr>
          <p:cNvPr id="13" name="图片 12">
            <a:extLst>
              <a:ext uri="{FF2B5EF4-FFF2-40B4-BE49-F238E27FC236}">
                <a16:creationId xmlns:a16="http://schemas.microsoft.com/office/drawing/2014/main" id="{6FC40F06-62BF-4A8D-BE5E-D46CA35BFD2E}"/>
              </a:ext>
            </a:extLst>
          </p:cNvPr>
          <p:cNvPicPr>
            <a:picLocks noChangeAspect="1"/>
          </p:cNvPicPr>
          <p:nvPr/>
        </p:nvPicPr>
        <p:blipFill rotWithShape="1">
          <a:blip r:embed="rId3">
            <a:extLst>
              <a:ext uri="{28A0092B-C50C-407E-A947-70E740481C1C}">
                <a14:useLocalDpi xmlns:a14="http://schemas.microsoft.com/office/drawing/2010/main" val="0"/>
              </a:ext>
            </a:extLst>
          </a:blip>
          <a:srcRect t="1593" r="4437"/>
          <a:stretch/>
        </p:blipFill>
        <p:spPr>
          <a:xfrm>
            <a:off x="978569" y="595746"/>
            <a:ext cx="9730063" cy="62622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2622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12027-1456-45C5-A2EA-8D0081AFF22D}"/>
              </a:ext>
            </a:extLst>
          </p:cNvPr>
          <p:cNvSpPr>
            <a:spLocks noGrp="1"/>
          </p:cNvSpPr>
          <p:nvPr>
            <p:ph type="title"/>
          </p:nvPr>
        </p:nvSpPr>
        <p:spPr>
          <a:xfrm>
            <a:off x="645130" y="-83126"/>
            <a:ext cx="9912034" cy="734291"/>
          </a:xfrm>
        </p:spPr>
        <p:txBody>
          <a:bodyPr/>
          <a:lstStyle/>
          <a:p>
            <a:r>
              <a:rPr lang="en-US" altLang="zh-CN" dirty="0"/>
              <a:t>word2vec</a:t>
            </a:r>
            <a:r>
              <a:rPr lang="zh-CN" altLang="en-US" dirty="0"/>
              <a:t>基础之霍夫曼树</a:t>
            </a:r>
          </a:p>
        </p:txBody>
      </p:sp>
      <p:sp>
        <p:nvSpPr>
          <p:cNvPr id="3" name="内容占位符 2">
            <a:extLst>
              <a:ext uri="{FF2B5EF4-FFF2-40B4-BE49-F238E27FC236}">
                <a16:creationId xmlns:a16="http://schemas.microsoft.com/office/drawing/2014/main" id="{96B9565E-F15D-4BB2-BF2B-3CD585643BC4}"/>
              </a:ext>
            </a:extLst>
          </p:cNvPr>
          <p:cNvSpPr>
            <a:spLocks noGrp="1"/>
          </p:cNvSpPr>
          <p:nvPr>
            <p:ph idx="1"/>
          </p:nvPr>
        </p:nvSpPr>
        <p:spPr>
          <a:xfrm>
            <a:off x="0" y="484909"/>
            <a:ext cx="12192000" cy="6373090"/>
          </a:xfrm>
        </p:spPr>
        <p:txBody>
          <a:bodyPr/>
          <a:lstStyle/>
          <a:p>
            <a:r>
              <a:rPr lang="en-US" altLang="zh-CN" dirty="0"/>
              <a:t>word2vec</a:t>
            </a:r>
            <a:r>
              <a:rPr lang="zh-CN" altLang="en-US" dirty="0"/>
              <a:t>也使用了</a:t>
            </a:r>
            <a:r>
              <a:rPr lang="en-US" altLang="zh-CN" dirty="0"/>
              <a:t>CBOW</a:t>
            </a:r>
            <a:r>
              <a:rPr lang="zh-CN" altLang="en-US" dirty="0"/>
              <a:t>与</a:t>
            </a:r>
            <a:r>
              <a:rPr lang="en-US" altLang="zh-CN" dirty="0"/>
              <a:t>Skip-Gram</a:t>
            </a:r>
            <a:r>
              <a:rPr lang="zh-CN" altLang="en-US" dirty="0"/>
              <a:t>来训练模型与得到词向量，但是并没有使用传统的</a:t>
            </a:r>
            <a:r>
              <a:rPr lang="en-US" altLang="zh-CN" dirty="0"/>
              <a:t>DNN</a:t>
            </a:r>
            <a:r>
              <a:rPr lang="zh-CN" altLang="en-US" dirty="0"/>
              <a:t>模型。最先优化使用的数据结构是</a:t>
            </a:r>
            <a:r>
              <a:rPr lang="zh-CN" altLang="en-US" b="1" u="sng" dirty="0">
                <a:solidFill>
                  <a:srgbClr val="FFFF00"/>
                </a:solidFill>
              </a:rPr>
              <a:t>用霍夫曼树来代替隐藏层和输出层的神经元</a:t>
            </a:r>
            <a:r>
              <a:rPr lang="zh-CN" altLang="en-US" dirty="0"/>
              <a:t>，霍夫曼树的叶子节点起到输出层神经元的作用，叶子节点的个数即为词汇表的小大。 而内部节点则起到隐藏层神经元的作用</a:t>
            </a:r>
            <a:endParaRPr lang="en-US" altLang="zh-CN" dirty="0"/>
          </a:p>
          <a:p>
            <a:r>
              <a:rPr lang="zh-CN" altLang="en-US" dirty="0"/>
              <a:t>输入：权值为</a:t>
            </a:r>
            <a:r>
              <a:rPr lang="en-US" altLang="zh-CN" dirty="0"/>
              <a:t>(w1,w2,...</a:t>
            </a:r>
            <a:r>
              <a:rPr lang="en-US" altLang="zh-CN" dirty="0" err="1"/>
              <a:t>wn</a:t>
            </a:r>
            <a:r>
              <a:rPr lang="en-US" altLang="zh-CN" dirty="0"/>
              <a:t>)</a:t>
            </a:r>
            <a:r>
              <a:rPr lang="zh-CN" altLang="en-US" dirty="0"/>
              <a:t>的</a:t>
            </a:r>
            <a:r>
              <a:rPr lang="en-US" altLang="zh-CN" dirty="0"/>
              <a:t>n</a:t>
            </a:r>
            <a:r>
              <a:rPr lang="zh-CN" altLang="en-US" dirty="0"/>
              <a:t>个节点；输出：对应的霍夫曼树</a:t>
            </a:r>
          </a:p>
          <a:p>
            <a:pPr marL="0" indent="0">
              <a:buNone/>
            </a:pPr>
            <a:r>
              <a:rPr lang="en-US" altLang="zh-CN" dirty="0"/>
              <a:t>1</a:t>
            </a:r>
            <a:r>
              <a:rPr lang="zh-CN" altLang="en-US" dirty="0"/>
              <a:t>）将</a:t>
            </a:r>
            <a:r>
              <a:rPr lang="en-US" altLang="zh-CN" dirty="0"/>
              <a:t>(w1,w2,...</a:t>
            </a:r>
            <a:r>
              <a:rPr lang="en-US" altLang="zh-CN" dirty="0" err="1"/>
              <a:t>wn</a:t>
            </a:r>
            <a:r>
              <a:rPr lang="en-US" altLang="zh-CN" dirty="0"/>
              <a:t>)</a:t>
            </a:r>
            <a:r>
              <a:rPr lang="zh-CN" altLang="en-US" dirty="0"/>
              <a:t>看做是有</a:t>
            </a:r>
            <a:r>
              <a:rPr lang="en-US" altLang="zh-CN" dirty="0"/>
              <a:t>n</a:t>
            </a:r>
            <a:r>
              <a:rPr lang="zh-CN" altLang="en-US" dirty="0"/>
              <a:t>棵树的森林，每个树仅有一个节点。</a:t>
            </a:r>
          </a:p>
          <a:p>
            <a:pPr marL="0" indent="0">
              <a:buNone/>
            </a:pPr>
            <a:r>
              <a:rPr lang="en-US" altLang="zh-CN" dirty="0"/>
              <a:t>2</a:t>
            </a:r>
            <a:r>
              <a:rPr lang="zh-CN" altLang="en-US" dirty="0"/>
              <a:t>）在森林中选择</a:t>
            </a:r>
            <a:r>
              <a:rPr lang="zh-CN" altLang="en-US" b="1" u="sng" dirty="0">
                <a:solidFill>
                  <a:srgbClr val="FFFF00"/>
                </a:solidFill>
              </a:rPr>
              <a:t>根节点权值最小的两棵树</a:t>
            </a:r>
            <a:r>
              <a:rPr lang="zh-CN" altLang="en-US" dirty="0"/>
              <a:t>进行合并，得到一个新的树，这两颗树分布作为新树的左右子树。新树的</a:t>
            </a:r>
            <a:r>
              <a:rPr lang="zh-CN" altLang="en-US" b="1" u="sng" dirty="0">
                <a:solidFill>
                  <a:srgbClr val="FFFF00"/>
                </a:solidFill>
              </a:rPr>
              <a:t>根节点权重</a:t>
            </a:r>
            <a:r>
              <a:rPr lang="zh-CN" altLang="en-US" dirty="0"/>
              <a:t>为左右子树的</a:t>
            </a:r>
            <a:r>
              <a:rPr lang="zh-CN" altLang="en-US" b="1" u="sng" dirty="0">
                <a:solidFill>
                  <a:srgbClr val="FFFF00"/>
                </a:solidFill>
              </a:rPr>
              <a:t>根节点权重之和</a:t>
            </a:r>
            <a:r>
              <a:rPr lang="zh-CN" altLang="en-US" dirty="0"/>
              <a:t>。</a:t>
            </a:r>
          </a:p>
          <a:p>
            <a:pPr marL="0" indent="0">
              <a:buNone/>
            </a:pPr>
            <a:r>
              <a:rPr lang="en-US" altLang="zh-CN" dirty="0"/>
              <a:t>3</a:t>
            </a:r>
            <a:r>
              <a:rPr lang="zh-CN" altLang="en-US" dirty="0"/>
              <a:t>） 将之前的用来合并了的</a:t>
            </a:r>
            <a:r>
              <a:rPr lang="en-US" altLang="zh-CN" dirty="0"/>
              <a:t>2</a:t>
            </a:r>
            <a:r>
              <a:rPr lang="zh-CN" altLang="en-US" dirty="0"/>
              <a:t>个树，或者叫两个节点</a:t>
            </a:r>
            <a:endParaRPr lang="en-US" altLang="zh-CN" dirty="0"/>
          </a:p>
          <a:p>
            <a:pPr marL="0" indent="0">
              <a:buNone/>
            </a:pPr>
            <a:r>
              <a:rPr lang="zh-CN" altLang="en-US" dirty="0"/>
              <a:t>删除，</a:t>
            </a:r>
            <a:r>
              <a:rPr lang="zh-CN" altLang="en-US" b="1" u="sng" dirty="0"/>
              <a:t>并把新树加入森林</a:t>
            </a:r>
            <a:r>
              <a:rPr lang="zh-CN" altLang="en-US" dirty="0"/>
              <a:t>。</a:t>
            </a:r>
          </a:p>
          <a:p>
            <a:pPr marL="0" indent="0">
              <a:buNone/>
            </a:pPr>
            <a:r>
              <a:rPr lang="en-US" altLang="zh-CN" dirty="0"/>
              <a:t>4</a:t>
            </a:r>
            <a:r>
              <a:rPr lang="zh-CN" altLang="en-US" dirty="0"/>
              <a:t>）重复步骤</a:t>
            </a:r>
            <a:r>
              <a:rPr lang="en-US" altLang="zh-CN" dirty="0"/>
              <a:t>2</a:t>
            </a:r>
            <a:r>
              <a:rPr lang="zh-CN" altLang="en-US" dirty="0"/>
              <a:t>）和</a:t>
            </a:r>
            <a:r>
              <a:rPr lang="en-US" altLang="zh-CN" dirty="0"/>
              <a:t>3</a:t>
            </a:r>
            <a:r>
              <a:rPr lang="zh-CN" altLang="en-US" dirty="0"/>
              <a:t>）直到森林里只有一棵树为止。</a:t>
            </a:r>
            <a:endParaRPr lang="en-US" altLang="zh-CN" dirty="0"/>
          </a:p>
          <a:p>
            <a:pPr marL="0" indent="0">
              <a:buNone/>
            </a:pPr>
            <a:endParaRPr lang="en-US" altLang="zh-CN" dirty="0"/>
          </a:p>
          <a:p>
            <a:pPr marL="0" indent="0">
              <a:buNone/>
            </a:pPr>
            <a:r>
              <a:rPr lang="zh-CN" altLang="en-US" dirty="0"/>
              <a:t>举例：有</a:t>
            </a:r>
            <a:r>
              <a:rPr lang="en-US" altLang="zh-CN" dirty="0"/>
              <a:t>(</a:t>
            </a:r>
            <a:r>
              <a:rPr lang="en-US" altLang="zh-CN" dirty="0" err="1"/>
              <a:t>a,b,c,d,e,f</a:t>
            </a:r>
            <a:r>
              <a:rPr lang="en-US" altLang="zh-CN" dirty="0"/>
              <a:t>)</a:t>
            </a:r>
            <a:r>
              <a:rPr lang="zh-CN" altLang="en-US" dirty="0"/>
              <a:t>共</a:t>
            </a:r>
            <a:r>
              <a:rPr lang="en-US" altLang="zh-CN" dirty="0"/>
              <a:t>6</a:t>
            </a:r>
            <a:r>
              <a:rPr lang="zh-CN" altLang="en-US" dirty="0"/>
              <a:t>个节点，</a:t>
            </a:r>
            <a:endParaRPr lang="en-US" altLang="zh-CN" dirty="0"/>
          </a:p>
          <a:p>
            <a:pPr marL="0" indent="0">
              <a:buNone/>
            </a:pPr>
            <a:r>
              <a:rPr lang="zh-CN" altLang="en-US" dirty="0"/>
              <a:t>节点的权值分布是</a:t>
            </a:r>
            <a:r>
              <a:rPr lang="en-US" altLang="zh-CN" dirty="0"/>
              <a:t>(16,4,8,6,20,3)</a:t>
            </a:r>
            <a:r>
              <a:rPr lang="zh-CN" altLang="en-US" dirty="0"/>
              <a:t>。</a:t>
            </a:r>
          </a:p>
        </p:txBody>
      </p:sp>
      <p:pic>
        <p:nvPicPr>
          <p:cNvPr id="6" name="图片 5">
            <a:extLst>
              <a:ext uri="{FF2B5EF4-FFF2-40B4-BE49-F238E27FC236}">
                <a16:creationId xmlns:a16="http://schemas.microsoft.com/office/drawing/2014/main" id="{14693FCF-2C5C-4391-8961-6A382D4754DC}"/>
              </a:ext>
            </a:extLst>
          </p:cNvPr>
          <p:cNvPicPr>
            <a:picLocks noChangeAspect="1"/>
          </p:cNvPicPr>
          <p:nvPr/>
        </p:nvPicPr>
        <p:blipFill rotWithShape="1">
          <a:blip r:embed="rId2">
            <a:extLst>
              <a:ext uri="{28A0092B-C50C-407E-A947-70E740481C1C}">
                <a14:useLocalDpi xmlns:a14="http://schemas.microsoft.com/office/drawing/2010/main" val="0"/>
              </a:ext>
            </a:extLst>
          </a:blip>
          <a:srcRect l="2168" t="3890" r="2126" b="981"/>
          <a:stretch/>
        </p:blipFill>
        <p:spPr>
          <a:xfrm>
            <a:off x="5791200" y="2718816"/>
            <a:ext cx="6400800" cy="4139183"/>
          </a:xfrm>
          <a:prstGeom prst="rect">
            <a:avLst/>
          </a:prstGeom>
        </p:spPr>
      </p:pic>
    </p:spTree>
    <p:extLst>
      <p:ext uri="{BB962C8B-B14F-4D97-AF65-F5344CB8AC3E}">
        <p14:creationId xmlns:p14="http://schemas.microsoft.com/office/powerpoint/2010/main" val="2644798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18203-1FC6-4CFE-A050-55C5F572A6D9}"/>
              </a:ext>
            </a:extLst>
          </p:cNvPr>
          <p:cNvSpPr>
            <a:spLocks noGrp="1"/>
          </p:cNvSpPr>
          <p:nvPr>
            <p:ph type="title"/>
          </p:nvPr>
        </p:nvSpPr>
        <p:spPr>
          <a:xfrm>
            <a:off x="645130" y="0"/>
            <a:ext cx="9704215" cy="609601"/>
          </a:xfrm>
        </p:spPr>
        <p:txBody>
          <a:bodyPr/>
          <a:lstStyle/>
          <a:p>
            <a:r>
              <a:rPr lang="en-US" altLang="zh-CN" dirty="0"/>
              <a:t>Hierarchical </a:t>
            </a:r>
            <a:r>
              <a:rPr lang="en-US" altLang="zh-CN" dirty="0" err="1"/>
              <a:t>Softmax</a:t>
            </a:r>
            <a:br>
              <a:rPr lang="en-US" altLang="zh-CN" dirty="0"/>
            </a:br>
            <a:r>
              <a:rPr lang="en-US" altLang="zh-CN" dirty="0"/>
              <a:t> (</a:t>
            </a:r>
            <a:r>
              <a:rPr lang="zh-CN" altLang="en-US" dirty="0"/>
              <a:t>层次</a:t>
            </a:r>
            <a:r>
              <a:rPr lang="en-US" altLang="zh-CN" dirty="0" err="1"/>
              <a:t>softmax</a:t>
            </a:r>
            <a:r>
              <a:rPr lang="zh-CN" altLang="en-US" dirty="0"/>
              <a:t>函数</a:t>
            </a:r>
            <a:r>
              <a:rPr lang="en-US" altLang="zh-CN" dirty="0"/>
              <a:t>)</a:t>
            </a:r>
            <a:br>
              <a:rPr lang="en-US" altLang="zh-CN" dirty="0"/>
            </a:br>
            <a:endParaRPr lang="zh-CN" altLang="en-US" dirty="0"/>
          </a:p>
        </p:txBody>
      </p:sp>
      <p:sp>
        <p:nvSpPr>
          <p:cNvPr id="3" name="内容占位符 2">
            <a:extLst>
              <a:ext uri="{FF2B5EF4-FFF2-40B4-BE49-F238E27FC236}">
                <a16:creationId xmlns:a16="http://schemas.microsoft.com/office/drawing/2014/main" id="{0C3CEB48-8A09-40F6-BE5B-99B3E8C5535C}"/>
              </a:ext>
            </a:extLst>
          </p:cNvPr>
          <p:cNvSpPr>
            <a:spLocks noGrp="1"/>
          </p:cNvSpPr>
          <p:nvPr>
            <p:ph idx="1"/>
          </p:nvPr>
        </p:nvSpPr>
        <p:spPr>
          <a:xfrm>
            <a:off x="0" y="983673"/>
            <a:ext cx="11416145" cy="5874327"/>
          </a:xfrm>
        </p:spPr>
        <p:txBody>
          <a:bodyPr/>
          <a:lstStyle/>
          <a:p>
            <a:pPr marL="0" indent="0">
              <a:buNone/>
            </a:pPr>
            <a:endParaRPr lang="en-US" altLang="zh-CN" dirty="0"/>
          </a:p>
          <a:p>
            <a:r>
              <a:rPr lang="en-US" altLang="zh-CN" dirty="0"/>
              <a:t>DNN</a:t>
            </a:r>
            <a:r>
              <a:rPr lang="zh-CN" altLang="en-US" dirty="0"/>
              <a:t>里面最大的问题在于从隐藏层到输出的</a:t>
            </a:r>
            <a:r>
              <a:rPr lang="en-US" altLang="zh-CN" dirty="0" err="1"/>
              <a:t>softmax</a:t>
            </a:r>
            <a:r>
              <a:rPr lang="zh-CN" altLang="en-US" dirty="0"/>
              <a:t>层</a:t>
            </a:r>
            <a:endParaRPr lang="en-US" altLang="zh-CN" dirty="0"/>
          </a:p>
          <a:p>
            <a:pPr marL="0" indent="0">
              <a:buNone/>
            </a:pPr>
            <a:r>
              <a:rPr lang="zh-CN" altLang="en-US" dirty="0"/>
              <a:t>的计算量很大，因为要计算所有词的</a:t>
            </a:r>
            <a:r>
              <a:rPr lang="en-US" altLang="zh-CN" dirty="0" err="1"/>
              <a:t>softmax</a:t>
            </a:r>
            <a:r>
              <a:rPr lang="zh-CN" altLang="en-US" dirty="0"/>
              <a:t>概率，再去</a:t>
            </a:r>
            <a:endParaRPr lang="en-US" altLang="zh-CN" dirty="0"/>
          </a:p>
          <a:p>
            <a:pPr marL="0" indent="0">
              <a:buNone/>
            </a:pPr>
            <a:r>
              <a:rPr lang="zh-CN" altLang="en-US" dirty="0"/>
              <a:t>找概率最大的值。</a:t>
            </a:r>
            <a:r>
              <a:rPr lang="en-US" altLang="zh-CN" dirty="0"/>
              <a:t>DNN</a:t>
            </a:r>
            <a:r>
              <a:rPr lang="zh-CN" altLang="en-US" dirty="0"/>
              <a:t>这个模型如图所示。其中</a:t>
            </a:r>
            <a:r>
              <a:rPr lang="en-US" altLang="zh-CN" dirty="0"/>
              <a:t>V</a:t>
            </a:r>
            <a:r>
              <a:rPr lang="zh-CN" altLang="en-US" dirty="0"/>
              <a:t>是</a:t>
            </a:r>
            <a:endParaRPr lang="en-US" altLang="zh-CN" dirty="0"/>
          </a:p>
          <a:p>
            <a:pPr marL="0" indent="0">
              <a:buNone/>
            </a:pPr>
            <a:r>
              <a:rPr lang="zh-CN" altLang="en-US" dirty="0"/>
              <a:t>词汇表的大小</a:t>
            </a:r>
            <a:endParaRPr lang="en-US" altLang="zh-CN" dirty="0"/>
          </a:p>
          <a:p>
            <a:pPr marL="0" indent="0">
              <a:buNone/>
            </a:pPr>
            <a:endParaRPr lang="en-US" altLang="zh-CN" dirty="0"/>
          </a:p>
          <a:p>
            <a:pPr marL="0" indent="0">
              <a:spcBef>
                <a:spcPts val="0"/>
              </a:spcBef>
              <a:buNone/>
            </a:pPr>
            <a:r>
              <a:rPr lang="en-US" altLang="zh-CN" sz="2800" dirty="0"/>
              <a:t>word2vec</a:t>
            </a:r>
            <a:r>
              <a:rPr lang="zh-CN" altLang="en-US" sz="2800" dirty="0"/>
              <a:t>对这个模型做了</a:t>
            </a:r>
            <a:r>
              <a:rPr lang="zh-CN" altLang="en-US" sz="2800" u="sng" dirty="0">
                <a:solidFill>
                  <a:srgbClr val="FFFF00"/>
                </a:solidFill>
              </a:rPr>
              <a:t>改进：</a:t>
            </a:r>
            <a:endParaRPr lang="en-US" altLang="zh-CN" sz="2800" dirty="0"/>
          </a:p>
          <a:p>
            <a:pPr marL="0" indent="457200">
              <a:spcBef>
                <a:spcPts val="0"/>
              </a:spcBef>
              <a:buNone/>
            </a:pPr>
            <a:r>
              <a:rPr lang="zh-CN" altLang="en-US" dirty="0"/>
              <a:t>首先，对于从输入层到隐藏层的映射，没有采取神经网络的线性变换加激活函数的方法，而是</a:t>
            </a:r>
            <a:r>
              <a:rPr lang="zh-CN" altLang="en-US" b="1" u="sng" dirty="0">
                <a:solidFill>
                  <a:srgbClr val="FFFF00"/>
                </a:solidFill>
              </a:rPr>
              <a:t>采用简单的对所有输入词向量求和并取平均的方法</a:t>
            </a:r>
            <a:r>
              <a:rPr lang="zh-CN" altLang="en-US" dirty="0"/>
              <a:t>。比如输入的是三个</a:t>
            </a:r>
            <a:r>
              <a:rPr lang="en-US" altLang="zh-CN" dirty="0"/>
              <a:t>4</a:t>
            </a:r>
            <a:r>
              <a:rPr lang="zh-CN" altLang="en-US" dirty="0"/>
              <a:t>维词向量：</a:t>
            </a:r>
            <a:r>
              <a:rPr lang="en-US" altLang="zh-CN" dirty="0"/>
              <a:t>(1,2,3,4),(9,6,11,8),(5,10,7,12),</a:t>
            </a:r>
            <a:r>
              <a:rPr lang="zh-CN" altLang="en-US" dirty="0"/>
              <a:t>那么我们</a:t>
            </a:r>
            <a:r>
              <a:rPr lang="en-US" altLang="zh-CN" dirty="0"/>
              <a:t>word2vec</a:t>
            </a:r>
            <a:r>
              <a:rPr lang="zh-CN" altLang="en-US" dirty="0"/>
              <a:t>映射后的词向量就是</a:t>
            </a:r>
            <a:r>
              <a:rPr lang="en-US" altLang="zh-CN" dirty="0"/>
              <a:t>(5,6,7,8)</a:t>
            </a:r>
            <a:r>
              <a:rPr lang="zh-CN" altLang="en-US" dirty="0"/>
              <a:t>。由于这里是从多个词向量变成了一个词向量。</a:t>
            </a:r>
          </a:p>
          <a:p>
            <a:pPr marL="0" indent="457200">
              <a:buNone/>
            </a:pPr>
            <a:r>
              <a:rPr lang="zh-CN" altLang="en-US" dirty="0"/>
              <a:t>第二个改进就是从</a:t>
            </a:r>
            <a:r>
              <a:rPr lang="zh-CN" altLang="en-US" b="1" u="sng" dirty="0"/>
              <a:t>隐藏层到输出的</a:t>
            </a:r>
            <a:r>
              <a:rPr lang="en-US" altLang="zh-CN" b="1" u="sng" dirty="0" err="1"/>
              <a:t>softmax</a:t>
            </a:r>
            <a:r>
              <a:rPr lang="zh-CN" altLang="en-US" b="1" u="sng" dirty="0"/>
              <a:t>层</a:t>
            </a:r>
            <a:r>
              <a:rPr lang="zh-CN" altLang="en-US" dirty="0"/>
              <a:t>这里的计算量个改进。为了避免要计算所有词的</a:t>
            </a:r>
            <a:r>
              <a:rPr lang="en-US" altLang="zh-CN" dirty="0" err="1"/>
              <a:t>softmax</a:t>
            </a:r>
            <a:r>
              <a:rPr lang="zh-CN" altLang="en-US" dirty="0"/>
              <a:t>概率，</a:t>
            </a:r>
            <a:r>
              <a:rPr lang="en-US" altLang="zh-CN" b="1" u="sng" dirty="0">
                <a:solidFill>
                  <a:srgbClr val="FFFF00"/>
                </a:solidFill>
              </a:rPr>
              <a:t>word2vec</a:t>
            </a:r>
            <a:r>
              <a:rPr lang="zh-CN" altLang="en-US" b="1" u="sng" dirty="0">
                <a:solidFill>
                  <a:srgbClr val="FFFF00"/>
                </a:solidFill>
              </a:rPr>
              <a:t>采样了霍夫曼树</a:t>
            </a:r>
            <a:r>
              <a:rPr lang="zh-CN" altLang="en-US" dirty="0"/>
              <a:t>来</a:t>
            </a:r>
            <a:r>
              <a:rPr lang="zh-CN" altLang="en-US" b="1" u="sng" dirty="0">
                <a:solidFill>
                  <a:srgbClr val="FFFF00"/>
                </a:solidFill>
              </a:rPr>
              <a:t>代替从隐藏层到输出</a:t>
            </a:r>
            <a:r>
              <a:rPr lang="en-US" altLang="zh-CN" b="1" u="sng" dirty="0" err="1">
                <a:solidFill>
                  <a:srgbClr val="FFFF00"/>
                </a:solidFill>
              </a:rPr>
              <a:t>softmax</a:t>
            </a:r>
            <a:r>
              <a:rPr lang="zh-CN" altLang="en-US" b="1" u="sng" dirty="0">
                <a:solidFill>
                  <a:srgbClr val="FFFF00"/>
                </a:solidFill>
              </a:rPr>
              <a:t>层的映射</a:t>
            </a:r>
            <a:r>
              <a:rPr lang="zh-CN" altLang="en-US" dirty="0"/>
              <a:t>。我们在上一节已经介绍了霍夫曼树的原理。如何映射呢？这里就是理解</a:t>
            </a:r>
            <a:r>
              <a:rPr lang="en-US" altLang="zh-CN" dirty="0"/>
              <a:t>word2vec</a:t>
            </a:r>
            <a:r>
              <a:rPr lang="zh-CN" altLang="en-US" dirty="0"/>
              <a:t>的关键所在了。</a:t>
            </a:r>
          </a:p>
          <a:p>
            <a:endParaRPr lang="zh-CN" altLang="en-US" dirty="0"/>
          </a:p>
        </p:txBody>
      </p:sp>
      <p:pic>
        <p:nvPicPr>
          <p:cNvPr id="6" name="图片 5">
            <a:extLst>
              <a:ext uri="{FF2B5EF4-FFF2-40B4-BE49-F238E27FC236}">
                <a16:creationId xmlns:a16="http://schemas.microsoft.com/office/drawing/2014/main" id="{779D0853-35D0-4890-804D-5BE2557928E7}"/>
              </a:ext>
            </a:extLst>
          </p:cNvPr>
          <p:cNvPicPr>
            <a:picLocks noChangeAspect="1"/>
          </p:cNvPicPr>
          <p:nvPr/>
        </p:nvPicPr>
        <p:blipFill rotWithShape="1">
          <a:blip r:embed="rId2">
            <a:extLst>
              <a:ext uri="{28A0092B-C50C-407E-A947-70E740481C1C}">
                <a14:useLocalDpi xmlns:a14="http://schemas.microsoft.com/office/drawing/2010/main" val="0"/>
              </a:ext>
            </a:extLst>
          </a:blip>
          <a:srcRect l="6786" t="7905" r="10563" b="7115"/>
          <a:stretch/>
        </p:blipFill>
        <p:spPr>
          <a:xfrm>
            <a:off x="6351377" y="0"/>
            <a:ext cx="5840623" cy="3228109"/>
          </a:xfrm>
          <a:prstGeom prst="rect">
            <a:avLst/>
          </a:prstGeom>
        </p:spPr>
      </p:pic>
    </p:spTree>
    <p:extLst>
      <p:ext uri="{BB962C8B-B14F-4D97-AF65-F5344CB8AC3E}">
        <p14:creationId xmlns:p14="http://schemas.microsoft.com/office/powerpoint/2010/main" val="259680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137A3-74C8-4884-8657-3D63AB33F2EF}"/>
              </a:ext>
            </a:extLst>
          </p:cNvPr>
          <p:cNvSpPr>
            <a:spLocks noGrp="1"/>
          </p:cNvSpPr>
          <p:nvPr>
            <p:ph type="title"/>
          </p:nvPr>
        </p:nvSpPr>
        <p:spPr>
          <a:xfrm>
            <a:off x="701529" y="0"/>
            <a:ext cx="10645344" cy="1400530"/>
          </a:xfrm>
        </p:spPr>
        <p:txBody>
          <a:bodyPr/>
          <a:lstStyle/>
          <a:p>
            <a:r>
              <a:rPr lang="en-US" altLang="zh-CN" dirty="0">
                <a:latin typeface="Times New Roman" panose="02020603050405020304" pitchFamily="18" charset="0"/>
                <a:cs typeface="Times New Roman" panose="02020603050405020304" pitchFamily="18" charset="0"/>
              </a:rPr>
              <a:t>Word embedding</a:t>
            </a:r>
            <a:r>
              <a:rPr lang="zh-CN" altLang="en-US" dirty="0">
                <a:latin typeface="Times New Roman" panose="02020603050405020304" pitchFamily="18" charset="0"/>
                <a:cs typeface="Times New Roman" panose="02020603050405020304" pitchFamily="18" charset="0"/>
              </a:rPr>
              <a:t>的</a:t>
            </a:r>
            <a:r>
              <a:rPr lang="en-US" altLang="zh-CN" dirty="0"/>
              <a:t>” embedding”</a:t>
            </a:r>
            <a:r>
              <a:rPr lang="zh-CN" altLang="en-US" dirty="0">
                <a:latin typeface="Times New Roman" panose="02020603050405020304" pitchFamily="18" charset="0"/>
                <a:cs typeface="Times New Roman" panose="02020603050405020304" pitchFamily="18" charset="0"/>
              </a:rPr>
              <a:t>是什么意思？</a:t>
            </a:r>
          </a:p>
        </p:txBody>
      </p:sp>
      <p:sp>
        <p:nvSpPr>
          <p:cNvPr id="3" name="内容占位符 2">
            <a:extLst>
              <a:ext uri="{FF2B5EF4-FFF2-40B4-BE49-F238E27FC236}">
                <a16:creationId xmlns:a16="http://schemas.microsoft.com/office/drawing/2014/main" id="{3465F0C1-BA83-452C-8956-8BBAD6C9F769}"/>
              </a:ext>
            </a:extLst>
          </p:cNvPr>
          <p:cNvSpPr>
            <a:spLocks noGrp="1"/>
          </p:cNvSpPr>
          <p:nvPr>
            <p:ph idx="1"/>
          </p:nvPr>
        </p:nvSpPr>
        <p:spPr>
          <a:xfrm>
            <a:off x="997527" y="1288473"/>
            <a:ext cx="10196945" cy="5264727"/>
          </a:xfrm>
        </p:spPr>
        <p:txBody>
          <a:bodyPr/>
          <a:lstStyle/>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Embed</a:t>
            </a:r>
            <a:r>
              <a:rPr lang="zh-CN" altLang="en-US" dirty="0">
                <a:latin typeface="Times New Roman" panose="02020603050405020304" pitchFamily="18" charset="0"/>
                <a:cs typeface="Times New Roman" panose="02020603050405020304" pitchFamily="18" charset="0"/>
              </a:rPr>
              <a:t>这个词，英文的释义为</a:t>
            </a:r>
            <a:r>
              <a:rPr lang="en-US" altLang="zh-CN" dirty="0">
                <a:latin typeface="Times New Roman" panose="02020603050405020304" pitchFamily="18" charset="0"/>
                <a:cs typeface="Times New Roman" panose="02020603050405020304" pitchFamily="18" charset="0"/>
              </a:rPr>
              <a:t>, fix (an object) firmly and deeply in a surrounding mass, </a:t>
            </a:r>
            <a:r>
              <a:rPr lang="zh-CN" altLang="en-US" dirty="0">
                <a:latin typeface="Times New Roman" panose="02020603050405020304" pitchFamily="18" charset="0"/>
                <a:cs typeface="Times New Roman" panose="02020603050405020304" pitchFamily="18" charset="0"/>
              </a:rPr>
              <a:t>也就是“嵌入”之意。</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在数学上，当我们说某个对象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被嵌入到另外一个对象 </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中</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那么 </a:t>
            </a:r>
            <a:r>
              <a:rPr lang="en-US" altLang="zh-CN" dirty="0">
                <a:latin typeface="Times New Roman" panose="02020603050405020304" pitchFamily="18" charset="0"/>
                <a:cs typeface="Times New Roman" panose="02020603050405020304" pitchFamily="18" charset="0"/>
              </a:rPr>
              <a:t>embedding </a:t>
            </a:r>
            <a:r>
              <a:rPr lang="zh-CN" altLang="en-US" dirty="0">
                <a:latin typeface="Times New Roman" panose="02020603050405020304" pitchFamily="18" charset="0"/>
                <a:cs typeface="Times New Roman" panose="02020603050405020304" pitchFamily="18" charset="0"/>
              </a:rPr>
              <a:t>就由一个单射的、结构保持的（</a:t>
            </a:r>
            <a:r>
              <a:rPr lang="en-US" altLang="zh-CN" dirty="0">
                <a:latin typeface="Times New Roman" panose="02020603050405020304" pitchFamily="18" charset="0"/>
                <a:cs typeface="Times New Roman" panose="02020603050405020304" pitchFamily="18" charset="0"/>
              </a:rPr>
              <a:t>structure-preserving</a:t>
            </a:r>
            <a:r>
              <a:rPr lang="zh-CN" altLang="en-US" dirty="0">
                <a:latin typeface="Times New Roman" panose="02020603050405020304" pitchFamily="18" charset="0"/>
                <a:cs typeface="Times New Roman" panose="02020603050405020304" pitchFamily="18" charset="0"/>
              </a:rPr>
              <a:t>）映射 </a:t>
            </a:r>
            <a:r>
              <a:rPr lang="en-US" altLang="zh-CN" i="1"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来给定的。此处的结构保持的具体含义要依赖于</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和 </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是哪种数学结构的实例而定。</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所以在中文可以把</a:t>
            </a:r>
            <a:r>
              <a:rPr lang="en-US" altLang="zh-CN" dirty="0">
                <a:latin typeface="Times New Roman" panose="02020603050405020304" pitchFamily="18" charset="0"/>
                <a:cs typeface="Times New Roman" panose="02020603050405020304" pitchFamily="18" charset="0"/>
              </a:rPr>
              <a:t>embedding</a:t>
            </a:r>
            <a:r>
              <a:rPr lang="zh-CN" altLang="en-US" dirty="0">
                <a:latin typeface="Times New Roman" panose="02020603050405020304" pitchFamily="18" charset="0"/>
                <a:cs typeface="Times New Roman" panose="02020603050405020304" pitchFamily="18" charset="0"/>
              </a:rPr>
              <a:t>叫做映射，当然，直接读英文最能保持原意，在后面会看到不同的翻译法，比如词嵌入</a:t>
            </a:r>
            <a:endParaRPr lang="en-US" altLang="zh-CN"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5601651-5DD0-4FE2-B988-B805E5C2F096}"/>
              </a:ext>
            </a:extLst>
          </p:cNvPr>
          <p:cNvPicPr>
            <a:picLocks noChangeAspect="1"/>
          </p:cNvPicPr>
          <p:nvPr/>
        </p:nvPicPr>
        <p:blipFill rotWithShape="1">
          <a:blip r:embed="rId2"/>
          <a:srcRect t="9674"/>
          <a:stretch/>
        </p:blipFill>
        <p:spPr>
          <a:xfrm>
            <a:off x="3934691" y="1288473"/>
            <a:ext cx="4690454" cy="1265040"/>
          </a:xfrm>
          <a:prstGeom prst="rect">
            <a:avLst/>
          </a:prstGeom>
        </p:spPr>
      </p:pic>
    </p:spTree>
    <p:extLst>
      <p:ext uri="{BB962C8B-B14F-4D97-AF65-F5344CB8AC3E}">
        <p14:creationId xmlns:p14="http://schemas.microsoft.com/office/powerpoint/2010/main" val="3127298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8B595-F71A-44A0-85D5-24EBE2CC203C}"/>
              </a:ext>
            </a:extLst>
          </p:cNvPr>
          <p:cNvSpPr>
            <a:spLocks noGrp="1"/>
          </p:cNvSpPr>
          <p:nvPr>
            <p:ph type="title"/>
          </p:nvPr>
        </p:nvSpPr>
        <p:spPr>
          <a:xfrm>
            <a:off x="484908" y="0"/>
            <a:ext cx="10792691" cy="609601"/>
          </a:xfrm>
        </p:spPr>
        <p:txBody>
          <a:bodyPr/>
          <a:lstStyle/>
          <a:p>
            <a:r>
              <a:rPr lang="en-US" altLang="zh-CN" dirty="0"/>
              <a:t>Hierarchical </a:t>
            </a:r>
            <a:r>
              <a:rPr lang="en-US" altLang="zh-CN" dirty="0" err="1"/>
              <a:t>Softmax</a:t>
            </a:r>
            <a:r>
              <a:rPr lang="en-US" altLang="zh-CN" dirty="0"/>
              <a:t>(</a:t>
            </a:r>
            <a:r>
              <a:rPr lang="zh-CN" altLang="en-US" dirty="0"/>
              <a:t>层次</a:t>
            </a:r>
            <a:r>
              <a:rPr lang="en-US" altLang="zh-CN" dirty="0" err="1"/>
              <a:t>softmax</a:t>
            </a:r>
            <a:r>
              <a:rPr lang="zh-CN" altLang="en-US" dirty="0"/>
              <a:t>函数</a:t>
            </a:r>
            <a:r>
              <a:rPr lang="en-US" altLang="zh-CN" dirty="0"/>
              <a:t>)</a:t>
            </a:r>
            <a:endParaRPr lang="zh-CN" altLang="en-US" dirty="0"/>
          </a:p>
        </p:txBody>
      </p:sp>
      <p:sp>
        <p:nvSpPr>
          <p:cNvPr id="3" name="内容占位符 2">
            <a:extLst>
              <a:ext uri="{FF2B5EF4-FFF2-40B4-BE49-F238E27FC236}">
                <a16:creationId xmlns:a16="http://schemas.microsoft.com/office/drawing/2014/main" id="{35ED23FD-2482-402B-A327-CC80296D88D3}"/>
              </a:ext>
            </a:extLst>
          </p:cNvPr>
          <p:cNvSpPr>
            <a:spLocks noGrp="1"/>
          </p:cNvSpPr>
          <p:nvPr>
            <p:ph idx="1"/>
          </p:nvPr>
        </p:nvSpPr>
        <p:spPr>
          <a:xfrm>
            <a:off x="0" y="609601"/>
            <a:ext cx="11831783" cy="6248399"/>
          </a:xfrm>
        </p:spPr>
        <p:txBody>
          <a:bodyPr>
            <a:normAutofit/>
          </a:bodyPr>
          <a:lstStyle/>
          <a:p>
            <a:r>
              <a:rPr lang="zh-CN" altLang="en-US" dirty="0"/>
              <a:t>一般得到霍夫曼树后我们会对叶子节点进行</a:t>
            </a:r>
            <a:r>
              <a:rPr lang="zh-CN" altLang="en-US" b="1" u="sng" dirty="0">
                <a:solidFill>
                  <a:srgbClr val="FFFF00"/>
                </a:solidFill>
              </a:rPr>
              <a:t>霍夫曼编码</a:t>
            </a:r>
            <a:r>
              <a:rPr lang="zh-CN" altLang="en-US" dirty="0"/>
              <a:t>，由于权重高的叶子节点越靠近根节点，而权重低的叶子节点会远离根节点，这样我们的</a:t>
            </a:r>
            <a:r>
              <a:rPr lang="zh-CN" altLang="en-US" b="1" u="sng" dirty="0">
                <a:solidFill>
                  <a:srgbClr val="FFFF00"/>
                </a:solidFill>
              </a:rPr>
              <a:t>高权重节点编码值较短</a:t>
            </a:r>
            <a:r>
              <a:rPr lang="zh-CN" altLang="en-US" dirty="0"/>
              <a:t>，而低权重值编码值较长。</a:t>
            </a:r>
            <a:endParaRPr lang="en-US" altLang="zh-CN" dirty="0"/>
          </a:p>
          <a:p>
            <a:endParaRPr lang="en-US" altLang="zh-CN" dirty="0"/>
          </a:p>
          <a:p>
            <a:pPr marL="0" indent="0">
              <a:spcBef>
                <a:spcPts val="0"/>
              </a:spcBef>
              <a:buNone/>
            </a:pPr>
            <a:r>
              <a:rPr lang="zh-CN" altLang="en-US" dirty="0"/>
              <a:t>和之前的神经网络语言模型相比，我们的霍夫曼树的所有内部节点就类似之前神经网络隐藏层的神经元</a:t>
            </a:r>
            <a:r>
              <a:rPr lang="en-US" altLang="zh-CN" dirty="0"/>
              <a:t>,</a:t>
            </a:r>
            <a:r>
              <a:rPr lang="zh-CN" altLang="en-US" dirty="0"/>
              <a:t>其中，</a:t>
            </a:r>
            <a:r>
              <a:rPr lang="zh-CN" altLang="en-US" dirty="0">
                <a:solidFill>
                  <a:srgbClr val="FFFF00"/>
                </a:solidFill>
              </a:rPr>
              <a:t>根节点的词向量对应</a:t>
            </a:r>
            <a:r>
              <a:rPr lang="zh-CN" altLang="en-US" b="1" u="sng" dirty="0">
                <a:solidFill>
                  <a:srgbClr val="FFFF00"/>
                </a:solidFill>
              </a:rPr>
              <a:t>我们的投影后的词向量</a:t>
            </a:r>
            <a:r>
              <a:rPr lang="zh-CN" altLang="en-US" dirty="0"/>
              <a:t>，而所有</a:t>
            </a:r>
            <a:r>
              <a:rPr lang="zh-CN" altLang="en-US" b="1" u="sng" dirty="0">
                <a:solidFill>
                  <a:srgbClr val="FFFF00"/>
                </a:solidFill>
              </a:rPr>
              <a:t>叶子节点</a:t>
            </a:r>
            <a:r>
              <a:rPr lang="zh-CN" altLang="en-US" dirty="0"/>
              <a:t>就类似于之前神经网络</a:t>
            </a:r>
            <a:r>
              <a:rPr lang="en-US" altLang="zh-CN" dirty="0" err="1"/>
              <a:t>softmax</a:t>
            </a:r>
            <a:r>
              <a:rPr lang="zh-CN" altLang="en-US" u="sng" dirty="0">
                <a:solidFill>
                  <a:srgbClr val="FFFF00"/>
                </a:solidFill>
              </a:rPr>
              <a:t>输出层的神经元</a:t>
            </a:r>
            <a:r>
              <a:rPr lang="zh-CN" altLang="en-US" dirty="0"/>
              <a:t>，</a:t>
            </a:r>
            <a:r>
              <a:rPr lang="zh-CN" altLang="en-US" b="1" u="sng" dirty="0">
                <a:solidFill>
                  <a:srgbClr val="FFFF00"/>
                </a:solidFill>
              </a:rPr>
              <a:t>叶子节点的个数就是词汇表的大小</a:t>
            </a:r>
            <a:r>
              <a:rPr lang="zh-CN" altLang="en-US" dirty="0"/>
              <a:t>。在霍夫曼树</a:t>
            </a:r>
            <a:endParaRPr lang="en-US" altLang="zh-CN" dirty="0"/>
          </a:p>
          <a:p>
            <a:pPr marL="0" indent="0">
              <a:spcBef>
                <a:spcPts val="0"/>
              </a:spcBef>
              <a:buNone/>
            </a:pPr>
            <a:r>
              <a:rPr lang="zh-CN" altLang="en-US" dirty="0"/>
              <a:t>中，隐藏层到输出层的</a:t>
            </a:r>
            <a:r>
              <a:rPr lang="en-US" altLang="zh-CN" dirty="0" err="1"/>
              <a:t>softmax</a:t>
            </a:r>
            <a:r>
              <a:rPr lang="zh-CN" altLang="en-US" dirty="0"/>
              <a:t>映射不是一下子完成的，而是沿着</a:t>
            </a:r>
            <a:endParaRPr lang="en-US" altLang="zh-CN" dirty="0"/>
          </a:p>
          <a:p>
            <a:pPr marL="0" indent="0">
              <a:spcBef>
                <a:spcPts val="0"/>
              </a:spcBef>
              <a:buNone/>
            </a:pPr>
            <a:r>
              <a:rPr lang="zh-CN" altLang="en-US" dirty="0"/>
              <a:t>霍夫曼树一步步完成的，</a:t>
            </a:r>
            <a:r>
              <a:rPr lang="zh-CN" altLang="en-US" b="1" u="sng" dirty="0">
                <a:solidFill>
                  <a:srgbClr val="FFFF00"/>
                </a:solidFill>
              </a:rPr>
              <a:t>因此</a:t>
            </a:r>
            <a:r>
              <a:rPr lang="zh-CN" altLang="en-US" dirty="0"/>
              <a:t>这种</a:t>
            </a:r>
            <a:r>
              <a:rPr lang="en-US" altLang="zh-CN" dirty="0" err="1"/>
              <a:t>softmax</a:t>
            </a:r>
            <a:r>
              <a:rPr lang="zh-CN" altLang="en-US" b="1" u="sng" dirty="0">
                <a:solidFill>
                  <a:srgbClr val="FFFF00"/>
                </a:solidFill>
              </a:rPr>
              <a:t>取名</a:t>
            </a:r>
            <a:r>
              <a:rPr lang="zh-CN" altLang="en-US" dirty="0"/>
              <a:t>为</a:t>
            </a:r>
            <a:endParaRPr lang="en-US" altLang="zh-CN" dirty="0"/>
          </a:p>
          <a:p>
            <a:pPr marL="0" indent="0">
              <a:spcBef>
                <a:spcPts val="0"/>
              </a:spcBef>
              <a:buNone/>
            </a:pPr>
            <a:r>
              <a:rPr lang="en-US" altLang="zh-CN" dirty="0"/>
              <a:t>"Hierarchical </a:t>
            </a:r>
            <a:r>
              <a:rPr lang="en-US" altLang="zh-CN" dirty="0" err="1"/>
              <a:t>Softmax</a:t>
            </a:r>
            <a:r>
              <a:rPr lang="en-US" altLang="zh-CN" dirty="0"/>
              <a:t>"</a:t>
            </a:r>
            <a:r>
              <a:rPr lang="zh-CN" altLang="en-US" dirty="0"/>
              <a:t>。</a:t>
            </a:r>
            <a:endParaRPr lang="en-US" altLang="zh-CN" dirty="0"/>
          </a:p>
          <a:p>
            <a:endParaRPr lang="en-US" altLang="zh-CN" dirty="0"/>
          </a:p>
          <a:p>
            <a:pPr marL="0" indent="0">
              <a:buNone/>
            </a:pPr>
            <a:endParaRPr lang="zh-CN" altLang="en-US" dirty="0"/>
          </a:p>
          <a:p>
            <a:r>
              <a:rPr lang="zh-CN" altLang="en-US" dirty="0"/>
              <a:t>在</a:t>
            </a:r>
            <a:r>
              <a:rPr lang="en-US" altLang="zh-CN" dirty="0"/>
              <a:t>word2vec</a:t>
            </a:r>
            <a:r>
              <a:rPr lang="zh-CN" altLang="en-US" dirty="0"/>
              <a:t>中，我们采用了二元逻辑回归的方法，即规定沿着左子树走，那么就是负类</a:t>
            </a:r>
            <a:r>
              <a:rPr lang="en-US" altLang="zh-CN" dirty="0"/>
              <a:t>(</a:t>
            </a:r>
            <a:r>
              <a:rPr lang="zh-CN" altLang="en-US" dirty="0"/>
              <a:t>霍夫曼树编码</a:t>
            </a:r>
            <a:r>
              <a:rPr lang="en-US" altLang="zh-CN" dirty="0"/>
              <a:t>1)</a:t>
            </a:r>
            <a:r>
              <a:rPr lang="zh-CN" altLang="en-US" dirty="0"/>
              <a:t>，沿着右子树走，那么就是正类</a:t>
            </a:r>
            <a:r>
              <a:rPr lang="en-US" altLang="zh-CN" dirty="0"/>
              <a:t>(</a:t>
            </a:r>
            <a:r>
              <a:rPr lang="zh-CN" altLang="en-US" dirty="0"/>
              <a:t>霍夫曼树编码</a:t>
            </a:r>
            <a:r>
              <a:rPr lang="en-US" altLang="zh-CN" dirty="0"/>
              <a:t>0)</a:t>
            </a:r>
            <a:r>
              <a:rPr lang="zh-CN" altLang="en-US" dirty="0"/>
              <a:t>。判别正类和负类的方法是使用</a:t>
            </a:r>
            <a:r>
              <a:rPr lang="en-US" altLang="zh-CN" dirty="0"/>
              <a:t>sigmoid</a:t>
            </a:r>
            <a:r>
              <a:rPr lang="zh-CN" altLang="en-US" dirty="0"/>
              <a:t>函数，即：</a:t>
            </a:r>
            <a:endParaRPr lang="en-US" altLang="zh-CN" dirty="0"/>
          </a:p>
          <a:p>
            <a:endParaRPr lang="en-US" altLang="zh-CN" dirty="0"/>
          </a:p>
          <a:p>
            <a:pPr marL="0" indent="0" algn="ctr">
              <a:buNone/>
            </a:pPr>
            <a:r>
              <a:rPr lang="zh-CN" altLang="en-US" dirty="0"/>
              <a:t>其中</a:t>
            </a:r>
            <a:r>
              <a:rPr lang="en-US" altLang="zh-CN" dirty="0" err="1"/>
              <a:t>xw</a:t>
            </a:r>
            <a:r>
              <a:rPr lang="zh-CN" altLang="en-US" dirty="0"/>
              <a:t>是当前内部节点的词向量，而</a:t>
            </a:r>
            <a:r>
              <a:rPr lang="en-US" altLang="zh-CN" dirty="0"/>
              <a:t>θ</a:t>
            </a:r>
            <a:r>
              <a:rPr lang="zh-CN" altLang="en-US" dirty="0"/>
              <a:t>则是我们需要</a:t>
            </a:r>
            <a:r>
              <a:rPr lang="zh-CN" altLang="en-US" b="1" u="sng" dirty="0">
                <a:solidFill>
                  <a:srgbClr val="FFFF00"/>
                </a:solidFill>
              </a:rPr>
              <a:t>从训练样本求出</a:t>
            </a:r>
            <a:r>
              <a:rPr lang="zh-CN" altLang="en-US" dirty="0"/>
              <a:t>的逻辑回归的模型参数。</a:t>
            </a:r>
          </a:p>
          <a:p>
            <a:r>
              <a:rPr lang="zh-CN" altLang="en-US" dirty="0"/>
              <a:t>使用霍夫曼树有什么好处呢？首先，由于是二叉树，</a:t>
            </a:r>
            <a:r>
              <a:rPr lang="zh-CN" altLang="en-US" b="1" u="sng" dirty="0">
                <a:solidFill>
                  <a:srgbClr val="FFFF00"/>
                </a:solidFill>
              </a:rPr>
              <a:t>之前计算量为</a:t>
            </a:r>
            <a:r>
              <a:rPr lang="en-US" altLang="zh-CN" b="1" u="sng" dirty="0">
                <a:solidFill>
                  <a:srgbClr val="FFFF00"/>
                </a:solidFill>
              </a:rPr>
              <a:t>V,</a:t>
            </a:r>
            <a:r>
              <a:rPr lang="zh-CN" altLang="en-US" b="1" u="sng" dirty="0">
                <a:solidFill>
                  <a:srgbClr val="FFFF00"/>
                </a:solidFill>
              </a:rPr>
              <a:t>现在变成了</a:t>
            </a:r>
            <a:r>
              <a:rPr lang="en-US" altLang="zh-CN" b="1" u="sng" dirty="0">
                <a:solidFill>
                  <a:srgbClr val="FFFF00"/>
                </a:solidFill>
              </a:rPr>
              <a:t>log2V</a:t>
            </a:r>
            <a:r>
              <a:rPr lang="zh-CN" altLang="en-US" dirty="0"/>
              <a:t>。第二，由于使用霍夫曼树是高频的词靠近树根，这样高频词需要更少的时间会被找到，这符合我们的贪心优化思想。</a:t>
            </a:r>
          </a:p>
        </p:txBody>
      </p:sp>
      <p:pic>
        <p:nvPicPr>
          <p:cNvPr id="6" name="图片 5">
            <a:extLst>
              <a:ext uri="{FF2B5EF4-FFF2-40B4-BE49-F238E27FC236}">
                <a16:creationId xmlns:a16="http://schemas.microsoft.com/office/drawing/2014/main" id="{CAAC7F7A-2DAD-4D54-A58D-EFF8E4FDA72E}"/>
              </a:ext>
            </a:extLst>
          </p:cNvPr>
          <p:cNvPicPr>
            <a:picLocks noChangeAspect="1"/>
          </p:cNvPicPr>
          <p:nvPr/>
        </p:nvPicPr>
        <p:blipFill rotWithShape="1">
          <a:blip r:embed="rId2">
            <a:extLst>
              <a:ext uri="{28A0092B-C50C-407E-A947-70E740481C1C}">
                <a14:useLocalDpi xmlns:a14="http://schemas.microsoft.com/office/drawing/2010/main" val="0"/>
              </a:ext>
            </a:extLst>
          </a:blip>
          <a:srcRect l="10695" t="10144" r="8880" b="6404"/>
          <a:stretch/>
        </p:blipFill>
        <p:spPr>
          <a:xfrm>
            <a:off x="7414006" y="2310480"/>
            <a:ext cx="4196103" cy="2237039"/>
          </a:xfrm>
          <a:prstGeom prst="rect">
            <a:avLst/>
          </a:prstGeom>
        </p:spPr>
      </p:pic>
      <p:pic>
        <p:nvPicPr>
          <p:cNvPr id="4" name="图片 3">
            <a:extLst>
              <a:ext uri="{FF2B5EF4-FFF2-40B4-BE49-F238E27FC236}">
                <a16:creationId xmlns:a16="http://schemas.microsoft.com/office/drawing/2014/main" id="{2A5237B2-CAB9-4D4F-BAEB-AF33E3CD3026}"/>
              </a:ext>
            </a:extLst>
          </p:cNvPr>
          <p:cNvPicPr>
            <a:picLocks noChangeAspect="1"/>
          </p:cNvPicPr>
          <p:nvPr/>
        </p:nvPicPr>
        <p:blipFill rotWithShape="1">
          <a:blip r:embed="rId3"/>
          <a:srcRect b="16976"/>
          <a:stretch/>
        </p:blipFill>
        <p:spPr>
          <a:xfrm>
            <a:off x="4271373" y="5137156"/>
            <a:ext cx="2891427" cy="550134"/>
          </a:xfrm>
          <a:prstGeom prst="rect">
            <a:avLst/>
          </a:prstGeom>
        </p:spPr>
      </p:pic>
    </p:spTree>
    <p:extLst>
      <p:ext uri="{BB962C8B-B14F-4D97-AF65-F5344CB8AC3E}">
        <p14:creationId xmlns:p14="http://schemas.microsoft.com/office/powerpoint/2010/main" val="120125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8A2FE-0F3A-44D5-8993-52D05B702594}"/>
              </a:ext>
            </a:extLst>
          </p:cNvPr>
          <p:cNvSpPr>
            <a:spLocks noGrp="1"/>
          </p:cNvSpPr>
          <p:nvPr>
            <p:ph type="title"/>
          </p:nvPr>
        </p:nvSpPr>
        <p:spPr>
          <a:xfrm>
            <a:off x="396729" y="-101463"/>
            <a:ext cx="11642871" cy="766482"/>
          </a:xfrm>
        </p:spPr>
        <p:txBody>
          <a:bodyPr/>
          <a:lstStyle/>
          <a:p>
            <a:r>
              <a:rPr lang="en-US" altLang="zh-CN" dirty="0"/>
              <a:t>Hierarchical </a:t>
            </a:r>
            <a:r>
              <a:rPr lang="en-US" altLang="zh-CN" dirty="0" err="1"/>
              <a:t>Softmax</a:t>
            </a:r>
            <a:r>
              <a:rPr lang="en-US" altLang="zh-CN" dirty="0"/>
              <a:t>(</a:t>
            </a:r>
            <a:r>
              <a:rPr lang="zh-CN" altLang="en-US" dirty="0"/>
              <a:t>层次</a:t>
            </a:r>
            <a:r>
              <a:rPr lang="en-US" altLang="zh-CN" dirty="0" err="1"/>
              <a:t>softmax</a:t>
            </a:r>
            <a:r>
              <a:rPr lang="zh-CN" altLang="en-US" dirty="0"/>
              <a:t>函数</a:t>
            </a:r>
            <a:r>
              <a:rPr lang="en-US" altLang="zh-CN" dirty="0"/>
              <a:t>)</a:t>
            </a:r>
            <a:r>
              <a:rPr lang="zh-CN" altLang="en-US" dirty="0"/>
              <a:t>的梯度计算</a:t>
            </a:r>
          </a:p>
        </p:txBody>
      </p:sp>
      <p:sp>
        <p:nvSpPr>
          <p:cNvPr id="3" name="内容占位符 2">
            <a:extLst>
              <a:ext uri="{FF2B5EF4-FFF2-40B4-BE49-F238E27FC236}">
                <a16:creationId xmlns:a16="http://schemas.microsoft.com/office/drawing/2014/main" id="{1828DAD5-F760-461C-A497-ADD8D6D6AF2B}"/>
              </a:ext>
            </a:extLst>
          </p:cNvPr>
          <p:cNvSpPr>
            <a:spLocks noGrp="1"/>
          </p:cNvSpPr>
          <p:nvPr>
            <p:ph idx="1"/>
          </p:nvPr>
        </p:nvSpPr>
        <p:spPr>
          <a:xfrm>
            <a:off x="152400" y="512619"/>
            <a:ext cx="12039599" cy="6345382"/>
          </a:xfrm>
        </p:spPr>
        <p:txBody>
          <a:bodyPr>
            <a:normAutofit/>
          </a:bodyPr>
          <a:lstStyle/>
          <a:p>
            <a:r>
              <a:rPr lang="zh-CN" altLang="en-US" dirty="0"/>
              <a:t>前面提到了</a:t>
            </a:r>
            <a:r>
              <a:rPr lang="en-US" altLang="zh-CN" dirty="0"/>
              <a:t>θ</a:t>
            </a:r>
            <a:r>
              <a:rPr lang="zh-CN" altLang="en-US" dirty="0"/>
              <a:t>是需要训练的，那自自然少不了对损失函数求梯度，我们使用最大似然法来寻找所有节点的词向量和所有内部节点</a:t>
            </a:r>
            <a:r>
              <a:rPr lang="en-US" altLang="zh-CN" dirty="0"/>
              <a:t>θ</a:t>
            </a:r>
            <a:r>
              <a:rPr lang="zh-CN" altLang="en-US" dirty="0"/>
              <a:t>。先拿上面的</a:t>
            </a:r>
            <a:r>
              <a:rPr lang="en-US" altLang="zh-CN" dirty="0"/>
              <a:t>w2</a:t>
            </a:r>
            <a:r>
              <a:rPr lang="zh-CN" altLang="en-US" dirty="0"/>
              <a:t>例子来看，我们期望最大化下面的似然函数：</a:t>
            </a:r>
            <a:endParaRPr lang="en-US" altLang="zh-CN" dirty="0"/>
          </a:p>
          <a:p>
            <a:pPr marL="0" indent="0">
              <a:buNone/>
            </a:pPr>
            <a:r>
              <a:rPr lang="zh-CN" altLang="en-US" dirty="0"/>
              <a:t>其实就是前面左走右走概率的乘积</a:t>
            </a:r>
            <a:endParaRPr lang="en-US" altLang="zh-CN" dirty="0"/>
          </a:p>
          <a:p>
            <a:r>
              <a:rPr lang="zh-CN" altLang="en-US" dirty="0"/>
              <a:t>因为是求最大值，</a:t>
            </a:r>
            <a:endParaRPr lang="en-US" altLang="zh-CN" dirty="0"/>
          </a:p>
          <a:p>
            <a:pPr marL="0" indent="0">
              <a:buNone/>
            </a:pPr>
            <a:r>
              <a:rPr lang="zh-CN" altLang="en-US" dirty="0"/>
              <a:t>所以梯度上升。然后是一点</a:t>
            </a:r>
            <a:endParaRPr lang="en-US" altLang="zh-CN" dirty="0"/>
          </a:p>
          <a:p>
            <a:pPr marL="0" indent="0">
              <a:buNone/>
            </a:pPr>
            <a:r>
              <a:rPr lang="zh-CN" altLang="en-US" dirty="0"/>
              <a:t>数学，看着很吓人，</a:t>
            </a:r>
            <a:endParaRPr lang="en-US" altLang="zh-CN" dirty="0"/>
          </a:p>
          <a:p>
            <a:pPr marL="0" indent="0">
              <a:buNone/>
            </a:pPr>
            <a:r>
              <a:rPr lang="zh-CN" altLang="en-US" dirty="0"/>
              <a:t>其实就是概率连乘</a:t>
            </a:r>
            <a:endParaRPr lang="en-US" altLang="zh-CN" dirty="0"/>
          </a:p>
          <a:p>
            <a:pPr marL="0" indent="0">
              <a:buNone/>
            </a:pPr>
            <a:endParaRPr lang="en-US" altLang="zh-CN" dirty="0"/>
          </a:p>
          <a:p>
            <a:pPr marL="0" indent="0">
              <a:buNone/>
            </a:pPr>
            <a:r>
              <a:rPr lang="zh-CN" altLang="en-US" dirty="0"/>
              <a:t>特别提醒：</a:t>
            </a:r>
            <a:r>
              <a:rPr lang="en-US" altLang="zh-CN" dirty="0"/>
              <a:t>j-1</a:t>
            </a:r>
            <a:r>
              <a:rPr lang="zh-CN" altLang="en-US" dirty="0"/>
              <a:t>节点的</a:t>
            </a:r>
            <a:r>
              <a:rPr lang="en-US" altLang="zh-CN" dirty="0"/>
              <a:t>θ</a:t>
            </a:r>
            <a:r>
              <a:rPr lang="zh-CN" altLang="en-US" dirty="0"/>
              <a:t>值</a:t>
            </a:r>
            <a:endParaRPr lang="en-US" altLang="zh-CN" dirty="0"/>
          </a:p>
          <a:p>
            <a:pPr marL="0" indent="0">
              <a:buNone/>
            </a:pPr>
            <a:r>
              <a:rPr lang="zh-CN" altLang="en-US" dirty="0"/>
              <a:t>才能确定</a:t>
            </a:r>
            <a:r>
              <a:rPr lang="en-US" altLang="zh-CN" dirty="0"/>
              <a:t>j</a:t>
            </a:r>
            <a:r>
              <a:rPr lang="zh-CN" altLang="en-US" dirty="0"/>
              <a:t>点的</a:t>
            </a:r>
            <a:r>
              <a:rPr lang="en-US" altLang="zh-CN" dirty="0" err="1"/>
              <a:t>dj</a:t>
            </a:r>
            <a:r>
              <a:rPr lang="zh-CN" altLang="en-US" dirty="0"/>
              <a:t>值</a:t>
            </a:r>
            <a:r>
              <a:rPr lang="en-US" altLang="zh-CN" dirty="0"/>
              <a:t>(0</a:t>
            </a:r>
            <a:r>
              <a:rPr lang="zh-CN" altLang="en-US" dirty="0"/>
              <a:t>或</a:t>
            </a:r>
            <a:r>
              <a:rPr lang="en-US" altLang="zh-CN" dirty="0"/>
              <a:t>1)</a:t>
            </a:r>
          </a:p>
          <a:p>
            <a:pPr marL="0" indent="0">
              <a:buNone/>
            </a:pPr>
            <a:r>
              <a:rPr lang="zh-CN" altLang="en-US" dirty="0"/>
              <a:t>也就是说当前节点</a:t>
            </a:r>
            <a:r>
              <a:rPr lang="en-US" altLang="zh-CN" dirty="0"/>
              <a:t>(j-1)</a:t>
            </a:r>
          </a:p>
          <a:p>
            <a:pPr marL="0" indent="0">
              <a:buNone/>
            </a:pPr>
            <a:r>
              <a:rPr lang="zh-CN" altLang="en-US" dirty="0"/>
              <a:t>的</a:t>
            </a:r>
            <a:r>
              <a:rPr lang="en-US" altLang="zh-CN" dirty="0"/>
              <a:t>θ</a:t>
            </a:r>
            <a:r>
              <a:rPr lang="zh-CN" altLang="en-US" dirty="0"/>
              <a:t>值才能确定下一点</a:t>
            </a:r>
            <a:r>
              <a:rPr lang="en-US" altLang="zh-CN" dirty="0"/>
              <a:t>(j)</a:t>
            </a:r>
            <a:r>
              <a:rPr lang="zh-CN" altLang="en-US" dirty="0"/>
              <a:t>是</a:t>
            </a:r>
            <a:endParaRPr lang="en-US" altLang="zh-CN" dirty="0"/>
          </a:p>
          <a:p>
            <a:pPr marL="0" indent="0">
              <a:buNone/>
            </a:pPr>
            <a:r>
              <a:rPr lang="zh-CN" altLang="en-US" dirty="0"/>
              <a:t>向左还是向右</a:t>
            </a:r>
            <a:endParaRPr lang="en-US" altLang="zh-CN" dirty="0"/>
          </a:p>
          <a:p>
            <a:pPr marL="0" indent="0">
              <a:buNone/>
            </a:pPr>
            <a:endParaRPr lang="en-US" altLang="zh-CN" dirty="0"/>
          </a:p>
          <a:p>
            <a:pPr marL="0" indent="0">
              <a:buNone/>
            </a:pPr>
            <a:r>
              <a:rPr lang="zh-CN" altLang="en-US" dirty="0"/>
              <a:t>不然看到</a:t>
            </a:r>
            <a:r>
              <a:rPr lang="en-US" altLang="zh-CN" dirty="0"/>
              <a:t>j</a:t>
            </a:r>
            <a:r>
              <a:rPr lang="zh-CN" altLang="en-US" dirty="0"/>
              <a:t>从</a:t>
            </a:r>
            <a:r>
              <a:rPr lang="en-US" altLang="zh-CN" dirty="0"/>
              <a:t>2</a:t>
            </a:r>
            <a:r>
              <a:rPr lang="zh-CN" altLang="en-US" dirty="0"/>
              <a:t>开始就蒙了</a:t>
            </a:r>
          </a:p>
        </p:txBody>
      </p:sp>
      <p:pic>
        <p:nvPicPr>
          <p:cNvPr id="4" name="图片 3">
            <a:extLst>
              <a:ext uri="{FF2B5EF4-FFF2-40B4-BE49-F238E27FC236}">
                <a16:creationId xmlns:a16="http://schemas.microsoft.com/office/drawing/2014/main" id="{AD0C0B4F-197F-4DA9-A68E-FB2D5803D40D}"/>
              </a:ext>
            </a:extLst>
          </p:cNvPr>
          <p:cNvPicPr>
            <a:picLocks noChangeAspect="1"/>
          </p:cNvPicPr>
          <p:nvPr/>
        </p:nvPicPr>
        <p:blipFill rotWithShape="1">
          <a:blip r:embed="rId2"/>
          <a:srcRect r="-541"/>
          <a:stretch/>
        </p:blipFill>
        <p:spPr>
          <a:xfrm>
            <a:off x="6757984" y="1219041"/>
            <a:ext cx="5281616" cy="674480"/>
          </a:xfrm>
          <a:prstGeom prst="rect">
            <a:avLst/>
          </a:prstGeom>
        </p:spPr>
      </p:pic>
      <p:pic>
        <p:nvPicPr>
          <p:cNvPr id="6" name="图片 5">
            <a:extLst>
              <a:ext uri="{FF2B5EF4-FFF2-40B4-BE49-F238E27FC236}">
                <a16:creationId xmlns:a16="http://schemas.microsoft.com/office/drawing/2014/main" id="{15508433-55C4-4224-94FB-AC87066B8529}"/>
              </a:ext>
            </a:extLst>
          </p:cNvPr>
          <p:cNvPicPr>
            <a:picLocks noChangeAspect="1"/>
          </p:cNvPicPr>
          <p:nvPr/>
        </p:nvPicPr>
        <p:blipFill rotWithShape="1">
          <a:blip r:embed="rId3"/>
          <a:srcRect t="1955" b="1305"/>
          <a:stretch/>
        </p:blipFill>
        <p:spPr>
          <a:xfrm>
            <a:off x="3385444" y="1893521"/>
            <a:ext cx="8806555" cy="4964480"/>
          </a:xfrm>
          <a:prstGeom prst="rect">
            <a:avLst/>
          </a:prstGeom>
        </p:spPr>
      </p:pic>
    </p:spTree>
    <p:extLst>
      <p:ext uri="{BB962C8B-B14F-4D97-AF65-F5344CB8AC3E}">
        <p14:creationId xmlns:p14="http://schemas.microsoft.com/office/powerpoint/2010/main" val="3017221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D9F81-4181-40DB-8A0C-97E28FDD0D9A}"/>
              </a:ext>
            </a:extLst>
          </p:cNvPr>
          <p:cNvSpPr>
            <a:spLocks noGrp="1"/>
          </p:cNvSpPr>
          <p:nvPr>
            <p:ph type="title"/>
          </p:nvPr>
        </p:nvSpPr>
        <p:spPr>
          <a:xfrm>
            <a:off x="429492" y="0"/>
            <a:ext cx="9620361" cy="748145"/>
          </a:xfrm>
        </p:spPr>
        <p:txBody>
          <a:bodyPr/>
          <a:lstStyle/>
          <a:p>
            <a:r>
              <a:rPr lang="zh-CN" altLang="en-US" dirty="0"/>
              <a:t>基于</a:t>
            </a:r>
            <a:r>
              <a:rPr lang="en-US" altLang="zh-CN" dirty="0"/>
              <a:t>Hierarchical </a:t>
            </a:r>
            <a:r>
              <a:rPr lang="en-US" altLang="zh-CN" dirty="0" err="1"/>
              <a:t>Softmax</a:t>
            </a:r>
            <a:r>
              <a:rPr lang="zh-CN" altLang="en-US" dirty="0"/>
              <a:t>的</a:t>
            </a:r>
            <a:r>
              <a:rPr lang="en-US" altLang="zh-CN" dirty="0"/>
              <a:t>CBOW</a:t>
            </a:r>
            <a:r>
              <a:rPr lang="zh-CN" altLang="en-US" dirty="0"/>
              <a:t>模型</a:t>
            </a:r>
          </a:p>
        </p:txBody>
      </p:sp>
      <p:sp>
        <p:nvSpPr>
          <p:cNvPr id="3" name="内容占位符 2">
            <a:extLst>
              <a:ext uri="{FF2B5EF4-FFF2-40B4-BE49-F238E27FC236}">
                <a16:creationId xmlns:a16="http://schemas.microsoft.com/office/drawing/2014/main" id="{F152412A-3BF3-4D15-A928-4D5D68AA5A75}"/>
              </a:ext>
            </a:extLst>
          </p:cNvPr>
          <p:cNvSpPr>
            <a:spLocks noGrp="1"/>
          </p:cNvSpPr>
          <p:nvPr>
            <p:ph idx="1"/>
          </p:nvPr>
        </p:nvSpPr>
        <p:spPr>
          <a:xfrm>
            <a:off x="429492" y="568037"/>
            <a:ext cx="11333016" cy="6289964"/>
          </a:xfrm>
        </p:spPr>
        <p:txBody>
          <a:bodyPr/>
          <a:lstStyle/>
          <a:p>
            <a:r>
              <a:rPr lang="zh-CN" altLang="en-US" dirty="0"/>
              <a:t>首先我们要定义词向量的维度大小</a:t>
            </a:r>
            <a:r>
              <a:rPr lang="en-US" altLang="zh-CN" dirty="0"/>
              <a:t>M</a:t>
            </a:r>
            <a:r>
              <a:rPr lang="zh-CN" altLang="en-US" dirty="0"/>
              <a:t>，以及</a:t>
            </a:r>
            <a:r>
              <a:rPr lang="en-US" altLang="zh-CN" dirty="0"/>
              <a:t>CBOW</a:t>
            </a:r>
            <a:r>
              <a:rPr lang="zh-CN" altLang="en-US" dirty="0"/>
              <a:t>的</a:t>
            </a:r>
            <a:r>
              <a:rPr lang="zh-CN" altLang="en-US" b="1" u="sng" dirty="0">
                <a:solidFill>
                  <a:srgbClr val="FFFF00"/>
                </a:solidFill>
              </a:rPr>
              <a:t>上下文大小</a:t>
            </a:r>
            <a:r>
              <a:rPr lang="en-US" altLang="zh-CN" b="1" u="sng" dirty="0">
                <a:solidFill>
                  <a:srgbClr val="FFFF00"/>
                </a:solidFill>
              </a:rPr>
              <a:t>2c</a:t>
            </a:r>
            <a:r>
              <a:rPr lang="en-US" altLang="zh-CN" dirty="0"/>
              <a:t>,</a:t>
            </a:r>
            <a:r>
              <a:rPr lang="zh-CN" altLang="en-US" dirty="0"/>
              <a:t>这样我们对于训练样本中的每一个词，其前面的</a:t>
            </a:r>
            <a:r>
              <a:rPr lang="en-US" altLang="zh-CN" dirty="0"/>
              <a:t>c</a:t>
            </a:r>
            <a:r>
              <a:rPr lang="zh-CN" altLang="en-US" dirty="0"/>
              <a:t>个词和后面的</a:t>
            </a:r>
            <a:r>
              <a:rPr lang="en-US" altLang="zh-CN" dirty="0"/>
              <a:t>c</a:t>
            </a:r>
            <a:r>
              <a:rPr lang="zh-CN" altLang="en-US" dirty="0"/>
              <a:t>个词作为了</a:t>
            </a:r>
            <a:r>
              <a:rPr lang="en-US" altLang="zh-CN" dirty="0"/>
              <a:t>CBOW</a:t>
            </a:r>
            <a:r>
              <a:rPr lang="zh-CN" altLang="en-US" dirty="0"/>
              <a:t>模型的输入</a:t>
            </a:r>
            <a:r>
              <a:rPr lang="en-US" altLang="zh-CN" dirty="0"/>
              <a:t>,</a:t>
            </a:r>
            <a:r>
              <a:rPr lang="zh-CN" altLang="en-US" dirty="0"/>
              <a:t>该词本身作为样本的输出，期望</a:t>
            </a:r>
            <a:r>
              <a:rPr lang="en-US" altLang="zh-CN" dirty="0" err="1"/>
              <a:t>softmax</a:t>
            </a:r>
            <a:r>
              <a:rPr lang="zh-CN" altLang="en-US" dirty="0"/>
              <a:t>概率最大。</a:t>
            </a:r>
            <a:endParaRPr lang="en-US" altLang="zh-CN" dirty="0"/>
          </a:p>
          <a:p>
            <a:pPr marL="0" indent="0">
              <a:buNone/>
            </a:pPr>
            <a:r>
              <a:rPr lang="zh-CN" altLang="en-US" dirty="0"/>
              <a:t>第一步，从输入层到隐藏层（投影层），对</a:t>
            </a:r>
            <a:r>
              <a:rPr lang="en-US" altLang="zh-CN" dirty="0"/>
              <a:t>w</a:t>
            </a:r>
            <a:r>
              <a:rPr lang="zh-CN" altLang="en-US" dirty="0"/>
              <a:t>周围的</a:t>
            </a:r>
            <a:r>
              <a:rPr lang="en-US" altLang="zh-CN" dirty="0"/>
              <a:t>2c</a:t>
            </a:r>
            <a:r>
              <a:rPr lang="zh-CN" altLang="en-US" dirty="0"/>
              <a:t>个词向量求和取平均得</a:t>
            </a:r>
            <a:r>
              <a:rPr lang="en-US" altLang="zh-CN" dirty="0" err="1"/>
              <a:t>xw</a:t>
            </a:r>
            <a:r>
              <a:rPr lang="zh-CN" altLang="en-US" dirty="0"/>
              <a:t>，式子我都懒得放了</a:t>
            </a:r>
            <a:endParaRPr lang="en-US" altLang="zh-CN" dirty="0"/>
          </a:p>
          <a:p>
            <a:pPr marL="0" indent="0">
              <a:buNone/>
            </a:pPr>
            <a:r>
              <a:rPr lang="zh-CN" altLang="en-US" dirty="0"/>
              <a:t>第二步，通过梯度上升法来更新我们的</a:t>
            </a:r>
            <a:r>
              <a:rPr lang="en-US" altLang="zh-CN" dirty="0"/>
              <a:t>θwj−1</a:t>
            </a:r>
          </a:p>
          <a:p>
            <a:pPr marL="0" indent="0">
              <a:buNone/>
            </a:pPr>
            <a:r>
              <a:rPr lang="zh-CN" altLang="en-US" dirty="0"/>
              <a:t>和</a:t>
            </a:r>
            <a:r>
              <a:rPr lang="en-US" altLang="zh-CN" dirty="0" err="1"/>
              <a:t>xw</a:t>
            </a:r>
            <a:r>
              <a:rPr lang="zh-CN" altLang="en-US" dirty="0"/>
              <a:t>，注意这里的</a:t>
            </a:r>
            <a:r>
              <a:rPr lang="en-US" altLang="zh-CN" dirty="0" err="1"/>
              <a:t>xw</a:t>
            </a:r>
            <a:r>
              <a:rPr lang="zh-CN" altLang="en-US" dirty="0"/>
              <a:t>是由</a:t>
            </a:r>
            <a:r>
              <a:rPr lang="en-US" altLang="zh-CN" dirty="0"/>
              <a:t>2c</a:t>
            </a:r>
            <a:r>
              <a:rPr lang="zh-CN" altLang="en-US" dirty="0"/>
              <a:t>个词向量相加而成，</a:t>
            </a:r>
            <a:endParaRPr lang="en-US" altLang="zh-CN" dirty="0"/>
          </a:p>
          <a:p>
            <a:pPr marL="0" indent="0">
              <a:buNone/>
            </a:pPr>
            <a:r>
              <a:rPr lang="zh-CN" altLang="en-US" dirty="0"/>
              <a:t>我们做梯度更新完毕后会用梯度项直接更新原始</a:t>
            </a:r>
            <a:endParaRPr lang="en-US" altLang="zh-CN" dirty="0"/>
          </a:p>
          <a:p>
            <a:pPr marL="0" indent="0">
              <a:buNone/>
            </a:pPr>
            <a:r>
              <a:rPr lang="zh-CN" altLang="en-US" dirty="0"/>
              <a:t>的各个</a:t>
            </a:r>
            <a:r>
              <a:rPr lang="en-US" altLang="zh-CN" dirty="0"/>
              <a:t>xi(</a:t>
            </a:r>
            <a:r>
              <a:rPr lang="en-US" altLang="zh-CN" dirty="0" err="1"/>
              <a:t>i</a:t>
            </a:r>
            <a:r>
              <a:rPr lang="en-US" altLang="zh-CN" dirty="0"/>
              <a:t>=1,2….2c)</a:t>
            </a:r>
            <a:r>
              <a:rPr lang="zh-CN" altLang="en-US" dirty="0"/>
              <a:t>，即：</a:t>
            </a:r>
          </a:p>
        </p:txBody>
      </p:sp>
      <p:pic>
        <p:nvPicPr>
          <p:cNvPr id="6" name="图片 5">
            <a:extLst>
              <a:ext uri="{FF2B5EF4-FFF2-40B4-BE49-F238E27FC236}">
                <a16:creationId xmlns:a16="http://schemas.microsoft.com/office/drawing/2014/main" id="{F52AD1DA-EDAA-4570-BF2C-58DE359F22B4}"/>
              </a:ext>
            </a:extLst>
          </p:cNvPr>
          <p:cNvPicPr>
            <a:picLocks noChangeAspect="1"/>
          </p:cNvPicPr>
          <p:nvPr/>
        </p:nvPicPr>
        <p:blipFill rotWithShape="1">
          <a:blip r:embed="rId2"/>
          <a:srcRect l="2637" t="433" r="5994" b="7345"/>
          <a:stretch/>
        </p:blipFill>
        <p:spPr>
          <a:xfrm>
            <a:off x="152400" y="3882736"/>
            <a:ext cx="5755770" cy="1420091"/>
          </a:xfrm>
          <a:prstGeom prst="rect">
            <a:avLst/>
          </a:prstGeom>
        </p:spPr>
      </p:pic>
      <p:pic>
        <p:nvPicPr>
          <p:cNvPr id="7" name="图片 6">
            <a:extLst>
              <a:ext uri="{FF2B5EF4-FFF2-40B4-BE49-F238E27FC236}">
                <a16:creationId xmlns:a16="http://schemas.microsoft.com/office/drawing/2014/main" id="{2CD6B637-533E-4201-AC32-3B30A73D75DB}"/>
              </a:ext>
            </a:extLst>
          </p:cNvPr>
          <p:cNvPicPr>
            <a:picLocks noChangeAspect="1"/>
          </p:cNvPicPr>
          <p:nvPr/>
        </p:nvPicPr>
        <p:blipFill rotWithShape="1">
          <a:blip r:embed="rId3"/>
          <a:srcRect t="2254" r="1782" b="2166"/>
          <a:stretch/>
        </p:blipFill>
        <p:spPr>
          <a:xfrm>
            <a:off x="6082145" y="1967345"/>
            <a:ext cx="6109855" cy="4890655"/>
          </a:xfrm>
          <a:prstGeom prst="rect">
            <a:avLst/>
          </a:prstGeom>
        </p:spPr>
      </p:pic>
    </p:spTree>
    <p:extLst>
      <p:ext uri="{BB962C8B-B14F-4D97-AF65-F5344CB8AC3E}">
        <p14:creationId xmlns:p14="http://schemas.microsoft.com/office/powerpoint/2010/main" val="221591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D5409-BD11-4DAF-9242-B0E006F50068}"/>
              </a:ext>
            </a:extLst>
          </p:cNvPr>
          <p:cNvSpPr>
            <a:spLocks noGrp="1"/>
          </p:cNvSpPr>
          <p:nvPr>
            <p:ph type="title"/>
          </p:nvPr>
        </p:nvSpPr>
        <p:spPr>
          <a:xfrm>
            <a:off x="401782" y="0"/>
            <a:ext cx="11319163" cy="752627"/>
          </a:xfrm>
        </p:spPr>
        <p:txBody>
          <a:bodyPr/>
          <a:lstStyle/>
          <a:p>
            <a:r>
              <a:rPr lang="zh-CN" altLang="en-US" dirty="0"/>
              <a:t>基于</a:t>
            </a:r>
            <a:r>
              <a:rPr lang="en-US" altLang="zh-CN" dirty="0"/>
              <a:t>Hierarchical </a:t>
            </a:r>
            <a:r>
              <a:rPr lang="en-US" altLang="zh-CN" dirty="0" err="1"/>
              <a:t>Softmax</a:t>
            </a:r>
            <a:r>
              <a:rPr lang="zh-CN" altLang="en-US" dirty="0"/>
              <a:t>的</a:t>
            </a:r>
            <a:r>
              <a:rPr lang="en-US" altLang="zh-CN" dirty="0"/>
              <a:t>Skip-Gram</a:t>
            </a:r>
            <a:r>
              <a:rPr lang="zh-CN" altLang="en-US" dirty="0"/>
              <a:t>模型</a:t>
            </a:r>
          </a:p>
        </p:txBody>
      </p:sp>
      <p:sp>
        <p:nvSpPr>
          <p:cNvPr id="3" name="内容占位符 2">
            <a:extLst>
              <a:ext uri="{FF2B5EF4-FFF2-40B4-BE49-F238E27FC236}">
                <a16:creationId xmlns:a16="http://schemas.microsoft.com/office/drawing/2014/main" id="{E03F0097-707B-4F99-9EB4-E0946096F0F2}"/>
              </a:ext>
            </a:extLst>
          </p:cNvPr>
          <p:cNvSpPr>
            <a:spLocks noGrp="1"/>
          </p:cNvSpPr>
          <p:nvPr>
            <p:ph idx="1"/>
          </p:nvPr>
        </p:nvSpPr>
        <p:spPr>
          <a:xfrm>
            <a:off x="401782" y="651165"/>
            <a:ext cx="11319163" cy="6206836"/>
          </a:xfrm>
        </p:spPr>
        <p:txBody>
          <a:bodyPr/>
          <a:lstStyle/>
          <a:p>
            <a:r>
              <a:rPr lang="zh-CN" altLang="en-US" dirty="0"/>
              <a:t>和前面一样分两步走，第一步，对于从输入层到隐藏层（投影层），这一步比</a:t>
            </a:r>
            <a:r>
              <a:rPr lang="en-US" altLang="zh-CN" dirty="0"/>
              <a:t>CBOW</a:t>
            </a:r>
            <a:r>
              <a:rPr lang="zh-CN" altLang="en-US" dirty="0"/>
              <a:t>简单，由于只有一个词，所以，即</a:t>
            </a:r>
            <a:r>
              <a:rPr lang="en-US" altLang="zh-CN" dirty="0" err="1"/>
              <a:t>xw</a:t>
            </a:r>
            <a:r>
              <a:rPr lang="zh-CN" altLang="en-US" dirty="0"/>
              <a:t>就是词</a:t>
            </a:r>
            <a:r>
              <a:rPr lang="en-US" altLang="zh-CN" dirty="0"/>
              <a:t>w</a:t>
            </a:r>
            <a:r>
              <a:rPr lang="zh-CN" altLang="en-US" dirty="0"/>
              <a:t>对应的词向量。</a:t>
            </a:r>
            <a:endParaRPr lang="en-US" altLang="zh-CN" dirty="0"/>
          </a:p>
          <a:p>
            <a:r>
              <a:rPr lang="zh-CN" altLang="en-US" dirty="0"/>
              <a:t>第二步，通过梯度上升法来更新我们的</a:t>
            </a:r>
            <a:r>
              <a:rPr lang="en-US" altLang="zh-CN" dirty="0"/>
              <a:t>θwj−1</a:t>
            </a:r>
            <a:r>
              <a:rPr lang="zh-CN" altLang="en-US" dirty="0"/>
              <a:t>和</a:t>
            </a:r>
            <a:r>
              <a:rPr lang="en-US" altLang="zh-CN" dirty="0" err="1"/>
              <a:t>xw</a:t>
            </a:r>
            <a:r>
              <a:rPr lang="zh-CN" altLang="en-US" dirty="0"/>
              <a:t>，注意这里的</a:t>
            </a:r>
            <a:r>
              <a:rPr lang="en-US" altLang="zh-CN" dirty="0" err="1"/>
              <a:t>xw</a:t>
            </a:r>
            <a:r>
              <a:rPr lang="zh-CN" altLang="en-US" dirty="0"/>
              <a:t>周围有</a:t>
            </a:r>
            <a:r>
              <a:rPr lang="en-US" altLang="zh-CN" dirty="0"/>
              <a:t>2c</a:t>
            </a:r>
            <a:r>
              <a:rPr lang="zh-CN" altLang="en-US" dirty="0"/>
              <a:t>个词向量，此时如果我们期望</a:t>
            </a:r>
            <a:r>
              <a:rPr lang="en-US" altLang="zh-CN" dirty="0"/>
              <a:t>P(</a:t>
            </a:r>
            <a:r>
              <a:rPr lang="en-US" altLang="zh-CN" dirty="0" err="1"/>
              <a:t>xi|xw</a:t>
            </a:r>
            <a:r>
              <a:rPr lang="en-US" altLang="zh-CN" dirty="0"/>
              <a:t>),</a:t>
            </a:r>
            <a:r>
              <a:rPr lang="en-US" altLang="zh-CN" dirty="0" err="1"/>
              <a:t>i</a:t>
            </a:r>
            <a:r>
              <a:rPr lang="en-US" altLang="zh-CN" dirty="0"/>
              <a:t>=1,2...2c</a:t>
            </a:r>
            <a:r>
              <a:rPr lang="zh-CN" altLang="en-US" dirty="0"/>
              <a:t>最大。此时我们注意到由于上下文是相互的，在期望</a:t>
            </a:r>
            <a:r>
              <a:rPr lang="en-US" altLang="zh-CN" dirty="0"/>
              <a:t>P(</a:t>
            </a:r>
            <a:r>
              <a:rPr lang="en-US" altLang="zh-CN" dirty="0" err="1"/>
              <a:t>xi|xw</a:t>
            </a:r>
            <a:r>
              <a:rPr lang="en-US" altLang="zh-CN" dirty="0"/>
              <a:t>),</a:t>
            </a:r>
            <a:r>
              <a:rPr lang="en-US" altLang="zh-CN" dirty="0" err="1"/>
              <a:t>i</a:t>
            </a:r>
            <a:r>
              <a:rPr lang="en-US" altLang="zh-CN" dirty="0"/>
              <a:t>=1,2...2c</a:t>
            </a:r>
            <a:r>
              <a:rPr lang="zh-CN" altLang="en-US" dirty="0"/>
              <a:t>最大化的同时，反过来我们也期望</a:t>
            </a:r>
            <a:r>
              <a:rPr lang="en-US" altLang="zh-CN" dirty="0"/>
              <a:t>P(</a:t>
            </a:r>
            <a:r>
              <a:rPr lang="en-US" altLang="zh-CN" dirty="0" err="1"/>
              <a:t>xw|xi</a:t>
            </a:r>
            <a:r>
              <a:rPr lang="en-US" altLang="zh-CN" dirty="0"/>
              <a:t>),</a:t>
            </a:r>
            <a:r>
              <a:rPr lang="en-US" altLang="zh-CN" dirty="0" err="1"/>
              <a:t>i</a:t>
            </a:r>
            <a:r>
              <a:rPr lang="en-US" altLang="zh-CN" dirty="0"/>
              <a:t>=1,2...2c</a:t>
            </a:r>
            <a:r>
              <a:rPr lang="zh-CN" altLang="en-US" dirty="0"/>
              <a:t>最大。那么</a:t>
            </a:r>
            <a:r>
              <a:rPr lang="zh-CN" altLang="en-US" b="1" u="sng" dirty="0">
                <a:solidFill>
                  <a:srgbClr val="FFFF00"/>
                </a:solidFill>
              </a:rPr>
              <a:t>是使用</a:t>
            </a:r>
            <a:r>
              <a:rPr lang="en-US" altLang="zh-CN" b="1" u="sng" dirty="0">
                <a:solidFill>
                  <a:srgbClr val="FFFF00"/>
                </a:solidFill>
              </a:rPr>
              <a:t>P(</a:t>
            </a:r>
            <a:r>
              <a:rPr lang="en-US" altLang="zh-CN" b="1" u="sng" dirty="0" err="1">
                <a:solidFill>
                  <a:srgbClr val="FFFF00"/>
                </a:solidFill>
              </a:rPr>
              <a:t>xi|xw</a:t>
            </a:r>
            <a:r>
              <a:rPr lang="en-US" altLang="zh-CN" b="1" u="sng" dirty="0">
                <a:solidFill>
                  <a:srgbClr val="FFFF00"/>
                </a:solidFill>
              </a:rPr>
              <a:t>)</a:t>
            </a:r>
            <a:r>
              <a:rPr lang="zh-CN" altLang="en-US" b="1" u="sng" dirty="0">
                <a:solidFill>
                  <a:srgbClr val="FFFF00"/>
                </a:solidFill>
              </a:rPr>
              <a:t>好还是</a:t>
            </a:r>
            <a:r>
              <a:rPr lang="en-US" altLang="zh-CN" b="1" u="sng" dirty="0">
                <a:solidFill>
                  <a:srgbClr val="FFFF00"/>
                </a:solidFill>
              </a:rPr>
              <a:t>P(</a:t>
            </a:r>
            <a:r>
              <a:rPr lang="en-US" altLang="zh-CN" b="1" u="sng" dirty="0" err="1">
                <a:solidFill>
                  <a:srgbClr val="FFFF00"/>
                </a:solidFill>
              </a:rPr>
              <a:t>xw|xi</a:t>
            </a:r>
            <a:r>
              <a:rPr lang="en-US" altLang="zh-CN" b="1" u="sng" dirty="0">
                <a:solidFill>
                  <a:srgbClr val="FFFF00"/>
                </a:solidFill>
              </a:rPr>
              <a:t>)</a:t>
            </a:r>
            <a:r>
              <a:rPr lang="zh-CN" altLang="en-US" dirty="0"/>
              <a:t>好呢，</a:t>
            </a:r>
            <a:r>
              <a:rPr lang="en-US" altLang="zh-CN" dirty="0"/>
              <a:t>word2vec</a:t>
            </a:r>
            <a:r>
              <a:rPr lang="zh-CN" altLang="en-US" dirty="0"/>
              <a:t>使用了后者，这样做的好处就是在一个迭代窗口内，我们不是只更新</a:t>
            </a:r>
            <a:r>
              <a:rPr lang="en-US" altLang="zh-CN" dirty="0" err="1"/>
              <a:t>xw</a:t>
            </a:r>
            <a:r>
              <a:rPr lang="zh-CN" altLang="en-US" dirty="0"/>
              <a:t>一个词，而是</a:t>
            </a:r>
            <a:r>
              <a:rPr lang="en-US" altLang="zh-CN" dirty="0" err="1"/>
              <a:t>xi,i</a:t>
            </a:r>
            <a:r>
              <a:rPr lang="en-US" altLang="zh-CN" dirty="0"/>
              <a:t>=1,2...2c</a:t>
            </a:r>
            <a:r>
              <a:rPr lang="zh-CN" altLang="en-US" dirty="0"/>
              <a:t>共</a:t>
            </a:r>
            <a:r>
              <a:rPr lang="en-US" altLang="zh-CN" dirty="0"/>
              <a:t>2c</a:t>
            </a:r>
            <a:r>
              <a:rPr lang="zh-CN" altLang="en-US" dirty="0"/>
              <a:t>个词。这样整体的迭代会更加的均衡。因为这个原因，</a:t>
            </a:r>
            <a:r>
              <a:rPr lang="en-US" altLang="zh-CN" dirty="0"/>
              <a:t>Skip-Gram</a:t>
            </a:r>
            <a:r>
              <a:rPr lang="zh-CN" altLang="en-US" dirty="0"/>
              <a:t>模型并没有和</a:t>
            </a:r>
            <a:r>
              <a:rPr lang="en-US" altLang="zh-CN" dirty="0"/>
              <a:t>CBOW</a:t>
            </a:r>
            <a:r>
              <a:rPr lang="zh-CN" altLang="en-US" dirty="0"/>
              <a:t>模型一样对输入进行迭代更新，而是对</a:t>
            </a:r>
            <a:r>
              <a:rPr lang="en-US" altLang="zh-CN" dirty="0"/>
              <a:t>2c</a:t>
            </a:r>
            <a:r>
              <a:rPr lang="zh-CN" altLang="en-US" dirty="0"/>
              <a:t>个输出进行迭代更新。</a:t>
            </a:r>
            <a:endParaRPr lang="en-US" altLang="zh-CN" dirty="0"/>
          </a:p>
          <a:p>
            <a:r>
              <a:rPr lang="en-US" altLang="zh-CN" b="1" u="sng" dirty="0">
                <a:solidFill>
                  <a:srgbClr val="FFFF00"/>
                </a:solidFill>
              </a:rPr>
              <a:t>P(</a:t>
            </a:r>
            <a:r>
              <a:rPr lang="en-US" altLang="zh-CN" b="1" u="sng" dirty="0" err="1">
                <a:solidFill>
                  <a:srgbClr val="FFFF00"/>
                </a:solidFill>
              </a:rPr>
              <a:t>xi|xw</a:t>
            </a:r>
            <a:r>
              <a:rPr lang="en-US" altLang="zh-CN" b="1" u="sng" dirty="0">
                <a:solidFill>
                  <a:srgbClr val="FFFF00"/>
                </a:solidFill>
              </a:rPr>
              <a:t>)</a:t>
            </a:r>
            <a:r>
              <a:rPr lang="zh-CN" altLang="en-US" b="1" u="sng" dirty="0">
                <a:solidFill>
                  <a:srgbClr val="FFFF00"/>
                </a:solidFill>
              </a:rPr>
              <a:t>和</a:t>
            </a:r>
            <a:r>
              <a:rPr lang="en-US" altLang="zh-CN" b="1" u="sng" dirty="0">
                <a:solidFill>
                  <a:srgbClr val="FFFF00"/>
                </a:solidFill>
              </a:rPr>
              <a:t>P(</a:t>
            </a:r>
            <a:r>
              <a:rPr lang="en-US" altLang="zh-CN" b="1" u="sng" dirty="0" err="1">
                <a:solidFill>
                  <a:srgbClr val="FFFF00"/>
                </a:solidFill>
              </a:rPr>
              <a:t>xw|xi</a:t>
            </a:r>
            <a:r>
              <a:rPr lang="en-US" altLang="zh-CN" b="1" u="sng" dirty="0">
                <a:solidFill>
                  <a:srgbClr val="FFFF00"/>
                </a:solidFill>
              </a:rPr>
              <a:t>)</a:t>
            </a:r>
            <a:r>
              <a:rPr lang="zh-CN" altLang="en-US" b="1" u="sng" dirty="0">
                <a:solidFill>
                  <a:srgbClr val="FFFF00"/>
                </a:solidFill>
              </a:rPr>
              <a:t>的区别：</a:t>
            </a:r>
            <a:endParaRPr lang="en-US" altLang="zh-CN" b="1" u="sng" dirty="0">
              <a:solidFill>
                <a:srgbClr val="FFFF00"/>
              </a:solidFill>
            </a:endParaRPr>
          </a:p>
          <a:p>
            <a:pPr marL="0" indent="0">
              <a:buNone/>
            </a:pPr>
            <a:r>
              <a:rPr lang="zh-CN" altLang="en-US" dirty="0"/>
              <a:t>前者是只有</a:t>
            </a:r>
            <a:r>
              <a:rPr lang="en-US" altLang="zh-CN" dirty="0" err="1"/>
              <a:t>Xw</a:t>
            </a:r>
            <a:r>
              <a:rPr lang="zh-CN" altLang="en-US" dirty="0"/>
              <a:t>这一棵树，然后使得取到树上的这</a:t>
            </a:r>
            <a:r>
              <a:rPr lang="en-US" altLang="zh-CN" dirty="0"/>
              <a:t>2c</a:t>
            </a:r>
            <a:r>
              <a:rPr lang="zh-CN" altLang="en-US" dirty="0"/>
              <a:t>个词</a:t>
            </a:r>
            <a:r>
              <a:rPr lang="en-US" altLang="zh-CN" dirty="0"/>
              <a:t>(xi)</a:t>
            </a:r>
            <a:r>
              <a:rPr lang="zh-CN" altLang="en-US" dirty="0"/>
              <a:t>的概率</a:t>
            </a:r>
            <a:r>
              <a:rPr lang="en-US" altLang="zh-CN" b="1" u="sng" dirty="0">
                <a:solidFill>
                  <a:srgbClr val="FFFF00"/>
                </a:solidFill>
              </a:rPr>
              <a:t>P(</a:t>
            </a:r>
            <a:r>
              <a:rPr lang="en-US" altLang="zh-CN" b="1" u="sng" dirty="0" err="1">
                <a:solidFill>
                  <a:srgbClr val="FFFF00"/>
                </a:solidFill>
              </a:rPr>
              <a:t>xi|xw</a:t>
            </a:r>
            <a:r>
              <a:rPr lang="en-US" altLang="zh-CN" b="1" u="sng" dirty="0">
                <a:solidFill>
                  <a:srgbClr val="FFFF00"/>
                </a:solidFill>
              </a:rPr>
              <a:t>)</a:t>
            </a:r>
            <a:r>
              <a:rPr lang="zh-CN" altLang="en-US" dirty="0"/>
              <a:t>最大，其中</a:t>
            </a:r>
            <a:r>
              <a:rPr lang="en-US" altLang="zh-CN" dirty="0" err="1"/>
              <a:t>xw</a:t>
            </a:r>
            <a:r>
              <a:rPr lang="zh-CN" altLang="en-US" dirty="0"/>
              <a:t>作为输入，在迭代更新的时候只更新它一个（更新这块可以参考</a:t>
            </a:r>
            <a:r>
              <a:rPr lang="en-US" altLang="zh-CN" dirty="0"/>
              <a:t>CBOW</a:t>
            </a:r>
            <a:r>
              <a:rPr lang="zh-CN" altLang="en-US" dirty="0"/>
              <a:t>的</a:t>
            </a:r>
            <a:r>
              <a:rPr lang="en-US" altLang="zh-CN" dirty="0" err="1"/>
              <a:t>xw</a:t>
            </a:r>
            <a:r>
              <a:rPr lang="zh-CN" altLang="en-US" dirty="0"/>
              <a:t>更新）</a:t>
            </a:r>
            <a:endParaRPr lang="en-US" altLang="zh-CN" dirty="0"/>
          </a:p>
          <a:p>
            <a:pPr marL="0" indent="0">
              <a:buNone/>
            </a:pPr>
            <a:r>
              <a:rPr lang="zh-CN" altLang="en-US" b="1" u="sng" dirty="0">
                <a:solidFill>
                  <a:srgbClr val="FFFF00"/>
                </a:solidFill>
              </a:rPr>
              <a:t>后者</a:t>
            </a:r>
            <a:r>
              <a:rPr lang="zh-CN" altLang="en-US" dirty="0"/>
              <a:t>是有</a:t>
            </a:r>
            <a:r>
              <a:rPr lang="en-US" altLang="zh-CN" dirty="0"/>
              <a:t>2c</a:t>
            </a:r>
            <a:r>
              <a:rPr lang="zh-CN" altLang="en-US" dirty="0"/>
              <a:t>个树，每一个上下文词</a:t>
            </a:r>
            <a:r>
              <a:rPr lang="en-US" altLang="zh-CN" dirty="0"/>
              <a:t>(xi)</a:t>
            </a:r>
            <a:r>
              <a:rPr lang="zh-CN" altLang="en-US" dirty="0"/>
              <a:t>为根节点的树种，要使得取到</a:t>
            </a:r>
            <a:r>
              <a:rPr lang="en-US" altLang="zh-CN" dirty="0" err="1"/>
              <a:t>xw</a:t>
            </a:r>
            <a:r>
              <a:rPr lang="zh-CN" altLang="en-US" dirty="0"/>
              <a:t>的概率最大，那么迭代更新的时候更新输入词</a:t>
            </a:r>
            <a:r>
              <a:rPr lang="en-US" altLang="zh-CN" dirty="0"/>
              <a:t>xi</a:t>
            </a:r>
            <a:r>
              <a:rPr lang="zh-CN" altLang="en-US" dirty="0"/>
              <a:t>，有</a:t>
            </a:r>
            <a:r>
              <a:rPr lang="en-US" altLang="zh-CN" dirty="0"/>
              <a:t>2c</a:t>
            </a:r>
            <a:r>
              <a:rPr lang="zh-CN" altLang="en-US" dirty="0"/>
              <a:t>个，就更新了</a:t>
            </a:r>
            <a:r>
              <a:rPr lang="en-US" altLang="zh-CN" dirty="0"/>
              <a:t>2c</a:t>
            </a:r>
            <a:r>
              <a:rPr lang="zh-CN" altLang="en-US" dirty="0"/>
              <a:t>次，至于说的迭代更加均衡。。。就看着理解吧</a:t>
            </a:r>
          </a:p>
        </p:txBody>
      </p:sp>
      <p:pic>
        <p:nvPicPr>
          <p:cNvPr id="7" name="图片 6">
            <a:extLst>
              <a:ext uri="{FF2B5EF4-FFF2-40B4-BE49-F238E27FC236}">
                <a16:creationId xmlns:a16="http://schemas.microsoft.com/office/drawing/2014/main" id="{E247403A-8D74-4575-92A7-3CBEB9B85DD7}"/>
              </a:ext>
            </a:extLst>
          </p:cNvPr>
          <p:cNvPicPr>
            <a:picLocks noChangeAspect="1"/>
          </p:cNvPicPr>
          <p:nvPr/>
        </p:nvPicPr>
        <p:blipFill rotWithShape="1">
          <a:blip r:embed="rId2"/>
          <a:srcRect t="2254" r="1782" b="2166"/>
          <a:stretch/>
        </p:blipFill>
        <p:spPr>
          <a:xfrm>
            <a:off x="6082145" y="1967345"/>
            <a:ext cx="6109855" cy="4890655"/>
          </a:xfrm>
          <a:prstGeom prst="rect">
            <a:avLst/>
          </a:prstGeom>
        </p:spPr>
      </p:pic>
      <p:pic>
        <p:nvPicPr>
          <p:cNvPr id="5" name="图片 4">
            <a:extLst>
              <a:ext uri="{FF2B5EF4-FFF2-40B4-BE49-F238E27FC236}">
                <a16:creationId xmlns:a16="http://schemas.microsoft.com/office/drawing/2014/main" id="{017C6979-C968-44A5-AF4D-40FF11BE9903}"/>
              </a:ext>
            </a:extLst>
          </p:cNvPr>
          <p:cNvPicPr>
            <a:picLocks noChangeAspect="1"/>
          </p:cNvPicPr>
          <p:nvPr/>
        </p:nvPicPr>
        <p:blipFill rotWithShape="1">
          <a:blip r:embed="rId3"/>
          <a:srcRect t="2789" r="4968" b="2520"/>
          <a:stretch/>
        </p:blipFill>
        <p:spPr>
          <a:xfrm>
            <a:off x="-13856" y="1967344"/>
            <a:ext cx="6366535" cy="4890656"/>
          </a:xfrm>
          <a:prstGeom prst="rect">
            <a:avLst/>
          </a:prstGeom>
        </p:spPr>
      </p:pic>
    </p:spTree>
    <p:extLst>
      <p:ext uri="{BB962C8B-B14F-4D97-AF65-F5344CB8AC3E}">
        <p14:creationId xmlns:p14="http://schemas.microsoft.com/office/powerpoint/2010/main" val="104755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26EB6-4A9D-46BE-A47F-D25F6077F1E2}"/>
              </a:ext>
            </a:extLst>
          </p:cNvPr>
          <p:cNvSpPr>
            <a:spLocks noGrp="1"/>
          </p:cNvSpPr>
          <p:nvPr>
            <p:ph type="title"/>
          </p:nvPr>
        </p:nvSpPr>
        <p:spPr>
          <a:xfrm>
            <a:off x="401782" y="-78350"/>
            <a:ext cx="9648071" cy="609601"/>
          </a:xfrm>
        </p:spPr>
        <p:txBody>
          <a:bodyPr/>
          <a:lstStyle/>
          <a:p>
            <a:r>
              <a:rPr lang="en-US" altLang="zh-CN" dirty="0"/>
              <a:t>Negative Sampling</a:t>
            </a:r>
            <a:r>
              <a:rPr lang="zh-CN" altLang="en-US" dirty="0"/>
              <a:t>（负采样）</a:t>
            </a:r>
            <a:br>
              <a:rPr lang="zh-CN" altLang="en-US" dirty="0"/>
            </a:br>
            <a:endParaRPr lang="zh-CN" altLang="en-US" dirty="0"/>
          </a:p>
        </p:txBody>
      </p:sp>
      <p:sp>
        <p:nvSpPr>
          <p:cNvPr id="3" name="内容占位符 2">
            <a:extLst>
              <a:ext uri="{FF2B5EF4-FFF2-40B4-BE49-F238E27FC236}">
                <a16:creationId xmlns:a16="http://schemas.microsoft.com/office/drawing/2014/main" id="{8E90B827-09A1-4DAD-954F-62DFD9B6221E}"/>
              </a:ext>
            </a:extLst>
          </p:cNvPr>
          <p:cNvSpPr>
            <a:spLocks noGrp="1"/>
          </p:cNvSpPr>
          <p:nvPr>
            <p:ph idx="1"/>
          </p:nvPr>
        </p:nvSpPr>
        <p:spPr>
          <a:xfrm>
            <a:off x="401782" y="558961"/>
            <a:ext cx="11388436" cy="6248399"/>
          </a:xfrm>
        </p:spPr>
        <p:txBody>
          <a:bodyPr/>
          <a:lstStyle/>
          <a:p>
            <a:r>
              <a:rPr lang="zh-CN" altLang="en-US" dirty="0"/>
              <a:t>如果我们的</a:t>
            </a:r>
            <a:r>
              <a:rPr lang="en-US" altLang="zh-CN" dirty="0"/>
              <a:t>Hierarchical </a:t>
            </a:r>
            <a:r>
              <a:rPr lang="en-US" altLang="zh-CN" dirty="0" err="1"/>
              <a:t>Softmax</a:t>
            </a:r>
            <a:r>
              <a:rPr lang="zh-CN" altLang="en-US" dirty="0"/>
              <a:t>训练样本里的中心词</a:t>
            </a:r>
            <a:r>
              <a:rPr lang="en-US" altLang="zh-CN" dirty="0"/>
              <a:t>w</a:t>
            </a:r>
            <a:r>
              <a:rPr lang="zh-CN" altLang="en-US" dirty="0"/>
              <a:t>是一个很生僻的词，那么就得在霍夫曼树中辛苦的向下走很久了。而且叶子节点为</a:t>
            </a:r>
            <a:r>
              <a:rPr lang="en-US" altLang="zh-CN" dirty="0"/>
              <a:t>N</a:t>
            </a:r>
            <a:r>
              <a:rPr lang="zh-CN" altLang="en-US" dirty="0"/>
              <a:t>的霍夫曼数需要新添</a:t>
            </a:r>
            <a:r>
              <a:rPr lang="en-US" altLang="zh-CN" dirty="0"/>
              <a:t>(N-1)</a:t>
            </a:r>
            <a:r>
              <a:rPr lang="zh-CN" altLang="en-US" dirty="0"/>
              <a:t>个结点，而随着树的深度增加，参数计算的量也会增加很多很多，得到的词向量也会不够好，该出现新方法了。</a:t>
            </a:r>
            <a:endParaRPr lang="en-US" altLang="zh-CN" dirty="0"/>
          </a:p>
          <a:p>
            <a:r>
              <a:rPr lang="en-US" altLang="zh-CN" dirty="0"/>
              <a:t>Negative Sampling</a:t>
            </a:r>
            <a:r>
              <a:rPr lang="zh-CN" altLang="en-US" dirty="0"/>
              <a:t>（简写</a:t>
            </a:r>
            <a:r>
              <a:rPr lang="en-US" altLang="zh-CN" dirty="0"/>
              <a:t>NEG</a:t>
            </a:r>
            <a:r>
              <a:rPr lang="zh-CN" altLang="en-US" dirty="0"/>
              <a:t>，负采样），这是</a:t>
            </a:r>
            <a:r>
              <a:rPr lang="en-US" altLang="zh-CN" dirty="0"/>
              <a:t>Noise-Contrastive Estimation</a:t>
            </a:r>
            <a:r>
              <a:rPr lang="zh-CN" altLang="en-US" dirty="0"/>
              <a:t>（简写</a:t>
            </a:r>
            <a:r>
              <a:rPr lang="en-US" altLang="zh-CN" dirty="0"/>
              <a:t>NCE</a:t>
            </a:r>
            <a:r>
              <a:rPr lang="zh-CN" altLang="en-US" dirty="0"/>
              <a:t>，噪声对比估计）的简化版本：把语料中的一个词串</a:t>
            </a:r>
            <a:r>
              <a:rPr lang="en-US" altLang="zh-CN" dirty="0"/>
              <a:t>c</a:t>
            </a:r>
            <a:r>
              <a:rPr lang="zh-CN" altLang="en-US" dirty="0"/>
              <a:t>的中心词</a:t>
            </a:r>
            <a:r>
              <a:rPr lang="en-US" altLang="zh-CN" dirty="0"/>
              <a:t>w</a:t>
            </a:r>
            <a:r>
              <a:rPr lang="zh-CN" altLang="en-US" dirty="0"/>
              <a:t>替换为别的词，</a:t>
            </a:r>
            <a:r>
              <a:rPr lang="zh-CN" altLang="en-US" b="1" u="sng" dirty="0">
                <a:solidFill>
                  <a:srgbClr val="FFFF00"/>
                </a:solidFill>
              </a:rPr>
              <a:t>构造语料 </a:t>
            </a:r>
            <a:r>
              <a:rPr lang="en-US" altLang="zh-CN" b="1" u="sng" dirty="0">
                <a:solidFill>
                  <a:srgbClr val="FFFF00"/>
                </a:solidFill>
              </a:rPr>
              <a:t>D </a:t>
            </a:r>
            <a:r>
              <a:rPr lang="zh-CN" altLang="en-US" b="1" u="sng" dirty="0">
                <a:solidFill>
                  <a:srgbClr val="FFFF00"/>
                </a:solidFill>
              </a:rPr>
              <a:t>中不存在的词串作为负样本</a:t>
            </a:r>
            <a:r>
              <a:rPr lang="zh-CN" altLang="en-US" dirty="0"/>
              <a:t>。因此在这种策略下，优化目标变为了：</a:t>
            </a:r>
            <a:r>
              <a:rPr lang="zh-CN" altLang="en-US" b="1" u="sng" dirty="0">
                <a:solidFill>
                  <a:srgbClr val="FFFF00"/>
                </a:solidFill>
              </a:rPr>
              <a:t>最大化正样本的概率，同时最小化负样本的概率</a:t>
            </a:r>
            <a:r>
              <a:rPr lang="zh-CN" altLang="en-US" dirty="0"/>
              <a:t>。对于一个词串 </a:t>
            </a:r>
            <a:r>
              <a:rPr lang="en-US" altLang="zh-CN" dirty="0"/>
              <a:t>(</a:t>
            </a:r>
            <a:r>
              <a:rPr lang="en-US" altLang="zh-CN" dirty="0" err="1"/>
              <a:t>w,c</a:t>
            </a:r>
            <a:r>
              <a:rPr lang="en-US" altLang="zh-CN" dirty="0"/>
              <a:t>) </a:t>
            </a:r>
            <a:r>
              <a:rPr lang="zh-CN" altLang="en-US" dirty="0"/>
              <a:t>（ </a:t>
            </a:r>
            <a:r>
              <a:rPr lang="en-US" altLang="zh-CN" dirty="0"/>
              <a:t>c </a:t>
            </a:r>
            <a:r>
              <a:rPr lang="zh-CN" altLang="en-US" dirty="0"/>
              <a:t>表示 </a:t>
            </a:r>
            <a:r>
              <a:rPr lang="en-US" altLang="zh-CN" dirty="0"/>
              <a:t>w </a:t>
            </a:r>
            <a:r>
              <a:rPr lang="zh-CN" altLang="en-US" dirty="0"/>
              <a:t>的上下文），用二项</a:t>
            </a:r>
            <a:r>
              <a:rPr lang="en-US" altLang="zh-CN" dirty="0"/>
              <a:t>Logistic</a:t>
            </a:r>
            <a:r>
              <a:rPr lang="zh-CN" altLang="en-US" dirty="0"/>
              <a:t>回归模型对其是正样本的概率建模：</a:t>
            </a:r>
            <a:endParaRPr lang="en-US" altLang="zh-CN" dirty="0"/>
          </a:p>
          <a:p>
            <a:r>
              <a:rPr lang="zh-CN" altLang="en-US" dirty="0"/>
              <a:t>有两个问题需要弄明白：</a:t>
            </a:r>
            <a:r>
              <a:rPr lang="en-US" altLang="zh-CN" dirty="0"/>
              <a:t>1</a:t>
            </a:r>
            <a:r>
              <a:rPr lang="zh-CN" altLang="en-US" dirty="0"/>
              <a:t>）如果通过一个正例和</a:t>
            </a:r>
            <a:r>
              <a:rPr lang="en-US" altLang="zh-CN" dirty="0"/>
              <a:t>neg</a:t>
            </a:r>
            <a:r>
              <a:rPr lang="zh-CN" altLang="en-US" dirty="0"/>
              <a:t>个负例进行二元逻辑回归呢？ </a:t>
            </a:r>
            <a:r>
              <a:rPr lang="en-US" altLang="zh-CN" dirty="0"/>
              <a:t>2</a:t>
            </a:r>
            <a:r>
              <a:rPr lang="zh-CN" altLang="en-US" dirty="0"/>
              <a:t>） 如何进行负采样呢？     先看第一个问题</a:t>
            </a:r>
            <a:endParaRPr lang="en-US" altLang="zh-CN" dirty="0"/>
          </a:p>
          <a:p>
            <a:pPr marL="0" indent="0">
              <a:spcBef>
                <a:spcPts val="0"/>
              </a:spcBef>
              <a:buNone/>
            </a:pPr>
            <a:r>
              <a:rPr lang="zh-CN" altLang="en-US" dirty="0"/>
              <a:t>通过负采样，我们得到了</a:t>
            </a:r>
            <a:r>
              <a:rPr lang="en-US" altLang="zh-CN" dirty="0"/>
              <a:t>neg</a:t>
            </a:r>
            <a:r>
              <a:rPr lang="zh-CN" altLang="en-US" dirty="0"/>
              <a:t>个负例</a:t>
            </a:r>
            <a:r>
              <a:rPr lang="en-US" altLang="zh-CN" dirty="0"/>
              <a:t>(context(w),</a:t>
            </a:r>
            <a:r>
              <a:rPr lang="en-US" altLang="zh-CN" dirty="0" err="1"/>
              <a:t>wi</a:t>
            </a:r>
            <a:r>
              <a:rPr lang="en-US" altLang="zh-CN" dirty="0"/>
              <a:t>)</a:t>
            </a:r>
            <a:r>
              <a:rPr lang="en-US" altLang="zh-CN" dirty="0" err="1"/>
              <a:t>i</a:t>
            </a:r>
            <a:r>
              <a:rPr lang="en-US" altLang="zh-CN" dirty="0"/>
              <a:t>=1,2,..neg</a:t>
            </a:r>
            <a:r>
              <a:rPr lang="zh-CN" altLang="en-US" dirty="0"/>
              <a:t>。为了统一描述，我们将正例定义为</a:t>
            </a:r>
            <a:r>
              <a:rPr lang="en-US" altLang="zh-CN" dirty="0"/>
              <a:t>w0</a:t>
            </a:r>
            <a:r>
              <a:rPr lang="zh-CN" altLang="en-US" dirty="0"/>
              <a:t>。</a:t>
            </a:r>
            <a:endParaRPr lang="en-US" altLang="zh-CN" dirty="0"/>
          </a:p>
          <a:p>
            <a:pPr marL="0" indent="0">
              <a:spcBef>
                <a:spcPts val="0"/>
              </a:spcBef>
              <a:buNone/>
            </a:pPr>
            <a:r>
              <a:rPr lang="zh-CN" altLang="en-US" dirty="0"/>
              <a:t>下面分别是      </a:t>
            </a:r>
            <a:r>
              <a:rPr lang="zh-CN" altLang="en-US" b="1" u="sng" dirty="0">
                <a:solidFill>
                  <a:srgbClr val="FFC000"/>
                </a:solidFill>
              </a:rPr>
              <a:t> 正例期望</a:t>
            </a:r>
            <a:r>
              <a:rPr lang="zh-CN" altLang="en-US" dirty="0">
                <a:solidFill>
                  <a:srgbClr val="FFC000"/>
                </a:solidFill>
              </a:rPr>
              <a:t>                        </a:t>
            </a:r>
            <a:r>
              <a:rPr lang="zh-CN" altLang="en-US" dirty="0"/>
              <a:t>和                                        </a:t>
            </a:r>
            <a:r>
              <a:rPr lang="zh-CN" altLang="en-US" b="1" u="sng" dirty="0">
                <a:solidFill>
                  <a:srgbClr val="FFC000"/>
                </a:solidFill>
              </a:rPr>
              <a:t>负例期望</a:t>
            </a:r>
            <a:endParaRPr lang="en-US" altLang="zh-CN" b="1" u="sng" dirty="0">
              <a:solidFill>
                <a:srgbClr val="FFC000"/>
              </a:solidFill>
            </a:endParaRPr>
          </a:p>
          <a:p>
            <a:pPr marL="0" indent="0">
              <a:buNone/>
            </a:pPr>
            <a:endParaRPr lang="en-US" altLang="zh-CN" dirty="0"/>
          </a:p>
          <a:p>
            <a:pPr marL="0" indent="0">
              <a:buNone/>
            </a:pPr>
            <a:r>
              <a:rPr lang="zh-CN" altLang="en-US" dirty="0"/>
              <a:t>目标最大化式子                                                     对数似然函数，也是我们的代价函数</a:t>
            </a:r>
            <a:endParaRPr lang="en-US" altLang="zh-CN" dirty="0"/>
          </a:p>
          <a:p>
            <a:pPr marL="0" indent="0">
              <a:buNone/>
            </a:pPr>
            <a:endParaRPr lang="en-US" altLang="zh-CN" dirty="0"/>
          </a:p>
          <a:p>
            <a:pPr marL="0" indent="0">
              <a:buNone/>
            </a:pPr>
            <a:endParaRPr lang="en-US" altLang="zh-CN" dirty="0"/>
          </a:p>
          <a:p>
            <a:pPr marL="0" indent="0">
              <a:buNone/>
            </a:pPr>
            <a:r>
              <a:rPr lang="zh-CN" altLang="en-US" dirty="0"/>
              <a:t>我们要去求，去更新的，依旧是这两个东西</a:t>
            </a:r>
            <a:endParaRPr lang="en-US" altLang="zh-CN" dirty="0"/>
          </a:p>
        </p:txBody>
      </p:sp>
      <p:pic>
        <p:nvPicPr>
          <p:cNvPr id="6" name="图片 5">
            <a:extLst>
              <a:ext uri="{FF2B5EF4-FFF2-40B4-BE49-F238E27FC236}">
                <a16:creationId xmlns:a16="http://schemas.microsoft.com/office/drawing/2014/main" id="{19F990DD-ACF1-422C-8FCA-DC3F39D219C7}"/>
              </a:ext>
            </a:extLst>
          </p:cNvPr>
          <p:cNvPicPr>
            <a:picLocks noChangeAspect="1"/>
          </p:cNvPicPr>
          <p:nvPr/>
        </p:nvPicPr>
        <p:blipFill>
          <a:blip r:embed="rId2"/>
          <a:stretch>
            <a:fillRect/>
          </a:stretch>
        </p:blipFill>
        <p:spPr>
          <a:xfrm>
            <a:off x="0" y="4582252"/>
            <a:ext cx="4916366" cy="472727"/>
          </a:xfrm>
          <a:prstGeom prst="rect">
            <a:avLst/>
          </a:prstGeom>
        </p:spPr>
      </p:pic>
      <p:pic>
        <p:nvPicPr>
          <p:cNvPr id="7" name="图片 6">
            <a:extLst>
              <a:ext uri="{FF2B5EF4-FFF2-40B4-BE49-F238E27FC236}">
                <a16:creationId xmlns:a16="http://schemas.microsoft.com/office/drawing/2014/main" id="{4F586BE3-FA15-4B08-BF5D-4898CBC01D85}"/>
              </a:ext>
            </a:extLst>
          </p:cNvPr>
          <p:cNvPicPr>
            <a:picLocks noChangeAspect="1"/>
          </p:cNvPicPr>
          <p:nvPr/>
        </p:nvPicPr>
        <p:blipFill>
          <a:blip r:embed="rId3"/>
          <a:stretch>
            <a:fillRect/>
          </a:stretch>
        </p:blipFill>
        <p:spPr>
          <a:xfrm>
            <a:off x="5029200" y="4582252"/>
            <a:ext cx="7163532" cy="472727"/>
          </a:xfrm>
          <a:prstGeom prst="rect">
            <a:avLst/>
          </a:prstGeom>
        </p:spPr>
      </p:pic>
      <p:pic>
        <p:nvPicPr>
          <p:cNvPr id="8" name="图片 7">
            <a:extLst>
              <a:ext uri="{FF2B5EF4-FFF2-40B4-BE49-F238E27FC236}">
                <a16:creationId xmlns:a16="http://schemas.microsoft.com/office/drawing/2014/main" id="{593BF49F-7A0B-439F-908C-BDB5CE745049}"/>
              </a:ext>
            </a:extLst>
          </p:cNvPr>
          <p:cNvPicPr>
            <a:picLocks noChangeAspect="1"/>
          </p:cNvPicPr>
          <p:nvPr/>
        </p:nvPicPr>
        <p:blipFill>
          <a:blip r:embed="rId4"/>
          <a:stretch>
            <a:fillRect/>
          </a:stretch>
        </p:blipFill>
        <p:spPr>
          <a:xfrm>
            <a:off x="0" y="5437418"/>
            <a:ext cx="5419877" cy="740215"/>
          </a:xfrm>
          <a:prstGeom prst="rect">
            <a:avLst/>
          </a:prstGeom>
        </p:spPr>
      </p:pic>
      <p:pic>
        <p:nvPicPr>
          <p:cNvPr id="10" name="图片 9">
            <a:extLst>
              <a:ext uri="{FF2B5EF4-FFF2-40B4-BE49-F238E27FC236}">
                <a16:creationId xmlns:a16="http://schemas.microsoft.com/office/drawing/2014/main" id="{4EA6A637-AAA2-4830-A4A5-46051D5537C1}"/>
              </a:ext>
            </a:extLst>
          </p:cNvPr>
          <p:cNvPicPr>
            <a:picLocks noChangeAspect="1"/>
          </p:cNvPicPr>
          <p:nvPr/>
        </p:nvPicPr>
        <p:blipFill rotWithShape="1">
          <a:blip r:embed="rId5"/>
          <a:srcRect l="1767" t="-2800" r="1878" b="6254"/>
          <a:stretch/>
        </p:blipFill>
        <p:spPr>
          <a:xfrm>
            <a:off x="5541817" y="5393111"/>
            <a:ext cx="6650915" cy="905928"/>
          </a:xfrm>
          <a:prstGeom prst="rect">
            <a:avLst/>
          </a:prstGeom>
        </p:spPr>
      </p:pic>
      <p:pic>
        <p:nvPicPr>
          <p:cNvPr id="14" name="图片 13">
            <a:extLst>
              <a:ext uri="{FF2B5EF4-FFF2-40B4-BE49-F238E27FC236}">
                <a16:creationId xmlns:a16="http://schemas.microsoft.com/office/drawing/2014/main" id="{679249A7-F368-4230-B9D2-5BEF7ADD1494}"/>
              </a:ext>
            </a:extLst>
          </p:cNvPr>
          <p:cNvPicPr>
            <a:picLocks noChangeAspect="1"/>
          </p:cNvPicPr>
          <p:nvPr/>
        </p:nvPicPr>
        <p:blipFill rotWithShape="1">
          <a:blip r:embed="rId6"/>
          <a:srcRect t="1" b="25165"/>
          <a:stretch/>
        </p:blipFill>
        <p:spPr>
          <a:xfrm>
            <a:off x="5419876" y="6326749"/>
            <a:ext cx="3348423" cy="464035"/>
          </a:xfrm>
          <a:prstGeom prst="rect">
            <a:avLst/>
          </a:prstGeom>
        </p:spPr>
      </p:pic>
    </p:spTree>
    <p:extLst>
      <p:ext uri="{BB962C8B-B14F-4D97-AF65-F5344CB8AC3E}">
        <p14:creationId xmlns:p14="http://schemas.microsoft.com/office/powerpoint/2010/main" val="4014762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D031D-50D4-4C1B-B7A0-CB15CF4B8016}"/>
              </a:ext>
            </a:extLst>
          </p:cNvPr>
          <p:cNvSpPr>
            <a:spLocks noGrp="1"/>
          </p:cNvSpPr>
          <p:nvPr>
            <p:ph type="title"/>
          </p:nvPr>
        </p:nvSpPr>
        <p:spPr>
          <a:xfrm>
            <a:off x="471056" y="0"/>
            <a:ext cx="9578798" cy="734291"/>
          </a:xfrm>
        </p:spPr>
        <p:txBody>
          <a:bodyPr/>
          <a:lstStyle/>
          <a:p>
            <a:r>
              <a:rPr lang="en-US" altLang="zh-CN" dirty="0"/>
              <a:t>Negative Sampling</a:t>
            </a:r>
            <a:r>
              <a:rPr lang="zh-CN" altLang="en-US" dirty="0"/>
              <a:t>（负采样）</a:t>
            </a:r>
          </a:p>
        </p:txBody>
      </p:sp>
      <p:sp>
        <p:nvSpPr>
          <p:cNvPr id="3" name="内容占位符 2">
            <a:extLst>
              <a:ext uri="{FF2B5EF4-FFF2-40B4-BE49-F238E27FC236}">
                <a16:creationId xmlns:a16="http://schemas.microsoft.com/office/drawing/2014/main" id="{5AC27BC7-D232-4AEA-A931-8574C748FF7C}"/>
              </a:ext>
            </a:extLst>
          </p:cNvPr>
          <p:cNvSpPr>
            <a:spLocks noGrp="1"/>
          </p:cNvSpPr>
          <p:nvPr>
            <p:ph idx="1"/>
          </p:nvPr>
        </p:nvSpPr>
        <p:spPr>
          <a:xfrm>
            <a:off x="471056" y="637309"/>
            <a:ext cx="11139052" cy="6220691"/>
          </a:xfrm>
        </p:spPr>
        <p:txBody>
          <a:bodyPr/>
          <a:lstStyle/>
          <a:p>
            <a:r>
              <a:rPr lang="en-US" altLang="zh-CN" dirty="0"/>
              <a:t>2</a:t>
            </a:r>
            <a:r>
              <a:rPr lang="zh-CN" altLang="en-US" dirty="0"/>
              <a:t>） 如何进行负采样呢？</a:t>
            </a:r>
            <a:endParaRPr lang="en-US" altLang="zh-CN" dirty="0"/>
          </a:p>
          <a:p>
            <a:r>
              <a:rPr lang="zh-CN" altLang="en-US" dirty="0"/>
              <a:t>如果词汇表的大小为</a:t>
            </a:r>
            <a:r>
              <a:rPr lang="en-US" altLang="zh-CN" dirty="0"/>
              <a:t>V,</a:t>
            </a:r>
            <a:r>
              <a:rPr lang="zh-CN" altLang="en-US" dirty="0"/>
              <a:t>那么我们就将一段长度为</a:t>
            </a:r>
            <a:r>
              <a:rPr lang="en-US" altLang="zh-CN" dirty="0"/>
              <a:t>1</a:t>
            </a:r>
            <a:r>
              <a:rPr lang="zh-CN" altLang="en-US" dirty="0"/>
              <a:t>的线段分成</a:t>
            </a:r>
            <a:r>
              <a:rPr lang="en-US" altLang="zh-CN" dirty="0"/>
              <a:t>V</a:t>
            </a:r>
            <a:r>
              <a:rPr lang="zh-CN" altLang="en-US" dirty="0"/>
              <a:t>份，每份对应词汇表中的一个词。当然</a:t>
            </a:r>
            <a:r>
              <a:rPr lang="zh-CN" altLang="en-US" b="1" u="sng" dirty="0">
                <a:solidFill>
                  <a:srgbClr val="FFFF00"/>
                </a:solidFill>
              </a:rPr>
              <a:t>每个词对应的线段长度是不一样的</a:t>
            </a:r>
            <a:r>
              <a:rPr lang="zh-CN" altLang="en-US" dirty="0"/>
              <a:t>，高频词对应的线段长，低频词对应的线段短。每个词</a:t>
            </a:r>
            <a:r>
              <a:rPr lang="en-US" altLang="zh-CN" dirty="0"/>
              <a:t>w</a:t>
            </a:r>
            <a:r>
              <a:rPr lang="zh-CN" altLang="en-US" dirty="0"/>
              <a:t>的线段长度由下式决定  </a:t>
            </a:r>
            <a:r>
              <a:rPr lang="zh-CN" altLang="en-US" dirty="0">
                <a:sym typeface="Wingdings" panose="05000000000000000000" pitchFamily="2" charset="2"/>
              </a:rPr>
              <a:t>（实际中</a:t>
            </a:r>
            <a:r>
              <a:rPr lang="en-US" altLang="zh-CN" dirty="0">
                <a:sym typeface="Wingdings" panose="05000000000000000000" pitchFamily="2" charset="2"/>
              </a:rPr>
              <a:t>w2v</a:t>
            </a:r>
            <a:r>
              <a:rPr lang="zh-CN" altLang="en-US" dirty="0">
                <a:sym typeface="Wingdings" panose="05000000000000000000" pitchFamily="2" charset="2"/>
              </a:rPr>
              <a:t>对分子分母都取的</a:t>
            </a:r>
            <a:r>
              <a:rPr lang="en-US" altLang="zh-CN" dirty="0">
                <a:sym typeface="Wingdings" panose="05000000000000000000" pitchFamily="2" charset="2"/>
              </a:rPr>
              <a:t>3/4</a:t>
            </a:r>
            <a:r>
              <a:rPr lang="zh-CN" altLang="en-US" dirty="0">
                <a:sym typeface="Wingdings" panose="05000000000000000000" pitchFamily="2" charset="2"/>
              </a:rPr>
              <a:t>次幂</a:t>
            </a:r>
            <a:r>
              <a:rPr lang="zh-CN" altLang="en-US" dirty="0"/>
              <a:t>）</a:t>
            </a:r>
            <a:endParaRPr lang="en-US" altLang="zh-CN" dirty="0"/>
          </a:p>
          <a:p>
            <a:endParaRPr lang="en-US" altLang="zh-CN" dirty="0"/>
          </a:p>
          <a:p>
            <a:endParaRPr lang="en-US" altLang="zh-CN" dirty="0"/>
          </a:p>
          <a:p>
            <a:r>
              <a:rPr lang="zh-CN" altLang="en-US" dirty="0"/>
              <a:t>在构成了非等距离划分之后， 然后再加一个等距离划分，</a:t>
            </a:r>
            <a:r>
              <a:rPr lang="en-US" altLang="zh-CN" dirty="0"/>
              <a:t>Word2Vec</a:t>
            </a:r>
            <a:r>
              <a:rPr lang="zh-CN" altLang="en-US" dirty="0"/>
              <a:t>中选取</a:t>
            </a:r>
            <a:r>
              <a:rPr lang="en-US" altLang="zh-CN" dirty="0"/>
              <a:t>M=10</a:t>
            </a:r>
            <a:r>
              <a:rPr lang="zh-CN" altLang="en-US" dirty="0"/>
              <a:t>的八次方，将</a:t>
            </a:r>
            <a:r>
              <a:rPr lang="en-US" altLang="zh-CN" dirty="0"/>
              <a:t>M</a:t>
            </a:r>
            <a:r>
              <a:rPr lang="zh-CN" altLang="en-US" dirty="0"/>
              <a:t>个点等距离的分布在区间</a:t>
            </a:r>
            <a:r>
              <a:rPr lang="en-US" altLang="zh-CN" dirty="0"/>
              <a:t>[0,1]</a:t>
            </a:r>
            <a:r>
              <a:rPr lang="zh-CN" altLang="en-US" dirty="0"/>
              <a:t>上，这样就构成了</a:t>
            </a:r>
            <a:r>
              <a:rPr lang="en-US" altLang="zh-CN" b="1" u="sng" dirty="0">
                <a:solidFill>
                  <a:srgbClr val="FFFF00"/>
                </a:solidFill>
              </a:rPr>
              <a:t>M</a:t>
            </a:r>
            <a:r>
              <a:rPr lang="zh-CN" altLang="en-US" dirty="0"/>
              <a:t>到</a:t>
            </a:r>
            <a:r>
              <a:rPr lang="zh-CN" altLang="en-US" b="1" u="sng" dirty="0">
                <a:solidFill>
                  <a:srgbClr val="FFFF00"/>
                </a:solidFill>
              </a:rPr>
              <a:t>非等距离划分</a:t>
            </a:r>
            <a:r>
              <a:rPr lang="zh-CN" altLang="en-US" dirty="0"/>
              <a:t>之间的一个映射，剩下的事就是投色子了</a:t>
            </a:r>
            <a:endParaRPr lang="en-US" altLang="zh-CN" dirty="0"/>
          </a:p>
          <a:p>
            <a:endParaRPr lang="en-US" altLang="zh-CN" dirty="0"/>
          </a:p>
          <a:p>
            <a:endParaRPr lang="en-US" altLang="zh-CN" dirty="0"/>
          </a:p>
          <a:p>
            <a:endParaRPr lang="en-US" altLang="zh-CN" dirty="0"/>
          </a:p>
          <a:p>
            <a:endParaRPr lang="en-US" altLang="zh-CN" dirty="0"/>
          </a:p>
          <a:p>
            <a:r>
              <a:rPr lang="zh-CN" altLang="en-US" dirty="0"/>
              <a:t>选取负例样本的时候，取</a:t>
            </a:r>
            <a:r>
              <a:rPr lang="en-US" altLang="zh-CN" dirty="0"/>
              <a:t>[M0,Mm−1]</a:t>
            </a:r>
            <a:r>
              <a:rPr lang="zh-CN" altLang="en-US" dirty="0"/>
              <a:t>上的一个随机数，对应到</a:t>
            </a:r>
            <a:r>
              <a:rPr lang="zh-CN" altLang="en-US" b="1" u="sng" dirty="0">
                <a:solidFill>
                  <a:srgbClr val="FFFF00"/>
                </a:solidFill>
              </a:rPr>
              <a:t>非等距离划分</a:t>
            </a:r>
            <a:r>
              <a:rPr lang="zh-CN" altLang="en-US" dirty="0"/>
              <a:t>上就可以了。如果对于词</a:t>
            </a:r>
            <a:r>
              <a:rPr lang="en-US" altLang="zh-CN" dirty="0" err="1"/>
              <a:t>wi</a:t>
            </a:r>
            <a:r>
              <a:rPr lang="en-US" altLang="zh-CN" dirty="0"/>
              <a:t>,</a:t>
            </a:r>
            <a:r>
              <a:rPr lang="zh-CN" altLang="en-US" dirty="0"/>
              <a:t>正好选到它自己，则跳过。负例样本集合</a:t>
            </a:r>
            <a:r>
              <a:rPr lang="en-US" altLang="zh-CN" dirty="0"/>
              <a:t>NEG(w)</a:t>
            </a:r>
            <a:r>
              <a:rPr lang="zh-CN" altLang="en-US" dirty="0"/>
              <a:t>的大小在</a:t>
            </a:r>
            <a:r>
              <a:rPr lang="en-US" altLang="zh-CN" dirty="0"/>
              <a:t>Word2Vec</a:t>
            </a:r>
            <a:r>
              <a:rPr lang="zh-CN" altLang="en-US" dirty="0"/>
              <a:t>源码中默认选</a:t>
            </a:r>
            <a:r>
              <a:rPr lang="en-US" altLang="zh-CN" dirty="0"/>
              <a:t>5.</a:t>
            </a:r>
            <a:endParaRPr lang="zh-CN" altLang="en-US" dirty="0"/>
          </a:p>
        </p:txBody>
      </p:sp>
      <p:pic>
        <p:nvPicPr>
          <p:cNvPr id="5" name="图片 4">
            <a:extLst>
              <a:ext uri="{FF2B5EF4-FFF2-40B4-BE49-F238E27FC236}">
                <a16:creationId xmlns:a16="http://schemas.microsoft.com/office/drawing/2014/main" id="{5AB324B7-A731-48BC-A902-5F562A2F9A83}"/>
              </a:ext>
            </a:extLst>
          </p:cNvPr>
          <p:cNvPicPr>
            <a:picLocks noChangeAspect="1"/>
          </p:cNvPicPr>
          <p:nvPr/>
        </p:nvPicPr>
        <p:blipFill>
          <a:blip r:embed="rId2"/>
          <a:stretch>
            <a:fillRect/>
          </a:stretch>
        </p:blipFill>
        <p:spPr>
          <a:xfrm>
            <a:off x="4758833" y="2082078"/>
            <a:ext cx="2563497" cy="897948"/>
          </a:xfrm>
          <a:prstGeom prst="rect">
            <a:avLst/>
          </a:prstGeom>
        </p:spPr>
      </p:pic>
      <p:pic>
        <p:nvPicPr>
          <p:cNvPr id="10" name="图片 9">
            <a:extLst>
              <a:ext uri="{FF2B5EF4-FFF2-40B4-BE49-F238E27FC236}">
                <a16:creationId xmlns:a16="http://schemas.microsoft.com/office/drawing/2014/main" id="{05F95809-9212-4DF0-A80E-59E33C658975}"/>
              </a:ext>
            </a:extLst>
          </p:cNvPr>
          <p:cNvPicPr>
            <a:picLocks noChangeAspect="1"/>
          </p:cNvPicPr>
          <p:nvPr/>
        </p:nvPicPr>
        <p:blipFill rotWithShape="1">
          <a:blip r:embed="rId3">
            <a:extLst>
              <a:ext uri="{28A0092B-C50C-407E-A947-70E740481C1C}">
                <a14:useLocalDpi xmlns:a14="http://schemas.microsoft.com/office/drawing/2010/main" val="0"/>
              </a:ext>
            </a:extLst>
          </a:blip>
          <a:srcRect b="3892"/>
          <a:stretch/>
        </p:blipFill>
        <p:spPr>
          <a:xfrm>
            <a:off x="2851547" y="3747654"/>
            <a:ext cx="6378070" cy="2023096"/>
          </a:xfrm>
          <a:prstGeom prst="rect">
            <a:avLst/>
          </a:prstGeom>
        </p:spPr>
      </p:pic>
    </p:spTree>
    <p:extLst>
      <p:ext uri="{BB962C8B-B14F-4D97-AF65-F5344CB8AC3E}">
        <p14:creationId xmlns:p14="http://schemas.microsoft.com/office/powerpoint/2010/main" val="2402644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BFD78-1026-4A06-BB63-9D0E2EDCAC8A}"/>
              </a:ext>
            </a:extLst>
          </p:cNvPr>
          <p:cNvSpPr>
            <a:spLocks noGrp="1"/>
          </p:cNvSpPr>
          <p:nvPr>
            <p:ph type="title"/>
          </p:nvPr>
        </p:nvSpPr>
        <p:spPr>
          <a:xfrm>
            <a:off x="471056" y="0"/>
            <a:ext cx="9712036" cy="775855"/>
          </a:xfrm>
        </p:spPr>
        <p:txBody>
          <a:bodyPr/>
          <a:lstStyle/>
          <a:p>
            <a:r>
              <a:rPr lang="zh-CN" altLang="en-US" dirty="0"/>
              <a:t>基于</a:t>
            </a:r>
            <a:r>
              <a:rPr lang="en-US" altLang="zh-CN" dirty="0"/>
              <a:t>Negative Sampling</a:t>
            </a:r>
            <a:r>
              <a:rPr lang="zh-CN" altLang="en-US" dirty="0"/>
              <a:t>的</a:t>
            </a:r>
            <a:r>
              <a:rPr lang="en-US" altLang="zh-CN" dirty="0"/>
              <a:t>CBOW</a:t>
            </a:r>
            <a:r>
              <a:rPr lang="zh-CN" altLang="en-US" dirty="0"/>
              <a:t>模型</a:t>
            </a:r>
          </a:p>
        </p:txBody>
      </p:sp>
      <p:sp>
        <p:nvSpPr>
          <p:cNvPr id="3" name="内容占位符 2">
            <a:extLst>
              <a:ext uri="{FF2B5EF4-FFF2-40B4-BE49-F238E27FC236}">
                <a16:creationId xmlns:a16="http://schemas.microsoft.com/office/drawing/2014/main" id="{A0C1D97E-0CF2-4BE3-B626-01A0647460EC}"/>
              </a:ext>
            </a:extLst>
          </p:cNvPr>
          <p:cNvSpPr>
            <a:spLocks noGrp="1"/>
          </p:cNvSpPr>
          <p:nvPr>
            <p:ph idx="1"/>
          </p:nvPr>
        </p:nvSpPr>
        <p:spPr>
          <a:xfrm>
            <a:off x="471055" y="775855"/>
            <a:ext cx="11097491" cy="6082145"/>
          </a:xfrm>
        </p:spPr>
        <p:txBody>
          <a:bodyPr/>
          <a:lstStyle/>
          <a:p>
            <a:r>
              <a:rPr lang="zh-CN" altLang="en-US" dirty="0"/>
              <a:t>没什么东西了，一些重点比如</a:t>
            </a:r>
            <a:r>
              <a:rPr lang="en-US" altLang="zh-CN" dirty="0"/>
              <a:t>skip-gram</a:t>
            </a:r>
            <a:r>
              <a:rPr lang="zh-CN" altLang="en-US" dirty="0"/>
              <a:t>更新的</a:t>
            </a:r>
            <a:r>
              <a:rPr lang="en-US" altLang="zh-CN" dirty="0"/>
              <a:t>x</a:t>
            </a:r>
            <a:r>
              <a:rPr lang="zh-CN" altLang="en-US" dirty="0"/>
              <a:t>到底是谁也讲了，这里直接上模型</a:t>
            </a:r>
            <a:endParaRPr lang="en-US" altLang="zh-CN" dirty="0"/>
          </a:p>
          <a:p>
            <a:endParaRPr lang="en-US" altLang="zh-CN" dirty="0"/>
          </a:p>
          <a:p>
            <a:endParaRPr lang="en-US" altLang="zh-CN" dirty="0"/>
          </a:p>
          <a:p>
            <a:pPr marL="0" indent="0">
              <a:buNone/>
            </a:pPr>
            <a:r>
              <a:rPr lang="zh-CN" altLang="en-US" dirty="0"/>
              <a:t>跟前面的层叠</a:t>
            </a:r>
            <a:r>
              <a:rPr lang="en-US" altLang="zh-CN" dirty="0" err="1"/>
              <a:t>softmax</a:t>
            </a:r>
            <a:r>
              <a:rPr lang="zh-CN" altLang="en-US" dirty="0"/>
              <a:t>比，就</a:t>
            </a:r>
            <a:endParaRPr lang="en-US" altLang="zh-CN" dirty="0"/>
          </a:p>
          <a:p>
            <a:pPr marL="0" indent="0">
              <a:buNone/>
            </a:pPr>
            <a:r>
              <a:rPr lang="zh-CN" altLang="en-US" dirty="0"/>
              <a:t>少了个</a:t>
            </a:r>
            <a:r>
              <a:rPr lang="en-US" altLang="zh-CN" dirty="0"/>
              <a:t>j j-1</a:t>
            </a:r>
            <a:r>
              <a:rPr lang="zh-CN" altLang="en-US" dirty="0"/>
              <a:t>，然后变了循环，</a:t>
            </a:r>
            <a:endParaRPr lang="en-US" altLang="zh-CN" dirty="0"/>
          </a:p>
          <a:p>
            <a:pPr marL="0" indent="0">
              <a:buNone/>
            </a:pPr>
            <a:r>
              <a:rPr lang="zh-CN" altLang="en-US" dirty="0"/>
              <a:t>更新的还是</a:t>
            </a:r>
            <a:r>
              <a:rPr lang="en-US" altLang="zh-CN" dirty="0"/>
              <a:t>θ</a:t>
            </a:r>
            <a:r>
              <a:rPr lang="zh-CN" altLang="en-US" dirty="0"/>
              <a:t>和</a:t>
            </a:r>
            <a:r>
              <a:rPr lang="en-US" altLang="zh-CN" dirty="0"/>
              <a:t>x</a:t>
            </a:r>
          </a:p>
          <a:p>
            <a:pPr marL="0" indent="0">
              <a:buNone/>
            </a:pPr>
            <a:endParaRPr lang="en-US" altLang="zh-CN" dirty="0"/>
          </a:p>
          <a:p>
            <a:pPr marL="0" indent="0">
              <a:buNone/>
            </a:pPr>
            <a:r>
              <a:rPr lang="zh-CN" altLang="en-US" dirty="0"/>
              <a:t>再简单点说，就是替换了赫夫曼</a:t>
            </a:r>
            <a:endParaRPr lang="en-US" altLang="zh-CN" dirty="0"/>
          </a:p>
          <a:p>
            <a:pPr marL="0" indent="0">
              <a:buNone/>
            </a:pPr>
            <a:r>
              <a:rPr lang="zh-CN" altLang="en-US" dirty="0"/>
              <a:t>树那一步</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59D03D0C-88FC-411A-A429-281594A1A285}"/>
              </a:ext>
            </a:extLst>
          </p:cNvPr>
          <p:cNvPicPr>
            <a:picLocks noChangeAspect="1"/>
          </p:cNvPicPr>
          <p:nvPr/>
        </p:nvPicPr>
        <p:blipFill rotWithShape="1">
          <a:blip r:embed="rId2"/>
          <a:srcRect t="8418" r="1887"/>
          <a:stretch/>
        </p:blipFill>
        <p:spPr>
          <a:xfrm>
            <a:off x="4267200" y="1136073"/>
            <a:ext cx="7924800" cy="5721927"/>
          </a:xfrm>
          <a:prstGeom prst="rect">
            <a:avLst/>
          </a:prstGeom>
        </p:spPr>
      </p:pic>
    </p:spTree>
    <p:extLst>
      <p:ext uri="{BB962C8B-B14F-4D97-AF65-F5344CB8AC3E}">
        <p14:creationId xmlns:p14="http://schemas.microsoft.com/office/powerpoint/2010/main" val="2035878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8B4F2-D680-467F-98FF-FE5F5CFDD1E8}"/>
              </a:ext>
            </a:extLst>
          </p:cNvPr>
          <p:cNvSpPr>
            <a:spLocks noGrp="1"/>
          </p:cNvSpPr>
          <p:nvPr>
            <p:ph type="title"/>
          </p:nvPr>
        </p:nvSpPr>
        <p:spPr>
          <a:xfrm>
            <a:off x="590693" y="0"/>
            <a:ext cx="10673053" cy="609601"/>
          </a:xfrm>
        </p:spPr>
        <p:txBody>
          <a:bodyPr/>
          <a:lstStyle/>
          <a:p>
            <a:r>
              <a:rPr lang="zh-CN" altLang="en-US" dirty="0"/>
              <a:t>基于</a:t>
            </a:r>
            <a:r>
              <a:rPr lang="en-US" altLang="zh-CN" dirty="0"/>
              <a:t>Negative Sampling</a:t>
            </a:r>
            <a:r>
              <a:rPr lang="zh-CN" altLang="en-US" dirty="0"/>
              <a:t>的</a:t>
            </a:r>
            <a:r>
              <a:rPr lang="en-US" altLang="zh-CN" dirty="0"/>
              <a:t>Skip-Gram</a:t>
            </a:r>
            <a:r>
              <a:rPr lang="zh-CN" altLang="en-US" dirty="0"/>
              <a:t>模型</a:t>
            </a:r>
            <a:endParaRPr lang="zh-CN" altLang="en-US" dirty="0">
              <a:effectLst/>
            </a:endParaRPr>
          </a:p>
        </p:txBody>
      </p:sp>
      <p:sp>
        <p:nvSpPr>
          <p:cNvPr id="3" name="内容占位符 2">
            <a:extLst>
              <a:ext uri="{FF2B5EF4-FFF2-40B4-BE49-F238E27FC236}">
                <a16:creationId xmlns:a16="http://schemas.microsoft.com/office/drawing/2014/main" id="{DC21CAE2-D185-487D-A9C5-E7EE4D24E56C}"/>
              </a:ext>
            </a:extLst>
          </p:cNvPr>
          <p:cNvSpPr>
            <a:spLocks noGrp="1"/>
          </p:cNvSpPr>
          <p:nvPr>
            <p:ph idx="1"/>
          </p:nvPr>
        </p:nvSpPr>
        <p:spPr>
          <a:xfrm>
            <a:off x="692728" y="734290"/>
            <a:ext cx="10806546" cy="6123709"/>
          </a:xfrm>
        </p:spPr>
        <p:txBody>
          <a:bodyPr/>
          <a:lstStyle/>
          <a:p>
            <a:r>
              <a:rPr lang="zh-CN" altLang="en-US" dirty="0"/>
              <a:t>一样的，直接给模型，采用的</a:t>
            </a:r>
            <a:r>
              <a:rPr lang="en-US" altLang="zh-CN" dirty="0"/>
              <a:t>p</a:t>
            </a:r>
            <a:r>
              <a:rPr lang="zh-CN" altLang="en-US" dirty="0"/>
              <a:t>还是</a:t>
            </a:r>
            <a:r>
              <a:rPr lang="en-US" altLang="zh-CN" dirty="0"/>
              <a:t>(</a:t>
            </a:r>
            <a:r>
              <a:rPr lang="en-US" altLang="zh-CN" dirty="0" err="1"/>
              <a:t>xw|xi</a:t>
            </a:r>
            <a:r>
              <a:rPr lang="en-US" altLang="zh-CN" dirty="0"/>
              <a:t>)</a:t>
            </a:r>
            <a:r>
              <a:rPr lang="zh-CN" altLang="en-US" dirty="0"/>
              <a:t>      另外，这里的</a:t>
            </a:r>
            <a:r>
              <a:rPr lang="en-US" altLang="zh-CN" dirty="0" err="1"/>
              <a:t>xk</a:t>
            </a:r>
            <a:r>
              <a:rPr lang="zh-CN" altLang="en-US" dirty="0"/>
              <a:t>应该就是</a:t>
            </a:r>
            <a:r>
              <a:rPr lang="en-US" altLang="zh-CN" dirty="0"/>
              <a:t>xw0i</a:t>
            </a:r>
            <a:endParaRPr lang="zh-CN" altLang="en-US" dirty="0"/>
          </a:p>
        </p:txBody>
      </p:sp>
      <p:pic>
        <p:nvPicPr>
          <p:cNvPr id="6" name="图片 5">
            <a:extLst>
              <a:ext uri="{FF2B5EF4-FFF2-40B4-BE49-F238E27FC236}">
                <a16:creationId xmlns:a16="http://schemas.microsoft.com/office/drawing/2014/main" id="{10567F22-EB89-40BE-98FE-789B2EEBEA7D}"/>
              </a:ext>
            </a:extLst>
          </p:cNvPr>
          <p:cNvPicPr>
            <a:picLocks noChangeAspect="1"/>
          </p:cNvPicPr>
          <p:nvPr/>
        </p:nvPicPr>
        <p:blipFill rotWithShape="1">
          <a:blip r:embed="rId2"/>
          <a:srcRect t="1544"/>
          <a:stretch/>
        </p:blipFill>
        <p:spPr>
          <a:xfrm>
            <a:off x="1849582" y="1134649"/>
            <a:ext cx="8492836" cy="5723351"/>
          </a:xfrm>
          <a:prstGeom prst="rect">
            <a:avLst/>
          </a:prstGeom>
        </p:spPr>
      </p:pic>
    </p:spTree>
    <p:extLst>
      <p:ext uri="{BB962C8B-B14F-4D97-AF65-F5344CB8AC3E}">
        <p14:creationId xmlns:p14="http://schemas.microsoft.com/office/powerpoint/2010/main" val="4008392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89BB4-C7AB-4391-B1B1-5B07EA6C6BCF}"/>
              </a:ext>
            </a:extLst>
          </p:cNvPr>
          <p:cNvSpPr>
            <a:spLocks noGrp="1"/>
          </p:cNvSpPr>
          <p:nvPr>
            <p:ph type="title"/>
          </p:nvPr>
        </p:nvSpPr>
        <p:spPr>
          <a:xfrm>
            <a:off x="678874" y="-90051"/>
            <a:ext cx="9467962" cy="609601"/>
          </a:xfrm>
        </p:spPr>
        <p:txBody>
          <a:bodyPr/>
          <a:lstStyle/>
          <a:p>
            <a:r>
              <a:rPr lang="zh-CN" altLang="en-US" dirty="0"/>
              <a:t>其他工具   </a:t>
            </a:r>
            <a:r>
              <a:rPr lang="en-US" altLang="zh-CN" dirty="0" err="1"/>
              <a:t>Fasttext</a:t>
            </a:r>
            <a:endParaRPr lang="zh-CN" altLang="en-US" dirty="0"/>
          </a:p>
        </p:txBody>
      </p:sp>
      <p:sp>
        <p:nvSpPr>
          <p:cNvPr id="3" name="内容占位符 2">
            <a:extLst>
              <a:ext uri="{FF2B5EF4-FFF2-40B4-BE49-F238E27FC236}">
                <a16:creationId xmlns:a16="http://schemas.microsoft.com/office/drawing/2014/main" id="{D286F1E0-A711-4424-9CF2-8113B560891F}"/>
              </a:ext>
            </a:extLst>
          </p:cNvPr>
          <p:cNvSpPr>
            <a:spLocks noGrp="1"/>
          </p:cNvSpPr>
          <p:nvPr>
            <p:ph idx="1"/>
          </p:nvPr>
        </p:nvSpPr>
        <p:spPr>
          <a:xfrm>
            <a:off x="678874" y="519550"/>
            <a:ext cx="10889671" cy="6338450"/>
          </a:xfrm>
        </p:spPr>
        <p:txBody>
          <a:bodyPr>
            <a:normAutofit/>
          </a:bodyPr>
          <a:lstStyle/>
          <a:p>
            <a:r>
              <a:rPr lang="en-US" altLang="zh-CN" dirty="0" err="1"/>
              <a:t>fastText</a:t>
            </a:r>
            <a:r>
              <a:rPr lang="zh-CN" altLang="en-US" dirty="0"/>
              <a:t>是一种</a:t>
            </a:r>
            <a:r>
              <a:rPr lang="en-US" altLang="zh-CN" dirty="0"/>
              <a:t>Facebook AI Research</a:t>
            </a:r>
            <a:r>
              <a:rPr lang="zh-CN" altLang="en-US" dirty="0"/>
              <a:t>在</a:t>
            </a:r>
            <a:r>
              <a:rPr lang="en-US" altLang="zh-CN" dirty="0"/>
              <a:t>16</a:t>
            </a:r>
            <a:r>
              <a:rPr lang="zh-CN" altLang="en-US" dirty="0"/>
              <a:t>年开源的一个文本分类器。 其特点就是</a:t>
            </a:r>
            <a:r>
              <a:rPr lang="en-US" altLang="zh-CN" dirty="0"/>
              <a:t>fast</a:t>
            </a:r>
            <a:r>
              <a:rPr lang="zh-CN" altLang="en-US" dirty="0"/>
              <a:t>。相对于其它文本分类模型，如</a:t>
            </a:r>
            <a:r>
              <a:rPr lang="en-US" altLang="zh-CN" dirty="0"/>
              <a:t>SVM</a:t>
            </a:r>
            <a:r>
              <a:rPr lang="zh-CN" altLang="en-US" dirty="0"/>
              <a:t>，</a:t>
            </a:r>
            <a:r>
              <a:rPr lang="en-US" altLang="zh-CN" dirty="0"/>
              <a:t>Logistic Regression</a:t>
            </a:r>
            <a:r>
              <a:rPr lang="zh-CN" altLang="en-US" dirty="0"/>
              <a:t>和</a:t>
            </a:r>
            <a:r>
              <a:rPr lang="en-US" altLang="zh-CN" dirty="0"/>
              <a:t>neural network</a:t>
            </a:r>
            <a:r>
              <a:rPr lang="zh-CN" altLang="en-US" dirty="0"/>
              <a:t>等模型，</a:t>
            </a:r>
            <a:r>
              <a:rPr lang="en-US" altLang="zh-CN" dirty="0" err="1"/>
              <a:t>fastText</a:t>
            </a:r>
            <a:r>
              <a:rPr lang="zh-CN" altLang="en-US" dirty="0"/>
              <a:t>在分类精度等指标毫不逊色的情况下，把训练和推断速度降低了几个数量级。</a:t>
            </a:r>
            <a:endParaRPr lang="en-US" altLang="zh-CN" dirty="0"/>
          </a:p>
          <a:p>
            <a:endParaRPr lang="en-US" altLang="zh-CN" dirty="0"/>
          </a:p>
          <a:p>
            <a:endParaRPr lang="en-US" altLang="zh-CN" dirty="0"/>
          </a:p>
          <a:p>
            <a:endParaRPr lang="en-US" altLang="zh-CN" dirty="0"/>
          </a:p>
          <a:p>
            <a:pPr marL="0" indent="0">
              <a:buNone/>
            </a:pPr>
            <a:r>
              <a:rPr lang="en-US" altLang="zh-CN" dirty="0" err="1"/>
              <a:t>fastText</a:t>
            </a:r>
            <a:r>
              <a:rPr lang="zh-CN" altLang="en-US" dirty="0"/>
              <a:t>两个主要个特点：</a:t>
            </a:r>
            <a:endParaRPr lang="en-US" altLang="zh-CN" dirty="0"/>
          </a:p>
          <a:p>
            <a:r>
              <a:rPr lang="zh-CN" altLang="en-US" dirty="0"/>
              <a:t>字符级别的</a:t>
            </a:r>
            <a:r>
              <a:rPr lang="en-US" altLang="zh-CN" dirty="0"/>
              <a:t>n-gram</a:t>
            </a:r>
            <a:r>
              <a:rPr lang="zh-CN" altLang="en-US" dirty="0"/>
              <a:t>，</a:t>
            </a:r>
            <a:r>
              <a:rPr lang="en-US" altLang="zh-CN" dirty="0"/>
              <a:t> </a:t>
            </a:r>
            <a:r>
              <a:rPr lang="en-US" altLang="zh-CN" dirty="0" err="1"/>
              <a:t>fasttext</a:t>
            </a:r>
            <a:r>
              <a:rPr lang="zh-CN" altLang="en-US" dirty="0"/>
              <a:t>采用的</a:t>
            </a:r>
            <a:r>
              <a:rPr lang="en-US" altLang="zh-CN" dirty="0"/>
              <a:t>character n-gram</a:t>
            </a:r>
            <a:r>
              <a:rPr lang="zh-CN" altLang="en-US" dirty="0"/>
              <a:t>来做的，比如</a:t>
            </a:r>
            <a:r>
              <a:rPr lang="en-US" altLang="zh-CN" dirty="0"/>
              <a:t>where</a:t>
            </a:r>
            <a:r>
              <a:rPr lang="zh-CN" altLang="en-US" dirty="0"/>
              <a:t>这个词，那么它的</a:t>
            </a:r>
            <a:r>
              <a:rPr lang="en-US" altLang="zh-CN" dirty="0"/>
              <a:t>character 3-gram </a:t>
            </a:r>
            <a:r>
              <a:rPr lang="zh-CN" altLang="en-US" dirty="0"/>
              <a:t>子词：</a:t>
            </a:r>
            <a:r>
              <a:rPr lang="en-US" altLang="zh-CN" b="1" u="sng" dirty="0">
                <a:solidFill>
                  <a:srgbClr val="FFFF00"/>
                </a:solidFill>
              </a:rPr>
              <a:t>&lt;</a:t>
            </a:r>
            <a:r>
              <a:rPr lang="en-US" altLang="zh-CN" b="1" u="sng" dirty="0" err="1">
                <a:solidFill>
                  <a:srgbClr val="FFFF00"/>
                </a:solidFill>
              </a:rPr>
              <a:t>wh</a:t>
            </a:r>
            <a:r>
              <a:rPr lang="en-US" altLang="zh-CN" b="1" u="sng" dirty="0">
                <a:solidFill>
                  <a:srgbClr val="FFFF00"/>
                </a:solidFill>
              </a:rPr>
              <a:t>, </a:t>
            </a:r>
            <a:r>
              <a:rPr lang="en-US" altLang="zh-CN" b="1" u="sng" dirty="0" err="1">
                <a:solidFill>
                  <a:srgbClr val="FFFF00"/>
                </a:solidFill>
              </a:rPr>
              <a:t>whe</a:t>
            </a:r>
            <a:r>
              <a:rPr lang="en-US" altLang="zh-CN" b="1" u="sng" dirty="0">
                <a:solidFill>
                  <a:srgbClr val="FFFF00"/>
                </a:solidFill>
              </a:rPr>
              <a:t>, her, ere, re&gt;</a:t>
            </a:r>
            <a:r>
              <a:rPr lang="zh-CN" altLang="en-US" b="1" u="sng" dirty="0">
                <a:solidFill>
                  <a:srgbClr val="FFFF00"/>
                </a:solidFill>
              </a:rPr>
              <a:t>以及本身</a:t>
            </a:r>
            <a:r>
              <a:rPr lang="en-US" altLang="zh-CN" b="1" u="sng" dirty="0">
                <a:solidFill>
                  <a:srgbClr val="FFFF00"/>
                </a:solidFill>
              </a:rPr>
              <a:t>&lt;where&gt;</a:t>
            </a:r>
            <a:r>
              <a:rPr lang="zh-CN" altLang="en-US" dirty="0">
                <a:solidFill>
                  <a:srgbClr val="FFFF00"/>
                </a:solidFill>
              </a:rPr>
              <a:t>  </a:t>
            </a:r>
            <a:r>
              <a:rPr lang="zh-CN" altLang="en-US" b="1" u="sng" dirty="0">
                <a:solidFill>
                  <a:srgbClr val="FFFF00"/>
                </a:solidFill>
              </a:rPr>
              <a:t>这点是</a:t>
            </a:r>
            <a:r>
              <a:rPr lang="en-US" altLang="zh-CN" b="1" u="sng" dirty="0">
                <a:solidFill>
                  <a:srgbClr val="FFFF00"/>
                </a:solidFill>
              </a:rPr>
              <a:t>w2v</a:t>
            </a:r>
            <a:r>
              <a:rPr lang="zh-CN" altLang="en-US" b="1" u="sng" dirty="0">
                <a:solidFill>
                  <a:srgbClr val="FFFF00"/>
                </a:solidFill>
              </a:rPr>
              <a:t>没考虑到的</a:t>
            </a:r>
            <a:endParaRPr lang="en-US" altLang="zh-CN" b="1" u="sng" dirty="0">
              <a:solidFill>
                <a:srgbClr val="FFFF00"/>
              </a:solidFill>
            </a:endParaRPr>
          </a:p>
          <a:p>
            <a:pPr marL="0" indent="0">
              <a:buNone/>
            </a:pPr>
            <a:r>
              <a:rPr lang="zh-CN" altLang="en-US" dirty="0"/>
              <a:t>这带来两点好处：</a:t>
            </a:r>
            <a:r>
              <a:rPr lang="en-US" altLang="zh-CN" dirty="0"/>
              <a:t>1. </a:t>
            </a:r>
            <a:r>
              <a:rPr lang="zh-CN" altLang="en-US" dirty="0"/>
              <a:t>对于</a:t>
            </a:r>
            <a:r>
              <a:rPr lang="zh-CN" altLang="en-US" b="1" u="sng" dirty="0">
                <a:solidFill>
                  <a:srgbClr val="FFFF00"/>
                </a:solidFill>
              </a:rPr>
              <a:t>低频词</a:t>
            </a:r>
            <a:r>
              <a:rPr lang="zh-CN" altLang="en-US" dirty="0"/>
              <a:t>生成的词向量效果会更好。因为它们的</a:t>
            </a:r>
            <a:r>
              <a:rPr lang="en-US" altLang="zh-CN" dirty="0"/>
              <a:t>n-gram</a:t>
            </a:r>
            <a:r>
              <a:rPr lang="zh-CN" altLang="en-US" dirty="0"/>
              <a:t>可以和其它词共享。</a:t>
            </a:r>
          </a:p>
          <a:p>
            <a:pPr marL="0" indent="0">
              <a:buNone/>
            </a:pPr>
            <a:r>
              <a:rPr lang="en-US" altLang="zh-CN" dirty="0"/>
              <a:t>2. </a:t>
            </a:r>
            <a:r>
              <a:rPr lang="zh-CN" altLang="en-US" dirty="0"/>
              <a:t>对于</a:t>
            </a:r>
            <a:r>
              <a:rPr lang="zh-CN" altLang="en-US" b="1" u="sng" dirty="0">
                <a:solidFill>
                  <a:srgbClr val="FFFF00"/>
                </a:solidFill>
              </a:rPr>
              <a:t>训练词库之外的单词</a:t>
            </a:r>
            <a:r>
              <a:rPr lang="en-US" altLang="zh-CN" dirty="0"/>
              <a:t>(OOV</a:t>
            </a:r>
            <a:r>
              <a:rPr lang="zh-CN" altLang="en-US" dirty="0"/>
              <a:t>，</a:t>
            </a:r>
            <a:r>
              <a:rPr lang="en-US" altLang="zh-CN" dirty="0"/>
              <a:t>out-of-vocabulary)</a:t>
            </a:r>
            <a:r>
              <a:rPr lang="zh-CN" altLang="en-US" dirty="0"/>
              <a:t>，仍然可以构建它们的词向量。我们可以叠加它们的字符级</a:t>
            </a:r>
            <a:r>
              <a:rPr lang="en-US" altLang="zh-CN" dirty="0"/>
              <a:t>n-gram</a:t>
            </a:r>
            <a:r>
              <a:rPr lang="zh-CN" altLang="en-US" dirty="0"/>
              <a:t>向量。</a:t>
            </a:r>
            <a:endParaRPr lang="en-US" altLang="zh-CN" dirty="0"/>
          </a:p>
          <a:p>
            <a:r>
              <a:rPr lang="en-US" altLang="zh-CN" dirty="0" err="1"/>
              <a:t>fastText</a:t>
            </a:r>
            <a:r>
              <a:rPr lang="en-US" altLang="zh-CN" dirty="0"/>
              <a:t> </a:t>
            </a:r>
            <a:r>
              <a:rPr lang="zh-CN" altLang="en-US" dirty="0"/>
              <a:t>预测标签，而 </a:t>
            </a:r>
            <a:r>
              <a:rPr lang="en-US" altLang="zh-CN" dirty="0"/>
              <a:t>w2v </a:t>
            </a:r>
            <a:r>
              <a:rPr lang="zh-CN" altLang="en-US" dirty="0"/>
              <a:t>模型预测中间词， </a:t>
            </a:r>
            <a:r>
              <a:rPr lang="en-US" altLang="zh-CN" dirty="0" err="1"/>
              <a:t>fasttext</a:t>
            </a:r>
            <a:r>
              <a:rPr lang="zh-CN" altLang="en-US" dirty="0"/>
              <a:t>则充分利用了</a:t>
            </a:r>
            <a:r>
              <a:rPr lang="en-US" altLang="zh-CN" dirty="0"/>
              <a:t>h-</a:t>
            </a:r>
            <a:r>
              <a:rPr lang="en-US" altLang="zh-CN" dirty="0" err="1"/>
              <a:t>softmax</a:t>
            </a:r>
            <a:r>
              <a:rPr lang="zh-CN" altLang="en-US" dirty="0"/>
              <a:t>的分类功能，遍历分类树的所有叶节点，找到概率最大的</a:t>
            </a:r>
            <a:r>
              <a:rPr lang="en-US" altLang="zh-CN" dirty="0"/>
              <a:t>label</a:t>
            </a:r>
            <a:endParaRPr lang="en-US" altLang="zh-CN" b="1" u="sng" dirty="0">
              <a:solidFill>
                <a:srgbClr val="FFFF00"/>
              </a:solidFill>
            </a:endParaRPr>
          </a:p>
          <a:p>
            <a:pPr marL="0" indent="0">
              <a:buNone/>
            </a:pPr>
            <a:r>
              <a:rPr lang="en-US" altLang="zh-CN" b="1" u="sng" dirty="0" err="1">
                <a:solidFill>
                  <a:srgbClr val="FFFF00"/>
                </a:solidFill>
              </a:rPr>
              <a:t>fastText</a:t>
            </a:r>
            <a:r>
              <a:rPr lang="zh-CN" altLang="en-US" b="1" u="sng" dirty="0">
                <a:solidFill>
                  <a:srgbClr val="FFFF00"/>
                </a:solidFill>
              </a:rPr>
              <a:t>的核心思想就是：将整篇文档的词及</a:t>
            </a:r>
            <a:r>
              <a:rPr lang="en-US" altLang="zh-CN" b="1" u="sng" dirty="0">
                <a:solidFill>
                  <a:srgbClr val="FFFF00"/>
                </a:solidFill>
              </a:rPr>
              <a:t>n-gram</a:t>
            </a:r>
            <a:r>
              <a:rPr lang="zh-CN" altLang="en-US" b="1" u="sng" dirty="0">
                <a:solidFill>
                  <a:srgbClr val="FFFF00"/>
                </a:solidFill>
              </a:rPr>
              <a:t>向量叠加平均得到文档向量，然后使用文档向量做</a:t>
            </a:r>
            <a:r>
              <a:rPr lang="en-US" altLang="zh-CN" b="1" u="sng" dirty="0" err="1">
                <a:solidFill>
                  <a:srgbClr val="FFFF00"/>
                </a:solidFill>
              </a:rPr>
              <a:t>softmax</a:t>
            </a:r>
            <a:r>
              <a:rPr lang="zh-CN" altLang="en-US" b="1" u="sng" dirty="0">
                <a:solidFill>
                  <a:srgbClr val="FFFF00"/>
                </a:solidFill>
              </a:rPr>
              <a:t>多分类</a:t>
            </a:r>
          </a:p>
        </p:txBody>
      </p:sp>
      <p:pic>
        <p:nvPicPr>
          <p:cNvPr id="5" name="图片 4">
            <a:extLst>
              <a:ext uri="{FF2B5EF4-FFF2-40B4-BE49-F238E27FC236}">
                <a16:creationId xmlns:a16="http://schemas.microsoft.com/office/drawing/2014/main" id="{825DD875-F3F8-443B-895D-7FD8506AF282}"/>
              </a:ext>
            </a:extLst>
          </p:cNvPr>
          <p:cNvPicPr>
            <a:picLocks noChangeAspect="1"/>
          </p:cNvPicPr>
          <p:nvPr/>
        </p:nvPicPr>
        <p:blipFill rotWithShape="1">
          <a:blip r:embed="rId2">
            <a:extLst>
              <a:ext uri="{28A0092B-C50C-407E-A947-70E740481C1C}">
                <a14:useLocalDpi xmlns:a14="http://schemas.microsoft.com/office/drawing/2010/main" val="0"/>
              </a:ext>
            </a:extLst>
          </a:blip>
          <a:srcRect l="914" t="5176" r="914" b="4756"/>
          <a:stretch/>
        </p:blipFill>
        <p:spPr>
          <a:xfrm>
            <a:off x="1925782" y="1551708"/>
            <a:ext cx="8395854" cy="1205347"/>
          </a:xfrm>
          <a:prstGeom prst="rect">
            <a:avLst/>
          </a:prstGeom>
        </p:spPr>
      </p:pic>
    </p:spTree>
    <p:extLst>
      <p:ext uri="{BB962C8B-B14F-4D97-AF65-F5344CB8AC3E}">
        <p14:creationId xmlns:p14="http://schemas.microsoft.com/office/powerpoint/2010/main" val="336985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5C64E-0386-4D46-ACE3-72FBD6DEEF2D}"/>
              </a:ext>
            </a:extLst>
          </p:cNvPr>
          <p:cNvSpPr>
            <a:spLocks noGrp="1"/>
          </p:cNvSpPr>
          <p:nvPr>
            <p:ph type="title"/>
          </p:nvPr>
        </p:nvSpPr>
        <p:spPr>
          <a:xfrm>
            <a:off x="471056" y="0"/>
            <a:ext cx="9578798" cy="609601"/>
          </a:xfrm>
        </p:spPr>
        <p:txBody>
          <a:bodyPr/>
          <a:lstStyle/>
          <a:p>
            <a:r>
              <a:rPr lang="zh-CN" altLang="en-US" dirty="0"/>
              <a:t>其他工具   </a:t>
            </a:r>
            <a:r>
              <a:rPr lang="en-US" altLang="zh-CN" dirty="0" err="1"/>
              <a:t>GloVe</a:t>
            </a:r>
            <a:br>
              <a:rPr lang="zh-CN" altLang="en-US" dirty="0"/>
            </a:br>
            <a:br>
              <a:rPr lang="en-US" altLang="zh-CN" dirty="0"/>
            </a:br>
            <a:endParaRPr lang="zh-CN" altLang="en-US" dirty="0"/>
          </a:p>
        </p:txBody>
      </p:sp>
      <p:sp>
        <p:nvSpPr>
          <p:cNvPr id="3" name="内容占位符 2">
            <a:extLst>
              <a:ext uri="{FF2B5EF4-FFF2-40B4-BE49-F238E27FC236}">
                <a16:creationId xmlns:a16="http://schemas.microsoft.com/office/drawing/2014/main" id="{ABFED0EF-6E92-4E3E-8A8A-1D690AB0FA44}"/>
              </a:ext>
            </a:extLst>
          </p:cNvPr>
          <p:cNvSpPr>
            <a:spLocks noGrp="1"/>
          </p:cNvSpPr>
          <p:nvPr>
            <p:ph idx="1"/>
          </p:nvPr>
        </p:nvSpPr>
        <p:spPr>
          <a:xfrm>
            <a:off x="471056" y="609601"/>
            <a:ext cx="11139053" cy="6248399"/>
          </a:xfrm>
        </p:spPr>
        <p:txBody>
          <a:bodyPr>
            <a:normAutofit/>
          </a:bodyPr>
          <a:lstStyle/>
          <a:p>
            <a:r>
              <a:rPr lang="en-US" altLang="zh-CN" dirty="0" err="1"/>
              <a:t>GloVe</a:t>
            </a:r>
            <a:r>
              <a:rPr lang="zh-CN" altLang="en-US" dirty="0"/>
              <a:t>的全称叫</a:t>
            </a:r>
            <a:r>
              <a:rPr lang="en-US" altLang="zh-CN" dirty="0"/>
              <a:t>Global Vectors for Word Representation</a:t>
            </a:r>
            <a:r>
              <a:rPr lang="zh-CN" altLang="en-US" dirty="0"/>
              <a:t>，它是一个基于</a:t>
            </a:r>
            <a:r>
              <a:rPr lang="zh-CN" altLang="en-US" b="1" dirty="0"/>
              <a:t>全局词频统计</a:t>
            </a:r>
            <a:r>
              <a:rPr lang="zh-CN" altLang="en-US" dirty="0"/>
              <a:t>（</a:t>
            </a:r>
            <a:r>
              <a:rPr lang="en-US" altLang="zh-CN" dirty="0"/>
              <a:t>count-based &amp; overall statistics</a:t>
            </a:r>
            <a:r>
              <a:rPr lang="zh-CN" altLang="en-US" dirty="0"/>
              <a:t>）的词表征（</a:t>
            </a:r>
            <a:r>
              <a:rPr lang="en-US" altLang="zh-CN" dirty="0"/>
              <a:t>word representation</a:t>
            </a:r>
            <a:r>
              <a:rPr lang="zh-CN" altLang="en-US" dirty="0"/>
              <a:t>）工具，它可以把一个单词表达成一个由实数组成的向量，这些向量捕捉到了单词之间一些语义特性，比如相似性（</a:t>
            </a:r>
            <a:r>
              <a:rPr lang="en-US" altLang="zh-CN" dirty="0"/>
              <a:t>similarity</a:t>
            </a:r>
            <a:r>
              <a:rPr lang="zh-CN" altLang="en-US" dirty="0"/>
              <a:t>）、类比性（</a:t>
            </a:r>
            <a:r>
              <a:rPr lang="en-US" altLang="zh-CN" dirty="0"/>
              <a:t>analogy</a:t>
            </a:r>
            <a:r>
              <a:rPr lang="zh-CN" altLang="en-US" dirty="0"/>
              <a:t>）等。我们通过对向量的运算，比如欧几里得距离或者</a:t>
            </a:r>
            <a:r>
              <a:rPr lang="en-US" altLang="zh-CN" dirty="0"/>
              <a:t>cosine</a:t>
            </a:r>
            <a:r>
              <a:rPr lang="zh-CN" altLang="en-US" dirty="0"/>
              <a:t>相似度，</a:t>
            </a:r>
            <a:r>
              <a:rPr lang="zh-CN" altLang="en-US" b="1" u="sng" dirty="0">
                <a:solidFill>
                  <a:srgbClr val="FFFF00"/>
                </a:solidFill>
              </a:rPr>
              <a:t>可以计算出两个单词之间的语义相似性。</a:t>
            </a:r>
            <a:endParaRPr lang="en-US" altLang="zh-CN" b="1" u="sng" dirty="0">
              <a:solidFill>
                <a:srgbClr val="FFFF00"/>
              </a:solidFill>
            </a:endParaRPr>
          </a:p>
          <a:p>
            <a:r>
              <a:rPr lang="en-US" altLang="zh-CN" dirty="0" err="1"/>
              <a:t>GloVe</a:t>
            </a:r>
            <a:r>
              <a:rPr lang="zh-CN" altLang="en-US" b="1" u="sng" dirty="0">
                <a:solidFill>
                  <a:srgbClr val="FFFF00"/>
                </a:solidFill>
              </a:rPr>
              <a:t>同时运用了</a:t>
            </a:r>
            <a:r>
              <a:rPr lang="en-US" altLang="zh-CN" dirty="0"/>
              <a:t>1.</a:t>
            </a:r>
            <a:r>
              <a:rPr lang="zh-CN" altLang="en-US" b="1" u="sng" dirty="0">
                <a:solidFill>
                  <a:srgbClr val="FFFF00"/>
                </a:solidFill>
              </a:rPr>
              <a:t>局部上下文建模的方法</a:t>
            </a:r>
            <a:r>
              <a:rPr lang="zh-CN" altLang="en-US" dirty="0"/>
              <a:t>（例如</a:t>
            </a:r>
            <a:r>
              <a:rPr lang="en-US" altLang="zh-CN" dirty="0"/>
              <a:t>word2vector</a:t>
            </a:r>
            <a:r>
              <a:rPr lang="zh-CN" altLang="en-US" dirty="0"/>
              <a:t>）和</a:t>
            </a:r>
            <a:r>
              <a:rPr lang="en-US" altLang="zh-CN" dirty="0"/>
              <a:t>2.</a:t>
            </a:r>
            <a:r>
              <a:rPr lang="zh-CN" altLang="en-US" b="1" u="sng" dirty="0">
                <a:solidFill>
                  <a:srgbClr val="FFFF00"/>
                </a:solidFill>
              </a:rPr>
              <a:t>矩阵分解的方法</a:t>
            </a:r>
            <a:r>
              <a:rPr lang="zh-CN" altLang="en-US" dirty="0"/>
              <a:t>，（例如</a:t>
            </a:r>
            <a:r>
              <a:rPr lang="en-US" altLang="zh-CN" dirty="0"/>
              <a:t>LSA </a:t>
            </a:r>
            <a:r>
              <a:rPr lang="zh-CN" altLang="en-US" dirty="0"/>
              <a:t>）</a:t>
            </a:r>
          </a:p>
          <a:p>
            <a:r>
              <a:rPr lang="en-US" altLang="zh-CN" dirty="0" err="1"/>
              <a:t>GloVe</a:t>
            </a:r>
            <a:r>
              <a:rPr lang="zh-CN" altLang="en-US" dirty="0"/>
              <a:t>的实现分为以下三步：</a:t>
            </a:r>
            <a:r>
              <a:rPr lang="en-US" altLang="zh-CN" dirty="0"/>
              <a:t>1.</a:t>
            </a:r>
            <a:r>
              <a:rPr lang="zh-CN" altLang="en-US" dirty="0"/>
              <a:t>根据语料库（</a:t>
            </a:r>
            <a:r>
              <a:rPr lang="en-US" altLang="zh-CN" dirty="0"/>
              <a:t>corpus</a:t>
            </a:r>
            <a:r>
              <a:rPr lang="zh-CN" altLang="en-US" dirty="0"/>
              <a:t>）构建一个共现矩阵</a:t>
            </a:r>
            <a:endParaRPr lang="en-US" altLang="zh-CN" dirty="0"/>
          </a:p>
          <a:p>
            <a:pPr marL="0" indent="0">
              <a:buNone/>
            </a:pPr>
            <a:r>
              <a:rPr lang="en-US" altLang="zh-CN" dirty="0"/>
              <a:t>2.</a:t>
            </a:r>
            <a:r>
              <a:rPr lang="zh-CN" altLang="en-US" dirty="0"/>
              <a:t>构建词向量（</a:t>
            </a:r>
            <a:r>
              <a:rPr lang="en-US" altLang="zh-CN" dirty="0"/>
              <a:t>Word Vector</a:t>
            </a:r>
            <a:r>
              <a:rPr lang="zh-CN" altLang="en-US" dirty="0"/>
              <a:t>）和共现矩阵（</a:t>
            </a:r>
            <a:r>
              <a:rPr lang="en-US" altLang="zh-CN" dirty="0"/>
              <a:t>Co-</a:t>
            </a:r>
            <a:r>
              <a:rPr lang="en-US" altLang="zh-CN" dirty="0" err="1"/>
              <a:t>ocurrence</a:t>
            </a:r>
            <a:r>
              <a:rPr lang="en-US" altLang="zh-CN" dirty="0"/>
              <a:t> Matrix</a:t>
            </a:r>
            <a:r>
              <a:rPr lang="zh-CN" altLang="en-US" dirty="0"/>
              <a:t>）之间的近似关系</a:t>
            </a:r>
            <a:endParaRPr lang="en-US" altLang="zh-CN" dirty="0"/>
          </a:p>
          <a:p>
            <a:pPr marL="0" indent="0">
              <a:buNone/>
            </a:pPr>
            <a:endParaRPr lang="en-US" altLang="zh-CN" dirty="0"/>
          </a:p>
          <a:p>
            <a:pPr marL="0" indent="0">
              <a:buNone/>
            </a:pPr>
            <a:endParaRPr lang="en-US" altLang="zh-CN" dirty="0"/>
          </a:p>
          <a:p>
            <a:pPr marL="0" indent="0">
              <a:buNone/>
            </a:pPr>
            <a:r>
              <a:rPr lang="zh-CN" altLang="en-US" dirty="0"/>
              <a:t>其中，</a:t>
            </a:r>
            <a:r>
              <a:rPr lang="en-US" altLang="zh-CN" dirty="0" err="1"/>
              <a:t>wTi</a:t>
            </a:r>
            <a:r>
              <a:rPr lang="zh-CN" altLang="en-US" dirty="0"/>
              <a:t>和</a:t>
            </a:r>
            <a:r>
              <a:rPr lang="en-US" altLang="zh-CN" dirty="0"/>
              <a:t>~</a:t>
            </a:r>
            <a:r>
              <a:rPr lang="en-US" altLang="zh-CN" dirty="0" err="1"/>
              <a:t>wj</a:t>
            </a:r>
            <a:r>
              <a:rPr lang="zh-CN" altLang="en-US" dirty="0"/>
              <a:t>是我们最终要求解的词向量；</a:t>
            </a:r>
            <a:r>
              <a:rPr lang="en-US" altLang="zh-CN" dirty="0"/>
              <a:t>bi</a:t>
            </a:r>
            <a:r>
              <a:rPr lang="zh-CN" altLang="en-US" dirty="0"/>
              <a:t>和</a:t>
            </a:r>
            <a:r>
              <a:rPr lang="en-US" altLang="zh-CN" dirty="0"/>
              <a:t>~</a:t>
            </a:r>
            <a:r>
              <a:rPr lang="en-US" altLang="zh-CN" dirty="0" err="1"/>
              <a:t>bj</a:t>
            </a:r>
            <a:r>
              <a:rPr lang="zh-CN" altLang="en-US" dirty="0"/>
              <a:t>分别是两个词向量的</a:t>
            </a:r>
            <a:r>
              <a:rPr lang="en-US" altLang="zh-CN" dirty="0"/>
              <a:t>bias</a:t>
            </a:r>
            <a:r>
              <a:rPr lang="zh-CN" altLang="en-US" dirty="0"/>
              <a:t>，</a:t>
            </a:r>
            <a:r>
              <a:rPr lang="en-US" altLang="zh-CN" dirty="0" err="1"/>
              <a:t>Xij</a:t>
            </a:r>
            <a:r>
              <a:rPr lang="zh-CN" altLang="en-US" dirty="0"/>
              <a:t>是共现矩阵里的概率。</a:t>
            </a:r>
            <a:endParaRPr lang="en-US" altLang="zh-CN" dirty="0"/>
          </a:p>
          <a:p>
            <a:pPr marL="0" indent="0">
              <a:buNone/>
            </a:pPr>
            <a:r>
              <a:rPr lang="en-US" altLang="zh-CN" dirty="0"/>
              <a:t>3. loss function</a:t>
            </a:r>
          </a:p>
          <a:p>
            <a:pPr marL="0" indent="0">
              <a:buNone/>
            </a:pPr>
            <a:endParaRPr lang="en-US" altLang="zh-CN" dirty="0"/>
          </a:p>
          <a:p>
            <a:pPr marL="0" indent="0">
              <a:buNone/>
            </a:pPr>
            <a:r>
              <a:rPr lang="zh-CN" altLang="en-US" dirty="0"/>
              <a:t>有兴趣原理的请看参考资料的链接</a:t>
            </a:r>
          </a:p>
        </p:txBody>
      </p:sp>
      <p:pic>
        <p:nvPicPr>
          <p:cNvPr id="6" name="图片 5">
            <a:extLst>
              <a:ext uri="{FF2B5EF4-FFF2-40B4-BE49-F238E27FC236}">
                <a16:creationId xmlns:a16="http://schemas.microsoft.com/office/drawing/2014/main" id="{31AAC050-6E26-4EDA-B196-F39D42F7C7D8}"/>
              </a:ext>
            </a:extLst>
          </p:cNvPr>
          <p:cNvPicPr>
            <a:picLocks noChangeAspect="1"/>
          </p:cNvPicPr>
          <p:nvPr/>
        </p:nvPicPr>
        <p:blipFill>
          <a:blip r:embed="rId2"/>
          <a:stretch>
            <a:fillRect/>
          </a:stretch>
        </p:blipFill>
        <p:spPr>
          <a:xfrm>
            <a:off x="4322854" y="3955473"/>
            <a:ext cx="3546291" cy="552017"/>
          </a:xfrm>
          <a:prstGeom prst="rect">
            <a:avLst/>
          </a:prstGeom>
        </p:spPr>
      </p:pic>
    </p:spTree>
    <p:extLst>
      <p:ext uri="{BB962C8B-B14F-4D97-AF65-F5344CB8AC3E}">
        <p14:creationId xmlns:p14="http://schemas.microsoft.com/office/powerpoint/2010/main" val="146547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13A12-813E-4410-9049-D3B85B955FEE}"/>
              </a:ext>
            </a:extLst>
          </p:cNvPr>
          <p:cNvSpPr>
            <a:spLocks noGrp="1"/>
          </p:cNvSpPr>
          <p:nvPr>
            <p:ph type="title"/>
          </p:nvPr>
        </p:nvSpPr>
        <p:spPr>
          <a:xfrm>
            <a:off x="645131" y="0"/>
            <a:ext cx="9302434" cy="775855"/>
          </a:xfrm>
        </p:spPr>
        <p:txBody>
          <a:bodyPr/>
          <a:lstStyle/>
          <a:p>
            <a:r>
              <a:rPr lang="en-US" altLang="zh-CN" dirty="0"/>
              <a:t>ppt</a:t>
            </a:r>
            <a:r>
              <a:rPr lang="zh-CN" altLang="en-US" dirty="0"/>
              <a:t>结构</a:t>
            </a:r>
          </a:p>
        </p:txBody>
      </p:sp>
      <p:sp>
        <p:nvSpPr>
          <p:cNvPr id="3" name="内容占位符 2">
            <a:extLst>
              <a:ext uri="{FF2B5EF4-FFF2-40B4-BE49-F238E27FC236}">
                <a16:creationId xmlns:a16="http://schemas.microsoft.com/office/drawing/2014/main" id="{9D8C6A3E-633B-4288-8A16-7C575592A21A}"/>
              </a:ext>
            </a:extLst>
          </p:cNvPr>
          <p:cNvSpPr>
            <a:spLocks noGrp="1"/>
          </p:cNvSpPr>
          <p:nvPr>
            <p:ph idx="1"/>
          </p:nvPr>
        </p:nvSpPr>
        <p:spPr>
          <a:xfrm>
            <a:off x="0" y="775855"/>
            <a:ext cx="12192000" cy="6082145"/>
          </a:xfrm>
        </p:spPr>
        <p:txBody>
          <a:bodyPr/>
          <a:lstStyle/>
          <a:p>
            <a:pPr marL="0" indent="0">
              <a:buNone/>
            </a:pPr>
            <a:r>
              <a:rPr lang="en-US" altLang="zh-CN" dirty="0"/>
              <a:t>                                                         </a:t>
            </a:r>
            <a:r>
              <a:rPr lang="zh-CN" altLang="en-US" dirty="0"/>
              <a:t>基于传统</a:t>
            </a:r>
            <a:r>
              <a:rPr lang="en-US" altLang="zh-CN" dirty="0"/>
              <a:t>(</a:t>
            </a:r>
            <a:r>
              <a:rPr lang="zh-CN" altLang="en-US" dirty="0"/>
              <a:t>人的知识</a:t>
            </a:r>
            <a:r>
              <a:rPr lang="en-US" altLang="zh-CN" dirty="0"/>
              <a:t>)	     one-hot</a:t>
            </a:r>
          </a:p>
          <a:p>
            <a:pPr marL="0" indent="0">
              <a:buNone/>
            </a:pPr>
            <a:r>
              <a:rPr lang="en-US" altLang="zh-CN" dirty="0"/>
              <a:t>									      </a:t>
            </a:r>
            <a:r>
              <a:rPr lang="zh-CN" altLang="en-US" dirty="0"/>
              <a:t>离散表示</a:t>
            </a:r>
            <a:r>
              <a:rPr lang="en-US" altLang="zh-CN" dirty="0"/>
              <a:t>	     </a:t>
            </a:r>
            <a:r>
              <a:rPr lang="zh-CN" altLang="en-US" dirty="0"/>
              <a:t>共现矩阵</a:t>
            </a:r>
            <a:endParaRPr lang="en-US" altLang="zh-CN" dirty="0"/>
          </a:p>
          <a:p>
            <a:pPr marL="0" indent="0">
              <a:buNone/>
            </a:pPr>
            <a:r>
              <a:rPr lang="en-US" altLang="zh-CN" dirty="0"/>
              <a:t>									      </a:t>
            </a:r>
            <a:r>
              <a:rPr lang="zh-CN" altLang="en-US" dirty="0"/>
              <a:t>分布式表示</a:t>
            </a:r>
            <a:r>
              <a:rPr lang="en-US" altLang="zh-CN" dirty="0"/>
              <a:t>	</a:t>
            </a:r>
            <a:r>
              <a:rPr lang="zh-CN" altLang="en-US" dirty="0"/>
              <a:t>：</a:t>
            </a:r>
            <a:r>
              <a:rPr lang="en-US" altLang="zh-CN" dirty="0"/>
              <a:t>      n-gram		</a:t>
            </a:r>
          </a:p>
          <a:p>
            <a:pPr marL="0" indent="0">
              <a:buNone/>
            </a:pPr>
            <a:r>
              <a:rPr lang="en-US" altLang="zh-CN" dirty="0"/>
              <a:t>											 NLM</a:t>
            </a:r>
          </a:p>
          <a:p>
            <a:pPr marL="0" indent="0">
              <a:buNone/>
            </a:pPr>
            <a:r>
              <a:rPr lang="en-US" altLang="zh-CN" dirty="0"/>
              <a:t>															CBOW</a:t>
            </a:r>
            <a:r>
              <a:rPr lang="zh-CN" altLang="en-US" dirty="0"/>
              <a:t>（</a:t>
            </a:r>
            <a:r>
              <a:rPr lang="en-US" altLang="zh-CN" dirty="0"/>
              <a:t>DNN</a:t>
            </a:r>
            <a:r>
              <a:rPr lang="zh-CN" altLang="en-US" dirty="0"/>
              <a:t>）</a:t>
            </a:r>
            <a:endParaRPr lang="en-US" altLang="zh-CN" dirty="0"/>
          </a:p>
          <a:p>
            <a:pPr marL="0" indent="0">
              <a:buNone/>
            </a:pPr>
            <a:r>
              <a:rPr lang="en-US" altLang="zh-CN" dirty="0"/>
              <a:t>															skip-gram</a:t>
            </a:r>
            <a:r>
              <a:rPr lang="zh-CN" altLang="en-US" dirty="0"/>
              <a:t>（</a:t>
            </a:r>
            <a:r>
              <a:rPr lang="en-US" altLang="zh-CN" dirty="0"/>
              <a:t>DNN</a:t>
            </a:r>
            <a:r>
              <a:rPr lang="zh-CN" altLang="en-US" dirty="0"/>
              <a:t>）</a:t>
            </a:r>
            <a:endParaRPr lang="en-US" altLang="zh-CN" dirty="0"/>
          </a:p>
          <a:p>
            <a:pPr marL="0" indent="0">
              <a:buNone/>
            </a:pPr>
            <a:r>
              <a:rPr lang="en-US" altLang="zh-CN" dirty="0"/>
              <a:t>Word embedding</a:t>
            </a:r>
            <a:r>
              <a:rPr lang="zh-CN" altLang="en-US" dirty="0"/>
              <a:t>的方法</a:t>
            </a:r>
            <a:r>
              <a:rPr lang="en-US" altLang="zh-CN" dirty="0"/>
              <a:t>			</a:t>
            </a:r>
            <a:r>
              <a:rPr lang="zh-CN" altLang="en-US" dirty="0"/>
              <a:t>词嵌入</a:t>
            </a:r>
            <a:r>
              <a:rPr lang="en-US" altLang="zh-CN" dirty="0"/>
              <a:t>		 word2vec		</a:t>
            </a:r>
            <a:r>
              <a:rPr lang="zh-CN" altLang="en-US" dirty="0"/>
              <a:t>霍夫曼树</a:t>
            </a:r>
            <a:endParaRPr lang="en-US" altLang="zh-CN" dirty="0"/>
          </a:p>
          <a:p>
            <a:pPr marL="0" indent="0">
              <a:buNone/>
            </a:pPr>
            <a:r>
              <a:rPr lang="en-US" altLang="zh-CN" dirty="0"/>
              <a:t>															 Hierarchical </a:t>
            </a:r>
            <a:r>
              <a:rPr lang="en-US" altLang="zh-CN" dirty="0" err="1"/>
              <a:t>Softmax</a:t>
            </a:r>
            <a:endParaRPr lang="en-US" altLang="zh-CN" dirty="0"/>
          </a:p>
          <a:p>
            <a:pPr marL="0" indent="0">
              <a:buNone/>
            </a:pPr>
            <a:r>
              <a:rPr lang="en-US" altLang="zh-CN" dirty="0"/>
              <a:t>															 Negative Sampling</a:t>
            </a:r>
          </a:p>
          <a:p>
            <a:pPr marL="0" indent="0">
              <a:buNone/>
            </a:pPr>
            <a:r>
              <a:rPr lang="en-US" altLang="zh-CN" dirty="0"/>
              <a:t>															</a:t>
            </a:r>
            <a:r>
              <a:rPr lang="zh-CN" altLang="en-US" dirty="0"/>
              <a:t>这四个的排列组合</a:t>
            </a:r>
            <a:endParaRPr lang="en-US" altLang="zh-CN" dirty="0"/>
          </a:p>
          <a:p>
            <a:pPr marL="0" indent="0">
              <a:buNone/>
            </a:pPr>
            <a:r>
              <a:rPr lang="en-US" altLang="zh-CN" dirty="0"/>
              <a:t>											</a:t>
            </a:r>
            <a:r>
              <a:rPr lang="en-US" altLang="zh-CN" dirty="0" err="1"/>
              <a:t>fasttext</a:t>
            </a:r>
            <a:endParaRPr lang="en-US" altLang="zh-CN" dirty="0"/>
          </a:p>
          <a:p>
            <a:pPr marL="0" indent="0">
              <a:buNone/>
            </a:pPr>
            <a:r>
              <a:rPr lang="en-US" altLang="zh-CN" dirty="0"/>
              <a:t>											</a:t>
            </a:r>
            <a:r>
              <a:rPr lang="en-US" altLang="zh-CN" dirty="0" err="1"/>
              <a:t>GloVe</a:t>
            </a:r>
            <a:endParaRPr lang="en-US" altLang="zh-CN" dirty="0"/>
          </a:p>
          <a:p>
            <a:pPr marL="0" indent="0">
              <a:buNone/>
            </a:pPr>
            <a:endParaRPr lang="en-US" altLang="zh-CN" dirty="0"/>
          </a:p>
          <a:p>
            <a:pPr marL="0" indent="0">
              <a:buNone/>
            </a:pPr>
            <a:r>
              <a:rPr lang="en-US" altLang="zh-CN" dirty="0"/>
              <a:t>								BERT</a:t>
            </a:r>
            <a:r>
              <a:rPr lang="zh-CN" altLang="en-US" dirty="0"/>
              <a:t>简单介绍</a:t>
            </a:r>
          </a:p>
        </p:txBody>
      </p:sp>
      <p:sp>
        <p:nvSpPr>
          <p:cNvPr id="4" name="左大括号 3">
            <a:extLst>
              <a:ext uri="{FF2B5EF4-FFF2-40B4-BE49-F238E27FC236}">
                <a16:creationId xmlns:a16="http://schemas.microsoft.com/office/drawing/2014/main" id="{85662EA4-D169-4A5A-866C-93ED4D20EE5A}"/>
              </a:ext>
            </a:extLst>
          </p:cNvPr>
          <p:cNvSpPr/>
          <p:nvPr/>
        </p:nvSpPr>
        <p:spPr>
          <a:xfrm>
            <a:off x="2660073" y="651164"/>
            <a:ext cx="1011382" cy="6082144"/>
          </a:xfrm>
          <a:prstGeom prst="leftBrace">
            <a:avLst>
              <a:gd name="adj1" fmla="val 655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a:extLst>
              <a:ext uri="{FF2B5EF4-FFF2-40B4-BE49-F238E27FC236}">
                <a16:creationId xmlns:a16="http://schemas.microsoft.com/office/drawing/2014/main" id="{A64B1FBF-8181-43D3-B9F6-2C572A42EE4C}"/>
              </a:ext>
            </a:extLst>
          </p:cNvPr>
          <p:cNvSpPr/>
          <p:nvPr/>
        </p:nvSpPr>
        <p:spPr>
          <a:xfrm>
            <a:off x="5818909" y="900546"/>
            <a:ext cx="512619" cy="651164"/>
          </a:xfrm>
          <a:prstGeom prst="leftBrace">
            <a:avLst>
              <a:gd name="adj1" fmla="val 20000"/>
              <a:gd name="adj2" fmla="val 723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a:extLst>
              <a:ext uri="{FF2B5EF4-FFF2-40B4-BE49-F238E27FC236}">
                <a16:creationId xmlns:a16="http://schemas.microsoft.com/office/drawing/2014/main" id="{7E64FF32-750D-404F-9512-B8216FC13600}"/>
              </a:ext>
            </a:extLst>
          </p:cNvPr>
          <p:cNvSpPr/>
          <p:nvPr/>
        </p:nvSpPr>
        <p:spPr>
          <a:xfrm>
            <a:off x="4502727" y="2105891"/>
            <a:ext cx="540328" cy="3976254"/>
          </a:xfrm>
          <a:prstGeom prst="leftBrace">
            <a:avLst>
              <a:gd name="adj1" fmla="val 65566"/>
              <a:gd name="adj2" fmla="val 36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7" name="左大括号 6">
            <a:extLst>
              <a:ext uri="{FF2B5EF4-FFF2-40B4-BE49-F238E27FC236}">
                <a16:creationId xmlns:a16="http://schemas.microsoft.com/office/drawing/2014/main" id="{5316814C-1976-4533-801C-B197BCA6E3F9}"/>
              </a:ext>
            </a:extLst>
          </p:cNvPr>
          <p:cNvSpPr/>
          <p:nvPr/>
        </p:nvSpPr>
        <p:spPr>
          <a:xfrm>
            <a:off x="6331528" y="2466975"/>
            <a:ext cx="512619" cy="2866159"/>
          </a:xfrm>
          <a:prstGeom prst="leftBrace">
            <a:avLst>
              <a:gd name="adj1" fmla="val 65566"/>
              <a:gd name="adj2" fmla="val 388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285405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4083163-20C7-4649-9078-22D1F308B32E}"/>
              </a:ext>
            </a:extLst>
          </p:cNvPr>
          <p:cNvPicPr>
            <a:picLocks noChangeAspect="1"/>
          </p:cNvPicPr>
          <p:nvPr/>
        </p:nvPicPr>
        <p:blipFill>
          <a:blip r:embed="rId2"/>
          <a:stretch>
            <a:fillRect/>
          </a:stretch>
        </p:blipFill>
        <p:spPr>
          <a:xfrm>
            <a:off x="0" y="0"/>
            <a:ext cx="8251616" cy="4059382"/>
          </a:xfrm>
          <a:prstGeom prst="rect">
            <a:avLst/>
          </a:prstGeom>
        </p:spPr>
      </p:pic>
      <p:pic>
        <p:nvPicPr>
          <p:cNvPr id="9" name="图片 8">
            <a:extLst>
              <a:ext uri="{FF2B5EF4-FFF2-40B4-BE49-F238E27FC236}">
                <a16:creationId xmlns:a16="http://schemas.microsoft.com/office/drawing/2014/main" id="{226CBE80-8838-457F-8093-F1361D524E0C}"/>
              </a:ext>
            </a:extLst>
          </p:cNvPr>
          <p:cNvPicPr>
            <a:picLocks noChangeAspect="1"/>
          </p:cNvPicPr>
          <p:nvPr/>
        </p:nvPicPr>
        <p:blipFill>
          <a:blip r:embed="rId3"/>
          <a:stretch>
            <a:fillRect/>
          </a:stretch>
        </p:blipFill>
        <p:spPr>
          <a:xfrm>
            <a:off x="3940384" y="2479894"/>
            <a:ext cx="8251616" cy="4378106"/>
          </a:xfrm>
          <a:prstGeom prst="rect">
            <a:avLst/>
          </a:prstGeom>
        </p:spPr>
      </p:pic>
      <p:sp>
        <p:nvSpPr>
          <p:cNvPr id="12" name="文本框 11">
            <a:extLst>
              <a:ext uri="{FF2B5EF4-FFF2-40B4-BE49-F238E27FC236}">
                <a16:creationId xmlns:a16="http://schemas.microsoft.com/office/drawing/2014/main" id="{C521B674-5049-4B7A-99E3-CFA0E99F85C5}"/>
              </a:ext>
            </a:extLst>
          </p:cNvPr>
          <p:cNvSpPr txBox="1"/>
          <p:nvPr/>
        </p:nvSpPr>
        <p:spPr>
          <a:xfrm>
            <a:off x="8905626" y="581891"/>
            <a:ext cx="2632364" cy="1015663"/>
          </a:xfrm>
          <a:prstGeom prst="rect">
            <a:avLst/>
          </a:prstGeom>
          <a:noFill/>
        </p:spPr>
        <p:txBody>
          <a:bodyPr wrap="square" rtlCol="0">
            <a:spAutoFit/>
          </a:bodyPr>
          <a:lstStyle/>
          <a:p>
            <a:r>
              <a:rPr lang="en-US" altLang="zh-CN" sz="6000" dirty="0">
                <a:latin typeface="Times New Roman" panose="02020603050405020304" pitchFamily="18" charset="0"/>
                <a:cs typeface="Times New Roman" panose="02020603050405020304" pitchFamily="18" charset="0"/>
              </a:rPr>
              <a:t>BERT</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380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1930B-C7A1-435E-9BF7-76F2D34E37F0}"/>
              </a:ext>
            </a:extLst>
          </p:cNvPr>
          <p:cNvSpPr>
            <a:spLocks noGrp="1"/>
          </p:cNvSpPr>
          <p:nvPr>
            <p:ph type="title"/>
          </p:nvPr>
        </p:nvSpPr>
        <p:spPr>
          <a:xfrm>
            <a:off x="645130" y="-27709"/>
            <a:ext cx="9510252" cy="762000"/>
          </a:xfrm>
        </p:spPr>
        <p:txBody>
          <a:bodyPr/>
          <a:lstStyle/>
          <a:p>
            <a:r>
              <a:rPr lang="en-US" altLang="zh-CN" dirty="0"/>
              <a:t>BERT——</a:t>
            </a:r>
            <a:r>
              <a:rPr lang="zh-CN" altLang="en-US" dirty="0"/>
              <a:t>发展历程</a:t>
            </a:r>
          </a:p>
        </p:txBody>
      </p:sp>
      <p:sp>
        <p:nvSpPr>
          <p:cNvPr id="3" name="内容占位符 2">
            <a:extLst>
              <a:ext uri="{FF2B5EF4-FFF2-40B4-BE49-F238E27FC236}">
                <a16:creationId xmlns:a16="http://schemas.microsoft.com/office/drawing/2014/main" id="{14B6142E-5FD2-42F2-8065-E1D3AB44A232}"/>
              </a:ext>
            </a:extLst>
          </p:cNvPr>
          <p:cNvSpPr>
            <a:spLocks noGrp="1"/>
          </p:cNvSpPr>
          <p:nvPr>
            <p:ph idx="1"/>
          </p:nvPr>
        </p:nvSpPr>
        <p:spPr>
          <a:xfrm>
            <a:off x="713064" y="562062"/>
            <a:ext cx="10972800" cy="6295938"/>
          </a:xfrm>
        </p:spPr>
        <p:txBody>
          <a:bodyPr/>
          <a:lstStyle/>
          <a:p>
            <a:pPr marL="0" indent="0">
              <a:buNone/>
            </a:pPr>
            <a:r>
              <a:rPr lang="zh-CN" altLang="en-US" dirty="0"/>
              <a:t>我估摸着原理是肯定看不完看不懂的，就简单提一下发展史啊什么的</a:t>
            </a:r>
            <a:endParaRPr lang="en-US" altLang="zh-CN" dirty="0"/>
          </a:p>
          <a:p>
            <a:r>
              <a:rPr lang="en-US" altLang="zh-CN" dirty="0"/>
              <a:t>2015</a:t>
            </a:r>
            <a:r>
              <a:rPr lang="zh-CN" altLang="en-US" dirty="0"/>
              <a:t>年，残差网络：通过残差的方式将</a:t>
            </a:r>
            <a:r>
              <a:rPr lang="zh-CN" altLang="en-US" b="1" u="sng" dirty="0">
                <a:solidFill>
                  <a:srgbClr val="FFFF00"/>
                </a:solidFill>
              </a:rPr>
              <a:t>卷积神经网络推进到了</a:t>
            </a:r>
            <a:r>
              <a:rPr lang="en-US" altLang="zh-CN" b="1" u="sng" dirty="0">
                <a:solidFill>
                  <a:srgbClr val="FFFF00"/>
                </a:solidFill>
              </a:rPr>
              <a:t>100</a:t>
            </a:r>
            <a:r>
              <a:rPr lang="zh-CN" altLang="en-US" b="1" u="sng" dirty="0">
                <a:solidFill>
                  <a:srgbClr val="FFFF00"/>
                </a:solidFill>
              </a:rPr>
              <a:t>层</a:t>
            </a:r>
            <a:r>
              <a:rPr lang="zh-CN" altLang="en-US" dirty="0"/>
              <a:t>以上，训练成本提升</a:t>
            </a:r>
            <a:endParaRPr lang="en-US" altLang="zh-CN" dirty="0"/>
          </a:p>
          <a:p>
            <a:r>
              <a:rPr lang="zh-CN" altLang="en-US" dirty="0"/>
              <a:t>人们越来越多地采用</a:t>
            </a:r>
            <a:r>
              <a:rPr lang="zh-CN" altLang="en-US" b="1" u="sng" dirty="0">
                <a:solidFill>
                  <a:srgbClr val="FFFF00"/>
                </a:solidFill>
              </a:rPr>
              <a:t>预训练好的大型网络来提取特征</a:t>
            </a:r>
            <a:r>
              <a:rPr lang="zh-CN" altLang="en-US" dirty="0"/>
              <a:t>，然后再进行后续任务，而自然语言处理通常会使用</a:t>
            </a:r>
            <a:r>
              <a:rPr lang="zh-CN" altLang="en-US" b="1" u="sng" dirty="0">
                <a:solidFill>
                  <a:srgbClr val="FFFF00"/>
                </a:solidFill>
              </a:rPr>
              <a:t>预训练的词向量</a:t>
            </a:r>
            <a:endParaRPr lang="en-US" altLang="zh-CN" b="1" u="sng" dirty="0">
              <a:solidFill>
                <a:srgbClr val="FFFF00"/>
              </a:solidFill>
            </a:endParaRPr>
          </a:p>
          <a:p>
            <a:r>
              <a:rPr lang="zh-CN" altLang="en-US" b="1" u="sng" dirty="0">
                <a:solidFill>
                  <a:srgbClr val="FFFF00"/>
                </a:solidFill>
              </a:rPr>
              <a:t>先后出现</a:t>
            </a:r>
            <a:r>
              <a:rPr lang="en-US" altLang="zh-CN" dirty="0" err="1"/>
              <a:t>ELMo</a:t>
            </a:r>
            <a:r>
              <a:rPr lang="zh-CN" altLang="en-US" dirty="0"/>
              <a:t>，</a:t>
            </a:r>
            <a:r>
              <a:rPr lang="en-US" altLang="zh-CN" dirty="0" err="1"/>
              <a:t>ULMFiT</a:t>
            </a:r>
            <a:r>
              <a:rPr lang="zh-CN" altLang="en-US" dirty="0"/>
              <a:t>，</a:t>
            </a:r>
            <a:r>
              <a:rPr lang="en-US" altLang="zh-CN" dirty="0"/>
              <a:t>GPT</a:t>
            </a:r>
          </a:p>
          <a:p>
            <a:r>
              <a:rPr lang="en-US" altLang="zh-CN" dirty="0"/>
              <a:t>BERT</a:t>
            </a:r>
            <a:r>
              <a:rPr lang="zh-CN" altLang="en-US" dirty="0"/>
              <a:t>就是</a:t>
            </a:r>
            <a:r>
              <a:rPr lang="en-US" altLang="zh-CN" dirty="0" err="1"/>
              <a:t>OpenAI</a:t>
            </a:r>
            <a:r>
              <a:rPr lang="zh-CN" altLang="en-US" dirty="0"/>
              <a:t>的</a:t>
            </a:r>
            <a:r>
              <a:rPr lang="en-US" altLang="zh-CN" dirty="0"/>
              <a:t>GPT</a:t>
            </a:r>
            <a:r>
              <a:rPr lang="zh-CN" altLang="en-US" dirty="0"/>
              <a:t>的基础上对</a:t>
            </a:r>
            <a:r>
              <a:rPr lang="zh-CN" altLang="en-US" b="1" u="sng" dirty="0">
                <a:solidFill>
                  <a:srgbClr val="FFFF00"/>
                </a:solidFill>
              </a:rPr>
              <a:t>预训练的目标</a:t>
            </a:r>
            <a:r>
              <a:rPr lang="zh-CN" altLang="en-US" dirty="0"/>
              <a:t>进行了修改，并用更大的模型以及更多的数据去进行预训练，从而得到了目前为止最好的效果。</a:t>
            </a:r>
            <a:endParaRPr lang="en-US" altLang="zh-CN" dirty="0"/>
          </a:p>
          <a:p>
            <a:pPr marL="0" indent="0">
              <a:buNone/>
            </a:pPr>
            <a:r>
              <a:rPr lang="zh-CN" altLang="en-US" dirty="0"/>
              <a:t>在模型结构上</a:t>
            </a:r>
            <a:endParaRPr lang="en-US" altLang="zh-CN" dirty="0"/>
          </a:p>
          <a:p>
            <a:r>
              <a:rPr lang="zh-CN" altLang="en-US" dirty="0"/>
              <a:t>在</a:t>
            </a:r>
            <a:r>
              <a:rPr lang="en-US" altLang="zh-CN" dirty="0"/>
              <a:t>BERT</a:t>
            </a:r>
            <a:r>
              <a:rPr lang="zh-CN" altLang="en-US" dirty="0"/>
              <a:t>模型沿袭了</a:t>
            </a:r>
            <a:r>
              <a:rPr lang="en-US" altLang="zh-CN" dirty="0"/>
              <a:t>GPT</a:t>
            </a:r>
            <a:r>
              <a:rPr lang="zh-CN" altLang="en-US" dirty="0"/>
              <a:t>模型的结构，采用</a:t>
            </a:r>
            <a:r>
              <a:rPr lang="en-US" altLang="zh-CN" dirty="0"/>
              <a:t>[</a:t>
            </a:r>
            <a:r>
              <a:rPr lang="en-US" altLang="zh-CN" dirty="0" err="1"/>
              <a:t>Transfomer</a:t>
            </a:r>
            <a:r>
              <a:rPr lang="en-US" altLang="zh-CN" dirty="0"/>
              <a:t>]</a:t>
            </a:r>
            <a:r>
              <a:rPr lang="zh-CN" altLang="en-US" dirty="0"/>
              <a:t>的编码器作为主体模型结构。</a:t>
            </a:r>
            <a:r>
              <a:rPr lang="en-US" altLang="zh-CN" dirty="0"/>
              <a:t>Transformer</a:t>
            </a:r>
            <a:r>
              <a:rPr lang="zh-CN" altLang="en-US" b="1" u="sng" dirty="0">
                <a:solidFill>
                  <a:srgbClr val="FFFF00"/>
                </a:solidFill>
              </a:rPr>
              <a:t>舍弃了</a:t>
            </a:r>
            <a:r>
              <a:rPr lang="en-US" altLang="zh-CN" b="1" u="sng" dirty="0">
                <a:solidFill>
                  <a:srgbClr val="FFFF00"/>
                </a:solidFill>
              </a:rPr>
              <a:t>RNN</a:t>
            </a:r>
            <a:r>
              <a:rPr lang="zh-CN" altLang="en-US" b="1" u="sng" dirty="0">
                <a:solidFill>
                  <a:srgbClr val="FFFF00"/>
                </a:solidFill>
              </a:rPr>
              <a:t>的循环式网络结构</a:t>
            </a:r>
            <a:r>
              <a:rPr lang="zh-CN" altLang="en-US" dirty="0"/>
              <a:t>，完全基于注意力机制来对一段文本进行建模。</a:t>
            </a:r>
            <a:endParaRPr lang="en-US" altLang="zh-CN" dirty="0"/>
          </a:p>
          <a:p>
            <a:endParaRPr lang="en-US" altLang="zh-CN" b="1" u="sng" dirty="0">
              <a:solidFill>
                <a:srgbClr val="FFFF00"/>
              </a:solidFill>
            </a:endParaRPr>
          </a:p>
          <a:p>
            <a:r>
              <a:rPr lang="en-US" altLang="zh-CN" dirty="0"/>
              <a:t>GPT</a:t>
            </a:r>
            <a:r>
              <a:rPr lang="zh-CN" altLang="en-US" dirty="0"/>
              <a:t>则利用了</a:t>
            </a:r>
            <a:r>
              <a:rPr lang="en-US" altLang="zh-CN" dirty="0"/>
              <a:t>Transformer</a:t>
            </a:r>
            <a:r>
              <a:rPr lang="zh-CN" altLang="en-US" dirty="0"/>
              <a:t>的结构来进行</a:t>
            </a:r>
            <a:r>
              <a:rPr lang="zh-CN" altLang="en-US" b="1" u="sng" dirty="0">
                <a:solidFill>
                  <a:srgbClr val="FFFF00"/>
                </a:solidFill>
              </a:rPr>
              <a:t>单向</a:t>
            </a:r>
            <a:r>
              <a:rPr lang="zh-CN" altLang="en-US" b="1" dirty="0">
                <a:solidFill>
                  <a:srgbClr val="FFC000"/>
                </a:solidFill>
              </a:rPr>
              <a:t>语言模型的训练</a:t>
            </a:r>
            <a:r>
              <a:rPr lang="zh-CN" altLang="en-US" dirty="0"/>
              <a:t>。</a:t>
            </a:r>
            <a:endParaRPr lang="en-US" altLang="zh-CN" dirty="0"/>
          </a:p>
          <a:p>
            <a:endParaRPr lang="en-US" altLang="zh-CN" b="1" u="sng" dirty="0">
              <a:solidFill>
                <a:srgbClr val="FFFF00"/>
              </a:solidFill>
            </a:endParaRPr>
          </a:p>
          <a:p>
            <a:pPr marL="0" indent="0">
              <a:buNone/>
            </a:pPr>
            <a:r>
              <a:rPr lang="zh-CN" altLang="en-US" b="1" dirty="0">
                <a:solidFill>
                  <a:srgbClr val="FFC000"/>
                </a:solidFill>
              </a:rPr>
              <a:t>先来说说是如何进行</a:t>
            </a:r>
            <a:r>
              <a:rPr lang="en-US" altLang="zh-CN" dirty="0"/>
              <a:t>Transformer</a:t>
            </a:r>
            <a:r>
              <a:rPr lang="zh-CN" altLang="en-US" b="1" dirty="0">
                <a:solidFill>
                  <a:srgbClr val="FFC000"/>
                </a:solidFill>
              </a:rPr>
              <a:t>预训练的，再说这个单向语言模型的训练</a:t>
            </a:r>
          </a:p>
        </p:txBody>
      </p:sp>
    </p:spTree>
    <p:extLst>
      <p:ext uri="{BB962C8B-B14F-4D97-AF65-F5344CB8AC3E}">
        <p14:creationId xmlns:p14="http://schemas.microsoft.com/office/powerpoint/2010/main" val="2952230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0D2CE-DBFF-41BA-ADD8-51BF6AC5FBD2}"/>
              </a:ext>
            </a:extLst>
          </p:cNvPr>
          <p:cNvSpPr>
            <a:spLocks noGrp="1"/>
          </p:cNvSpPr>
          <p:nvPr>
            <p:ph type="title"/>
          </p:nvPr>
        </p:nvSpPr>
        <p:spPr>
          <a:xfrm>
            <a:off x="444775" y="152617"/>
            <a:ext cx="9278065" cy="700265"/>
          </a:xfrm>
        </p:spPr>
        <p:txBody>
          <a:bodyPr/>
          <a:lstStyle/>
          <a:p>
            <a:r>
              <a:rPr lang="en-US" altLang="zh-CN" dirty="0"/>
              <a:t>BERT- transformer</a:t>
            </a:r>
            <a:r>
              <a:rPr lang="zh-CN" altLang="en-US" dirty="0"/>
              <a:t>预训练</a:t>
            </a:r>
          </a:p>
        </p:txBody>
      </p:sp>
      <p:sp>
        <p:nvSpPr>
          <p:cNvPr id="3" name="内容占位符 2">
            <a:extLst>
              <a:ext uri="{FF2B5EF4-FFF2-40B4-BE49-F238E27FC236}">
                <a16:creationId xmlns:a16="http://schemas.microsoft.com/office/drawing/2014/main" id="{21B6DE74-158C-450E-8811-D5518746561D}"/>
              </a:ext>
            </a:extLst>
          </p:cNvPr>
          <p:cNvSpPr>
            <a:spLocks noGrp="1"/>
          </p:cNvSpPr>
          <p:nvPr>
            <p:ph idx="1"/>
          </p:nvPr>
        </p:nvSpPr>
        <p:spPr>
          <a:xfrm>
            <a:off x="444775" y="1073790"/>
            <a:ext cx="11302450" cy="5784209"/>
          </a:xfrm>
        </p:spPr>
        <p:txBody>
          <a:bodyPr/>
          <a:lstStyle/>
          <a:p>
            <a:r>
              <a:rPr lang="zh-CN" altLang="en-US" dirty="0"/>
              <a:t>通常情况 </a:t>
            </a:r>
            <a:r>
              <a:rPr lang="en-US" altLang="zh-CN" dirty="0"/>
              <a:t>transformer </a:t>
            </a:r>
            <a:r>
              <a:rPr lang="zh-CN" altLang="en-US" dirty="0"/>
              <a:t>模型有很多参数需要训练，自然需要海量的训练语料。如果全部用人力标注的办法，来制作训练数据，</a:t>
            </a:r>
            <a:r>
              <a:rPr lang="zh-CN" altLang="en-US" u="sng" dirty="0"/>
              <a:t>人力成本太大</a:t>
            </a:r>
            <a:r>
              <a:rPr lang="zh-CN" altLang="en-US" dirty="0"/>
              <a:t>。</a:t>
            </a:r>
            <a:endParaRPr lang="en-US" altLang="zh-CN" dirty="0"/>
          </a:p>
          <a:p>
            <a:r>
              <a:rPr lang="zh-CN" altLang="en-US" dirty="0"/>
              <a:t>受</a:t>
            </a:r>
            <a:r>
              <a:rPr lang="en-US" altLang="zh-CN" dirty="0"/>
              <a:t>《A Neural Probabilistic Language Model》</a:t>
            </a:r>
            <a:r>
              <a:rPr lang="zh-CN" altLang="en-US" dirty="0"/>
              <a:t>论文启发，</a:t>
            </a:r>
            <a:r>
              <a:rPr lang="en-US" altLang="zh-CN" dirty="0"/>
              <a:t>BERT </a:t>
            </a:r>
            <a:r>
              <a:rPr lang="zh-CN" altLang="en-US" dirty="0"/>
              <a:t>也用 </a:t>
            </a:r>
            <a:r>
              <a:rPr lang="en-US" altLang="zh-CN" dirty="0"/>
              <a:t>unsupervised </a:t>
            </a:r>
            <a:r>
              <a:rPr lang="zh-CN" altLang="en-US" dirty="0"/>
              <a:t>的办法，来训练 </a:t>
            </a:r>
            <a:r>
              <a:rPr lang="en-US" altLang="zh-CN" dirty="0"/>
              <a:t>transformer </a:t>
            </a:r>
            <a:r>
              <a:rPr lang="zh-CN" altLang="en-US" dirty="0"/>
              <a:t>模型。论文主要讲了两件事儿，</a:t>
            </a:r>
            <a:r>
              <a:rPr lang="en-US" altLang="zh-CN" dirty="0"/>
              <a:t>1. </a:t>
            </a:r>
            <a:r>
              <a:rPr lang="zh-CN" altLang="en-US" dirty="0"/>
              <a:t>能否用数值向量（</a:t>
            </a:r>
            <a:r>
              <a:rPr lang="en-US" altLang="zh-CN" dirty="0"/>
              <a:t>word vector</a:t>
            </a:r>
            <a:r>
              <a:rPr lang="zh-CN" altLang="en-US" dirty="0"/>
              <a:t>）来表达自然语言词汇的语义？</a:t>
            </a:r>
            <a:r>
              <a:rPr lang="en-US" altLang="zh-CN" dirty="0"/>
              <a:t>2. </a:t>
            </a:r>
            <a:r>
              <a:rPr lang="zh-CN" altLang="en-US" dirty="0"/>
              <a:t>如何给每个词汇，找到恰当的数值向量？</a:t>
            </a:r>
            <a:endParaRPr lang="en-US" altLang="zh-CN" dirty="0"/>
          </a:p>
          <a:p>
            <a:r>
              <a:rPr lang="zh-CN" altLang="en-US" dirty="0"/>
              <a:t>常用的中文汉字有 </a:t>
            </a:r>
            <a:r>
              <a:rPr lang="en-US" altLang="zh-CN" dirty="0"/>
              <a:t>3500 </a:t>
            </a:r>
            <a:r>
              <a:rPr lang="zh-CN" altLang="en-US" dirty="0"/>
              <a:t>个，这些字组合成词汇，中文词汇数量高达 </a:t>
            </a:r>
            <a:r>
              <a:rPr lang="en-US" altLang="zh-CN" dirty="0"/>
              <a:t>50 </a:t>
            </a:r>
            <a:r>
              <a:rPr lang="zh-CN" altLang="en-US" dirty="0"/>
              <a:t>万个。假如词向量的维度是 </a:t>
            </a:r>
            <a:r>
              <a:rPr lang="en-US" altLang="zh-CN" dirty="0"/>
              <a:t>512</a:t>
            </a:r>
            <a:r>
              <a:rPr lang="zh-CN" altLang="en-US" dirty="0"/>
              <a:t>，那么语言模型的参数数量，至少是 </a:t>
            </a:r>
            <a:r>
              <a:rPr lang="en-US" altLang="zh-CN" dirty="0"/>
              <a:t>512 * 50</a:t>
            </a:r>
            <a:r>
              <a:rPr lang="zh-CN" altLang="en-US" dirty="0"/>
              <a:t>万 </a:t>
            </a:r>
            <a:r>
              <a:rPr lang="en-US" altLang="zh-CN" dirty="0"/>
              <a:t>= 256M</a:t>
            </a:r>
          </a:p>
          <a:p>
            <a:pPr marL="0" indent="0">
              <a:buNone/>
            </a:pPr>
            <a:endParaRPr lang="en-US" altLang="zh-CN" dirty="0"/>
          </a:p>
          <a:p>
            <a:r>
              <a:rPr lang="zh-CN" altLang="en-US" dirty="0"/>
              <a:t>模型参数数量这么大，必然需要海量的训练语料。从哪里收集这些海量的训练语料？</a:t>
            </a:r>
            <a:r>
              <a:rPr lang="en-US" altLang="zh-CN" dirty="0"/>
              <a:t>《A Neural Probabilistic Language Model》</a:t>
            </a:r>
            <a:r>
              <a:rPr lang="zh-CN" altLang="en-US" dirty="0"/>
              <a:t>这篇论文说，</a:t>
            </a:r>
            <a:r>
              <a:rPr lang="zh-CN" altLang="en-US" sz="2400" b="1" u="sng" dirty="0">
                <a:solidFill>
                  <a:srgbClr val="FFFF00"/>
                </a:solidFill>
              </a:rPr>
              <a:t>每一篇文章，天生是训练语料。</a:t>
            </a:r>
            <a:r>
              <a:rPr lang="zh-CN" altLang="en-US" dirty="0"/>
              <a:t>难道不需要人工标注吗？回答，不需要。基于自然语言的连贯性，语言模型根据前文的词，预测下一个将出现的词。如果语言模型的参数正确，如果每个词的词向量设置正确，那么语言模型的预测，就应该比较准确。天下文章，数不胜数，所以训练数据，取之不尽用之不竭。</a:t>
            </a:r>
            <a:endParaRPr lang="en-US" altLang="zh-CN" dirty="0"/>
          </a:p>
          <a:p>
            <a:endParaRPr lang="en-US" altLang="zh-CN" dirty="0"/>
          </a:p>
          <a:p>
            <a:r>
              <a:rPr lang="zh-CN" altLang="en-US" dirty="0"/>
              <a:t>预训练解决了，再说这个</a:t>
            </a:r>
            <a:r>
              <a:rPr lang="zh-CN" altLang="en-US" b="1" dirty="0">
                <a:solidFill>
                  <a:srgbClr val="FFC000"/>
                </a:solidFill>
              </a:rPr>
              <a:t>单向语言模型的训练</a:t>
            </a:r>
            <a:endParaRPr lang="zh-CN" altLang="en-US" dirty="0"/>
          </a:p>
        </p:txBody>
      </p:sp>
    </p:spTree>
    <p:extLst>
      <p:ext uri="{BB962C8B-B14F-4D97-AF65-F5344CB8AC3E}">
        <p14:creationId xmlns:p14="http://schemas.microsoft.com/office/powerpoint/2010/main" val="1175056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B0A07-A0EF-4390-97A9-AEE7FD8C21E9}"/>
              </a:ext>
            </a:extLst>
          </p:cNvPr>
          <p:cNvSpPr>
            <a:spLocks noGrp="1"/>
          </p:cNvSpPr>
          <p:nvPr>
            <p:ph type="title"/>
          </p:nvPr>
        </p:nvSpPr>
        <p:spPr>
          <a:xfrm>
            <a:off x="578999" y="-75501"/>
            <a:ext cx="9596847" cy="609601"/>
          </a:xfrm>
        </p:spPr>
        <p:txBody>
          <a:bodyPr/>
          <a:lstStyle/>
          <a:p>
            <a:r>
              <a:rPr lang="en-US" altLang="zh-CN" dirty="0">
                <a:solidFill>
                  <a:schemeClr val="tx1"/>
                </a:solidFill>
              </a:rPr>
              <a:t>BERT——</a:t>
            </a:r>
            <a:r>
              <a:rPr lang="zh-CN" altLang="en-US" b="1" dirty="0">
                <a:solidFill>
                  <a:schemeClr val="tx1"/>
                </a:solidFill>
              </a:rPr>
              <a:t>单向语言模型的训练</a:t>
            </a:r>
            <a:endParaRPr lang="zh-CN" altLang="en-US" dirty="0">
              <a:solidFill>
                <a:schemeClr val="tx1"/>
              </a:solidFill>
            </a:endParaRPr>
          </a:p>
        </p:txBody>
      </p:sp>
      <p:sp>
        <p:nvSpPr>
          <p:cNvPr id="3" name="内容占位符 2">
            <a:extLst>
              <a:ext uri="{FF2B5EF4-FFF2-40B4-BE49-F238E27FC236}">
                <a16:creationId xmlns:a16="http://schemas.microsoft.com/office/drawing/2014/main" id="{779EA6CD-2A40-49F7-A7DB-3DC3654F581B}"/>
              </a:ext>
            </a:extLst>
          </p:cNvPr>
          <p:cNvSpPr>
            <a:spLocks noGrp="1"/>
          </p:cNvSpPr>
          <p:nvPr>
            <p:ph idx="1"/>
          </p:nvPr>
        </p:nvSpPr>
        <p:spPr>
          <a:xfrm>
            <a:off x="578999" y="534100"/>
            <a:ext cx="11034001" cy="6323900"/>
          </a:xfrm>
        </p:spPr>
        <p:txBody>
          <a:bodyPr/>
          <a:lstStyle/>
          <a:p>
            <a:r>
              <a:rPr lang="zh-CN" altLang="en-US" dirty="0"/>
              <a:t>所谓的语言模型其实是自然语言处理中的一种基础任务，</a:t>
            </a:r>
            <a:r>
              <a:rPr lang="zh-CN" altLang="en-US" u="sng" dirty="0">
                <a:effectLst>
                  <a:outerShdw blurRad="38100" dist="38100" dir="2700000" algn="tl">
                    <a:srgbClr val="000000">
                      <a:alpha val="43137"/>
                    </a:srgbClr>
                  </a:outerShdw>
                </a:effectLst>
              </a:rPr>
              <a:t>其目标是给定一个序列文本，预测下一个位置上会出现的词。</a:t>
            </a:r>
            <a:endParaRPr lang="en-US" altLang="zh-CN" u="sng" dirty="0">
              <a:effectLst>
                <a:outerShdw blurRad="38100" dist="38100" dir="2700000" algn="tl">
                  <a:srgbClr val="000000">
                    <a:alpha val="43137"/>
                  </a:srgbClr>
                </a:outerShdw>
              </a:effectLst>
            </a:endParaRPr>
          </a:p>
          <a:p>
            <a:pPr marL="0" indent="0">
              <a:buNone/>
            </a:pPr>
            <a:r>
              <a:rPr lang="zh-CN" altLang="en-US" u="sng" dirty="0">
                <a:effectLst>
                  <a:outerShdw blurRad="38100" dist="38100" dir="2700000" algn="tl">
                    <a:srgbClr val="000000">
                      <a:alpha val="43137"/>
                    </a:srgbClr>
                  </a:outerShdw>
                </a:effectLst>
              </a:rPr>
              <a:t>举例</a:t>
            </a:r>
            <a:endParaRPr lang="en-US" altLang="zh-CN" u="sng" dirty="0">
              <a:effectLst>
                <a:outerShdw blurRad="38100" dist="38100" dir="2700000" algn="tl">
                  <a:srgbClr val="000000">
                    <a:alpha val="43137"/>
                  </a:srgbClr>
                </a:outerShdw>
              </a:effectLst>
            </a:endParaRPr>
          </a:p>
          <a:p>
            <a:pPr marL="0" indent="0">
              <a:buNone/>
            </a:pPr>
            <a:r>
              <a:rPr lang="en-US" altLang="zh-CN" dirty="0"/>
              <a:t>&gt; </a:t>
            </a:r>
            <a:r>
              <a:rPr lang="zh-CN" altLang="en-US" u="sng" dirty="0"/>
              <a:t>今天  天气  不错， 我们  去  公园  玩  吧</a:t>
            </a:r>
            <a:endParaRPr lang="en-US" altLang="zh-CN" u="sng" dirty="0"/>
          </a:p>
          <a:p>
            <a:pPr marL="0" indent="0">
              <a:buNone/>
            </a:pPr>
            <a:r>
              <a:rPr lang="zh-CN" altLang="en-US" dirty="0"/>
              <a:t>单向语言模型在学习的时候是</a:t>
            </a:r>
            <a:r>
              <a:rPr lang="zh-CN" altLang="en-US" b="1" u="sng" dirty="0">
                <a:solidFill>
                  <a:srgbClr val="FFFF00"/>
                </a:solidFill>
              </a:rPr>
              <a:t>从左向右进行学习</a:t>
            </a:r>
            <a:r>
              <a:rPr lang="zh-CN" altLang="en-US" dirty="0"/>
              <a:t>的，先给模型看到“今天 天气”两个词，然后告诉模型下一个要填的词是“不错”。然而单向语言模型有一个欠缺，就是模型学习的时候总是按照句子的</a:t>
            </a:r>
            <a:r>
              <a:rPr lang="zh-CN" altLang="en-US" u="sng" dirty="0"/>
              <a:t>一个方向</a:t>
            </a:r>
            <a:r>
              <a:rPr lang="zh-CN" altLang="en-US" dirty="0"/>
              <a:t>去学的，因此模型学习每个词的时候</a:t>
            </a:r>
            <a:r>
              <a:rPr lang="zh-CN" altLang="en-US" b="1" u="sng" dirty="0">
                <a:solidFill>
                  <a:srgbClr val="FFFF00"/>
                </a:solidFill>
              </a:rPr>
              <a:t>只看到了上文，并没有看到下文</a:t>
            </a:r>
            <a:r>
              <a:rPr lang="zh-CN" altLang="en-US" dirty="0"/>
              <a:t>。</a:t>
            </a:r>
            <a:endParaRPr lang="en-US" altLang="zh-CN" u="sng" dirty="0">
              <a:effectLst>
                <a:outerShdw blurRad="38100" dist="38100" dir="2700000" algn="tl">
                  <a:srgbClr val="000000">
                    <a:alpha val="43137"/>
                  </a:srgbClr>
                </a:outerShdw>
              </a:effectLst>
            </a:endParaRPr>
          </a:p>
          <a:p>
            <a:pPr marL="0" indent="0">
              <a:buNone/>
            </a:pPr>
            <a:r>
              <a:rPr lang="en-US" altLang="zh-CN" dirty="0"/>
              <a:t>&gt;</a:t>
            </a:r>
            <a:r>
              <a:rPr lang="zh-CN" altLang="en-US" u="sng" dirty="0"/>
              <a:t>今天  天气 </a:t>
            </a:r>
            <a:r>
              <a:rPr lang="en-US" altLang="zh-CN" u="sng" dirty="0"/>
              <a:t>{ }</a:t>
            </a:r>
            <a:r>
              <a:rPr lang="zh-CN" altLang="en-US" u="sng" dirty="0"/>
              <a:t>， 我们  去  公园  玩  吧。</a:t>
            </a:r>
            <a:r>
              <a:rPr lang="en-US" altLang="zh-CN" u="sng" dirty="0"/>
              <a:t>/</a:t>
            </a:r>
            <a:r>
              <a:rPr lang="zh-CN" altLang="en-US" u="sng" dirty="0"/>
              <a:t>我们  待  在  家里  吧。</a:t>
            </a:r>
            <a:endParaRPr lang="en-US" altLang="zh-CN" u="sng" dirty="0">
              <a:effectLst>
                <a:outerShdw blurRad="38100" dist="38100" dir="2700000" algn="tl">
                  <a:srgbClr val="000000">
                    <a:alpha val="43137"/>
                  </a:srgbClr>
                </a:outerShdw>
              </a:effectLst>
            </a:endParaRPr>
          </a:p>
          <a:p>
            <a:pPr marL="0" indent="0">
              <a:buNone/>
            </a:pPr>
            <a:r>
              <a:rPr lang="zh-CN" altLang="en-US" dirty="0"/>
              <a:t>而</a:t>
            </a:r>
            <a:r>
              <a:rPr lang="en-US" altLang="zh-CN" dirty="0"/>
              <a:t>BERT</a:t>
            </a:r>
            <a:r>
              <a:rPr lang="zh-CN" altLang="en-US" dirty="0"/>
              <a:t>对</a:t>
            </a:r>
            <a:r>
              <a:rPr lang="en-US" altLang="zh-CN" dirty="0"/>
              <a:t>GPT</a:t>
            </a:r>
            <a:r>
              <a:rPr lang="zh-CN" altLang="en-US" dirty="0"/>
              <a:t>的第一个改进就是引入了</a:t>
            </a:r>
            <a:r>
              <a:rPr lang="zh-CN" altLang="en-US" sz="3600" b="1" i="1" u="sng" dirty="0">
                <a:solidFill>
                  <a:srgbClr val="FFFF00"/>
                </a:solidFill>
                <a:effectLst>
                  <a:outerShdw blurRad="38100" dist="38100" dir="2700000" algn="tl">
                    <a:srgbClr val="000000">
                      <a:alpha val="43137"/>
                    </a:srgbClr>
                  </a:outerShdw>
                </a:effectLst>
              </a:rPr>
              <a:t>双向</a:t>
            </a:r>
            <a:r>
              <a:rPr lang="zh-CN" altLang="en-US" dirty="0"/>
              <a:t>的语言模型任务。而且</a:t>
            </a:r>
            <a:r>
              <a:rPr lang="zh-CN" altLang="en-US" sz="3600" b="1" i="1" u="sng" dirty="0">
                <a:solidFill>
                  <a:srgbClr val="FFFF00"/>
                </a:solidFill>
                <a:effectLst>
                  <a:outerShdw blurRad="38100" dist="38100" dir="2700000" algn="tl">
                    <a:srgbClr val="000000">
                      <a:alpha val="43137"/>
                    </a:srgbClr>
                  </a:outerShdw>
                </a:effectLst>
              </a:rPr>
              <a:t>不仅需要双向编码，还应该要加深网络的层数 </a:t>
            </a:r>
            <a:r>
              <a:rPr lang="zh-CN" altLang="en-US" dirty="0"/>
              <a:t>（因为之前有双向编码的</a:t>
            </a:r>
            <a:r>
              <a:rPr lang="en-US" altLang="zh-CN" dirty="0" err="1"/>
              <a:t>ELMo</a:t>
            </a:r>
            <a:r>
              <a:rPr lang="zh-CN" altLang="en-US" dirty="0"/>
              <a:t>，效果一般）</a:t>
            </a:r>
            <a:endParaRPr lang="en-US" altLang="zh-CN" dirty="0"/>
          </a:p>
          <a:p>
            <a:pPr marL="0" indent="0">
              <a:buNone/>
            </a:pPr>
            <a:endParaRPr lang="en-US" altLang="zh-CN" dirty="0"/>
          </a:p>
          <a:p>
            <a:pPr marL="0" indent="0">
              <a:buNone/>
            </a:pPr>
            <a:r>
              <a:rPr lang="zh-CN" altLang="en-US" dirty="0"/>
              <a:t>但是加深网络层数又有个问题，导致模型最终可以间接地“窥探”到需要预测的词。这个“窥探”的过程可以用下面的图来表示：</a:t>
            </a:r>
          </a:p>
        </p:txBody>
      </p:sp>
    </p:spTree>
    <p:extLst>
      <p:ext uri="{BB962C8B-B14F-4D97-AF65-F5344CB8AC3E}">
        <p14:creationId xmlns:p14="http://schemas.microsoft.com/office/powerpoint/2010/main" val="3317586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50AF6-81EE-4ED0-85DA-4F52007C80A4}"/>
              </a:ext>
            </a:extLst>
          </p:cNvPr>
          <p:cNvSpPr>
            <a:spLocks noGrp="1"/>
          </p:cNvSpPr>
          <p:nvPr>
            <p:ph type="title"/>
          </p:nvPr>
        </p:nvSpPr>
        <p:spPr>
          <a:xfrm>
            <a:off x="503498" y="0"/>
            <a:ext cx="9404723" cy="696574"/>
          </a:xfrm>
        </p:spPr>
        <p:txBody>
          <a:bodyPr/>
          <a:lstStyle/>
          <a:p>
            <a:r>
              <a:rPr lang="en-US" altLang="zh-CN" dirty="0"/>
              <a:t>BERT——</a:t>
            </a:r>
            <a:r>
              <a:rPr lang="zh-CN" altLang="en-US" dirty="0"/>
              <a:t>其他</a:t>
            </a:r>
          </a:p>
        </p:txBody>
      </p:sp>
      <p:sp>
        <p:nvSpPr>
          <p:cNvPr id="3" name="内容占位符 2">
            <a:extLst>
              <a:ext uri="{FF2B5EF4-FFF2-40B4-BE49-F238E27FC236}">
                <a16:creationId xmlns:a16="http://schemas.microsoft.com/office/drawing/2014/main" id="{1C5F85F2-0D0B-484E-9D4A-51519676C543}"/>
              </a:ext>
            </a:extLst>
          </p:cNvPr>
          <p:cNvSpPr>
            <a:spLocks noGrp="1"/>
          </p:cNvSpPr>
          <p:nvPr>
            <p:ph idx="1"/>
          </p:nvPr>
        </p:nvSpPr>
        <p:spPr>
          <a:xfrm>
            <a:off x="503498" y="578840"/>
            <a:ext cx="11185004" cy="6279160"/>
          </a:xfrm>
        </p:spPr>
        <p:txBody>
          <a:bodyPr/>
          <a:lstStyle/>
          <a:p>
            <a:r>
              <a:rPr lang="zh-CN" altLang="en-US" dirty="0"/>
              <a:t>从图中可以看到经过两层的双向操作，每个位置上的输出</a:t>
            </a:r>
            <a:endParaRPr lang="en-US" altLang="zh-CN" dirty="0"/>
          </a:p>
          <a:p>
            <a:pPr marL="0" indent="0">
              <a:buNone/>
            </a:pPr>
            <a:r>
              <a:rPr lang="zh-CN" altLang="en-US" dirty="0"/>
              <a:t>就已经带有了原本这个位置上的词的信息了。这样的“窥探”</a:t>
            </a:r>
            <a:endParaRPr lang="en-US" altLang="zh-CN" dirty="0"/>
          </a:p>
          <a:p>
            <a:pPr marL="0" indent="0">
              <a:buNone/>
            </a:pPr>
            <a:r>
              <a:rPr lang="zh-CN" altLang="en-US" dirty="0"/>
              <a:t>会导致模型预测词的任务变得失去意义，因为模型已经看到</a:t>
            </a:r>
            <a:endParaRPr lang="en-US" altLang="zh-CN" dirty="0"/>
          </a:p>
          <a:p>
            <a:pPr marL="0" indent="0">
              <a:buNone/>
            </a:pPr>
            <a:r>
              <a:rPr lang="zh-CN" altLang="en-US" dirty="0"/>
              <a:t>每个位置上是什么词了。</a:t>
            </a:r>
            <a:endParaRPr lang="en-US" altLang="zh-CN" dirty="0"/>
          </a:p>
          <a:p>
            <a:r>
              <a:rPr lang="zh-CN" altLang="en-US" dirty="0"/>
              <a:t>为了解决这个问题，我们可以从</a:t>
            </a:r>
            <a:r>
              <a:rPr lang="zh-CN" altLang="en-US" b="1" u="sng" dirty="0">
                <a:solidFill>
                  <a:srgbClr val="FFFF00"/>
                </a:solidFill>
              </a:rPr>
              <a:t>预训练的目标</a:t>
            </a:r>
            <a:r>
              <a:rPr lang="zh-CN" altLang="en-US" dirty="0"/>
              <a:t>入手。</a:t>
            </a:r>
            <a:endParaRPr lang="en-US" altLang="zh-CN" dirty="0"/>
          </a:p>
          <a:p>
            <a:pPr marL="0" indent="0">
              <a:buNone/>
            </a:pPr>
            <a:r>
              <a:rPr lang="en-US" altLang="zh-CN" dirty="0"/>
              <a:t>BERT</a:t>
            </a:r>
            <a:r>
              <a:rPr lang="zh-CN" altLang="en-US" dirty="0"/>
              <a:t>的作者提出了采用</a:t>
            </a:r>
            <a:r>
              <a:rPr lang="en-US" altLang="zh-CN" dirty="0" err="1"/>
              <a:t>MaskLM</a:t>
            </a:r>
            <a:r>
              <a:rPr lang="zh-CN" altLang="en-US" dirty="0"/>
              <a:t>的方式来训练语言模型。</a:t>
            </a:r>
            <a:endParaRPr lang="en-US" altLang="zh-CN" dirty="0"/>
          </a:p>
          <a:p>
            <a:pPr marL="0" indent="0">
              <a:buNone/>
            </a:pPr>
            <a:r>
              <a:rPr lang="zh-CN" altLang="en-US" dirty="0"/>
              <a:t>通俗地说就是在输入一句话的时候，随机地选一些要预测的词，然后用一个</a:t>
            </a:r>
            <a:r>
              <a:rPr lang="zh-CN" altLang="en-US" u="sng" dirty="0">
                <a:solidFill>
                  <a:srgbClr val="FFFF00"/>
                </a:solidFill>
              </a:rPr>
              <a:t>特殊的符号来代替</a:t>
            </a:r>
            <a:r>
              <a:rPr lang="zh-CN" altLang="en-US" dirty="0"/>
              <a:t>它们。尽管模型最终还是</a:t>
            </a:r>
            <a:r>
              <a:rPr lang="zh-CN" altLang="en-US" u="sng" dirty="0">
                <a:solidFill>
                  <a:srgbClr val="FFFF00"/>
                </a:solidFill>
              </a:rPr>
              <a:t>会看到</a:t>
            </a:r>
            <a:r>
              <a:rPr lang="zh-CN" altLang="en-US" dirty="0"/>
              <a:t>所有位置上的输入信息，但</a:t>
            </a:r>
            <a:r>
              <a:rPr lang="zh-CN" altLang="en-US" u="sng" dirty="0">
                <a:solidFill>
                  <a:srgbClr val="FFFF00"/>
                </a:solidFill>
              </a:rPr>
              <a:t>由于需要预测的词已经被特殊符号代替</a:t>
            </a:r>
            <a:r>
              <a:rPr lang="zh-CN" altLang="en-US" dirty="0"/>
              <a:t>，所以模型无法事先知道这些位置上是什么词，这样就可以让模型根据所给的标签去学习这些地方该填的词了。</a:t>
            </a:r>
            <a:endParaRPr lang="en-US" altLang="zh-CN" dirty="0"/>
          </a:p>
          <a:p>
            <a:pPr marL="0" indent="0">
              <a:buNone/>
            </a:pPr>
            <a:endParaRPr lang="en-US" altLang="zh-CN" dirty="0"/>
          </a:p>
          <a:p>
            <a:pPr marL="0" indent="0">
              <a:buNone/>
            </a:pPr>
            <a:r>
              <a:rPr lang="zh-CN" altLang="en-US" dirty="0"/>
              <a:t>除了模型结构，模型大小和数据量都很重要。</a:t>
            </a:r>
            <a:r>
              <a:rPr lang="en-US" altLang="zh-CN" dirty="0"/>
              <a:t>BERT</a:t>
            </a:r>
            <a:r>
              <a:rPr lang="zh-CN" altLang="en-US" dirty="0"/>
              <a:t>训练数据采用了英文的开源语料</a:t>
            </a:r>
            <a:r>
              <a:rPr lang="en-US" altLang="zh-CN" dirty="0" err="1"/>
              <a:t>BooksCropus</a:t>
            </a:r>
            <a:r>
              <a:rPr lang="en-US" altLang="zh-CN" dirty="0"/>
              <a:t> </a:t>
            </a:r>
            <a:r>
              <a:rPr lang="zh-CN" altLang="en-US" dirty="0"/>
              <a:t>以及英文维基百科数据，一共有</a:t>
            </a:r>
            <a:r>
              <a:rPr lang="en-US" altLang="zh-CN" dirty="0"/>
              <a:t>33</a:t>
            </a:r>
            <a:r>
              <a:rPr lang="zh-CN" altLang="en-US" dirty="0"/>
              <a:t>亿个词。同时</a:t>
            </a:r>
            <a:r>
              <a:rPr lang="en-US" altLang="zh-CN" dirty="0"/>
              <a:t>BERT</a:t>
            </a:r>
            <a:r>
              <a:rPr lang="zh-CN" altLang="en-US" dirty="0"/>
              <a:t>模型的</a:t>
            </a:r>
            <a:r>
              <a:rPr lang="zh-CN" altLang="en-US" u="sng" dirty="0">
                <a:solidFill>
                  <a:srgbClr val="FFFF00"/>
                </a:solidFill>
              </a:rPr>
              <a:t>标准版本有</a:t>
            </a:r>
            <a:r>
              <a:rPr lang="en-US" altLang="zh-CN" u="sng" dirty="0">
                <a:solidFill>
                  <a:srgbClr val="FFFF00"/>
                </a:solidFill>
              </a:rPr>
              <a:t>1</a:t>
            </a:r>
            <a:r>
              <a:rPr lang="zh-CN" altLang="en-US" u="sng" dirty="0">
                <a:solidFill>
                  <a:srgbClr val="FFFF00"/>
                </a:solidFill>
              </a:rPr>
              <a:t>亿</a:t>
            </a:r>
            <a:r>
              <a:rPr lang="zh-CN" altLang="en-US" dirty="0"/>
              <a:t>的参数量，与</a:t>
            </a:r>
            <a:r>
              <a:rPr lang="en-US" altLang="zh-CN" dirty="0"/>
              <a:t>GPT</a:t>
            </a:r>
            <a:r>
              <a:rPr lang="zh-CN" altLang="en-US" dirty="0"/>
              <a:t>持平，而</a:t>
            </a:r>
            <a:r>
              <a:rPr lang="en-US" altLang="zh-CN" dirty="0"/>
              <a:t>BERT</a:t>
            </a:r>
            <a:r>
              <a:rPr lang="zh-CN" altLang="en-US" dirty="0"/>
              <a:t>的</a:t>
            </a:r>
            <a:r>
              <a:rPr lang="zh-CN" altLang="en-US" u="sng" dirty="0">
                <a:solidFill>
                  <a:srgbClr val="FFFF00"/>
                </a:solidFill>
              </a:rPr>
              <a:t>大号版本有</a:t>
            </a:r>
            <a:r>
              <a:rPr lang="en-US" altLang="zh-CN" u="sng" dirty="0">
                <a:solidFill>
                  <a:srgbClr val="FFFF00"/>
                </a:solidFill>
              </a:rPr>
              <a:t>3</a:t>
            </a:r>
            <a:r>
              <a:rPr lang="zh-CN" altLang="en-US" u="sng" dirty="0">
                <a:solidFill>
                  <a:srgbClr val="FFFF00"/>
                </a:solidFill>
              </a:rPr>
              <a:t>亿多</a:t>
            </a:r>
            <a:r>
              <a:rPr lang="zh-CN" altLang="en-US" dirty="0"/>
              <a:t>参数量，这应该是目前自然语言处理中最大的预训练模型了。</a:t>
            </a:r>
          </a:p>
        </p:txBody>
      </p:sp>
      <p:pic>
        <p:nvPicPr>
          <p:cNvPr id="5" name="图片 4">
            <a:extLst>
              <a:ext uri="{FF2B5EF4-FFF2-40B4-BE49-F238E27FC236}">
                <a16:creationId xmlns:a16="http://schemas.microsoft.com/office/drawing/2014/main" id="{7673288D-D04C-488F-9A5B-CEECA309D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426" y="58723"/>
            <a:ext cx="4412840" cy="3020037"/>
          </a:xfrm>
          <a:prstGeom prst="rect">
            <a:avLst/>
          </a:prstGeom>
        </p:spPr>
      </p:pic>
    </p:spTree>
    <p:extLst>
      <p:ext uri="{BB962C8B-B14F-4D97-AF65-F5344CB8AC3E}">
        <p14:creationId xmlns:p14="http://schemas.microsoft.com/office/powerpoint/2010/main" val="942939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13A12-813E-4410-9049-D3B85B955FEE}"/>
              </a:ext>
            </a:extLst>
          </p:cNvPr>
          <p:cNvSpPr>
            <a:spLocks noGrp="1"/>
          </p:cNvSpPr>
          <p:nvPr>
            <p:ph type="title"/>
          </p:nvPr>
        </p:nvSpPr>
        <p:spPr>
          <a:xfrm>
            <a:off x="645131" y="0"/>
            <a:ext cx="9302434" cy="775855"/>
          </a:xfrm>
        </p:spPr>
        <p:txBody>
          <a:bodyPr/>
          <a:lstStyle/>
          <a:p>
            <a:r>
              <a:rPr lang="zh-CN" altLang="en-US" dirty="0"/>
              <a:t>回顾一下</a:t>
            </a:r>
            <a:r>
              <a:rPr lang="en-US" altLang="zh-CN" dirty="0"/>
              <a:t>ppt</a:t>
            </a:r>
            <a:r>
              <a:rPr lang="zh-CN" altLang="en-US" dirty="0"/>
              <a:t>结构</a:t>
            </a:r>
          </a:p>
        </p:txBody>
      </p:sp>
      <p:sp>
        <p:nvSpPr>
          <p:cNvPr id="3" name="内容占位符 2">
            <a:extLst>
              <a:ext uri="{FF2B5EF4-FFF2-40B4-BE49-F238E27FC236}">
                <a16:creationId xmlns:a16="http://schemas.microsoft.com/office/drawing/2014/main" id="{9D8C6A3E-633B-4288-8A16-7C575592A21A}"/>
              </a:ext>
            </a:extLst>
          </p:cNvPr>
          <p:cNvSpPr>
            <a:spLocks noGrp="1"/>
          </p:cNvSpPr>
          <p:nvPr>
            <p:ph idx="1"/>
          </p:nvPr>
        </p:nvSpPr>
        <p:spPr>
          <a:xfrm>
            <a:off x="0" y="775855"/>
            <a:ext cx="12192000" cy="6082145"/>
          </a:xfrm>
        </p:spPr>
        <p:txBody>
          <a:bodyPr/>
          <a:lstStyle/>
          <a:p>
            <a:pPr marL="0" indent="0">
              <a:buNone/>
            </a:pPr>
            <a:r>
              <a:rPr lang="en-US" altLang="zh-CN" dirty="0"/>
              <a:t>                                                         </a:t>
            </a:r>
            <a:r>
              <a:rPr lang="zh-CN" altLang="en-US" dirty="0"/>
              <a:t>基于传统</a:t>
            </a:r>
            <a:r>
              <a:rPr lang="en-US" altLang="zh-CN" dirty="0"/>
              <a:t>(</a:t>
            </a:r>
            <a:r>
              <a:rPr lang="zh-CN" altLang="en-US" dirty="0"/>
              <a:t>人的知识</a:t>
            </a:r>
            <a:r>
              <a:rPr lang="en-US" altLang="zh-CN" dirty="0"/>
              <a:t>)	     one-hot</a:t>
            </a:r>
          </a:p>
          <a:p>
            <a:pPr marL="0" indent="0">
              <a:buNone/>
            </a:pPr>
            <a:r>
              <a:rPr lang="en-US" altLang="zh-CN" dirty="0"/>
              <a:t>									      </a:t>
            </a:r>
            <a:r>
              <a:rPr lang="zh-CN" altLang="en-US" dirty="0"/>
              <a:t>离散表示</a:t>
            </a:r>
            <a:r>
              <a:rPr lang="en-US" altLang="zh-CN" dirty="0"/>
              <a:t>	     </a:t>
            </a:r>
            <a:r>
              <a:rPr lang="zh-CN" altLang="en-US" dirty="0"/>
              <a:t>共现矩阵</a:t>
            </a:r>
            <a:endParaRPr lang="en-US" altLang="zh-CN" dirty="0"/>
          </a:p>
          <a:p>
            <a:pPr marL="0" indent="0">
              <a:buNone/>
            </a:pPr>
            <a:r>
              <a:rPr lang="en-US" altLang="zh-CN" dirty="0"/>
              <a:t>									      </a:t>
            </a:r>
            <a:r>
              <a:rPr lang="zh-CN" altLang="en-US" dirty="0"/>
              <a:t>分布式表示</a:t>
            </a:r>
            <a:r>
              <a:rPr lang="en-US" altLang="zh-CN" dirty="0"/>
              <a:t>	</a:t>
            </a:r>
            <a:r>
              <a:rPr lang="zh-CN" altLang="en-US" dirty="0"/>
              <a:t>：</a:t>
            </a:r>
            <a:r>
              <a:rPr lang="en-US" altLang="zh-CN" dirty="0"/>
              <a:t>      n-gram		</a:t>
            </a:r>
          </a:p>
          <a:p>
            <a:pPr marL="0" indent="0">
              <a:buNone/>
            </a:pPr>
            <a:r>
              <a:rPr lang="en-US" altLang="zh-CN" dirty="0"/>
              <a:t>											 NLM</a:t>
            </a:r>
          </a:p>
          <a:p>
            <a:pPr marL="0" indent="0">
              <a:buNone/>
            </a:pPr>
            <a:r>
              <a:rPr lang="en-US" altLang="zh-CN" dirty="0"/>
              <a:t>															CBOW</a:t>
            </a:r>
            <a:r>
              <a:rPr lang="zh-CN" altLang="en-US" dirty="0"/>
              <a:t>（</a:t>
            </a:r>
            <a:r>
              <a:rPr lang="en-US" altLang="zh-CN" dirty="0"/>
              <a:t>DNN</a:t>
            </a:r>
            <a:r>
              <a:rPr lang="zh-CN" altLang="en-US" dirty="0"/>
              <a:t>）</a:t>
            </a:r>
            <a:endParaRPr lang="en-US" altLang="zh-CN" dirty="0"/>
          </a:p>
          <a:p>
            <a:pPr marL="0" indent="0">
              <a:buNone/>
            </a:pPr>
            <a:r>
              <a:rPr lang="en-US" altLang="zh-CN" dirty="0"/>
              <a:t>															skip-gram</a:t>
            </a:r>
            <a:r>
              <a:rPr lang="zh-CN" altLang="en-US" dirty="0"/>
              <a:t>（</a:t>
            </a:r>
            <a:r>
              <a:rPr lang="en-US" altLang="zh-CN" dirty="0"/>
              <a:t>DNN</a:t>
            </a:r>
            <a:r>
              <a:rPr lang="zh-CN" altLang="en-US" dirty="0"/>
              <a:t>）</a:t>
            </a:r>
            <a:endParaRPr lang="en-US" altLang="zh-CN" dirty="0"/>
          </a:p>
          <a:p>
            <a:pPr marL="0" indent="0">
              <a:buNone/>
            </a:pPr>
            <a:r>
              <a:rPr lang="en-US" altLang="zh-CN" dirty="0"/>
              <a:t>Word embedding</a:t>
            </a:r>
            <a:r>
              <a:rPr lang="zh-CN" altLang="en-US" dirty="0"/>
              <a:t>的方法</a:t>
            </a:r>
            <a:r>
              <a:rPr lang="en-US" altLang="zh-CN" dirty="0"/>
              <a:t>			</a:t>
            </a:r>
            <a:r>
              <a:rPr lang="zh-CN" altLang="en-US" dirty="0"/>
              <a:t>词嵌入</a:t>
            </a:r>
            <a:r>
              <a:rPr lang="en-US" altLang="zh-CN" dirty="0"/>
              <a:t>		 word2vec		</a:t>
            </a:r>
            <a:r>
              <a:rPr lang="zh-CN" altLang="en-US" dirty="0"/>
              <a:t>霍夫曼树</a:t>
            </a:r>
            <a:endParaRPr lang="en-US" altLang="zh-CN" dirty="0"/>
          </a:p>
          <a:p>
            <a:pPr marL="0" indent="0">
              <a:buNone/>
            </a:pPr>
            <a:r>
              <a:rPr lang="en-US" altLang="zh-CN" dirty="0"/>
              <a:t>															 Hierarchical </a:t>
            </a:r>
            <a:r>
              <a:rPr lang="en-US" altLang="zh-CN" dirty="0" err="1"/>
              <a:t>Softmax</a:t>
            </a:r>
            <a:endParaRPr lang="en-US" altLang="zh-CN" dirty="0"/>
          </a:p>
          <a:p>
            <a:pPr marL="0" indent="0">
              <a:buNone/>
            </a:pPr>
            <a:r>
              <a:rPr lang="en-US" altLang="zh-CN" dirty="0"/>
              <a:t>															 Negative Sampling</a:t>
            </a:r>
          </a:p>
          <a:p>
            <a:pPr marL="0" indent="0">
              <a:buNone/>
            </a:pPr>
            <a:r>
              <a:rPr lang="en-US" altLang="zh-CN" dirty="0"/>
              <a:t>															</a:t>
            </a:r>
            <a:r>
              <a:rPr lang="zh-CN" altLang="en-US" dirty="0"/>
              <a:t>这四个的排列组合</a:t>
            </a:r>
            <a:endParaRPr lang="en-US" altLang="zh-CN" dirty="0"/>
          </a:p>
          <a:p>
            <a:pPr marL="0" indent="0">
              <a:buNone/>
            </a:pPr>
            <a:r>
              <a:rPr lang="en-US" altLang="zh-CN" dirty="0"/>
              <a:t>											</a:t>
            </a:r>
            <a:r>
              <a:rPr lang="en-US" altLang="zh-CN" dirty="0" err="1"/>
              <a:t>fasttext</a:t>
            </a:r>
            <a:endParaRPr lang="en-US" altLang="zh-CN" dirty="0"/>
          </a:p>
          <a:p>
            <a:pPr marL="0" indent="0">
              <a:buNone/>
            </a:pPr>
            <a:r>
              <a:rPr lang="en-US" altLang="zh-CN" dirty="0"/>
              <a:t>											</a:t>
            </a:r>
            <a:r>
              <a:rPr lang="en-US" altLang="zh-CN" dirty="0" err="1"/>
              <a:t>GloVe</a:t>
            </a:r>
            <a:endParaRPr lang="en-US" altLang="zh-CN" dirty="0"/>
          </a:p>
          <a:p>
            <a:pPr marL="0" indent="0">
              <a:buNone/>
            </a:pPr>
            <a:endParaRPr lang="en-US" altLang="zh-CN" dirty="0"/>
          </a:p>
          <a:p>
            <a:pPr marL="0" indent="0">
              <a:buNone/>
            </a:pPr>
            <a:r>
              <a:rPr lang="en-US" altLang="zh-CN" dirty="0"/>
              <a:t>								BERT</a:t>
            </a:r>
            <a:r>
              <a:rPr lang="zh-CN" altLang="en-US" dirty="0"/>
              <a:t>简单介绍</a:t>
            </a:r>
          </a:p>
        </p:txBody>
      </p:sp>
      <p:sp>
        <p:nvSpPr>
          <p:cNvPr id="4" name="左大括号 3">
            <a:extLst>
              <a:ext uri="{FF2B5EF4-FFF2-40B4-BE49-F238E27FC236}">
                <a16:creationId xmlns:a16="http://schemas.microsoft.com/office/drawing/2014/main" id="{85662EA4-D169-4A5A-866C-93ED4D20EE5A}"/>
              </a:ext>
            </a:extLst>
          </p:cNvPr>
          <p:cNvSpPr/>
          <p:nvPr/>
        </p:nvSpPr>
        <p:spPr>
          <a:xfrm>
            <a:off x="2660073" y="775854"/>
            <a:ext cx="1011382" cy="5957453"/>
          </a:xfrm>
          <a:prstGeom prst="leftBrace">
            <a:avLst>
              <a:gd name="adj1" fmla="val 65566"/>
              <a:gd name="adj2" fmla="val 469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a:extLst>
              <a:ext uri="{FF2B5EF4-FFF2-40B4-BE49-F238E27FC236}">
                <a16:creationId xmlns:a16="http://schemas.microsoft.com/office/drawing/2014/main" id="{A64B1FBF-8181-43D3-B9F6-2C572A42EE4C}"/>
              </a:ext>
            </a:extLst>
          </p:cNvPr>
          <p:cNvSpPr/>
          <p:nvPr/>
        </p:nvSpPr>
        <p:spPr>
          <a:xfrm>
            <a:off x="5818909" y="900546"/>
            <a:ext cx="512619" cy="762000"/>
          </a:xfrm>
          <a:prstGeom prst="leftBrace">
            <a:avLst>
              <a:gd name="adj1" fmla="val 20000"/>
              <a:gd name="adj2" fmla="val 578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a:extLst>
              <a:ext uri="{FF2B5EF4-FFF2-40B4-BE49-F238E27FC236}">
                <a16:creationId xmlns:a16="http://schemas.microsoft.com/office/drawing/2014/main" id="{7E64FF32-750D-404F-9512-B8216FC13600}"/>
              </a:ext>
            </a:extLst>
          </p:cNvPr>
          <p:cNvSpPr/>
          <p:nvPr/>
        </p:nvSpPr>
        <p:spPr>
          <a:xfrm>
            <a:off x="4502727" y="2105891"/>
            <a:ext cx="540328" cy="3976254"/>
          </a:xfrm>
          <a:prstGeom prst="leftBrace">
            <a:avLst>
              <a:gd name="adj1" fmla="val 65566"/>
              <a:gd name="adj2" fmla="val 36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7" name="左大括号 6">
            <a:extLst>
              <a:ext uri="{FF2B5EF4-FFF2-40B4-BE49-F238E27FC236}">
                <a16:creationId xmlns:a16="http://schemas.microsoft.com/office/drawing/2014/main" id="{5316814C-1976-4533-801C-B197BCA6E3F9}"/>
              </a:ext>
            </a:extLst>
          </p:cNvPr>
          <p:cNvSpPr/>
          <p:nvPr/>
        </p:nvSpPr>
        <p:spPr>
          <a:xfrm>
            <a:off x="6331528" y="2466975"/>
            <a:ext cx="512619" cy="2866159"/>
          </a:xfrm>
          <a:prstGeom prst="leftBrace">
            <a:avLst>
              <a:gd name="adj1" fmla="val 65566"/>
              <a:gd name="adj2" fmla="val 388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490157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F1E92-0C75-498E-B742-860E1D8B50C2}"/>
              </a:ext>
            </a:extLst>
          </p:cNvPr>
          <p:cNvSpPr>
            <a:spLocks noGrp="1"/>
          </p:cNvSpPr>
          <p:nvPr>
            <p:ph type="title"/>
          </p:nvPr>
        </p:nvSpPr>
        <p:spPr/>
        <p:txBody>
          <a:bodyPr/>
          <a:lstStyle/>
          <a:p>
            <a:r>
              <a:rPr lang="zh-CN" altLang="en-US" dirty="0"/>
              <a:t>参考资料</a:t>
            </a:r>
            <a:r>
              <a:rPr lang="en-US" altLang="zh-CN" dirty="0"/>
              <a:t>1</a:t>
            </a:r>
            <a:endParaRPr lang="zh-CN" altLang="en-US" dirty="0"/>
          </a:p>
        </p:txBody>
      </p:sp>
      <p:sp>
        <p:nvSpPr>
          <p:cNvPr id="3" name="内容占位符 2">
            <a:extLst>
              <a:ext uri="{FF2B5EF4-FFF2-40B4-BE49-F238E27FC236}">
                <a16:creationId xmlns:a16="http://schemas.microsoft.com/office/drawing/2014/main" id="{DA7B7E2F-60A7-4506-B75B-FBA1F7140DE9}"/>
              </a:ext>
            </a:extLst>
          </p:cNvPr>
          <p:cNvSpPr>
            <a:spLocks noGrp="1"/>
          </p:cNvSpPr>
          <p:nvPr>
            <p:ph idx="1"/>
          </p:nvPr>
        </p:nvSpPr>
        <p:spPr>
          <a:xfrm>
            <a:off x="646111" y="1260764"/>
            <a:ext cx="11033271" cy="5347854"/>
          </a:xfrm>
        </p:spPr>
        <p:txBody>
          <a:bodyPr>
            <a:normAutofit/>
          </a:bodyPr>
          <a:lstStyle/>
          <a:p>
            <a:pPr>
              <a:spcAft>
                <a:spcPts val="1000"/>
              </a:spcAft>
            </a:pPr>
            <a:r>
              <a:rPr lang="en-US" altLang="zh-CN" dirty="0">
                <a:latin typeface="Times New Roman" panose="02020603050405020304" pitchFamily="18" charset="0"/>
                <a:cs typeface="Times New Roman" panose="02020603050405020304" pitchFamily="18" charset="0"/>
                <a:hlinkClick r:id="rId2"/>
              </a:rPr>
              <a:t>https://blog.csdn.net/baimafujinji/article/details/77836142</a:t>
            </a:r>
            <a:r>
              <a:rPr lang="en-US" altLang="zh-CN" dirty="0">
                <a:latin typeface="Times New Roman" panose="02020603050405020304" pitchFamily="18" charset="0"/>
                <a:cs typeface="Times New Roman" panose="02020603050405020304" pitchFamily="18" charset="0"/>
              </a:rPr>
              <a:t> Word2Vec</a:t>
            </a:r>
            <a:r>
              <a:rPr lang="zh-CN" altLang="en-US" dirty="0">
                <a:latin typeface="Times New Roman" panose="02020603050405020304" pitchFamily="18" charset="0"/>
                <a:cs typeface="Times New Roman" panose="02020603050405020304" pitchFamily="18" charset="0"/>
              </a:rPr>
              <a:t>及原理的简述，附代码和实验结果</a:t>
            </a:r>
            <a:endParaRPr lang="en-US" altLang="zh-CN" dirty="0">
              <a:latin typeface="Times New Roman" panose="02020603050405020304" pitchFamily="18" charset="0"/>
              <a:cs typeface="Times New Roman" panose="02020603050405020304" pitchFamily="18" charset="0"/>
            </a:endParaRPr>
          </a:p>
          <a:p>
            <a:pPr>
              <a:spcAft>
                <a:spcPts val="1000"/>
              </a:spcAft>
            </a:pPr>
            <a:r>
              <a:rPr lang="en-US" altLang="zh-CN" dirty="0">
                <a:latin typeface="Times New Roman" panose="02020603050405020304" pitchFamily="18" charset="0"/>
                <a:cs typeface="Times New Roman" panose="02020603050405020304" pitchFamily="18" charset="0"/>
                <a:hlinkClick r:id="rId3"/>
              </a:rPr>
              <a:t>https://blog.csdn.net/L_R_H000/article/details/81320286</a:t>
            </a:r>
            <a:r>
              <a:rPr lang="en-US" altLang="zh-CN" dirty="0">
                <a:latin typeface="Times New Roman" panose="02020603050405020304" pitchFamily="18" charset="0"/>
                <a:cs typeface="Times New Roman" panose="02020603050405020304" pitchFamily="18" charset="0"/>
              </a:rPr>
              <a:t> word embedding</a:t>
            </a:r>
            <a:r>
              <a:rPr lang="zh-CN" altLang="en-US" dirty="0">
                <a:latin typeface="Times New Roman" panose="02020603050405020304" pitchFamily="18" charset="0"/>
                <a:cs typeface="Times New Roman" panose="02020603050405020304" pitchFamily="18" charset="0"/>
              </a:rPr>
              <a:t>之前做法都有提，</a:t>
            </a:r>
            <a:r>
              <a:rPr lang="en-US" altLang="zh-CN" dirty="0">
                <a:latin typeface="Times New Roman" panose="02020603050405020304" pitchFamily="18" charset="0"/>
                <a:cs typeface="Times New Roman" panose="02020603050405020304" pitchFamily="18" charset="0"/>
              </a:rPr>
              <a:t>w2v</a:t>
            </a:r>
            <a:r>
              <a:rPr lang="zh-CN" altLang="en-US" dirty="0">
                <a:latin typeface="Times New Roman" panose="02020603050405020304" pitchFamily="18" charset="0"/>
                <a:cs typeface="Times New Roman" panose="02020603050405020304" pitchFamily="18" charset="0"/>
              </a:rPr>
              <a:t>部分讲的很书面很数学，可惜还有点部分没写完</a:t>
            </a:r>
            <a:endParaRPr lang="en-US" altLang="zh-CN" dirty="0">
              <a:latin typeface="Times New Roman" panose="02020603050405020304" pitchFamily="18" charset="0"/>
              <a:cs typeface="Times New Roman" panose="02020603050405020304" pitchFamily="18" charset="0"/>
            </a:endParaRPr>
          </a:p>
          <a:p>
            <a:pPr>
              <a:spcAft>
                <a:spcPts val="1000"/>
              </a:spcAft>
            </a:pPr>
            <a:r>
              <a:rPr lang="en-US" altLang="zh-CN" dirty="0">
                <a:latin typeface="Times New Roman" panose="02020603050405020304" pitchFamily="18" charset="0"/>
                <a:cs typeface="Times New Roman" panose="02020603050405020304" pitchFamily="18" charset="0"/>
                <a:hlinkClick r:id="rId4"/>
              </a:rPr>
              <a:t>https://www.bilibili.com/video/av10590361/?p=25</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李宏毅老师的</a:t>
            </a:r>
            <a:r>
              <a:rPr lang="en-US" altLang="zh-CN" dirty="0">
                <a:latin typeface="Times New Roman" panose="02020603050405020304" pitchFamily="18" charset="0"/>
                <a:cs typeface="Times New Roman" panose="02020603050405020304" pitchFamily="18" charset="0"/>
              </a:rPr>
              <a:t>word embedding</a:t>
            </a:r>
            <a:r>
              <a:rPr lang="zh-CN" altLang="en-US" dirty="0">
                <a:latin typeface="Times New Roman" panose="02020603050405020304" pitchFamily="18" charset="0"/>
                <a:cs typeface="Times New Roman" panose="02020603050405020304" pitchFamily="18" charset="0"/>
              </a:rPr>
              <a:t>讲解视频</a:t>
            </a:r>
            <a:endParaRPr lang="en-US" altLang="zh-CN" dirty="0">
              <a:latin typeface="Times New Roman" panose="02020603050405020304" pitchFamily="18" charset="0"/>
              <a:cs typeface="Times New Roman" panose="02020603050405020304" pitchFamily="18" charset="0"/>
            </a:endParaRPr>
          </a:p>
          <a:p>
            <a:pPr>
              <a:spcAft>
                <a:spcPts val="1000"/>
              </a:spcAft>
            </a:pPr>
            <a:r>
              <a:rPr lang="en-US" altLang="zh-CN" dirty="0">
                <a:latin typeface="Times New Roman" panose="02020603050405020304" pitchFamily="18" charset="0"/>
                <a:cs typeface="Times New Roman" panose="02020603050405020304" pitchFamily="18" charset="0"/>
                <a:hlinkClick r:id="rId5"/>
              </a:rPr>
              <a:t>https://www.jianshu.com/p/48b58ddeffa2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非常格式化的给出了各种方法的定义，原理，优缺点。就是不太好懂，建议当成一个综合、整合类博客来看</a:t>
            </a:r>
            <a:endParaRPr lang="en-US" altLang="zh-CN" dirty="0">
              <a:latin typeface="Times New Roman" panose="02020603050405020304" pitchFamily="18" charset="0"/>
              <a:cs typeface="Times New Roman" panose="02020603050405020304" pitchFamily="18" charset="0"/>
            </a:endParaRPr>
          </a:p>
          <a:p>
            <a:pPr>
              <a:spcAft>
                <a:spcPts val="1000"/>
              </a:spcAft>
            </a:pPr>
            <a:r>
              <a:rPr lang="en-US" altLang="zh-CN" dirty="0">
                <a:hlinkClick r:id="rId6"/>
              </a:rPr>
              <a:t>https://blog.csdn.net/baimafujinji/article/details/51281816</a:t>
            </a:r>
            <a:r>
              <a:rPr lang="en-US" altLang="zh-CN" dirty="0"/>
              <a:t>  n-gram  </a:t>
            </a:r>
            <a:r>
              <a:rPr lang="zh-CN" altLang="en-US" dirty="0"/>
              <a:t>讲得很好  有兴趣的看吧</a:t>
            </a:r>
            <a:endParaRPr lang="en-US" altLang="zh-CN" dirty="0"/>
          </a:p>
          <a:p>
            <a:pPr>
              <a:spcAft>
                <a:spcPts val="1000"/>
              </a:spcAft>
            </a:pPr>
            <a:r>
              <a:rPr lang="en-US" altLang="zh-CN" dirty="0">
                <a:hlinkClick r:id="rId7"/>
              </a:rPr>
              <a:t>https://blog.csdn.net/qq_36330643/article/details/80143960</a:t>
            </a:r>
            <a:r>
              <a:rPr lang="en-US" altLang="zh-CN" dirty="0"/>
              <a:t> NLM</a:t>
            </a:r>
          </a:p>
          <a:p>
            <a:pPr>
              <a:spcAft>
                <a:spcPts val="1000"/>
              </a:spcAft>
            </a:pPr>
            <a:r>
              <a:rPr lang="en-US" altLang="zh-CN" dirty="0">
                <a:hlinkClick r:id="rId8"/>
              </a:rPr>
              <a:t>https://www.cnblogs.com/pinard/p/7160330.html</a:t>
            </a:r>
            <a:r>
              <a:rPr lang="en-US" altLang="zh-CN" dirty="0"/>
              <a:t> </a:t>
            </a:r>
            <a:r>
              <a:rPr lang="zh-CN" altLang="en-US" u="sng" dirty="0">
                <a:solidFill>
                  <a:srgbClr val="FFFF00"/>
                </a:solidFill>
              </a:rPr>
              <a:t>刘建平的</a:t>
            </a:r>
            <a:r>
              <a:rPr lang="en-US" altLang="zh-CN" u="sng" dirty="0">
                <a:solidFill>
                  <a:srgbClr val="FFFF00"/>
                </a:solidFill>
              </a:rPr>
              <a:t>w2v</a:t>
            </a:r>
            <a:r>
              <a:rPr lang="zh-CN" altLang="en-US" u="sng" dirty="0">
                <a:solidFill>
                  <a:srgbClr val="FFFF00"/>
                </a:solidFill>
              </a:rPr>
              <a:t>三部曲，浅显易懂，讲的非常好，极力推荐（而且也有讲</a:t>
            </a:r>
            <a:r>
              <a:rPr lang="en-US" altLang="zh-CN" u="sng" dirty="0">
                <a:solidFill>
                  <a:srgbClr val="FFFF00"/>
                </a:solidFill>
              </a:rPr>
              <a:t>DNN</a:t>
            </a:r>
            <a:r>
              <a:rPr lang="zh-CN" altLang="en-US" u="sng" dirty="0">
                <a:solidFill>
                  <a:srgbClr val="FFFF00"/>
                </a:solidFill>
              </a:rPr>
              <a:t>的博客）（除了负采样的解释第一眼看不懂需要看别的）</a:t>
            </a:r>
            <a:endParaRPr lang="en-US" altLang="zh-CN" u="sng" dirty="0">
              <a:solidFill>
                <a:srgbClr val="FFFF00"/>
              </a:solidFill>
            </a:endParaRPr>
          </a:p>
        </p:txBody>
      </p:sp>
    </p:spTree>
    <p:extLst>
      <p:ext uri="{BB962C8B-B14F-4D97-AF65-F5344CB8AC3E}">
        <p14:creationId xmlns:p14="http://schemas.microsoft.com/office/powerpoint/2010/main" val="57445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66BE1-BF89-453C-9F4C-C1BB74ED57FE}"/>
              </a:ext>
            </a:extLst>
          </p:cNvPr>
          <p:cNvSpPr>
            <a:spLocks noGrp="1"/>
          </p:cNvSpPr>
          <p:nvPr>
            <p:ph type="title"/>
          </p:nvPr>
        </p:nvSpPr>
        <p:spPr>
          <a:xfrm>
            <a:off x="748146" y="421953"/>
            <a:ext cx="9404723" cy="1400530"/>
          </a:xfrm>
        </p:spPr>
        <p:txBody>
          <a:bodyPr/>
          <a:lstStyle/>
          <a:p>
            <a:r>
              <a:rPr lang="zh-CN" altLang="en-US" dirty="0"/>
              <a:t>参考资料</a:t>
            </a:r>
            <a:r>
              <a:rPr lang="en-US" altLang="zh-CN" dirty="0"/>
              <a:t>2</a:t>
            </a:r>
            <a:endParaRPr lang="zh-CN" altLang="en-US" dirty="0"/>
          </a:p>
        </p:txBody>
      </p:sp>
      <p:sp>
        <p:nvSpPr>
          <p:cNvPr id="3" name="内容占位符 2">
            <a:extLst>
              <a:ext uri="{FF2B5EF4-FFF2-40B4-BE49-F238E27FC236}">
                <a16:creationId xmlns:a16="http://schemas.microsoft.com/office/drawing/2014/main" id="{B1526FFF-F457-4A4F-9B60-14F7627E7F65}"/>
              </a:ext>
            </a:extLst>
          </p:cNvPr>
          <p:cNvSpPr>
            <a:spLocks noGrp="1"/>
          </p:cNvSpPr>
          <p:nvPr>
            <p:ph idx="1"/>
          </p:nvPr>
        </p:nvSpPr>
        <p:spPr>
          <a:xfrm>
            <a:off x="748146" y="1330036"/>
            <a:ext cx="10474036" cy="5527964"/>
          </a:xfrm>
        </p:spPr>
        <p:txBody>
          <a:bodyPr/>
          <a:lstStyle/>
          <a:p>
            <a:pPr>
              <a:spcAft>
                <a:spcPts val="1000"/>
              </a:spcAft>
            </a:pPr>
            <a:r>
              <a:rPr lang="en-US" altLang="zh-CN" dirty="0">
                <a:hlinkClick r:id="rId2"/>
              </a:rPr>
              <a:t>http://www.ijiandao.com/2b/baijia/89997.html</a:t>
            </a:r>
            <a:r>
              <a:rPr lang="en-US" altLang="zh-CN" dirty="0"/>
              <a:t> </a:t>
            </a:r>
            <a:r>
              <a:rPr lang="en-US" altLang="zh-CN" dirty="0" err="1"/>
              <a:t>fasttext</a:t>
            </a:r>
            <a:r>
              <a:rPr lang="zh-CN" altLang="en-US" dirty="0"/>
              <a:t>的讲解</a:t>
            </a:r>
            <a:endParaRPr lang="en-US" altLang="zh-CN" dirty="0">
              <a:hlinkClick r:id="rId3"/>
            </a:endParaRPr>
          </a:p>
          <a:p>
            <a:pPr>
              <a:spcAft>
                <a:spcPts val="1000"/>
              </a:spcAft>
            </a:pPr>
            <a:r>
              <a:rPr lang="en-US" altLang="zh-CN" dirty="0">
                <a:hlinkClick r:id="rId3"/>
              </a:rPr>
              <a:t>https://nlp.stanford.edu/pubs/glove.pdf</a:t>
            </a:r>
            <a:r>
              <a:rPr lang="en-US" altLang="zh-CN" dirty="0"/>
              <a:t> glove</a:t>
            </a:r>
            <a:r>
              <a:rPr lang="zh-CN" altLang="en-US" dirty="0"/>
              <a:t>的论文，全英语</a:t>
            </a:r>
            <a:endParaRPr lang="en-US" altLang="zh-CN" dirty="0"/>
          </a:p>
          <a:p>
            <a:pPr>
              <a:spcAft>
                <a:spcPts val="1000"/>
              </a:spcAft>
            </a:pPr>
            <a:r>
              <a:rPr lang="en-US" altLang="zh-CN" dirty="0">
                <a:hlinkClick r:id="rId4"/>
              </a:rPr>
              <a:t>http://www.cnblogs.com/neopenx/p/4571996.html</a:t>
            </a:r>
            <a:r>
              <a:rPr lang="en-US" altLang="zh-CN" dirty="0"/>
              <a:t>  </a:t>
            </a:r>
            <a:r>
              <a:rPr lang="zh-CN" altLang="en-US" dirty="0"/>
              <a:t>对于</a:t>
            </a:r>
            <a:r>
              <a:rPr lang="en-US" altLang="zh-CN" dirty="0"/>
              <a:t>skip-gram</a:t>
            </a:r>
            <a:r>
              <a:rPr lang="zh-CN" altLang="en-US" dirty="0"/>
              <a:t>是更新哪个</a:t>
            </a:r>
            <a:r>
              <a:rPr lang="en-US" altLang="zh-CN" dirty="0"/>
              <a:t>x</a:t>
            </a:r>
            <a:r>
              <a:rPr lang="zh-CN" altLang="en-US" dirty="0"/>
              <a:t>有详细解释，也讲了负采样</a:t>
            </a:r>
            <a:endParaRPr lang="en-US" altLang="zh-CN" dirty="0"/>
          </a:p>
          <a:p>
            <a:pPr>
              <a:spcAft>
                <a:spcPts val="1000"/>
              </a:spcAft>
            </a:pPr>
            <a:r>
              <a:rPr lang="en-US" altLang="zh-CN" dirty="0">
                <a:hlinkClick r:id="rId5"/>
              </a:rPr>
              <a:t>https://www.fanyeong.com/2018/02/19/glove-in-detail/</a:t>
            </a:r>
            <a:r>
              <a:rPr lang="en-US" altLang="zh-CN" dirty="0"/>
              <a:t> glove</a:t>
            </a:r>
            <a:r>
              <a:rPr lang="zh-CN" altLang="en-US" dirty="0"/>
              <a:t>的中文讲解</a:t>
            </a:r>
            <a:endParaRPr lang="en-US" altLang="zh-CN" dirty="0"/>
          </a:p>
          <a:p>
            <a:pPr>
              <a:spcAft>
                <a:spcPts val="1000"/>
              </a:spcAft>
            </a:pPr>
            <a:r>
              <a:rPr lang="en-US" altLang="zh-CN" dirty="0">
                <a:hlinkClick r:id="rId6"/>
              </a:rPr>
              <a:t>https://arxiv.org/pdf/1810.04805.pdf</a:t>
            </a:r>
            <a:r>
              <a:rPr lang="en-US" altLang="zh-CN" dirty="0"/>
              <a:t> </a:t>
            </a:r>
            <a:r>
              <a:rPr lang="en-US" altLang="zh-CN" dirty="0" err="1"/>
              <a:t>bert</a:t>
            </a:r>
            <a:r>
              <a:rPr lang="zh-CN" altLang="en-US" dirty="0"/>
              <a:t>的论文</a:t>
            </a:r>
            <a:endParaRPr lang="en-US" altLang="zh-CN" dirty="0"/>
          </a:p>
          <a:p>
            <a:pPr>
              <a:spcAft>
                <a:spcPts val="1000"/>
              </a:spcAft>
            </a:pPr>
            <a:r>
              <a:rPr lang="en-US" altLang="zh-CN" dirty="0">
                <a:hlinkClick r:id="rId7"/>
              </a:rPr>
              <a:t>https://baijiahao.baidu.com/s?id=1614828439463695390&amp;wfr=spider&amp;for=pc</a:t>
            </a:r>
            <a:r>
              <a:rPr lang="en-US" altLang="zh-CN" dirty="0"/>
              <a:t> BERT</a:t>
            </a:r>
            <a:r>
              <a:rPr lang="zh-CN" altLang="en-US" dirty="0"/>
              <a:t>，</a:t>
            </a:r>
            <a:r>
              <a:rPr lang="en-US" altLang="zh-CN" dirty="0"/>
              <a:t>ppt</a:t>
            </a:r>
            <a:r>
              <a:rPr lang="zh-CN" altLang="en-US" dirty="0"/>
              <a:t>的大部分内容摘自这个，可以说讲得很通俗易懂了</a:t>
            </a:r>
            <a:endParaRPr lang="en-US" altLang="zh-CN" dirty="0"/>
          </a:p>
          <a:p>
            <a:pPr>
              <a:spcAft>
                <a:spcPts val="1000"/>
              </a:spcAft>
            </a:pPr>
            <a:r>
              <a:rPr lang="en-US" altLang="zh-CN" dirty="0">
                <a:hlinkClick r:id="rId8"/>
              </a:rPr>
              <a:t>https://blog.csdn.net/qq_39521554/article/details/83062188</a:t>
            </a:r>
            <a:r>
              <a:rPr lang="en-US" altLang="zh-CN" dirty="0"/>
              <a:t> </a:t>
            </a:r>
            <a:r>
              <a:rPr lang="zh-CN" altLang="en-US" dirty="0"/>
              <a:t>同上 </a:t>
            </a:r>
            <a:r>
              <a:rPr lang="en-US" altLang="zh-CN" dirty="0"/>
              <a:t>BERT</a:t>
            </a:r>
          </a:p>
        </p:txBody>
      </p:sp>
    </p:spTree>
    <p:extLst>
      <p:ext uri="{BB962C8B-B14F-4D97-AF65-F5344CB8AC3E}">
        <p14:creationId xmlns:p14="http://schemas.microsoft.com/office/powerpoint/2010/main" val="361102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64B96-F22C-48B8-8170-4BE71E9D44CA}"/>
              </a:ext>
            </a:extLst>
          </p:cNvPr>
          <p:cNvSpPr>
            <a:spLocks noGrp="1"/>
          </p:cNvSpPr>
          <p:nvPr>
            <p:ph type="title"/>
          </p:nvPr>
        </p:nvSpPr>
        <p:spPr>
          <a:xfrm>
            <a:off x="1025236" y="175628"/>
            <a:ext cx="9404723" cy="1400530"/>
          </a:xfrm>
        </p:spPr>
        <p:txBody>
          <a:bodyPr/>
          <a:lstStyle/>
          <a:p>
            <a:r>
              <a:rPr lang="en-US" altLang="zh-CN" sz="4800" dirty="0">
                <a:latin typeface="Times New Roman" panose="02020603050405020304" pitchFamily="18" charset="0"/>
                <a:cs typeface="Times New Roman" panose="02020603050405020304" pitchFamily="18" charset="0"/>
              </a:rPr>
              <a:t>word representation(</a:t>
            </a:r>
            <a:r>
              <a:rPr lang="zh-CN" altLang="en-US" sz="4800" dirty="0">
                <a:latin typeface="Times New Roman" panose="02020603050405020304" pitchFamily="18" charset="0"/>
                <a:cs typeface="Times New Roman" panose="02020603050405020304" pitchFamily="18" charset="0"/>
              </a:rPr>
              <a:t>词表示</a:t>
            </a:r>
            <a:r>
              <a:rPr lang="en-US" altLang="zh-CN" sz="4800" dirty="0">
                <a:latin typeface="Times New Roman" panose="02020603050405020304" pitchFamily="18" charset="0"/>
                <a:cs typeface="Times New Roman" panose="02020603050405020304" pitchFamily="18" charset="0"/>
              </a:rPr>
              <a:t>)</a:t>
            </a:r>
            <a:r>
              <a:rPr lang="zh-CN" altLang="en-US" sz="4800" dirty="0">
                <a:latin typeface="Times New Roman" panose="02020603050405020304" pitchFamily="18" charset="0"/>
                <a:cs typeface="Times New Roman" panose="02020603050405020304" pitchFamily="18" charset="0"/>
              </a:rPr>
              <a:t>的方式</a:t>
            </a:r>
          </a:p>
        </p:txBody>
      </p:sp>
      <p:sp>
        <p:nvSpPr>
          <p:cNvPr id="3" name="内容占位符 2">
            <a:extLst>
              <a:ext uri="{FF2B5EF4-FFF2-40B4-BE49-F238E27FC236}">
                <a16:creationId xmlns:a16="http://schemas.microsoft.com/office/drawing/2014/main" id="{FDED4412-919D-4D22-9AC2-A01A2ADFCFA1}"/>
              </a:ext>
            </a:extLst>
          </p:cNvPr>
          <p:cNvSpPr>
            <a:spLocks noGrp="1"/>
          </p:cNvSpPr>
          <p:nvPr>
            <p:ph idx="1"/>
          </p:nvPr>
        </p:nvSpPr>
        <p:spPr>
          <a:xfrm>
            <a:off x="886691" y="1011382"/>
            <a:ext cx="10487891" cy="5846618"/>
          </a:xfrm>
        </p:spPr>
        <p:txBody>
          <a:bodyPr>
            <a:normAutofit/>
          </a:bodyPr>
          <a:lstStyle/>
          <a:p>
            <a:r>
              <a:rPr lang="zh-CN" altLang="en-US" sz="2400" dirty="0"/>
              <a:t>计算机如何理解一句话，一篇文章的意思呢？计算机是用来做数值运算的，故需要将单词或者词组转换成数字，才能进行存入计算机进行计算。怎么将文字转化成计算机可以理解的数字呢？</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在自然语言处理，我们需要将词汇进行转化表示，那么一般我们是如何做的呢，</a:t>
            </a:r>
            <a:r>
              <a:rPr lang="zh-CN" altLang="en-US" sz="2400" b="1" u="sng" dirty="0">
                <a:solidFill>
                  <a:srgbClr val="FFFF00"/>
                </a:solidFill>
              </a:rPr>
              <a:t>简书上</a:t>
            </a:r>
            <a:r>
              <a:rPr lang="zh-CN" altLang="en-US" sz="2400" dirty="0"/>
              <a:t>我找到了一种分类，每一种我们都举例几个来学习</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a:latin typeface="Times New Roman" panose="02020603050405020304" pitchFamily="18" charset="0"/>
                <a:cs typeface="Times New Roman" panose="02020603050405020304" pitchFamily="18" charset="0"/>
              </a:rPr>
              <a:t>传统方法</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基于已有知识</a:t>
            </a:r>
            <a:r>
              <a:rPr lang="en-US" altLang="zh-CN" sz="2400" dirty="0">
                <a:latin typeface="Times New Roman" panose="02020603050405020304" pitchFamily="18" charset="0"/>
                <a:cs typeface="Times New Roman" panose="02020603050405020304" pitchFamily="18" charset="0"/>
              </a:rPr>
              <a:t>)Knowledge-based representation</a:t>
            </a:r>
          </a:p>
          <a:p>
            <a:pPr marL="0" indent="0">
              <a:buNone/>
            </a:pPr>
            <a:r>
              <a:rPr lang="zh-CN" altLang="en-US" sz="2400" dirty="0">
                <a:latin typeface="Times New Roman" panose="02020603050405020304" pitchFamily="18" charset="0"/>
                <a:cs typeface="Times New Roman" panose="02020603050405020304" pitchFamily="18" charset="0"/>
              </a:rPr>
              <a:t>词的离散表示</a:t>
            </a:r>
            <a:r>
              <a:rPr lang="en-US" altLang="zh-CN" sz="2400" dirty="0">
                <a:latin typeface="Times New Roman" panose="02020603050405020304" pitchFamily="18" charset="0"/>
                <a:cs typeface="Times New Roman" panose="02020603050405020304" pitchFamily="18" charset="0"/>
              </a:rPr>
              <a:t>corpus-based representation</a:t>
            </a:r>
          </a:p>
          <a:p>
            <a:pPr marL="0" indent="0">
              <a:buNone/>
            </a:pPr>
            <a:r>
              <a:rPr lang="zh-CN" altLang="en-US" sz="2400" dirty="0">
                <a:latin typeface="Times New Roman" panose="02020603050405020304" pitchFamily="18" charset="0"/>
                <a:cs typeface="Times New Roman" panose="02020603050405020304" pitchFamily="18" charset="0"/>
              </a:rPr>
              <a:t>词的分布式表达</a:t>
            </a: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a:t>词嵌入</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58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A84DC-4267-4253-B1B2-1E60726FA439}"/>
              </a:ext>
            </a:extLst>
          </p:cNvPr>
          <p:cNvSpPr>
            <a:spLocks noGrp="1"/>
          </p:cNvSpPr>
          <p:nvPr>
            <p:ph type="title"/>
          </p:nvPr>
        </p:nvSpPr>
        <p:spPr>
          <a:xfrm>
            <a:off x="646111" y="452718"/>
            <a:ext cx="11213380" cy="1400530"/>
          </a:xfrm>
        </p:spPr>
        <p:txBody>
          <a:bodyPr/>
          <a:lstStyle/>
          <a:p>
            <a:r>
              <a:rPr lang="en-US" altLang="zh-CN" dirty="0">
                <a:latin typeface="Times New Roman" panose="02020603050405020304" pitchFamily="18" charset="0"/>
                <a:cs typeface="Times New Roman" panose="02020603050405020304" pitchFamily="18" charset="0"/>
              </a:rPr>
              <a:t>Knowledge-based representation</a:t>
            </a:r>
            <a:r>
              <a:rPr lang="en-US" altLang="zh-CN" sz="4400" dirty="0"/>
              <a:t> (</a:t>
            </a:r>
            <a:r>
              <a:rPr lang="zh-CN" altLang="en-US" sz="4400" dirty="0"/>
              <a:t>基于已有知识</a:t>
            </a:r>
            <a:r>
              <a:rPr lang="en-US" altLang="zh-CN" sz="4400" dirty="0"/>
              <a: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A8B0D5B-A812-42EE-8780-3BDCC3EED32E}"/>
              </a:ext>
            </a:extLst>
          </p:cNvPr>
          <p:cNvSpPr>
            <a:spLocks noGrp="1"/>
          </p:cNvSpPr>
          <p:nvPr>
            <p:ph idx="1"/>
          </p:nvPr>
        </p:nvSpPr>
        <p:spPr>
          <a:xfrm>
            <a:off x="646111" y="1274618"/>
            <a:ext cx="10899777" cy="5583382"/>
          </a:xfrm>
        </p:spPr>
        <p:txBody>
          <a:bodyPr/>
          <a:lstStyle/>
          <a:p>
            <a:r>
              <a:rPr lang="zh-CN" altLang="en-US" dirty="0">
                <a:latin typeface="Times New Roman" panose="02020603050405020304" pitchFamily="18" charset="0"/>
                <a:cs typeface="Times New Roman" panose="02020603050405020304" pitchFamily="18" charset="0"/>
              </a:rPr>
              <a:t>根据语言学家们制定的 </a:t>
            </a:r>
            <a:r>
              <a:rPr lang="en-US" altLang="zh-CN" dirty="0">
                <a:latin typeface="Times New Roman" panose="02020603050405020304" pitchFamily="18" charset="0"/>
                <a:cs typeface="Times New Roman" panose="02020603050405020304" pitchFamily="18" charset="0"/>
              </a:rPr>
              <a:t>WordNet</a:t>
            </a:r>
            <a:r>
              <a:rPr lang="zh-CN" altLang="en-US" dirty="0">
                <a:latin typeface="Times New Roman" panose="02020603050405020304" pitchFamily="18" charset="0"/>
                <a:cs typeface="Times New Roman" panose="02020603050405020304" pitchFamily="18" charset="0"/>
              </a:rPr>
              <a:t>，其中包含了字与字之间的关联。来对文字进行表示。</a:t>
            </a:r>
          </a:p>
        </p:txBody>
      </p:sp>
      <p:pic>
        <p:nvPicPr>
          <p:cNvPr id="5" name="图片 4">
            <a:extLst>
              <a:ext uri="{FF2B5EF4-FFF2-40B4-BE49-F238E27FC236}">
                <a16:creationId xmlns:a16="http://schemas.microsoft.com/office/drawing/2014/main" id="{72A85CA5-F835-4B24-9FBF-466CEA858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462" y="1843953"/>
            <a:ext cx="8227073" cy="4444711"/>
          </a:xfrm>
          <a:prstGeom prst="rect">
            <a:avLst/>
          </a:prstGeom>
        </p:spPr>
      </p:pic>
    </p:spTree>
    <p:extLst>
      <p:ext uri="{BB962C8B-B14F-4D97-AF65-F5344CB8AC3E}">
        <p14:creationId xmlns:p14="http://schemas.microsoft.com/office/powerpoint/2010/main" val="22531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7117F-53E7-4304-8995-418C7513EDCE}"/>
              </a:ext>
            </a:extLst>
          </p:cNvPr>
          <p:cNvSpPr>
            <a:spLocks noGrp="1"/>
          </p:cNvSpPr>
          <p:nvPr>
            <p:ph type="title"/>
          </p:nvPr>
        </p:nvSpPr>
        <p:spPr>
          <a:xfrm>
            <a:off x="651165" y="0"/>
            <a:ext cx="11263744" cy="1400530"/>
          </a:xfrm>
        </p:spPr>
        <p:txBody>
          <a:bodyPr/>
          <a:lstStyle/>
          <a:p>
            <a:r>
              <a:rPr lang="zh-CN" altLang="en-US" sz="4400" dirty="0"/>
              <a:t>词的离散表示</a:t>
            </a:r>
            <a:r>
              <a:rPr lang="en-US" altLang="zh-CN" sz="4400" dirty="0"/>
              <a:t>corpus-based representation</a:t>
            </a:r>
            <a:br>
              <a:rPr lang="en-US" altLang="zh-CN" sz="44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one-hot</a:t>
            </a:r>
            <a:r>
              <a:rPr lang="zh-CN" altLang="en-US" sz="4400" dirty="0">
                <a:latin typeface="Times New Roman" panose="02020603050405020304" pitchFamily="18" charset="0"/>
                <a:cs typeface="Times New Roman" panose="02020603050405020304" pitchFamily="18" charset="0"/>
              </a:rPr>
              <a:t>（独热编码）</a:t>
            </a:r>
            <a:endParaRPr lang="zh-CN" altLang="en-US" dirty="0"/>
          </a:p>
        </p:txBody>
      </p:sp>
      <p:sp>
        <p:nvSpPr>
          <p:cNvPr id="3" name="内容占位符 2">
            <a:extLst>
              <a:ext uri="{FF2B5EF4-FFF2-40B4-BE49-F238E27FC236}">
                <a16:creationId xmlns:a16="http://schemas.microsoft.com/office/drawing/2014/main" id="{D44BEBEE-7217-445B-9CC8-70ADCC81ABE1}"/>
              </a:ext>
            </a:extLst>
          </p:cNvPr>
          <p:cNvSpPr>
            <a:spLocks noGrp="1"/>
          </p:cNvSpPr>
          <p:nvPr>
            <p:ph idx="1"/>
          </p:nvPr>
        </p:nvSpPr>
        <p:spPr>
          <a:xfrm>
            <a:off x="0" y="1400530"/>
            <a:ext cx="12192000" cy="5457470"/>
          </a:xfrm>
        </p:spPr>
        <p:txBody>
          <a:bodyPr>
            <a:normAutofit/>
          </a:bodyPr>
          <a:lstStyle/>
          <a:p>
            <a:r>
              <a:rPr lang="en-US" altLang="zh-CN" dirty="0">
                <a:latin typeface="Times New Roman" panose="02020603050405020304" pitchFamily="18" charset="0"/>
                <a:cs typeface="Times New Roman" panose="02020603050405020304" pitchFamily="18" charset="0"/>
              </a:rPr>
              <a:t>one-hot</a:t>
            </a:r>
            <a:r>
              <a:rPr lang="zh-CN" altLang="en-US" dirty="0">
                <a:latin typeface="Times New Roman" panose="02020603050405020304" pitchFamily="18" charset="0"/>
                <a:cs typeface="Times New Roman" panose="02020603050405020304" pitchFamily="18" charset="0"/>
              </a:rPr>
              <a:t>是最简单的一种处理方式。通俗地去讲，把语料中的词汇去重取出，按照一定的顺序（字典序、出现顺序等）排列为</a:t>
            </a:r>
            <a:r>
              <a:rPr lang="zh-CN" altLang="en-US" b="1" u="sng" dirty="0">
                <a:solidFill>
                  <a:srgbClr val="FFFF00"/>
                </a:solidFill>
                <a:latin typeface="Times New Roman" panose="02020603050405020304" pitchFamily="18" charset="0"/>
                <a:cs typeface="Times New Roman" panose="02020603050405020304" pitchFamily="18" charset="0"/>
              </a:rPr>
              <a:t>词汇表</a:t>
            </a:r>
            <a:r>
              <a:rPr lang="zh-CN" altLang="en-US" dirty="0">
                <a:latin typeface="Times New Roman" panose="02020603050405020304" pitchFamily="18" charset="0"/>
                <a:cs typeface="Times New Roman" panose="02020603050405020304" pitchFamily="18" charset="0"/>
              </a:rPr>
              <a:t>，则每一个单词都可以表示为一个长度为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的向量，</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为词汇表长度，即单词总数。该向量中，除了该词所在的分量为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，其余均置为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t>例如，有语料库如下：</a:t>
            </a:r>
          </a:p>
          <a:p>
            <a:pPr marL="0" indent="0" algn="ctr">
              <a:buNone/>
            </a:pPr>
            <a:r>
              <a:rPr lang="en-US" altLang="zh-CN" dirty="0"/>
              <a:t>John likes to watch movies. Mary likes movies too.     John also likes to watch football games.</a:t>
            </a:r>
          </a:p>
          <a:p>
            <a:pPr marL="0" indent="0">
              <a:buNone/>
            </a:pPr>
            <a:r>
              <a:rPr lang="zh-CN" altLang="en-US" dirty="0"/>
              <a:t>词汇表</a:t>
            </a:r>
            <a:r>
              <a:rPr lang="en-US" altLang="zh-CN" dirty="0"/>
              <a:t>{"John": 1, "likes": 2, "to": 3, "watch": 4, "movies": 5, "also":6, "football": 7, "games": 8, "Mary": 9, "too": 10}</a:t>
            </a:r>
          </a:p>
          <a:p>
            <a:r>
              <a:rPr lang="zh-CN" altLang="en-US" dirty="0"/>
              <a:t>那么则有如下</a:t>
            </a:r>
            <a:r>
              <a:rPr lang="en-US" altLang="zh-CN" dirty="0"/>
              <a:t>word</a:t>
            </a:r>
            <a:r>
              <a:rPr lang="zh-CN" altLang="en-US" dirty="0"/>
              <a:t>的向量表示：</a:t>
            </a:r>
            <a:r>
              <a:rPr lang="en-US" altLang="zh-CN" dirty="0"/>
              <a:t>John: [1, 0, 0, 0, 0, 0, 0, 0, 0, 0]   likes: [0, 1, 0, 0, 0, 0, 0, 0, 0, 0]</a:t>
            </a:r>
          </a:p>
          <a:p>
            <a:pPr marL="0" indent="0">
              <a:buNone/>
            </a:pPr>
            <a:r>
              <a:rPr lang="zh-CN" altLang="en-US" dirty="0"/>
              <a:t>也可以进一步地把文档（上面这两句话）也表示成向量。方法就是直接将各词的词向量表示加和</a:t>
            </a:r>
            <a:endParaRPr lang="en-US" altLang="zh-CN" dirty="0"/>
          </a:p>
          <a:p>
            <a:r>
              <a:rPr lang="en-US" altLang="zh-CN" dirty="0"/>
              <a:t>[1, 2, 1, 1, 2, 0, 0, 0, 1, 1]     [1, 1, 1, 1, 0, 1, 1, 1, 0, 0]</a:t>
            </a:r>
          </a:p>
          <a:p>
            <a:endParaRPr lang="en-US" altLang="zh-CN" dirty="0"/>
          </a:p>
          <a:p>
            <a:pPr marL="0" indent="0" algn="ctr">
              <a:buNone/>
            </a:pPr>
            <a:r>
              <a:rPr lang="en-US" altLang="zh-CN" dirty="0"/>
              <a:t>One-hot</a:t>
            </a:r>
            <a:r>
              <a:rPr lang="zh-CN" altLang="en-US" dirty="0"/>
              <a:t>方法很简单，但是它的问题也很明显：</a:t>
            </a:r>
            <a:endParaRPr lang="en-US" altLang="zh-CN" dirty="0"/>
          </a:p>
          <a:p>
            <a:pPr marL="0" indent="0" algn="ctr">
              <a:buNone/>
            </a:pPr>
            <a:r>
              <a:rPr lang="en-US" altLang="zh-CN" dirty="0"/>
              <a:t>1</a:t>
            </a:r>
            <a:r>
              <a:rPr lang="zh-CN" altLang="en-US" dirty="0"/>
              <a:t>）它没有考虑单词之间相对位置的关系；</a:t>
            </a:r>
          </a:p>
          <a:p>
            <a:pPr marL="0" indent="0" algn="ctr">
              <a:buNone/>
            </a:pPr>
            <a:r>
              <a:rPr lang="en-US" altLang="zh-CN" dirty="0"/>
              <a:t>2</a:t>
            </a:r>
            <a:r>
              <a:rPr lang="zh-CN" altLang="en-US" dirty="0"/>
              <a:t>）词向量可能非常非常长！</a:t>
            </a:r>
          </a:p>
          <a:p>
            <a:endParaRPr lang="en-US" altLang="zh-CN" dirty="0"/>
          </a:p>
          <a:p>
            <a:pPr marL="0" indent="0">
              <a:buNone/>
            </a:pPr>
            <a:endParaRPr lang="en-US" altLang="zh-CN" dirty="0"/>
          </a:p>
        </p:txBody>
      </p:sp>
    </p:spTree>
    <p:extLst>
      <p:ext uri="{BB962C8B-B14F-4D97-AF65-F5344CB8AC3E}">
        <p14:creationId xmlns:p14="http://schemas.microsoft.com/office/powerpoint/2010/main" val="39297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B26ACF-227C-46A7-BAB1-CEF9D0AC598E}"/>
              </a:ext>
            </a:extLst>
          </p:cNvPr>
          <p:cNvSpPr>
            <a:spLocks noGrp="1"/>
          </p:cNvSpPr>
          <p:nvPr>
            <p:ph idx="1"/>
          </p:nvPr>
        </p:nvSpPr>
        <p:spPr>
          <a:xfrm>
            <a:off x="471055" y="637309"/>
            <a:ext cx="11194472" cy="6220691"/>
          </a:xfrm>
        </p:spPr>
        <p:txBody>
          <a:bodyPr>
            <a:normAutofit/>
          </a:bodyPr>
          <a:lstStyle/>
          <a:p>
            <a:r>
              <a:rPr lang="zh-CN" altLang="en-US" dirty="0"/>
              <a:t>我们认为某个词的意思跟它临近的单词是紧密相关的。这是我们可以设定一个</a:t>
            </a:r>
            <a:r>
              <a:rPr lang="zh-CN" altLang="en-US" b="1" u="sng" dirty="0">
                <a:solidFill>
                  <a:srgbClr val="FFFF00"/>
                </a:solidFill>
              </a:rPr>
              <a:t>窗口</a:t>
            </a:r>
            <a:r>
              <a:rPr lang="zh-CN" altLang="en-US" dirty="0"/>
              <a:t>（大小一般是</a:t>
            </a:r>
            <a:r>
              <a:rPr lang="en-US" altLang="zh-CN" dirty="0"/>
              <a:t>5~10</a:t>
            </a:r>
            <a:r>
              <a:rPr lang="zh-CN" altLang="en-US" dirty="0"/>
              <a:t>），如下</a:t>
            </a:r>
            <a:r>
              <a:rPr lang="zh-CN" altLang="en-US" b="1" u="sng" dirty="0">
                <a:solidFill>
                  <a:srgbClr val="FFFF00"/>
                </a:solidFill>
              </a:rPr>
              <a:t>窗口大小是</a:t>
            </a:r>
            <a:r>
              <a:rPr lang="en-US" altLang="zh-CN" b="1" u="sng" dirty="0">
                <a:solidFill>
                  <a:srgbClr val="FFFF00"/>
                </a:solidFill>
              </a:rPr>
              <a:t>2</a:t>
            </a:r>
            <a:r>
              <a:rPr lang="zh-CN" altLang="en-US" dirty="0"/>
              <a:t>，那么在这个窗口内，与</a:t>
            </a:r>
            <a:r>
              <a:rPr lang="en-US" altLang="zh-CN" dirty="0"/>
              <a:t>rests </a:t>
            </a:r>
            <a:r>
              <a:rPr lang="zh-CN" altLang="en-US" dirty="0"/>
              <a:t>共同出现的单词就有</a:t>
            </a:r>
            <a:r>
              <a:rPr lang="en-US" altLang="zh-CN" dirty="0"/>
              <a:t>life</a:t>
            </a:r>
            <a:r>
              <a:rPr lang="zh-CN" altLang="en-US" dirty="0"/>
              <a:t>、</a:t>
            </a:r>
            <a:r>
              <a:rPr lang="en-US" altLang="zh-CN" dirty="0"/>
              <a:t>he</a:t>
            </a:r>
            <a:r>
              <a:rPr lang="zh-CN" altLang="en-US" dirty="0"/>
              <a:t>、</a:t>
            </a:r>
            <a:r>
              <a:rPr lang="en-US" altLang="zh-CN" dirty="0"/>
              <a:t>in</a:t>
            </a:r>
            <a:r>
              <a:rPr lang="zh-CN" altLang="en-US" dirty="0"/>
              <a:t>、</a:t>
            </a:r>
            <a:r>
              <a:rPr lang="en-US" altLang="zh-CN" dirty="0"/>
              <a:t>peace</a:t>
            </a:r>
            <a:r>
              <a:rPr lang="zh-CN" altLang="en-US" dirty="0"/>
              <a:t>。然后我们就利用这种共现关系来生成词向量。（窗口相当于是一个半径）</a:t>
            </a:r>
            <a:endParaRPr lang="en-US" altLang="zh-CN" dirty="0"/>
          </a:p>
          <a:p>
            <a:endParaRPr lang="en-US" altLang="zh-CN" dirty="0"/>
          </a:p>
          <a:p>
            <a:endParaRPr lang="en-US" altLang="zh-CN" dirty="0"/>
          </a:p>
          <a:p>
            <a:pPr marL="0" indent="0">
              <a:buNone/>
            </a:pPr>
            <a:endParaRPr lang="en-US" altLang="zh-CN" dirty="0"/>
          </a:p>
          <a:p>
            <a:r>
              <a:rPr lang="zh-CN" altLang="en-US" dirty="0"/>
              <a:t>假设有语料</a:t>
            </a:r>
            <a:r>
              <a:rPr lang="en-US" altLang="zh-CN" dirty="0"/>
              <a:t>I like deep learning.  I like NLP.   I enjoy flying.</a:t>
            </a:r>
          </a:p>
          <a:p>
            <a:endParaRPr lang="en-US" altLang="zh-CN" dirty="0"/>
          </a:p>
          <a:p>
            <a:pPr marL="0" indent="0">
              <a:spcBef>
                <a:spcPts val="0"/>
              </a:spcBef>
              <a:buNone/>
            </a:pPr>
            <a:r>
              <a:rPr lang="zh-CN" altLang="en-US" dirty="0"/>
              <a:t>作为示例，我们设定的</a:t>
            </a:r>
            <a:r>
              <a:rPr lang="zh-CN" altLang="en-US" b="1" u="sng" dirty="0">
                <a:solidFill>
                  <a:srgbClr val="FFFF00"/>
                </a:solidFill>
              </a:rPr>
              <a:t>窗口大小为</a:t>
            </a:r>
            <a:r>
              <a:rPr lang="en-US" altLang="zh-CN" b="1" u="sng" dirty="0">
                <a:solidFill>
                  <a:srgbClr val="FFFF00"/>
                </a:solidFill>
              </a:rPr>
              <a:t>1</a:t>
            </a:r>
            <a:r>
              <a:rPr lang="zh-CN" altLang="en-US" dirty="0"/>
              <a:t>，也就是只看</a:t>
            </a:r>
            <a:endParaRPr lang="en-US" altLang="zh-CN" dirty="0"/>
          </a:p>
          <a:p>
            <a:pPr marL="0" indent="0">
              <a:spcBef>
                <a:spcPts val="0"/>
              </a:spcBef>
              <a:buNone/>
            </a:pPr>
            <a:r>
              <a:rPr lang="zh-CN" altLang="en-US" dirty="0"/>
              <a:t>某个单词周围紧邻着的那个单词。此时，将得到一个</a:t>
            </a:r>
            <a:endParaRPr lang="en-US" altLang="zh-CN" dirty="0"/>
          </a:p>
          <a:p>
            <a:pPr marL="0" indent="0">
              <a:spcBef>
                <a:spcPts val="0"/>
              </a:spcBef>
              <a:buNone/>
            </a:pPr>
            <a:r>
              <a:rPr lang="zh-CN" altLang="en-US" dirty="0"/>
              <a:t>对称矩阵</a:t>
            </a:r>
            <a:r>
              <a:rPr lang="en-US" altLang="zh-CN" dirty="0"/>
              <a:t>——</a:t>
            </a:r>
            <a:r>
              <a:rPr lang="zh-CN" altLang="en-US" dirty="0"/>
              <a:t>共现矩阵。因为在我们的语料库中，</a:t>
            </a:r>
            <a:endParaRPr lang="en-US" altLang="zh-CN" dirty="0"/>
          </a:p>
          <a:p>
            <a:pPr marL="0" indent="0">
              <a:spcBef>
                <a:spcPts val="0"/>
              </a:spcBef>
              <a:buNone/>
            </a:pPr>
            <a:r>
              <a:rPr lang="en-US" altLang="zh-CN" dirty="0"/>
              <a:t>I </a:t>
            </a:r>
            <a:r>
              <a:rPr lang="zh-CN" altLang="en-US" dirty="0"/>
              <a:t>和 </a:t>
            </a:r>
            <a:r>
              <a:rPr lang="en-US" altLang="zh-CN" dirty="0"/>
              <a:t>like</a:t>
            </a:r>
            <a:r>
              <a:rPr lang="zh-CN" altLang="en-US" dirty="0"/>
              <a:t>做为邻居同时出现在窗口中的次数是</a:t>
            </a:r>
            <a:r>
              <a:rPr lang="en-US" altLang="zh-CN" dirty="0"/>
              <a:t>2</a:t>
            </a:r>
            <a:r>
              <a:rPr lang="zh-CN" altLang="en-US" dirty="0"/>
              <a:t>，所以</a:t>
            </a:r>
            <a:endParaRPr lang="en-US" altLang="zh-CN" dirty="0"/>
          </a:p>
          <a:p>
            <a:pPr marL="0" indent="0">
              <a:spcBef>
                <a:spcPts val="0"/>
              </a:spcBef>
              <a:buNone/>
            </a:pPr>
            <a:r>
              <a:rPr lang="zh-CN" altLang="en-US" dirty="0"/>
              <a:t>下表中</a:t>
            </a:r>
            <a:r>
              <a:rPr lang="en-US" altLang="zh-CN" dirty="0"/>
              <a:t>I </a:t>
            </a:r>
            <a:r>
              <a:rPr lang="zh-CN" altLang="en-US" dirty="0"/>
              <a:t>和</a:t>
            </a:r>
            <a:r>
              <a:rPr lang="en-US" altLang="zh-CN" dirty="0"/>
              <a:t>like</a:t>
            </a:r>
            <a:r>
              <a:rPr lang="zh-CN" altLang="en-US" dirty="0"/>
              <a:t>相交的位置其值就是</a:t>
            </a:r>
            <a:r>
              <a:rPr lang="en-US" altLang="zh-CN" dirty="0"/>
              <a:t>2</a:t>
            </a:r>
            <a:r>
              <a:rPr lang="zh-CN" altLang="en-US" dirty="0"/>
              <a:t>。这样我们也</a:t>
            </a:r>
            <a:endParaRPr lang="en-US" altLang="zh-CN" dirty="0"/>
          </a:p>
          <a:p>
            <a:pPr marL="0" indent="0">
              <a:spcBef>
                <a:spcPts val="0"/>
              </a:spcBef>
              <a:buNone/>
            </a:pPr>
            <a:r>
              <a:rPr lang="zh-CN" altLang="en-US" dirty="0"/>
              <a:t>实现了将</a:t>
            </a:r>
            <a:r>
              <a:rPr lang="en-US" altLang="zh-CN" dirty="0"/>
              <a:t>word</a:t>
            </a:r>
            <a:r>
              <a:rPr lang="zh-CN" altLang="en-US" dirty="0"/>
              <a:t>变成向量的设想，在共现矩阵每一行</a:t>
            </a:r>
            <a:endParaRPr lang="en-US" altLang="zh-CN" dirty="0"/>
          </a:p>
          <a:p>
            <a:pPr marL="0" indent="0">
              <a:spcBef>
                <a:spcPts val="0"/>
              </a:spcBef>
              <a:buNone/>
            </a:pPr>
            <a:r>
              <a:rPr lang="zh-CN" altLang="en-US" dirty="0"/>
              <a:t>（或每一列）都是对应单词的一个向量表示。</a:t>
            </a:r>
            <a:endParaRPr lang="en-US" altLang="zh-CN" dirty="0"/>
          </a:p>
          <a:p>
            <a:pPr marL="0" indent="0">
              <a:spcBef>
                <a:spcPts val="0"/>
              </a:spcBef>
              <a:buNone/>
            </a:pPr>
            <a:endParaRPr lang="en-US" altLang="zh-CN" dirty="0"/>
          </a:p>
          <a:p>
            <a:pPr marL="0" indent="0">
              <a:spcBef>
                <a:spcPts val="0"/>
              </a:spcBef>
              <a:buNone/>
            </a:pPr>
            <a:r>
              <a:rPr lang="zh-CN" altLang="en-US" dirty="0"/>
              <a:t>我个人理解，词的相似性体现在同一纬都有值，比如</a:t>
            </a:r>
            <a:r>
              <a:rPr lang="en-US" altLang="zh-CN" dirty="0"/>
              <a:t>like</a:t>
            </a:r>
            <a:r>
              <a:rPr lang="zh-CN" altLang="en-US" dirty="0"/>
              <a:t>和</a:t>
            </a:r>
            <a:r>
              <a:rPr lang="en-US" altLang="zh-CN" dirty="0"/>
              <a:t>enjoy</a:t>
            </a:r>
            <a:r>
              <a:rPr lang="zh-CN" altLang="en-US" dirty="0"/>
              <a:t>。我</a:t>
            </a:r>
            <a:r>
              <a:rPr lang="en-US" altLang="zh-CN" dirty="0"/>
              <a:t>0</a:t>
            </a:r>
            <a:r>
              <a:rPr lang="zh-CN" altLang="en-US" dirty="0"/>
              <a:t>你</a:t>
            </a:r>
            <a:r>
              <a:rPr lang="en-US" altLang="zh-CN" dirty="0"/>
              <a:t>1  </a:t>
            </a:r>
            <a:r>
              <a:rPr lang="zh-CN" altLang="en-US" dirty="0"/>
              <a:t>或者 我</a:t>
            </a:r>
            <a:r>
              <a:rPr lang="en-US" altLang="zh-CN" dirty="0"/>
              <a:t>1</a:t>
            </a:r>
            <a:r>
              <a:rPr lang="zh-CN" altLang="en-US" dirty="0"/>
              <a:t>你</a:t>
            </a:r>
            <a:r>
              <a:rPr lang="en-US" altLang="zh-CN" dirty="0"/>
              <a:t>0</a:t>
            </a:r>
            <a:r>
              <a:rPr lang="zh-CN" altLang="en-US" dirty="0"/>
              <a:t>的，就是没啥关系</a:t>
            </a:r>
          </a:p>
          <a:p>
            <a:pPr marL="0" indent="0">
              <a:buNone/>
            </a:pPr>
            <a:endParaRPr lang="zh-CN" altLang="en-US" dirty="0"/>
          </a:p>
        </p:txBody>
      </p:sp>
      <p:pic>
        <p:nvPicPr>
          <p:cNvPr id="5" name="图片 4">
            <a:extLst>
              <a:ext uri="{FF2B5EF4-FFF2-40B4-BE49-F238E27FC236}">
                <a16:creationId xmlns:a16="http://schemas.microsoft.com/office/drawing/2014/main" id="{50D50EA1-5885-4DBA-99C5-760E68BD8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240" y="1605852"/>
            <a:ext cx="6617519" cy="1367831"/>
          </a:xfrm>
          <a:prstGeom prst="rect">
            <a:avLst/>
          </a:prstGeom>
        </p:spPr>
      </p:pic>
      <p:sp>
        <p:nvSpPr>
          <p:cNvPr id="7" name="标题 6">
            <a:extLst>
              <a:ext uri="{FF2B5EF4-FFF2-40B4-BE49-F238E27FC236}">
                <a16:creationId xmlns:a16="http://schemas.microsoft.com/office/drawing/2014/main" id="{84EAD173-B632-4A7C-A85B-AE3B4E19AF45}"/>
              </a:ext>
            </a:extLst>
          </p:cNvPr>
          <p:cNvSpPr>
            <a:spLocks noGrp="1"/>
          </p:cNvSpPr>
          <p:nvPr>
            <p:ph type="title"/>
          </p:nvPr>
        </p:nvSpPr>
        <p:spPr>
          <a:xfrm>
            <a:off x="87528" y="0"/>
            <a:ext cx="12016943" cy="637309"/>
          </a:xfrm>
        </p:spPr>
        <p:txBody>
          <a:bodyPr/>
          <a:lstStyle/>
          <a:p>
            <a:r>
              <a:rPr lang="en-US" altLang="zh-CN" sz="4000" dirty="0"/>
              <a:t>co-occurrence matrix</a:t>
            </a:r>
            <a:r>
              <a:rPr lang="zh-CN" altLang="en-US" sz="4000" dirty="0"/>
              <a:t>共生矩阵</a:t>
            </a:r>
            <a:r>
              <a:rPr lang="en-US" altLang="zh-CN" sz="4000" dirty="0"/>
              <a:t>/</a:t>
            </a:r>
            <a:r>
              <a:rPr lang="zh-CN" altLang="en-US" sz="4000" dirty="0"/>
              <a:t>灰度共生矩阵</a:t>
            </a:r>
            <a:r>
              <a:rPr lang="en-US" altLang="zh-CN" sz="4000" dirty="0"/>
              <a:t>/</a:t>
            </a:r>
            <a:r>
              <a:rPr lang="zh-CN" altLang="en-US" sz="4000" dirty="0"/>
              <a:t>共现矩阵</a:t>
            </a:r>
          </a:p>
        </p:txBody>
      </p:sp>
      <p:pic>
        <p:nvPicPr>
          <p:cNvPr id="9" name="图片 8">
            <a:extLst>
              <a:ext uri="{FF2B5EF4-FFF2-40B4-BE49-F238E27FC236}">
                <a16:creationId xmlns:a16="http://schemas.microsoft.com/office/drawing/2014/main" id="{B20EBE38-B51D-4249-A25C-DA130256C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006" y="3394434"/>
            <a:ext cx="5727994" cy="2743341"/>
          </a:xfrm>
          <a:prstGeom prst="rect">
            <a:avLst/>
          </a:prstGeom>
        </p:spPr>
      </p:pic>
    </p:spTree>
    <p:extLst>
      <p:ext uri="{BB962C8B-B14F-4D97-AF65-F5344CB8AC3E}">
        <p14:creationId xmlns:p14="http://schemas.microsoft.com/office/powerpoint/2010/main" val="323359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3C405-3DFE-4570-957F-71F8406A162A}"/>
              </a:ext>
            </a:extLst>
          </p:cNvPr>
          <p:cNvSpPr>
            <a:spLocks noGrp="1"/>
          </p:cNvSpPr>
          <p:nvPr>
            <p:ph type="title"/>
          </p:nvPr>
        </p:nvSpPr>
        <p:spPr>
          <a:xfrm>
            <a:off x="0" y="0"/>
            <a:ext cx="12192000" cy="1400530"/>
          </a:xfrm>
        </p:spPr>
        <p:txBody>
          <a:bodyPr/>
          <a:lstStyle/>
          <a:p>
            <a:r>
              <a:rPr lang="zh-CN" altLang="en-US" sz="4400" dirty="0"/>
              <a:t>词的分布式表达  </a:t>
            </a:r>
            <a:r>
              <a:rPr lang="en-US" altLang="zh-CN" dirty="0"/>
              <a:t>N-Gram</a:t>
            </a:r>
            <a:r>
              <a:rPr lang="zh-CN" altLang="en-US" dirty="0"/>
              <a:t>（有时也称为</a:t>
            </a:r>
            <a:r>
              <a:rPr lang="en-US" altLang="zh-CN" dirty="0"/>
              <a:t>N</a:t>
            </a:r>
            <a:r>
              <a:rPr lang="zh-CN" altLang="en-US" dirty="0"/>
              <a:t>元模型）</a:t>
            </a:r>
          </a:p>
        </p:txBody>
      </p:sp>
      <p:sp>
        <p:nvSpPr>
          <p:cNvPr id="3" name="内容占位符 2">
            <a:extLst>
              <a:ext uri="{FF2B5EF4-FFF2-40B4-BE49-F238E27FC236}">
                <a16:creationId xmlns:a16="http://schemas.microsoft.com/office/drawing/2014/main" id="{13C8ABEE-C4BC-4C28-9392-827DE81A337C}"/>
              </a:ext>
            </a:extLst>
          </p:cNvPr>
          <p:cNvSpPr>
            <a:spLocks noGrp="1"/>
          </p:cNvSpPr>
          <p:nvPr>
            <p:ph idx="1"/>
          </p:nvPr>
        </p:nvSpPr>
        <p:spPr>
          <a:xfrm>
            <a:off x="645130" y="803564"/>
            <a:ext cx="11024356" cy="6054436"/>
          </a:xfrm>
        </p:spPr>
        <p:txBody>
          <a:bodyPr/>
          <a:lstStyle/>
          <a:p>
            <a:r>
              <a:rPr lang="zh-CN" altLang="en-US" dirty="0"/>
              <a:t>原本是一个数学上的模型，主要有的几个用途</a:t>
            </a:r>
            <a:endParaRPr lang="en-US" altLang="zh-CN" dirty="0"/>
          </a:p>
          <a:p>
            <a:pPr marL="457200" indent="-457200">
              <a:buFont typeface="+mj-lt"/>
              <a:buAutoNum type="arabicPeriod"/>
            </a:pPr>
            <a:r>
              <a:rPr lang="zh-CN" altLang="en-US" dirty="0"/>
              <a:t>预计或者评估一个句子是否合理</a:t>
            </a:r>
            <a:endParaRPr lang="en-US" altLang="zh-CN" dirty="0"/>
          </a:p>
          <a:p>
            <a:pPr marL="457200" indent="-457200">
              <a:buFont typeface="+mj-lt"/>
              <a:buAutoNum type="arabicPeriod"/>
            </a:pPr>
            <a:r>
              <a:rPr lang="zh-CN" altLang="en-US" dirty="0"/>
              <a:t>评估两个字符串之间的差异程度</a:t>
            </a:r>
            <a:r>
              <a:rPr lang="en-US" altLang="zh-CN" dirty="0"/>
              <a:t>(</a:t>
            </a:r>
            <a:r>
              <a:rPr lang="zh-CN" altLang="en-US" dirty="0"/>
              <a:t>模糊匹配</a:t>
            </a:r>
            <a:r>
              <a:rPr lang="en-US" altLang="zh-CN" dirty="0"/>
              <a:t>)  </a:t>
            </a:r>
          </a:p>
          <a:p>
            <a:r>
              <a:rPr lang="zh-CN" altLang="en-US" dirty="0"/>
              <a:t>在这里我们简单的提一下这个模型是如何定义字符串间距离的，因为全讲内容太多，还数学</a:t>
            </a:r>
            <a:endParaRPr lang="en-US" altLang="zh-CN" dirty="0"/>
          </a:p>
          <a:p>
            <a:endParaRPr lang="en-US" altLang="zh-CN" dirty="0"/>
          </a:p>
          <a:p>
            <a:pPr marL="0" indent="0">
              <a:buNone/>
            </a:pPr>
            <a:r>
              <a:rPr lang="zh-CN" altLang="en-US" dirty="0"/>
              <a:t>此处，</a:t>
            </a:r>
            <a:r>
              <a:rPr lang="en-US" altLang="zh-CN" dirty="0"/>
              <a:t>|GN(s)| </a:t>
            </a:r>
            <a:r>
              <a:rPr lang="zh-CN" altLang="en-US" dirty="0"/>
              <a:t>是字符串 </a:t>
            </a:r>
            <a:r>
              <a:rPr lang="en-US" altLang="zh-CN" dirty="0"/>
              <a:t>s </a:t>
            </a:r>
            <a:r>
              <a:rPr lang="zh-CN" altLang="en-US" dirty="0"/>
              <a:t>的 </a:t>
            </a:r>
            <a:r>
              <a:rPr lang="en-US" altLang="zh-CN" dirty="0"/>
              <a:t>N-Gram</a:t>
            </a:r>
            <a:r>
              <a:rPr lang="zh-CN" altLang="en-US" dirty="0"/>
              <a:t>集合，</a:t>
            </a:r>
            <a:r>
              <a:rPr lang="en-US" altLang="zh-CN" dirty="0"/>
              <a:t>N </a:t>
            </a:r>
            <a:r>
              <a:rPr lang="zh-CN" altLang="en-US" dirty="0"/>
              <a:t>值一般取</a:t>
            </a:r>
            <a:r>
              <a:rPr lang="en-US" altLang="zh-CN" dirty="0"/>
              <a:t>2</a:t>
            </a:r>
            <a:r>
              <a:rPr lang="zh-CN" altLang="en-US" dirty="0"/>
              <a:t>或者</a:t>
            </a:r>
            <a:r>
              <a:rPr lang="en-US" altLang="zh-CN" dirty="0"/>
              <a:t>3</a:t>
            </a:r>
            <a:r>
              <a:rPr lang="zh-CN" altLang="en-US" dirty="0"/>
              <a:t>。</a:t>
            </a:r>
            <a:r>
              <a:rPr lang="zh-CN" altLang="en-US" b="1" u="sng" dirty="0">
                <a:solidFill>
                  <a:srgbClr val="FFFF00"/>
                </a:solidFill>
              </a:rPr>
              <a:t>以 </a:t>
            </a:r>
            <a:r>
              <a:rPr lang="en-US" altLang="zh-CN" b="1" u="sng" dirty="0">
                <a:solidFill>
                  <a:srgbClr val="FFFF00"/>
                </a:solidFill>
              </a:rPr>
              <a:t>N = 2 </a:t>
            </a:r>
            <a:r>
              <a:rPr lang="zh-CN" altLang="en-US" b="1" u="sng" dirty="0">
                <a:solidFill>
                  <a:srgbClr val="FFFF00"/>
                </a:solidFill>
              </a:rPr>
              <a:t>为例对字符串</a:t>
            </a:r>
            <a:r>
              <a:rPr lang="en-US" altLang="zh-CN" dirty="0"/>
              <a:t>Gorbachev</a:t>
            </a:r>
            <a:r>
              <a:rPr lang="zh-CN" altLang="en-US" dirty="0"/>
              <a:t>和</a:t>
            </a:r>
            <a:r>
              <a:rPr lang="en-US" altLang="zh-CN" dirty="0" err="1"/>
              <a:t>Gorbechyov</a:t>
            </a:r>
            <a:r>
              <a:rPr lang="zh-CN" altLang="en-US" b="1" u="sng" dirty="0">
                <a:solidFill>
                  <a:srgbClr val="FFFF00"/>
                </a:solidFill>
              </a:rPr>
              <a:t>进行分段</a:t>
            </a:r>
            <a:r>
              <a:rPr lang="zh-CN" altLang="en-US" dirty="0"/>
              <a:t>，可得如下结果（我们用下画线标出了其中的公共子串）</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r>
              <a:rPr lang="zh-CN" altLang="en-US" dirty="0"/>
              <a:t>结合上面的公式，即可算得两个字符串之间的距离是</a:t>
            </a:r>
            <a:r>
              <a:rPr lang="en-US" altLang="zh-CN" dirty="0"/>
              <a:t>8 + 9 − 2 × 4 = 9</a:t>
            </a:r>
            <a:r>
              <a:rPr lang="zh-CN" altLang="en-US" dirty="0"/>
              <a:t>。显然，字符串之间的距离越小，它们就越接近。当两个字符串完全相等的时候，它们之间的距离就是</a:t>
            </a:r>
            <a:r>
              <a:rPr lang="en-US" altLang="zh-CN" dirty="0"/>
              <a:t>0</a:t>
            </a:r>
            <a:r>
              <a:rPr lang="zh-CN" altLang="en-US" dirty="0"/>
              <a:t>。</a:t>
            </a:r>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AE9EE4EC-5A99-4246-AB13-094731E1C4A7}"/>
              </a:ext>
            </a:extLst>
          </p:cNvPr>
          <p:cNvPicPr>
            <a:picLocks noChangeAspect="1"/>
          </p:cNvPicPr>
          <p:nvPr/>
        </p:nvPicPr>
        <p:blipFill>
          <a:blip r:embed="rId2"/>
          <a:stretch>
            <a:fillRect/>
          </a:stretch>
        </p:blipFill>
        <p:spPr>
          <a:xfrm>
            <a:off x="3813936" y="2507128"/>
            <a:ext cx="4564125" cy="482744"/>
          </a:xfrm>
          <a:prstGeom prst="rect">
            <a:avLst/>
          </a:prstGeom>
        </p:spPr>
      </p:pic>
      <p:pic>
        <p:nvPicPr>
          <p:cNvPr id="6" name="图片 5">
            <a:extLst>
              <a:ext uri="{FF2B5EF4-FFF2-40B4-BE49-F238E27FC236}">
                <a16:creationId xmlns:a16="http://schemas.microsoft.com/office/drawing/2014/main" id="{7926843B-4C7C-49BD-BBEF-D5A6DB31CC59}"/>
              </a:ext>
            </a:extLst>
          </p:cNvPr>
          <p:cNvPicPr>
            <a:picLocks noChangeAspect="1"/>
          </p:cNvPicPr>
          <p:nvPr/>
        </p:nvPicPr>
        <p:blipFill rotWithShape="1">
          <a:blip r:embed="rId3">
            <a:extLst>
              <a:ext uri="{28A0092B-C50C-407E-A947-70E740481C1C}">
                <a14:useLocalDpi xmlns:a14="http://schemas.microsoft.com/office/drawing/2010/main" val="0"/>
              </a:ext>
            </a:extLst>
          </a:blip>
          <a:srcRect t="3255"/>
          <a:stretch/>
        </p:blipFill>
        <p:spPr>
          <a:xfrm>
            <a:off x="4470314" y="3793436"/>
            <a:ext cx="3251367" cy="946126"/>
          </a:xfrm>
          <a:prstGeom prst="rect">
            <a:avLst/>
          </a:prstGeom>
        </p:spPr>
      </p:pic>
    </p:spTree>
    <p:extLst>
      <p:ext uri="{BB962C8B-B14F-4D97-AF65-F5344CB8AC3E}">
        <p14:creationId xmlns:p14="http://schemas.microsoft.com/office/powerpoint/2010/main" val="356764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148BD-4D32-45D5-8164-330AD56D9F20}"/>
              </a:ext>
            </a:extLst>
          </p:cNvPr>
          <p:cNvSpPr>
            <a:spLocks noGrp="1"/>
          </p:cNvSpPr>
          <p:nvPr>
            <p:ph type="title"/>
          </p:nvPr>
        </p:nvSpPr>
        <p:spPr>
          <a:xfrm>
            <a:off x="623455" y="0"/>
            <a:ext cx="9524361" cy="609601"/>
          </a:xfrm>
        </p:spPr>
        <p:txBody>
          <a:bodyPr/>
          <a:lstStyle/>
          <a:p>
            <a:r>
              <a:rPr lang="en-US" altLang="zh-CN" dirty="0"/>
              <a:t>N-Gram</a:t>
            </a:r>
            <a:r>
              <a:rPr lang="zh-CN" altLang="en-US" dirty="0"/>
              <a:t>（有时也称为</a:t>
            </a:r>
            <a:r>
              <a:rPr lang="en-US" altLang="zh-CN" dirty="0"/>
              <a:t>N</a:t>
            </a:r>
            <a:r>
              <a:rPr lang="zh-CN" altLang="en-US" dirty="0"/>
              <a:t>元模型）</a:t>
            </a:r>
          </a:p>
        </p:txBody>
      </p:sp>
      <p:sp>
        <p:nvSpPr>
          <p:cNvPr id="3" name="内容占位符 2">
            <a:extLst>
              <a:ext uri="{FF2B5EF4-FFF2-40B4-BE49-F238E27FC236}">
                <a16:creationId xmlns:a16="http://schemas.microsoft.com/office/drawing/2014/main" id="{AE657CAD-CAAF-4899-BBC9-4361332EFD38}"/>
              </a:ext>
            </a:extLst>
          </p:cNvPr>
          <p:cNvSpPr>
            <a:spLocks noGrp="1"/>
          </p:cNvSpPr>
          <p:nvPr>
            <p:ph idx="1"/>
          </p:nvPr>
        </p:nvSpPr>
        <p:spPr>
          <a:xfrm>
            <a:off x="623455" y="609601"/>
            <a:ext cx="10903527" cy="6248399"/>
          </a:xfrm>
        </p:spPr>
        <p:txBody>
          <a:bodyPr/>
          <a:lstStyle/>
          <a:p>
            <a:r>
              <a:rPr lang="zh-CN" altLang="en-US" dirty="0"/>
              <a:t>预计或者评估一个句子是否合理</a:t>
            </a:r>
            <a:endParaRPr lang="en-US" altLang="zh-CN" dirty="0"/>
          </a:p>
          <a:p>
            <a:pPr marL="0" indent="0">
              <a:buNone/>
            </a:pPr>
            <a:r>
              <a:rPr lang="zh-CN" altLang="en-US" dirty="0"/>
              <a:t>如果我们有一个由 </a:t>
            </a:r>
            <a:r>
              <a:rPr lang="en-US" altLang="zh-CN" dirty="0"/>
              <a:t>m </a:t>
            </a:r>
            <a:r>
              <a:rPr lang="zh-CN" altLang="en-US" dirty="0"/>
              <a:t>个词组成的序列（或者说一个句子），我们希望算得概率 </a:t>
            </a:r>
            <a:r>
              <a:rPr lang="en-US" altLang="zh-CN" dirty="0"/>
              <a:t>P(w1,w2,⋯,wm) </a:t>
            </a:r>
            <a:r>
              <a:rPr lang="zh-CN" altLang="en-US" dirty="0"/>
              <a:t>，根据链式规则，可得 </a:t>
            </a:r>
            <a:endParaRPr lang="en-US" altLang="zh-CN" dirty="0"/>
          </a:p>
          <a:p>
            <a:pPr marL="0" indent="0">
              <a:buNone/>
            </a:pPr>
            <a:endParaRPr lang="en-US" altLang="zh-CN" dirty="0"/>
          </a:p>
          <a:p>
            <a:pPr marL="0" indent="0">
              <a:buNone/>
            </a:pPr>
            <a:r>
              <a:rPr lang="zh-CN" altLang="en-US" dirty="0"/>
              <a:t>这个概率显然并不好算，不妨利用</a:t>
            </a:r>
            <a:r>
              <a:rPr lang="zh-CN" altLang="en-US" b="1" u="sng" dirty="0">
                <a:solidFill>
                  <a:srgbClr val="FFFF00"/>
                </a:solidFill>
              </a:rPr>
              <a:t>马尔科夫链的假设</a:t>
            </a:r>
            <a:r>
              <a:rPr lang="zh-CN" altLang="en-US" dirty="0"/>
              <a:t>，即当前这个词仅仅跟前面几个有限的词相关，因此也就不必追溯到最开始的那个词，这样便可以大幅缩减上诉算式的长度。即 </a:t>
            </a:r>
            <a:endParaRPr lang="en-US" altLang="zh-CN" dirty="0"/>
          </a:p>
          <a:p>
            <a:pPr marL="0" indent="0">
              <a:buNone/>
            </a:pPr>
            <a:endParaRPr lang="en-US" altLang="zh-CN" dirty="0"/>
          </a:p>
          <a:p>
            <a:r>
              <a:rPr lang="zh-CN" altLang="en-US" dirty="0"/>
              <a:t>这样一来，我们降“从头算”变成了只算“前</a:t>
            </a:r>
            <a:r>
              <a:rPr lang="zh-CN" altLang="en-US" b="1" u="sng" dirty="0">
                <a:solidFill>
                  <a:srgbClr val="FFFF00"/>
                </a:solidFill>
              </a:rPr>
              <a:t>几个</a:t>
            </a:r>
            <a:r>
              <a:rPr lang="zh-CN" altLang="en-US" dirty="0"/>
              <a:t>”，根据</a:t>
            </a:r>
            <a:r>
              <a:rPr lang="en-US" altLang="zh-CN" dirty="0"/>
              <a:t>N</a:t>
            </a:r>
            <a:r>
              <a:rPr lang="zh-CN" altLang="en-US" dirty="0"/>
              <a:t>的定义，我们的“</a:t>
            </a:r>
            <a:r>
              <a:rPr lang="zh-CN" altLang="en-US" b="1" u="sng" dirty="0">
                <a:solidFill>
                  <a:srgbClr val="FFFF00"/>
                </a:solidFill>
              </a:rPr>
              <a:t>几个</a:t>
            </a:r>
            <a:r>
              <a:rPr lang="zh-CN" altLang="en-US" dirty="0"/>
              <a:t>”也有不同下面分别是</a:t>
            </a:r>
            <a:r>
              <a:rPr lang="en-US" altLang="zh-CN" dirty="0"/>
              <a:t>n=1,2,3</a:t>
            </a:r>
            <a:r>
              <a:rPr lang="zh-CN" altLang="en-US" dirty="0"/>
              <a:t>的情况，有分别成为一</a:t>
            </a:r>
            <a:r>
              <a:rPr lang="en-US" altLang="zh-CN" dirty="0"/>
              <a:t>/</a:t>
            </a:r>
            <a:r>
              <a:rPr lang="zh-CN" altLang="en-US" dirty="0"/>
              <a:t>二</a:t>
            </a:r>
            <a:r>
              <a:rPr lang="en-US" altLang="zh-CN" dirty="0"/>
              <a:t>/</a:t>
            </a:r>
            <a:r>
              <a:rPr lang="zh-CN" altLang="en-US" dirty="0"/>
              <a:t>三元模型</a:t>
            </a:r>
            <a:endParaRPr lang="en-US" altLang="zh-CN" dirty="0"/>
          </a:p>
          <a:p>
            <a:pPr marL="0" indent="0">
              <a:buNone/>
            </a:pPr>
            <a:endParaRPr lang="en-US" altLang="zh-CN" dirty="0"/>
          </a:p>
          <a:p>
            <a:pPr marL="0" indent="0">
              <a:buNone/>
            </a:pPr>
            <a:endParaRPr lang="en-US" altLang="zh-CN" dirty="0"/>
          </a:p>
          <a:p>
            <a:r>
              <a:rPr lang="zh-CN" altLang="en-US" dirty="0"/>
              <a:t>接下来的思路就比较明确了，可以利用最大似然法来求出一组参数，使得训练样本的概率取得最大值。</a:t>
            </a:r>
            <a:r>
              <a:rPr lang="en-US" altLang="zh-CN" dirty="0"/>
              <a:t>(</a:t>
            </a:r>
            <a:r>
              <a:rPr lang="zh-CN" altLang="en-US" dirty="0"/>
              <a:t>其实就是基于统计，</a:t>
            </a:r>
            <a:r>
              <a:rPr lang="en-US" altLang="zh-CN" dirty="0"/>
              <a:t>C</a:t>
            </a:r>
            <a:r>
              <a:rPr lang="zh-CN" altLang="en-US" dirty="0"/>
              <a:t>表示</a:t>
            </a:r>
            <a:r>
              <a:rPr lang="en-US" altLang="zh-CN" dirty="0"/>
              <a:t>count)</a:t>
            </a:r>
          </a:p>
          <a:p>
            <a:endParaRPr lang="zh-CN" altLang="en-US" dirty="0"/>
          </a:p>
        </p:txBody>
      </p:sp>
      <p:pic>
        <p:nvPicPr>
          <p:cNvPr id="4" name="图片 3">
            <a:extLst>
              <a:ext uri="{FF2B5EF4-FFF2-40B4-BE49-F238E27FC236}">
                <a16:creationId xmlns:a16="http://schemas.microsoft.com/office/drawing/2014/main" id="{72801C74-A659-4804-8657-B1A18B64671F}"/>
              </a:ext>
            </a:extLst>
          </p:cNvPr>
          <p:cNvPicPr>
            <a:picLocks noChangeAspect="1"/>
          </p:cNvPicPr>
          <p:nvPr/>
        </p:nvPicPr>
        <p:blipFill>
          <a:blip r:embed="rId2"/>
          <a:stretch>
            <a:fillRect/>
          </a:stretch>
        </p:blipFill>
        <p:spPr>
          <a:xfrm>
            <a:off x="2296041" y="1745672"/>
            <a:ext cx="7599918" cy="413039"/>
          </a:xfrm>
          <a:prstGeom prst="rect">
            <a:avLst/>
          </a:prstGeom>
        </p:spPr>
      </p:pic>
      <p:pic>
        <p:nvPicPr>
          <p:cNvPr id="5" name="图片 4">
            <a:extLst>
              <a:ext uri="{FF2B5EF4-FFF2-40B4-BE49-F238E27FC236}">
                <a16:creationId xmlns:a16="http://schemas.microsoft.com/office/drawing/2014/main" id="{3740F7BE-0674-41E4-BA66-1E20D2D9AC60}"/>
              </a:ext>
            </a:extLst>
          </p:cNvPr>
          <p:cNvPicPr>
            <a:picLocks noChangeAspect="1"/>
          </p:cNvPicPr>
          <p:nvPr/>
        </p:nvPicPr>
        <p:blipFill>
          <a:blip r:embed="rId3"/>
          <a:stretch>
            <a:fillRect/>
          </a:stretch>
        </p:blipFill>
        <p:spPr>
          <a:xfrm>
            <a:off x="3204727" y="2881743"/>
            <a:ext cx="5782546" cy="413039"/>
          </a:xfrm>
          <a:prstGeom prst="rect">
            <a:avLst/>
          </a:prstGeom>
        </p:spPr>
      </p:pic>
      <p:pic>
        <p:nvPicPr>
          <p:cNvPr id="7" name="图片 6">
            <a:extLst>
              <a:ext uri="{FF2B5EF4-FFF2-40B4-BE49-F238E27FC236}">
                <a16:creationId xmlns:a16="http://schemas.microsoft.com/office/drawing/2014/main" id="{FC969208-95C4-4E42-90F6-9FC9F090DBD3}"/>
              </a:ext>
            </a:extLst>
          </p:cNvPr>
          <p:cNvPicPr>
            <a:picLocks noChangeAspect="1"/>
          </p:cNvPicPr>
          <p:nvPr/>
        </p:nvPicPr>
        <p:blipFill>
          <a:blip r:embed="rId4"/>
          <a:stretch>
            <a:fillRect/>
          </a:stretch>
        </p:blipFill>
        <p:spPr>
          <a:xfrm>
            <a:off x="385084" y="4179098"/>
            <a:ext cx="3271887" cy="744249"/>
          </a:xfrm>
          <a:prstGeom prst="rect">
            <a:avLst/>
          </a:prstGeom>
        </p:spPr>
      </p:pic>
      <p:pic>
        <p:nvPicPr>
          <p:cNvPr id="8" name="图片 7">
            <a:extLst>
              <a:ext uri="{FF2B5EF4-FFF2-40B4-BE49-F238E27FC236}">
                <a16:creationId xmlns:a16="http://schemas.microsoft.com/office/drawing/2014/main" id="{30A5D509-BE51-471B-9B8F-6606D5DEF62F}"/>
              </a:ext>
            </a:extLst>
          </p:cNvPr>
          <p:cNvPicPr>
            <a:picLocks noChangeAspect="1"/>
          </p:cNvPicPr>
          <p:nvPr/>
        </p:nvPicPr>
        <p:blipFill>
          <a:blip r:embed="rId5"/>
          <a:stretch>
            <a:fillRect/>
          </a:stretch>
        </p:blipFill>
        <p:spPr>
          <a:xfrm>
            <a:off x="4103349" y="4202260"/>
            <a:ext cx="3526771" cy="721087"/>
          </a:xfrm>
          <a:prstGeom prst="rect">
            <a:avLst/>
          </a:prstGeom>
        </p:spPr>
      </p:pic>
      <p:pic>
        <p:nvPicPr>
          <p:cNvPr id="9" name="图片 8">
            <a:extLst>
              <a:ext uri="{FF2B5EF4-FFF2-40B4-BE49-F238E27FC236}">
                <a16:creationId xmlns:a16="http://schemas.microsoft.com/office/drawing/2014/main" id="{6EC2BFA6-EC5B-40F5-B7DB-A44E813879DD}"/>
              </a:ext>
            </a:extLst>
          </p:cNvPr>
          <p:cNvPicPr>
            <a:picLocks noChangeAspect="1"/>
          </p:cNvPicPr>
          <p:nvPr/>
        </p:nvPicPr>
        <p:blipFill>
          <a:blip r:embed="rId6"/>
          <a:stretch>
            <a:fillRect/>
          </a:stretch>
        </p:blipFill>
        <p:spPr>
          <a:xfrm>
            <a:off x="7945312" y="4202260"/>
            <a:ext cx="4000338" cy="744249"/>
          </a:xfrm>
          <a:prstGeom prst="rect">
            <a:avLst/>
          </a:prstGeom>
        </p:spPr>
      </p:pic>
      <p:pic>
        <p:nvPicPr>
          <p:cNvPr id="10" name="图片 9">
            <a:extLst>
              <a:ext uri="{FF2B5EF4-FFF2-40B4-BE49-F238E27FC236}">
                <a16:creationId xmlns:a16="http://schemas.microsoft.com/office/drawing/2014/main" id="{08F1DF9E-AC77-4B17-87C5-9A781C48F7A7}"/>
              </a:ext>
            </a:extLst>
          </p:cNvPr>
          <p:cNvPicPr>
            <a:picLocks noChangeAspect="1"/>
          </p:cNvPicPr>
          <p:nvPr/>
        </p:nvPicPr>
        <p:blipFill>
          <a:blip r:embed="rId7"/>
          <a:stretch>
            <a:fillRect/>
          </a:stretch>
        </p:blipFill>
        <p:spPr>
          <a:xfrm>
            <a:off x="2098854" y="5634052"/>
            <a:ext cx="8624564" cy="1223948"/>
          </a:xfrm>
          <a:prstGeom prst="rect">
            <a:avLst/>
          </a:prstGeom>
        </p:spPr>
      </p:pic>
    </p:spTree>
    <p:extLst>
      <p:ext uri="{BB962C8B-B14F-4D97-AF65-F5344CB8AC3E}">
        <p14:creationId xmlns:p14="http://schemas.microsoft.com/office/powerpoint/2010/main" val="40948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1652</TotalTime>
  <Words>6478</Words>
  <Application>Microsoft Office PowerPoint</Application>
  <PresentationFormat>宽屏</PresentationFormat>
  <Paragraphs>354</Paragraphs>
  <Slides>37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Arial</vt:lpstr>
      <vt:lpstr>Century Gothic</vt:lpstr>
      <vt:lpstr>Times New Roman</vt:lpstr>
      <vt:lpstr>Wingdings 3</vt:lpstr>
      <vt:lpstr>离子</vt:lpstr>
      <vt:lpstr>word embedding &amp; BERT</vt:lpstr>
      <vt:lpstr>Word embedding的” embedding”是什么意思？</vt:lpstr>
      <vt:lpstr>ppt结构</vt:lpstr>
      <vt:lpstr>word representation(词表示)的方式</vt:lpstr>
      <vt:lpstr>Knowledge-based representation (基于已有知识)</vt:lpstr>
      <vt:lpstr>词的离散表示corpus-based representation one-hot（独热编码）</vt:lpstr>
      <vt:lpstr>co-occurrence matrix共生矩阵/灰度共生矩阵/共现矩阵</vt:lpstr>
      <vt:lpstr>词的分布式表达  N-Gram（有时也称为N元模型）</vt:lpstr>
      <vt:lpstr>N-Gram（有时也称为N元模型）</vt:lpstr>
      <vt:lpstr>N-Gram实例</vt:lpstr>
      <vt:lpstr>词嵌入模型</vt:lpstr>
      <vt:lpstr>NLM</vt:lpstr>
      <vt:lpstr>      NLM</vt:lpstr>
      <vt:lpstr>Word2Vec</vt:lpstr>
      <vt:lpstr>先说一下cbow和skip-gram在DNN上的应用</vt:lpstr>
      <vt:lpstr>CBOW   连续词袋模型continuous bag-of-words</vt:lpstr>
      <vt:lpstr>Skip-gram（连续。。跳元儿模型？？） Continuous Skip-gram Model</vt:lpstr>
      <vt:lpstr>word2vec基础之霍夫曼树</vt:lpstr>
      <vt:lpstr>Hierarchical Softmax  (层次softmax函数) </vt:lpstr>
      <vt:lpstr>Hierarchical Softmax(层次softmax函数)</vt:lpstr>
      <vt:lpstr>Hierarchical Softmax(层次softmax函数)的梯度计算</vt:lpstr>
      <vt:lpstr>基于Hierarchical Softmax的CBOW模型</vt:lpstr>
      <vt:lpstr>基于Hierarchical Softmax的Skip-Gram模型</vt:lpstr>
      <vt:lpstr>Negative Sampling（负采样） </vt:lpstr>
      <vt:lpstr>Negative Sampling（负采样）</vt:lpstr>
      <vt:lpstr>基于Negative Sampling的CBOW模型</vt:lpstr>
      <vt:lpstr>基于Negative Sampling的Skip-Gram模型</vt:lpstr>
      <vt:lpstr>其他工具   Fasttext</vt:lpstr>
      <vt:lpstr>其他工具   GloVe  </vt:lpstr>
      <vt:lpstr>PowerPoint 演示文稿</vt:lpstr>
      <vt:lpstr>BERT——发展历程</vt:lpstr>
      <vt:lpstr>BERT- transformer预训练</vt:lpstr>
      <vt:lpstr>BERT——单向语言模型的训练</vt:lpstr>
      <vt:lpstr>BERT——其他</vt:lpstr>
      <vt:lpstr>回顾一下ppt结构</vt:lpstr>
      <vt:lpstr>参考资料1</vt:lpstr>
      <vt:lpstr>参考资料2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 &amp; BERT</dc:title>
  <dc:creator>G50</dc:creator>
  <cp:lastModifiedBy>G50</cp:lastModifiedBy>
  <cp:revision>750</cp:revision>
  <dcterms:created xsi:type="dcterms:W3CDTF">2018-12-15T12:11:23Z</dcterms:created>
  <dcterms:modified xsi:type="dcterms:W3CDTF">2018-12-19T04:53:58Z</dcterms:modified>
</cp:coreProperties>
</file>