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8" r:id="rId13"/>
    <p:sldId id="266" r:id="rId14"/>
    <p:sldId id="271" r:id="rId15"/>
    <p:sldId id="269" r:id="rId16"/>
    <p:sldId id="272" r:id="rId17"/>
    <p:sldId id="273" r:id="rId18"/>
    <p:sldId id="270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CKLA" initials="N" lastIdx="3" clrIdx="0">
    <p:extLst>
      <p:ext uri="{19B8F6BF-5375-455C-9EA6-DF929625EA0E}">
        <p15:presenceInfo xmlns:p15="http://schemas.microsoft.com/office/powerpoint/2012/main" userId="NCK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490" autoAdjust="0"/>
  </p:normalViewPr>
  <p:slideViewPr>
    <p:cSldViewPr snapToGrid="0">
      <p:cViewPr varScale="1">
        <p:scale>
          <a:sx n="82" d="100"/>
          <a:sy n="82" d="100"/>
        </p:scale>
        <p:origin x="96" y="666"/>
      </p:cViewPr>
      <p:guideLst/>
    </p:cSldViewPr>
  </p:slideViewPr>
  <p:outlineViewPr>
    <p:cViewPr>
      <p:scale>
        <a:sx n="33" d="100"/>
        <a:sy n="33" d="100"/>
      </p:scale>
      <p:origin x="0" y="-15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02322-1CAB-4976-A03B-07B9869CE75F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EA0CC-2122-41F4-A6A2-59AD47A98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36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EA0CC-2122-41F4-A6A2-59AD47A9825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61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F4573-B426-4906-927E-E221EB63D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3EA890-7BCD-438B-A070-694C1142D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38942-C956-4F06-9E76-1EA376A3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6F315-DD6A-4EC2-AF0B-8CB77EC9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2CD74-995A-4371-9B85-7ADC335D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66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702F5-A624-4F48-863A-C0245E0E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A69D1E-F975-4F92-844C-D0DD7D766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F7BF1-3416-490F-A2EE-7EA364DA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BDF2A-12FC-4B32-9EA4-AE70A760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1CC24-7853-476A-9422-BD221532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23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A1AC34-51E6-414A-98E3-7739D3C50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F3D5F8-9D2C-4D71-AE1E-EA7F29D6C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54D30-B2DC-4B09-905A-B8D9923D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ECE0A-2D30-474C-8276-49776736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DFD27-DBD5-47CB-89B2-A0D56E54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09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43A84-BC42-40D5-B303-B8DF6BD4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BB3C0-8055-4649-B190-124962DF3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8E250-55C2-4714-B37C-7EB176DB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97D34-4148-4624-81D6-47441209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E72FD-C1EF-4001-9FF5-F3192DC1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4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76184-AED5-4D02-B8FF-DAD68F79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4997C0-5F1D-40CD-B4F4-F9D3A8523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3599A-CD7A-42A1-A28F-B1EC18A9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72C23A-6740-4300-AC6F-B63D5119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A411D-7259-42BC-BEF7-9346C4E3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01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E150E-8991-45FB-A2C4-50B60EB3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708B1-7D62-4494-97EE-B9CA5C746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29B4C7-DAF1-4276-9BD0-C1178CAB6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9C0538-3C07-416B-8174-33C4FB54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54FABC-0ED2-40D6-89D1-4A0CD024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BCE137-4A38-4E4D-A7BA-60969328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03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51561-26F2-4EAA-BCD9-C97E7897F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45E095-E59C-4127-BBD0-D2FDFBE46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104A00-91BA-4F4F-9A16-F3C31FA0A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8E31FD-C5D9-4D62-8880-5A2442ECC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557234-9500-40B9-B9BD-00D1BAFF1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9DC615-BB51-42A1-BA59-8405F259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D1B86B-E5C0-40C2-9646-D78D3060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5D9E20-48F2-4820-9AE6-4CED1A3D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05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89E8B-5B31-4D64-982B-80C34896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DFF4A0-70DF-4D67-A526-331F0503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ECFB2D-D9DA-4ED1-AEB3-C62B97A6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0EF0A6-C3CA-4272-876F-9923CBF4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F582D6-F96F-42CB-B716-6A6A782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F2356C-4BA5-494D-AB37-DB842B56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F78EB2-A877-49B5-94C6-14144F5B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90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884AF-7C06-477E-A13B-98B30AC5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EB4873-4443-44ED-9B83-658888061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242D25-FCA0-4DC8-B425-86684CA6F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604632-FC80-4BFF-ABF4-E87F11A8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CE0AD7-60F2-484B-8635-3E49C9C7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C0E2D9-C3C3-4DA6-8FE3-E1478895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64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0F514-40E7-4580-9268-496431CB7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82E285-C561-4B7B-9782-C7EBB054D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E1D6DE-BFA7-4C0E-9ADE-86CD012F9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02E511-9F50-41EC-9FE4-02DE77E8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5B0F-C093-4C68-8C01-D87AA6A6B6C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ECD112-6A5A-4DC3-9FA1-BEC664C0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E4374-B068-4B72-AAEB-8065BF6A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05B3-D55B-4FEB-A327-DA61E896D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5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F50A4F-1635-4E1E-A69E-651E5FA97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5A8D2E-9848-42A9-884B-B4B7703FB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BCFF5-CEEC-498E-88A3-B23475737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85B0F-C093-4C68-8C01-D87AA6A6B6C9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04218-9919-4E2E-BCA8-06D84F074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F248D-B90B-4007-8DA9-B86794575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E05B3-D55B-4FEB-A327-DA61E896D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0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7AB88-7C52-4DED-ADA5-C7C7AA6CC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236765" cy="1655762"/>
          </a:xfrm>
        </p:spPr>
        <p:txBody>
          <a:bodyPr>
            <a:normAutofit/>
          </a:bodyPr>
          <a:lstStyle/>
          <a:p>
            <a:r>
              <a:rPr lang="zh-CN" altLang="en-US" sz="8000" dirty="0"/>
              <a:t>朴素贝叶斯法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14D605-5A92-45B9-93F0-54D7DB6B9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                          展示：武子晗</a:t>
            </a:r>
            <a:r>
              <a:rPr lang="en-US" altLang="zh-CN" dirty="0"/>
              <a:t>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10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22AF1-8719-4ACE-964B-01F90C79F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/>
          <a:lstStyle/>
          <a:p>
            <a:pPr algn="ctr"/>
            <a:r>
              <a:rPr lang="zh-CN" altLang="en-US" dirty="0"/>
              <a:t>后验概率最大化的含义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AB5421B-D3AE-44B3-958D-65CAB1682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443"/>
            <a:ext cx="10515600" cy="512052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    结论：期望风险最小化等价于后验概率最大化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E36717CE-5772-4F16-A801-4ED0542E5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026" y="1171852"/>
            <a:ext cx="8845948" cy="34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549EA-4A02-4341-91BB-96694BA63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909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最大似然估计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D2D39-7DB7-46A2-A2C3-A359A9B9A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6" y="719092"/>
            <a:ext cx="10990556" cy="613890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最大似然估计的目的就是：利用已知的样本结果，反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推最有可能（最大概率）导致这样结果的参数值。    </a:t>
            </a:r>
            <a:endParaRPr lang="en-US" altLang="zh-CN" sz="2000" dirty="0"/>
          </a:p>
          <a:p>
            <a:r>
              <a:rPr lang="zh-CN" altLang="en-US" sz="2000" dirty="0"/>
              <a:t>原理：极大似然估计是建立在极大似然原理的基础上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的一个统计方法，是概率论在统计学中的应用。极大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似然估计提供了一种给定观察数据来评估模型参数的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方法，即：“模型已定，参数未知”。通过若干次试验，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观察其结果，利用试验结果得到某个参数值能够使样本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出现的概率为最大，则称为极大似然估计。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394592-C0E3-452C-A337-32725D801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254" y="719092"/>
            <a:ext cx="5427746" cy="37791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006926-FF3D-4035-9FEB-032CF0B71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39" y="4498224"/>
            <a:ext cx="10077529" cy="20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0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7FE37-2212-44D1-88B7-DE30D1D1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785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最大似然估计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5BF6E-C77A-4708-A43C-A19CA94D2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3582"/>
            <a:ext cx="12192000" cy="617441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其中</a:t>
            </a:r>
            <a:r>
              <a:rPr lang="en-US" altLang="zh-CN" sz="2400" dirty="0" err="1"/>
              <a:t>yi</a:t>
            </a:r>
            <a:r>
              <a:rPr lang="en-US" altLang="zh-CN" sz="2400" dirty="0"/>
              <a:t>=Ck</a:t>
            </a:r>
            <a:r>
              <a:rPr lang="zh-CN" altLang="en-US" sz="2400" dirty="0"/>
              <a:t>时  </a:t>
            </a:r>
            <a:r>
              <a:rPr lang="en-US" altLang="zh-CN" sz="2400" dirty="0"/>
              <a:t>I(</a:t>
            </a:r>
            <a:r>
              <a:rPr lang="en-US" altLang="zh-CN" sz="2400" dirty="0" err="1"/>
              <a:t>yi</a:t>
            </a:r>
            <a:r>
              <a:rPr lang="en-US" altLang="zh-CN" sz="2400" dirty="0"/>
              <a:t>=Ck)=1</a:t>
            </a:r>
            <a:r>
              <a:rPr lang="zh-CN" altLang="en-US" sz="2400" dirty="0"/>
              <a:t>；</a:t>
            </a:r>
            <a:r>
              <a:rPr lang="en-US" altLang="zh-CN" sz="2400" dirty="0"/>
              <a:t> </a:t>
            </a:r>
            <a:r>
              <a:rPr lang="en-US" altLang="zh-CN" sz="2400" dirty="0" err="1"/>
              <a:t>yi</a:t>
            </a:r>
            <a:r>
              <a:rPr lang="zh-CN" altLang="en-US" sz="2400" dirty="0"/>
              <a:t>≠</a:t>
            </a:r>
            <a:r>
              <a:rPr lang="en-US" altLang="zh-CN" sz="2400" dirty="0"/>
              <a:t>Ck</a:t>
            </a:r>
            <a:r>
              <a:rPr lang="zh-CN" altLang="en-US" sz="2400" dirty="0"/>
              <a:t>时</a:t>
            </a:r>
            <a:r>
              <a:rPr lang="en-US" altLang="zh-CN" sz="2400" dirty="0"/>
              <a:t> I(</a:t>
            </a:r>
            <a:r>
              <a:rPr lang="en-US" altLang="zh-CN" sz="2400" dirty="0" err="1"/>
              <a:t>yi</a:t>
            </a:r>
            <a:r>
              <a:rPr lang="en-US" altLang="zh-CN" sz="2400" dirty="0"/>
              <a:t>=Ck)=0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B0C6A4-ACB1-4231-912B-AD747244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198" y="1104137"/>
            <a:ext cx="9017604" cy="558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6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9250A-139D-42BD-9A4E-3EED50FC8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7027"/>
            <a:ext cx="10515600" cy="556993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朴素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贝叶斯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算法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(</a:t>
            </a:r>
            <a:r>
              <a:rPr lang="zh-CN" altLang="en-US" sz="3200" dirty="0"/>
              <a:t>用于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编程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57ADAA-5A94-49DB-B4BB-A739EF91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688" y="0"/>
            <a:ext cx="7301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2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F6DBE-9226-4074-BCF5-077177BE1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4556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接下来是代码实例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12133B-F66A-49B6-BF49-95A6718976B4}"/>
              </a:ext>
            </a:extLst>
          </p:cNvPr>
          <p:cNvSpPr txBox="1"/>
          <p:nvPr/>
        </p:nvSpPr>
        <p:spPr>
          <a:xfrm>
            <a:off x="62144" y="22282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题目：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FBF0D1-FCB8-4316-87EF-BA17CE674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8" y="1936225"/>
            <a:ext cx="11499542" cy="419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2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9AB1156-5F7B-4097-B658-514BBF33E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5" y="0"/>
            <a:ext cx="11319029" cy="685602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DCA9E9B-F063-4606-9E32-9C2799027023}"/>
              </a:ext>
            </a:extLst>
          </p:cNvPr>
          <p:cNvSpPr txBox="1"/>
          <p:nvPr/>
        </p:nvSpPr>
        <p:spPr>
          <a:xfrm>
            <a:off x="4745115" y="1731146"/>
            <a:ext cx="224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训练集</a:t>
            </a:r>
            <a:r>
              <a:rPr lang="en-US" altLang="zh-CN" dirty="0">
                <a:solidFill>
                  <a:schemeClr val="bg1"/>
                </a:solidFill>
              </a:rPr>
              <a:t>(training data)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5EC7BA-6C39-4AFF-A0BD-4F0DFE26F88B}"/>
              </a:ext>
            </a:extLst>
          </p:cNvPr>
          <p:cNvSpPr txBox="1"/>
          <p:nvPr/>
        </p:nvSpPr>
        <p:spPr>
          <a:xfrm>
            <a:off x="4745115" y="4705225"/>
            <a:ext cx="298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测试数据</a:t>
            </a:r>
            <a:r>
              <a:rPr lang="en-US" altLang="zh-CN" dirty="0">
                <a:solidFill>
                  <a:schemeClr val="bg1"/>
                </a:solidFill>
              </a:rPr>
              <a:t>(testing data)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191D92B-87C1-4CC1-ADF5-E9E68B82ABD1}"/>
                  </a:ext>
                </a:extLst>
              </p:cNvPr>
              <p:cNvSpPr txBox="1"/>
              <p:nvPr/>
            </p:nvSpPr>
            <p:spPr>
              <a:xfrm>
                <a:off x="6596109" y="5246703"/>
                <a:ext cx="4616388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的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2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个特征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 ={1,2,3}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={S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M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L}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191D92B-87C1-4CC1-ADF5-E9E68B82A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109" y="5246703"/>
                <a:ext cx="4616388" cy="387927"/>
              </a:xfrm>
              <a:prstGeom prst="rect">
                <a:avLst/>
              </a:prstGeom>
              <a:blipFill>
                <a:blip r:embed="rId3"/>
                <a:stretch>
                  <a:fillRect t="-4762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A47E781F-73A0-4F95-B264-C5903F1768CE}"/>
              </a:ext>
            </a:extLst>
          </p:cNvPr>
          <p:cNvSpPr txBox="1"/>
          <p:nvPr/>
        </p:nvSpPr>
        <p:spPr>
          <a:xfrm>
            <a:off x="4745115" y="5806776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Y</a:t>
            </a:r>
            <a:r>
              <a:rPr lang="zh-CN" altLang="en-US" dirty="0">
                <a:solidFill>
                  <a:schemeClr val="bg1"/>
                </a:solidFill>
              </a:rPr>
              <a:t>的集合</a:t>
            </a:r>
            <a:r>
              <a:rPr lang="en-US" altLang="zh-CN" dirty="0">
                <a:solidFill>
                  <a:schemeClr val="bg1"/>
                </a:solidFill>
              </a:rPr>
              <a:t>{-1,1}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57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BB4A912-8B6D-4E37-B5B3-F966E6A99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845"/>
          <a:stretch/>
        </p:blipFill>
        <p:spPr>
          <a:xfrm>
            <a:off x="0" y="228600"/>
            <a:ext cx="12192000" cy="640079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9A83B8C-6FF7-467A-A2F1-455D1C163CFF}"/>
              </a:ext>
            </a:extLst>
          </p:cNvPr>
          <p:cNvSpPr txBox="1"/>
          <p:nvPr/>
        </p:nvSpPr>
        <p:spPr>
          <a:xfrm>
            <a:off x="5922884" y="641351"/>
            <a:ext cx="499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遍历每一个</a:t>
            </a:r>
            <a:r>
              <a:rPr lang="en-US" altLang="zh-CN" dirty="0">
                <a:solidFill>
                  <a:schemeClr val="bg1"/>
                </a:solidFill>
              </a:rPr>
              <a:t>training data </a:t>
            </a:r>
            <a:r>
              <a:rPr lang="zh-CN" altLang="en-US" dirty="0">
                <a:solidFill>
                  <a:schemeClr val="bg1"/>
                </a:solidFill>
              </a:rPr>
              <a:t>用</a:t>
            </a:r>
            <a:r>
              <a:rPr lang="en-US" altLang="zh-CN" dirty="0">
                <a:solidFill>
                  <a:schemeClr val="bg1"/>
                </a:solidFill>
              </a:rPr>
              <a:t>data</a:t>
            </a:r>
            <a:r>
              <a:rPr lang="zh-CN" altLang="en-US" dirty="0">
                <a:solidFill>
                  <a:schemeClr val="bg1"/>
                </a:solidFill>
              </a:rPr>
              <a:t>存放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Size=</a:t>
            </a:r>
            <a:r>
              <a:rPr lang="zh-CN" altLang="en-US" dirty="0">
                <a:solidFill>
                  <a:schemeClr val="bg1"/>
                </a:solidFill>
              </a:rPr>
              <a:t>每一组数据的长度 即</a:t>
            </a:r>
            <a:r>
              <a:rPr lang="en-US" altLang="zh-CN" dirty="0">
                <a:solidFill>
                  <a:schemeClr val="bg1"/>
                </a:solidFill>
              </a:rPr>
              <a:t>size=3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558015E-68EC-4DFC-97AF-2235D72489EB}"/>
                  </a:ext>
                </a:extLst>
              </p:cNvPr>
              <p:cNvSpPr txBox="1"/>
              <p:nvPr/>
            </p:nvSpPr>
            <p:spPr>
              <a:xfrm>
                <a:off x="5922884" y="2059200"/>
                <a:ext cx="4474347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相当于∑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I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) 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只是累加的过程体现在遍历中得每一次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+1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558015E-68EC-4DFC-97AF-2235D7248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84" y="2059200"/>
                <a:ext cx="4474347" cy="668645"/>
              </a:xfrm>
              <a:prstGeom prst="rect">
                <a:avLst/>
              </a:prstGeom>
              <a:blipFill>
                <a:blip r:embed="rId3"/>
                <a:stretch>
                  <a:fillRect l="-1226" t="-3670" r="-817" b="-14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2BBFD7-18D0-4819-A845-028DCAEF4D2A}"/>
                  </a:ext>
                </a:extLst>
              </p:cNvPr>
              <p:cNvSpPr txBox="1"/>
              <p:nvPr/>
            </p:nvSpPr>
            <p:spPr>
              <a:xfrm>
                <a:off x="5922884" y="4442163"/>
                <a:ext cx="5103182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相当于∑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I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y=Ck)  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当第一次累加的时候将其直接赋值为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1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，之后每出现一次就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+1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2BBFD7-18D0-4819-A845-028DCAEF4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84" y="4442163"/>
                <a:ext cx="5103182" cy="668645"/>
              </a:xfrm>
              <a:prstGeom prst="rect">
                <a:avLst/>
              </a:prstGeom>
              <a:blipFill>
                <a:blip r:embed="rId4"/>
                <a:stretch>
                  <a:fillRect l="-1075" t="-3670" b="-14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67AD492-5E58-4552-A94C-8FBD0D7521B7}"/>
              </a:ext>
            </a:extLst>
          </p:cNvPr>
          <p:cNvSpPr txBox="1"/>
          <p:nvPr/>
        </p:nvSpPr>
        <p:spPr>
          <a:xfrm>
            <a:off x="7359588" y="6205491"/>
            <a:ext cx="427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相当于∑</a:t>
            </a:r>
            <a:r>
              <a:rPr lang="en-US" altLang="zh-CN" dirty="0">
                <a:solidFill>
                  <a:schemeClr val="bg1"/>
                </a:solidFill>
              </a:rPr>
              <a:t>I (y=Ck)  </a:t>
            </a:r>
            <a:r>
              <a:rPr lang="zh-CN" altLang="en-US" dirty="0">
                <a:solidFill>
                  <a:schemeClr val="bg1"/>
                </a:solidFill>
              </a:rPr>
              <a:t>同样累加体现在遍历</a:t>
            </a:r>
          </a:p>
        </p:txBody>
      </p:sp>
    </p:spTree>
    <p:extLst>
      <p:ext uri="{BB962C8B-B14F-4D97-AF65-F5344CB8AC3E}">
        <p14:creationId xmlns:p14="http://schemas.microsoft.com/office/powerpoint/2010/main" val="3845914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A8494B9-D481-4A30-A631-1F0C0836B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9" r="10102"/>
          <a:stretch/>
        </p:blipFill>
        <p:spPr>
          <a:xfrm>
            <a:off x="-1" y="0"/>
            <a:ext cx="13121197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60E2A69-388A-4EAB-87AA-CB6CB1AB7731}"/>
              </a:ext>
            </a:extLst>
          </p:cNvPr>
          <p:cNvSpPr txBox="1"/>
          <p:nvPr/>
        </p:nvSpPr>
        <p:spPr>
          <a:xfrm>
            <a:off x="6468176" y="2583918"/>
            <a:ext cx="55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Testing  data</a:t>
            </a:r>
            <a:r>
              <a:rPr lang="zh-CN" altLang="en-US" dirty="0">
                <a:solidFill>
                  <a:schemeClr val="bg1"/>
                </a:solidFill>
              </a:rPr>
              <a:t>赋值给</a:t>
            </a:r>
            <a:r>
              <a:rPr lang="en-US" altLang="zh-CN" dirty="0">
                <a:solidFill>
                  <a:schemeClr val="bg1"/>
                </a:solidFill>
              </a:rPr>
              <a:t>key  </a:t>
            </a:r>
            <a:r>
              <a:rPr lang="zh-CN" altLang="en-US" dirty="0">
                <a:solidFill>
                  <a:schemeClr val="bg1"/>
                </a:solidFill>
              </a:rPr>
              <a:t>同时添加此时的</a:t>
            </a:r>
            <a:r>
              <a:rPr lang="en-US" altLang="zh-CN" dirty="0">
                <a:solidFill>
                  <a:schemeClr val="bg1"/>
                </a:solidFill>
              </a:rPr>
              <a:t>y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y= Ck 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EEF1C1-2D21-424A-B02E-73989A65B167}"/>
              </a:ext>
            </a:extLst>
          </p:cNvPr>
          <p:cNvSpPr txBox="1"/>
          <p:nvPr/>
        </p:nvSpPr>
        <p:spPr>
          <a:xfrm>
            <a:off x="4292867" y="1014960"/>
            <a:ext cx="275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Train_set_sum</a:t>
            </a:r>
            <a:r>
              <a:rPr lang="en-US" altLang="zh-CN" dirty="0">
                <a:solidFill>
                  <a:schemeClr val="bg1"/>
                </a:solidFill>
              </a:rPr>
              <a:t>=N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4CD25A-F70B-41DF-B407-0F26BE5F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725" y="977783"/>
            <a:ext cx="3552381" cy="8095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8BB561-2F3D-4441-B957-322D31F15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725" y="3772291"/>
            <a:ext cx="3914286" cy="11333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2896A4-D255-4642-82D9-267371D9A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700" y="4299424"/>
            <a:ext cx="2980952" cy="533333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25B5DE0-038C-457C-9D89-925C3A782E47}"/>
              </a:ext>
            </a:extLst>
          </p:cNvPr>
          <p:cNvCxnSpPr>
            <a:cxnSpLocks/>
          </p:cNvCxnSpPr>
          <p:nvPr/>
        </p:nvCxnSpPr>
        <p:spPr>
          <a:xfrm>
            <a:off x="7478829" y="1388677"/>
            <a:ext cx="75077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D7F4A6A-8317-46DD-8D86-0439A9C4B317}"/>
              </a:ext>
            </a:extLst>
          </p:cNvPr>
          <p:cNvSpPr txBox="1"/>
          <p:nvPr/>
        </p:nvSpPr>
        <p:spPr>
          <a:xfrm>
            <a:off x="4701941" y="5099991"/>
            <a:ext cx="468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遍历比较可能的</a:t>
            </a:r>
            <a:r>
              <a:rPr lang="en-US" altLang="zh-CN" dirty="0">
                <a:solidFill>
                  <a:schemeClr val="bg1"/>
                </a:solidFill>
              </a:rPr>
              <a:t>y=Ck</a:t>
            </a:r>
            <a:r>
              <a:rPr lang="zh-CN" altLang="en-US" dirty="0">
                <a:solidFill>
                  <a:schemeClr val="bg1"/>
                </a:solidFill>
              </a:rPr>
              <a:t>的概率 取最大值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1574931-AE36-435F-BCDF-E9EFD13F5B55}"/>
              </a:ext>
            </a:extLst>
          </p:cNvPr>
          <p:cNvSpPr txBox="1"/>
          <p:nvPr/>
        </p:nvSpPr>
        <p:spPr>
          <a:xfrm>
            <a:off x="7107534" y="5510885"/>
            <a:ext cx="170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测试数据：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F36CF6B-8661-49C8-9334-20B9C99665B7}"/>
              </a:ext>
            </a:extLst>
          </p:cNvPr>
          <p:cNvSpPr txBox="1"/>
          <p:nvPr/>
        </p:nvSpPr>
        <p:spPr>
          <a:xfrm>
            <a:off x="7107535" y="5919182"/>
            <a:ext cx="170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预测标签：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A48FBD9-549A-48F4-AFB5-1C532F1C3E00}"/>
              </a:ext>
            </a:extLst>
          </p:cNvPr>
          <p:cNvSpPr txBox="1"/>
          <p:nvPr/>
        </p:nvSpPr>
        <p:spPr>
          <a:xfrm>
            <a:off x="7107536" y="6371082"/>
            <a:ext cx="336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准确度</a:t>
            </a:r>
            <a:r>
              <a:rPr lang="en-US" altLang="zh-CN" dirty="0">
                <a:solidFill>
                  <a:schemeClr val="bg1"/>
                </a:solidFill>
              </a:rPr>
              <a:t>(P(Y=Ck</a:t>
            </a:r>
            <a:r>
              <a:rPr lang="zh-CN" altLang="en-US" dirty="0">
                <a:solidFill>
                  <a:schemeClr val="bg1"/>
                </a:solidFill>
              </a:rPr>
              <a:t>丨</a:t>
            </a:r>
            <a:r>
              <a:rPr lang="en-US" altLang="zh-CN" dirty="0">
                <a:solidFill>
                  <a:schemeClr val="bg1"/>
                </a:solidFill>
              </a:rPr>
              <a:t>X=x))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4143344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D6DDE-B352-4600-BBB9-5F2F4B73D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0195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统计学学派：频率</a:t>
            </a:r>
            <a:r>
              <a:rPr lang="en-US" altLang="zh-CN" sz="4000" dirty="0"/>
              <a:t>(</a:t>
            </a:r>
            <a:r>
              <a:rPr lang="zh-CN" altLang="en-US" sz="4000" dirty="0"/>
              <a:t>经典</a:t>
            </a:r>
            <a:r>
              <a:rPr lang="en-US" altLang="zh-CN" sz="4000" dirty="0"/>
              <a:t>)vs</a:t>
            </a:r>
            <a:r>
              <a:rPr lang="zh-CN" altLang="en-US" sz="4000" dirty="0"/>
              <a:t>贝叶斯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D8F07-F969-494B-BC80-57905D45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3480"/>
            <a:ext cx="12192000" cy="6094520"/>
          </a:xfrm>
        </p:spPr>
        <p:txBody>
          <a:bodyPr>
            <a:normAutofit/>
          </a:bodyPr>
          <a:lstStyle/>
          <a:p>
            <a:r>
              <a:rPr lang="zh-CN" altLang="en-US" dirty="0"/>
              <a:t>频率学派认为抽样是无限的</a:t>
            </a:r>
            <a:r>
              <a:rPr lang="en-US" altLang="zh-CN" dirty="0"/>
              <a:t>.</a:t>
            </a:r>
            <a:r>
              <a:rPr lang="zh-CN" altLang="en-US" dirty="0"/>
              <a:t>在无限次抽样当中</a:t>
            </a:r>
            <a:r>
              <a:rPr lang="en-US" altLang="zh-CN" dirty="0"/>
              <a:t>,</a:t>
            </a:r>
            <a:r>
              <a:rPr lang="zh-CN" altLang="en-US" dirty="0"/>
              <a:t>对于决策的规则可以很精确</a:t>
            </a:r>
            <a:r>
              <a:rPr lang="en-US" altLang="zh-CN" dirty="0"/>
              <a:t>;</a:t>
            </a:r>
            <a:r>
              <a:rPr lang="zh-CN" altLang="en-US" dirty="0"/>
              <a:t>而贝叶斯学派则认为世界无时无刻不在改变，未知的变量和事件都有一定的概率。这种概率会随时改变这个世界的状态</a:t>
            </a:r>
            <a:r>
              <a:rPr lang="en-US" altLang="zh-CN" dirty="0"/>
              <a:t>(</a:t>
            </a:r>
            <a:r>
              <a:rPr lang="zh-CN" altLang="en-US" dirty="0"/>
              <a:t>前面提到的后验概率是先验概率的修正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频率学派认为模型的参数是固定的</a:t>
            </a:r>
            <a:r>
              <a:rPr lang="en-US" altLang="zh-CN" dirty="0"/>
              <a:t>, </a:t>
            </a:r>
            <a:r>
              <a:rPr lang="zh-CN" altLang="en-US" dirty="0"/>
              <a:t>一个模型在无数次的抽样过后</a:t>
            </a:r>
            <a:r>
              <a:rPr lang="en-US" altLang="zh-CN" dirty="0"/>
              <a:t>, </a:t>
            </a:r>
            <a:r>
              <a:rPr lang="zh-CN" altLang="en-US" dirty="0"/>
              <a:t>所有的参数都应该是一样的</a:t>
            </a:r>
            <a:r>
              <a:rPr lang="en-US" altLang="zh-CN" dirty="0"/>
              <a:t>; </a:t>
            </a:r>
            <a:r>
              <a:rPr lang="zh-CN" altLang="en-US" dirty="0"/>
              <a:t>而贝叶斯学派则认为数据应该是固定的</a:t>
            </a:r>
            <a:r>
              <a:rPr lang="en-US" altLang="zh-CN" dirty="0"/>
              <a:t>. </a:t>
            </a:r>
            <a:r>
              <a:rPr lang="zh-CN" altLang="en-US" dirty="0"/>
              <a:t>我们的规律从我们对这个世界的观察和认识中得来</a:t>
            </a:r>
            <a:r>
              <a:rPr lang="en-US" altLang="zh-CN" dirty="0"/>
              <a:t>. </a:t>
            </a:r>
            <a:r>
              <a:rPr lang="zh-CN" altLang="en-US" dirty="0"/>
              <a:t>我们看到的即是真实的</a:t>
            </a:r>
            <a:r>
              <a:rPr lang="en-US" altLang="zh-CN" dirty="0"/>
              <a:t>, </a:t>
            </a:r>
            <a:r>
              <a:rPr lang="zh-CN" altLang="en-US" dirty="0"/>
              <a:t>正确的</a:t>
            </a:r>
            <a:r>
              <a:rPr lang="en-US" altLang="zh-CN" dirty="0"/>
              <a:t>. </a:t>
            </a:r>
            <a:r>
              <a:rPr lang="zh-CN" altLang="en-US" dirty="0"/>
              <a:t>应该从观测的事物来估计参数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频率学派认为任何模型都不存在先验</a:t>
            </a:r>
            <a:r>
              <a:rPr lang="en-US" altLang="zh-CN" dirty="0"/>
              <a:t>; </a:t>
            </a:r>
            <a:r>
              <a:rPr lang="zh-CN" altLang="en-US" dirty="0"/>
              <a:t>而先验在贝叶斯学派当中有着重要的作用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频率学派主张的是一种评价范式</a:t>
            </a:r>
            <a:r>
              <a:rPr lang="en-US" altLang="zh-CN" dirty="0"/>
              <a:t>. </a:t>
            </a:r>
            <a:r>
              <a:rPr lang="zh-CN" altLang="en-US" dirty="0"/>
              <a:t>它没有先验</a:t>
            </a:r>
            <a:r>
              <a:rPr lang="en-US" altLang="zh-CN" dirty="0"/>
              <a:t>, </a:t>
            </a:r>
            <a:r>
              <a:rPr lang="zh-CN" altLang="en-US" dirty="0"/>
              <a:t>更加的客观</a:t>
            </a:r>
            <a:r>
              <a:rPr lang="en-US" altLang="zh-CN" dirty="0"/>
              <a:t>. </a:t>
            </a:r>
            <a:r>
              <a:rPr lang="zh-CN" altLang="en-US" dirty="0"/>
              <a:t>贝叶斯学派主张的是一种模型方法</a:t>
            </a:r>
            <a:r>
              <a:rPr lang="en-US" altLang="zh-CN" dirty="0"/>
              <a:t>. </a:t>
            </a:r>
            <a:r>
              <a:rPr lang="zh-CN" altLang="en-US" dirty="0"/>
              <a:t>通过建立未知参数的模型</a:t>
            </a:r>
            <a:r>
              <a:rPr lang="en-US" altLang="zh-CN" dirty="0"/>
              <a:t>. </a:t>
            </a:r>
            <a:r>
              <a:rPr lang="zh-CN" altLang="en-US" dirty="0"/>
              <a:t>在没有观测到样本之前</a:t>
            </a:r>
            <a:r>
              <a:rPr lang="en-US" altLang="zh-CN" dirty="0"/>
              <a:t>, </a:t>
            </a:r>
            <a:r>
              <a:rPr lang="zh-CN" altLang="en-US" dirty="0"/>
              <a:t>一切参数都是不确定的</a:t>
            </a:r>
            <a:r>
              <a:rPr lang="en-US" altLang="zh-CN" dirty="0"/>
              <a:t>. </a:t>
            </a:r>
            <a:r>
              <a:rPr lang="zh-CN" altLang="en-US" dirty="0"/>
              <a:t>使用观测的样本值来估计参数</a:t>
            </a:r>
            <a:r>
              <a:rPr lang="en-US" altLang="zh-CN" dirty="0"/>
              <a:t>. </a:t>
            </a:r>
            <a:r>
              <a:rPr lang="zh-CN" altLang="en-US" dirty="0"/>
              <a:t>得到的参数带入模型使当前模型最佳的拟合观测到的数据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59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48B13-CF9B-4917-84B8-E984904C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1217"/>
          </a:xfrm>
        </p:spPr>
        <p:txBody>
          <a:bodyPr/>
          <a:lstStyle/>
          <a:p>
            <a:pPr algn="ctr"/>
            <a:r>
              <a:rPr lang="zh-CN" altLang="en-US" dirty="0"/>
              <a:t>统计学学派：频率</a:t>
            </a:r>
            <a:r>
              <a:rPr lang="en-US" altLang="zh-CN" dirty="0"/>
              <a:t>(</a:t>
            </a:r>
            <a:r>
              <a:rPr lang="zh-CN" altLang="en-US" dirty="0"/>
              <a:t>经典</a:t>
            </a:r>
            <a:r>
              <a:rPr lang="en-US" altLang="zh-CN" dirty="0"/>
              <a:t>)vs</a:t>
            </a:r>
            <a:r>
              <a:rPr lang="zh-CN" altLang="en-US" dirty="0"/>
              <a:t>贝叶斯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C831A-190B-4A19-AE7E-B0226BE8F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1216"/>
            <a:ext cx="12192000" cy="6086783"/>
          </a:xfrm>
        </p:spPr>
        <p:txBody>
          <a:bodyPr/>
          <a:lstStyle/>
          <a:p>
            <a:r>
              <a:rPr lang="zh-CN" altLang="en-US" dirty="0"/>
              <a:t>频率学派：上帝只有一个骰子，这个骰子有 </a:t>
            </a:r>
            <a:r>
              <a:rPr lang="en-US" altLang="zh-CN" dirty="0"/>
              <a:t>V</a:t>
            </a:r>
            <a:r>
              <a:rPr lang="zh-CN" altLang="en-US" dirty="0"/>
              <a:t>个面，每个面对应一个词，各个面的概率不一；每抛一次，抛出的面就对应产生一个词，如果一篇文档有 </a:t>
            </a:r>
            <a:r>
              <a:rPr lang="en-US" altLang="zh-CN" dirty="0"/>
              <a:t>N</a:t>
            </a:r>
            <a:r>
              <a:rPr lang="zh-CN" altLang="en-US" dirty="0"/>
              <a:t>个词（也即词频），上帝就是独立的抛 </a:t>
            </a:r>
            <a:r>
              <a:rPr lang="en-US" altLang="zh-CN" dirty="0"/>
              <a:t>n</a:t>
            </a:r>
            <a:r>
              <a:rPr lang="zh-CN" altLang="en-US" dirty="0"/>
              <a:t>次以产生这 </a:t>
            </a:r>
            <a:r>
              <a:rPr lang="en-US" altLang="zh-CN" dirty="0"/>
              <a:t>N</a:t>
            </a:r>
            <a:r>
              <a:rPr lang="zh-CN" altLang="en-US" dirty="0"/>
              <a:t>个词（可见有重复）；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贝叶斯学派：上帝有一个装有无穷多骰子的坛子，里面有各式各样的骰子（也即 </a:t>
            </a:r>
            <a:r>
              <a:rPr lang="en-US" altLang="zh-CN" dirty="0"/>
              <a:t>p⃗ </a:t>
            </a:r>
            <a:r>
              <a:rPr lang="zh-CN" altLang="en-US" dirty="0"/>
              <a:t>各不相同），每个骰子均有 </a:t>
            </a:r>
            <a:r>
              <a:rPr lang="en-US" altLang="zh-CN" dirty="0"/>
              <a:t>V</a:t>
            </a:r>
            <a:r>
              <a:rPr lang="zh-CN" altLang="en-US" dirty="0"/>
              <a:t>个面；上帝先从坛子里面抽了一个骰子出来，然后用这个骰子不断地抛，抛 </a:t>
            </a:r>
            <a:r>
              <a:rPr lang="en-US" altLang="zh-CN" dirty="0"/>
              <a:t>N</a:t>
            </a:r>
            <a:r>
              <a:rPr lang="zh-CN" altLang="en-US" dirty="0"/>
              <a:t>次。上帝的这个坛子里面，骰子可以是无穷多个，有些类型的骰子数量多，有些类型的骰子少，所以从概率分布的角度看，坛子里边的骰子 </a:t>
            </a:r>
            <a:r>
              <a:rPr lang="en-US" altLang="zh-CN" dirty="0"/>
              <a:t>p⃗ </a:t>
            </a:r>
            <a:r>
              <a:rPr lang="zh-CN" altLang="en-US" dirty="0"/>
              <a:t>服从于概率分布 </a:t>
            </a:r>
            <a:r>
              <a:rPr lang="en-US" altLang="zh-CN" dirty="0"/>
              <a:t>p(p⃗ )</a:t>
            </a:r>
            <a:r>
              <a:rPr lang="zh-CN" altLang="en-US" dirty="0"/>
              <a:t>，这个分布称为参数 </a:t>
            </a:r>
            <a:r>
              <a:rPr lang="en-US" altLang="zh-CN" dirty="0"/>
              <a:t>p⃗ </a:t>
            </a:r>
            <a:r>
              <a:rPr lang="zh-CN" altLang="en-US" dirty="0"/>
              <a:t>的先验分布。</a:t>
            </a:r>
          </a:p>
        </p:txBody>
      </p:sp>
    </p:spTree>
    <p:extLst>
      <p:ext uri="{BB962C8B-B14F-4D97-AF65-F5344CB8AC3E}">
        <p14:creationId xmlns:p14="http://schemas.microsoft.com/office/powerpoint/2010/main" val="273396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61A1B-CA71-46BA-9166-AB1B810B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什么是朴素贝叶斯法？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568EB-F337-48A1-B9D1-CF1F82ACC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9505" cy="4521909"/>
          </a:xfrm>
        </p:spPr>
        <p:txBody>
          <a:bodyPr/>
          <a:lstStyle/>
          <a:p>
            <a:pPr indent="540000">
              <a:lnSpc>
                <a:spcPct val="120000"/>
              </a:lnSpc>
            </a:pPr>
            <a:r>
              <a:rPr lang="zh-CN" altLang="en-US" dirty="0"/>
              <a:t>朴素贝叶斯法（</a:t>
            </a:r>
            <a:r>
              <a:rPr lang="en-US" altLang="zh-CN" dirty="0"/>
              <a:t>naïve Bayes</a:t>
            </a:r>
            <a:r>
              <a:rPr lang="zh-CN" altLang="en-US" dirty="0"/>
              <a:t>）是基于</a:t>
            </a:r>
            <a:r>
              <a:rPr lang="zh-CN" altLang="en-US" b="1" u="sng" dirty="0"/>
              <a:t>贝叶斯定理</a:t>
            </a:r>
            <a:r>
              <a:rPr lang="zh-CN" altLang="en-US" dirty="0"/>
              <a:t>与</a:t>
            </a:r>
            <a:r>
              <a:rPr lang="zh-CN" altLang="en-US" b="1" u="sng" dirty="0"/>
              <a:t>特征条件独立假设</a:t>
            </a:r>
            <a:r>
              <a:rPr lang="zh-CN" altLang="en-US" dirty="0"/>
              <a:t>的分类方法。</a:t>
            </a:r>
            <a:endParaRPr lang="en-US" altLang="zh-CN" dirty="0"/>
          </a:p>
          <a:p>
            <a:pPr indent="540000">
              <a:lnSpc>
                <a:spcPct val="120000"/>
              </a:lnSpc>
            </a:pPr>
            <a:r>
              <a:rPr lang="zh-CN" altLang="en-US" dirty="0"/>
              <a:t>对于给定的训练集，首先基于</a:t>
            </a:r>
            <a:r>
              <a:rPr lang="zh-CN" altLang="en-US" b="1" u="sng" dirty="0"/>
              <a:t>特征条件独立假设</a:t>
            </a:r>
            <a:r>
              <a:rPr lang="zh-CN" altLang="en-US" dirty="0"/>
              <a:t>学习输入</a:t>
            </a:r>
            <a:r>
              <a:rPr lang="en-US" altLang="zh-CN" dirty="0"/>
              <a:t>/</a:t>
            </a:r>
            <a:r>
              <a:rPr lang="zh-CN" altLang="en-US" dirty="0"/>
              <a:t>输出的</a:t>
            </a:r>
            <a:r>
              <a:rPr lang="zh-CN" altLang="en-US" b="1" u="sng" dirty="0"/>
              <a:t>联合概率分布</a:t>
            </a:r>
            <a:r>
              <a:rPr lang="zh-CN" altLang="en-US" dirty="0"/>
              <a:t>；然后基于此模型，对给定的输入</a:t>
            </a:r>
            <a:r>
              <a:rPr lang="en-US" altLang="zh-CN" dirty="0"/>
              <a:t>x</a:t>
            </a:r>
            <a:r>
              <a:rPr lang="zh-CN" altLang="en-US" dirty="0"/>
              <a:t>，利用</a:t>
            </a:r>
            <a:r>
              <a:rPr lang="zh-CN" altLang="en-US" b="1" u="sng" dirty="0"/>
              <a:t>贝叶斯定理</a:t>
            </a:r>
            <a:r>
              <a:rPr lang="zh-CN" altLang="en-US" dirty="0"/>
              <a:t>求出</a:t>
            </a:r>
            <a:r>
              <a:rPr lang="zh-CN" altLang="en-US" b="1" u="sng" dirty="0"/>
              <a:t>后验</a:t>
            </a:r>
            <a:r>
              <a:rPr lang="zh-CN" altLang="en-US" dirty="0"/>
              <a:t>概率最大的输出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999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22CDF-02B3-4F08-B476-02062B767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我的展示完毕，谢谢大家</a:t>
            </a:r>
          </a:p>
        </p:txBody>
      </p:sp>
    </p:spTree>
    <p:extLst>
      <p:ext uri="{BB962C8B-B14F-4D97-AF65-F5344CB8AC3E}">
        <p14:creationId xmlns:p14="http://schemas.microsoft.com/office/powerpoint/2010/main" val="249408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A522F-F0A8-427E-9F37-B2DA517C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4584"/>
          </a:xfrm>
        </p:spPr>
        <p:txBody>
          <a:bodyPr/>
          <a:lstStyle/>
          <a:p>
            <a:pPr algn="ctr"/>
            <a:r>
              <a:rPr lang="zh-CN" altLang="en-US" dirty="0"/>
              <a:t>什么是朴素贝叶斯法？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A727A-3089-4940-8B8B-CC4ED2090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948"/>
            <a:ext cx="10515600" cy="552001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来自  李航</a:t>
            </a:r>
            <a:r>
              <a:rPr lang="en-US" altLang="zh-CN" sz="2000" dirty="0"/>
              <a:t>《</a:t>
            </a:r>
            <a:r>
              <a:rPr lang="zh-CN" altLang="en-US" sz="2000" dirty="0"/>
              <a:t>统计学习方法</a:t>
            </a:r>
            <a:r>
              <a:rPr lang="en-US" altLang="zh-CN" sz="2000" dirty="0"/>
              <a:t>》</a:t>
            </a:r>
            <a:r>
              <a:rPr lang="zh-CN" altLang="en-US" sz="2000" dirty="0"/>
              <a:t>的定义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400D67-7EEC-4B8E-9767-D30C99E1B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959" y="949911"/>
            <a:ext cx="7531998" cy="590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4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5ED79-7798-4FAD-9ECA-1EF1D24F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/>
          <a:lstStyle/>
          <a:p>
            <a:pPr algn="ctr"/>
            <a:r>
              <a:rPr lang="zh-CN" altLang="en-US" dirty="0"/>
              <a:t>前面划线的部分是什么意思？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B19D5-CC8A-407A-8F78-EA43C831C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464"/>
            <a:ext cx="10515600" cy="529996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贝叶斯定理：简单的说就是</a:t>
            </a:r>
            <a:r>
              <a:rPr lang="en-US" altLang="zh-CN" sz="2400" dirty="0"/>
              <a:t>P(B|A) = P(A|B)*P(B) / P(A)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进阶的说：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</a:t>
            </a:r>
            <a:endParaRPr lang="en-US" altLang="zh-CN" sz="2400" dirty="0"/>
          </a:p>
          <a:p>
            <a:r>
              <a:rPr lang="zh-CN" altLang="en-US" sz="2400" dirty="0"/>
              <a:t>我们的任务：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特征条件独立假设：假设</a:t>
            </a:r>
            <a:r>
              <a:rPr lang="en-US" altLang="zh-CN" sz="2400" dirty="0"/>
              <a:t>X</a:t>
            </a:r>
            <a:r>
              <a:rPr lang="zh-CN" altLang="en-US" sz="2400" dirty="0"/>
              <a:t>的各特征之间相互独立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这种假设也正是朴素贝叶斯中的</a:t>
            </a:r>
            <a:r>
              <a:rPr lang="zh-CN" altLang="en-US" sz="2400" b="1" u="sng" dirty="0"/>
              <a:t>朴素</a:t>
            </a:r>
            <a:r>
              <a:rPr lang="zh-CN" altLang="en-US" sz="2400" dirty="0"/>
              <a:t>一词的来源。</a:t>
            </a:r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26B066-EAC9-4E17-B669-7234A76F5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" t="9023" r="3561" b="3134"/>
          <a:stretch/>
        </p:blipFill>
        <p:spPr>
          <a:xfrm>
            <a:off x="1777013" y="3839592"/>
            <a:ext cx="8637974" cy="18909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E0C32A-D84B-4D86-987C-B6D79E29F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469" y="2456842"/>
            <a:ext cx="4064965" cy="6935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678406-1EC0-490A-88C3-056F81ADA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66" y="1640969"/>
            <a:ext cx="3278197" cy="74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6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A50AB9DF-1CF8-47FE-89CA-48F0E31D3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65" y="2192784"/>
            <a:ext cx="7842748" cy="3169329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A766E-9BB1-4FDA-854F-573E14A51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464"/>
            <a:ext cx="10515600" cy="504949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联合概率分布：对于二维离散随机向量，设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都是离散型随机变量，  ， 分别是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的一切可能的集合，则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的联合概率分布可以表示为如下图的列联表，也可以表示为如下的函数形式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                                                                     </a:t>
            </a:r>
            <a:r>
              <a:rPr lang="zh-CN" altLang="en-US" sz="2400" dirty="0"/>
              <a:t>其中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A87FAC2-B33C-479A-8C26-56FDE4C6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/>
          <a:lstStyle/>
          <a:p>
            <a:pPr algn="ctr"/>
            <a:r>
              <a:rPr lang="zh-CN" altLang="en-US" dirty="0"/>
              <a:t>前面划线的部分是什么意思？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8BDE893-AD4E-4BB8-AB9A-6C82BCDF3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50" y="2244077"/>
            <a:ext cx="2352768" cy="40721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5435A24-5140-40FC-A4C6-79D2D0E083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993" y="1235414"/>
            <a:ext cx="353256" cy="23550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D5D2379-AB61-4887-B662-7AAD867C93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418" y="1238000"/>
            <a:ext cx="353256" cy="243738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4E9AED1C-B35B-4541-AEB0-3F5905BBA6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78" y="3143273"/>
            <a:ext cx="2433940" cy="68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6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1D468-A870-4D4A-A61F-E9F861A5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584"/>
          </a:xfrm>
        </p:spPr>
        <p:txBody>
          <a:bodyPr/>
          <a:lstStyle/>
          <a:p>
            <a:pPr algn="ctr"/>
            <a:r>
              <a:rPr lang="zh-CN" altLang="en-US" dirty="0"/>
              <a:t>前面划线的部分是什么意思？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83876-947B-4F1D-BA4F-504B5724B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10"/>
            <a:ext cx="10515600" cy="506725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先验概率  后验概率  似然函数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现在我们要求解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                                                                                  =P(X=x)</a:t>
            </a:r>
          </a:p>
          <a:p>
            <a:r>
              <a:rPr lang="zh-CN" altLang="en-US" sz="2400" dirty="0"/>
              <a:t>先验概率：先验概率分布是指关于某个变量的分布，即是在没有任何其他信息下，对该变量的不确定性所作出的猜测。即</a:t>
            </a:r>
            <a:r>
              <a:rPr lang="en-US" altLang="zh-CN" sz="2400" dirty="0"/>
              <a:t>P(Y=Ck)</a:t>
            </a:r>
          </a:p>
          <a:p>
            <a:r>
              <a:rPr lang="zh-CN" altLang="en-US" sz="2400" dirty="0"/>
              <a:t>似然函数：似然函数（也称作似然），在参数给定的条件下，对于观测对象</a:t>
            </a:r>
            <a:r>
              <a:rPr lang="en-US" altLang="zh-CN" sz="2400" dirty="0"/>
              <a:t>X</a:t>
            </a:r>
            <a:r>
              <a:rPr lang="zh-CN" altLang="en-US" sz="2400" dirty="0"/>
              <a:t>的值的条件分布。是</a:t>
            </a:r>
            <a:r>
              <a:rPr lang="zh-CN" altLang="en-US" sz="2400" u="sng" dirty="0"/>
              <a:t>关于观察值</a:t>
            </a:r>
            <a:r>
              <a:rPr lang="zh-CN" altLang="en-US" sz="2400" dirty="0"/>
              <a:t>的函数。即对于给定</a:t>
            </a:r>
            <a:r>
              <a:rPr lang="en-US" altLang="zh-CN" sz="2400" dirty="0"/>
              <a:t>Y=Ck</a:t>
            </a:r>
            <a:r>
              <a:rPr lang="zh-CN" altLang="en-US" sz="2400" dirty="0"/>
              <a:t>的条件下</a:t>
            </a:r>
            <a:r>
              <a:rPr lang="en-US" altLang="zh-CN" sz="2400" dirty="0"/>
              <a:t>X=x</a:t>
            </a:r>
            <a:r>
              <a:rPr lang="zh-CN" altLang="en-US" sz="2400" dirty="0"/>
              <a:t>的概率，</a:t>
            </a:r>
            <a:r>
              <a:rPr lang="en-US" altLang="zh-CN" sz="2400" dirty="0"/>
              <a:t>P(X=</a:t>
            </a:r>
            <a:r>
              <a:rPr lang="en-US" altLang="zh-CN" sz="2400" dirty="0" err="1"/>
              <a:t>x|Y</a:t>
            </a:r>
            <a:r>
              <a:rPr lang="en-US" altLang="zh-CN" sz="2400" dirty="0"/>
              <a:t>=Ck)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后验概率：后验概率是关于随机事件或者不确定性断言的条件概率，“后验”在这里意思是，考虑相关事件已经被检视并且能够得到一些信息。是参数</a:t>
            </a:r>
            <a:r>
              <a:rPr lang="en-US" altLang="zh-CN" sz="2400" dirty="0"/>
              <a:t>Y=Ck</a:t>
            </a:r>
            <a:r>
              <a:rPr lang="zh-CN" altLang="en-US" sz="2400" dirty="0"/>
              <a:t>在给定的证据信息</a:t>
            </a:r>
            <a:r>
              <a:rPr lang="en-US" altLang="zh-CN" sz="2400" dirty="0"/>
              <a:t>X=x</a:t>
            </a:r>
            <a:r>
              <a:rPr lang="zh-CN" altLang="en-US" sz="2400" dirty="0"/>
              <a:t>下   的概率，即 </a:t>
            </a:r>
            <a:r>
              <a:rPr lang="en-US" altLang="zh-CN" sz="2400" dirty="0"/>
              <a:t>P(Y=</a:t>
            </a:r>
            <a:r>
              <a:rPr lang="en-US" altLang="zh-CN" sz="2400" dirty="0" err="1"/>
              <a:t>Ck|X</a:t>
            </a:r>
            <a:r>
              <a:rPr lang="en-US" altLang="zh-CN" sz="2400" dirty="0"/>
              <a:t>=x) 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D2D3A4-EA00-4E81-955F-D01837A10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25" y="1478056"/>
            <a:ext cx="5971364" cy="8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5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A2761-8B80-491F-AD1D-F0F5559BC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4"/>
            <a:ext cx="10569606" cy="672483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                                                                      其中 </a:t>
            </a:r>
            <a:r>
              <a:rPr lang="en-US" altLang="zh-CN" sz="2000" dirty="0"/>
              <a:t>y=</a:t>
            </a:r>
            <a:r>
              <a:rPr lang="zh-CN" altLang="en-US" sz="2000" dirty="0"/>
              <a:t>当右边取最大值时的</a:t>
            </a:r>
            <a:r>
              <a:rPr lang="en-US" altLang="zh-CN" sz="2000" dirty="0"/>
              <a:t>Ck</a:t>
            </a:r>
            <a:endParaRPr lang="zh-CN" altLang="en-US" sz="2000" dirty="0"/>
          </a:p>
          <a:p>
            <a:endParaRPr lang="zh-CN" altLang="en-US" sz="2000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08590919-DE69-4304-9206-AD55077CA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58" y="133163"/>
            <a:ext cx="4762500" cy="4381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CF84974-99FF-456A-B761-CB9714F6C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127" y="552259"/>
            <a:ext cx="7957863" cy="630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7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308BA-9820-425F-B277-7F57A072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后验概率最大化的含义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E67BC-D4D0-426D-9CC0-2A744E74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首先我们需要明白什么是损失函数期望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L</a:t>
            </a:r>
            <a:r>
              <a:rPr lang="zh-CN" altLang="en-US" dirty="0"/>
              <a:t>是损失函数</a:t>
            </a:r>
            <a:r>
              <a:rPr lang="en-US" altLang="zh-CN" dirty="0"/>
              <a:t>(loss function)</a:t>
            </a:r>
            <a:r>
              <a:rPr lang="zh-CN" altLang="en-US" dirty="0"/>
              <a:t>估量你模型的预测值</a:t>
            </a:r>
            <a:r>
              <a:rPr lang="en-US" altLang="zh-CN" dirty="0"/>
              <a:t>f(x)</a:t>
            </a:r>
            <a:r>
              <a:rPr lang="zh-CN" altLang="en-US" dirty="0"/>
              <a:t>与真实值</a:t>
            </a:r>
            <a:r>
              <a:rPr lang="en-US" altLang="zh-CN" dirty="0"/>
              <a:t>Y</a:t>
            </a:r>
            <a:r>
              <a:rPr lang="zh-CN" altLang="en-US" dirty="0"/>
              <a:t>的不一致程度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FA752C-E875-4D50-9AC7-2DD7A7A73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45" y="2414819"/>
            <a:ext cx="10399710" cy="246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5594F-E571-4AD4-9423-10030983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000" dirty="0"/>
              <a:t>后验概率最大化的含义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5173A-5B00-4C88-A5C4-830B2CD07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88ECFA-1047-4884-83AA-76A8BA844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92" y="852256"/>
            <a:ext cx="11018229" cy="600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2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1159</Words>
  <Application>Microsoft Office PowerPoint</Application>
  <PresentationFormat>宽屏</PresentationFormat>
  <Paragraphs>97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Office 主题​​</vt:lpstr>
      <vt:lpstr>朴素贝叶斯法</vt:lpstr>
      <vt:lpstr>什么是朴素贝叶斯法？</vt:lpstr>
      <vt:lpstr>什么是朴素贝叶斯法？</vt:lpstr>
      <vt:lpstr>前面划线的部分是什么意思？</vt:lpstr>
      <vt:lpstr>前面划线的部分是什么意思？</vt:lpstr>
      <vt:lpstr>前面划线的部分是什么意思？</vt:lpstr>
      <vt:lpstr>PowerPoint 演示文稿</vt:lpstr>
      <vt:lpstr>后验概率最大化的含义</vt:lpstr>
      <vt:lpstr>后验概率最大化的含义</vt:lpstr>
      <vt:lpstr>后验概率最大化的含义</vt:lpstr>
      <vt:lpstr>最大似然估计</vt:lpstr>
      <vt:lpstr>最大似然估计</vt:lpstr>
      <vt:lpstr>PowerPoint 演示文稿</vt:lpstr>
      <vt:lpstr>接下来是代码实例</vt:lpstr>
      <vt:lpstr>PowerPoint 演示文稿</vt:lpstr>
      <vt:lpstr>PowerPoint 演示文稿</vt:lpstr>
      <vt:lpstr>PowerPoint 演示文稿</vt:lpstr>
      <vt:lpstr>统计学学派：频率(经典)vs贝叶斯</vt:lpstr>
      <vt:lpstr>统计学学派：频率(经典)vs贝叶斯</vt:lpstr>
      <vt:lpstr>我的展示完毕，谢谢大家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NCKLA</dc:creator>
  <cp:lastModifiedBy>NCKLA</cp:lastModifiedBy>
  <cp:revision>95</cp:revision>
  <dcterms:created xsi:type="dcterms:W3CDTF">2018-10-07T12:21:41Z</dcterms:created>
  <dcterms:modified xsi:type="dcterms:W3CDTF">2018-10-09T17:50:56Z</dcterms:modified>
</cp:coreProperties>
</file>