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44"/>
  </p:notesMasterIdLst>
  <p:sldIdLst>
    <p:sldId id="265" r:id="rId2"/>
    <p:sldId id="257" r:id="rId3"/>
    <p:sldId id="260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62" r:id="rId13"/>
    <p:sldId id="267" r:id="rId14"/>
    <p:sldId id="268" r:id="rId15"/>
    <p:sldId id="269" r:id="rId16"/>
    <p:sldId id="270" r:id="rId17"/>
    <p:sldId id="271" r:id="rId18"/>
    <p:sldId id="272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1" r:id="rId28"/>
    <p:sldId id="292" r:id="rId29"/>
    <p:sldId id="273" r:id="rId30"/>
    <p:sldId id="293" r:id="rId31"/>
    <p:sldId id="294" r:id="rId32"/>
    <p:sldId id="295" r:id="rId33"/>
    <p:sldId id="296" r:id="rId34"/>
    <p:sldId id="290" r:id="rId35"/>
    <p:sldId id="298" r:id="rId36"/>
    <p:sldId id="297" r:id="rId37"/>
    <p:sldId id="299" r:id="rId38"/>
    <p:sldId id="300" r:id="rId39"/>
    <p:sldId id="301" r:id="rId40"/>
    <p:sldId id="302" r:id="rId41"/>
    <p:sldId id="303" r:id="rId42"/>
    <p:sldId id="304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F35A99-4815-4E30-941A-BC246895233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4743BB-174B-430C-BEBC-B0564CA7280F}">
      <dgm:prSet phldrT="[文本]"/>
      <dgm:spPr/>
      <dgm:t>
        <a:bodyPr/>
        <a:lstStyle/>
        <a:p>
          <a:r>
            <a:rPr lang="en-US" altLang="zh-CN" dirty="0" smtClean="0"/>
            <a:t>a</a:t>
          </a:r>
          <a:endParaRPr lang="zh-CN" altLang="en-US" dirty="0"/>
        </a:p>
      </dgm:t>
    </dgm:pt>
    <dgm:pt modelId="{687911F6-D6B6-4D74-AD59-663DE61BC990}" type="parTrans" cxnId="{1FDCE149-AB40-44E2-BCC4-A03918A1CD41}">
      <dgm:prSet/>
      <dgm:spPr/>
      <dgm:t>
        <a:bodyPr/>
        <a:lstStyle/>
        <a:p>
          <a:endParaRPr lang="zh-CN" altLang="en-US"/>
        </a:p>
      </dgm:t>
    </dgm:pt>
    <dgm:pt modelId="{A730304C-3451-447A-A7AB-575E6A4CA165}" type="sibTrans" cxnId="{1FDCE149-AB40-44E2-BCC4-A03918A1CD41}">
      <dgm:prSet/>
      <dgm:spPr/>
      <dgm:t>
        <a:bodyPr/>
        <a:lstStyle/>
        <a:p>
          <a:endParaRPr lang="zh-CN" altLang="en-US"/>
        </a:p>
      </dgm:t>
    </dgm:pt>
    <dgm:pt modelId="{484F08CF-EDE3-4065-8195-A9252B256819}">
      <dgm:prSet phldrT="[文本]"/>
      <dgm:spPr/>
      <dgm:t>
        <a:bodyPr/>
        <a:lstStyle/>
        <a:p>
          <a:r>
            <a:rPr lang="zh-CN" altLang="en-US" b="1" dirty="0" smtClean="0"/>
            <a:t> 对当前样本集合，计算所有属性的信息增益；</a:t>
          </a:r>
          <a:endParaRPr lang="zh-CN" altLang="en-US" b="1" dirty="0"/>
        </a:p>
      </dgm:t>
    </dgm:pt>
    <dgm:pt modelId="{78F6CFDE-D762-4814-B6FB-97FEB17B7971}" type="parTrans" cxnId="{8535864B-56AD-4F51-96A4-F73D54B5F5FE}">
      <dgm:prSet/>
      <dgm:spPr/>
      <dgm:t>
        <a:bodyPr/>
        <a:lstStyle/>
        <a:p>
          <a:endParaRPr lang="zh-CN" altLang="en-US"/>
        </a:p>
      </dgm:t>
    </dgm:pt>
    <dgm:pt modelId="{330DDB27-3F49-400B-A430-D332B40A6B24}" type="sibTrans" cxnId="{8535864B-56AD-4F51-96A4-F73D54B5F5FE}">
      <dgm:prSet/>
      <dgm:spPr/>
      <dgm:t>
        <a:bodyPr/>
        <a:lstStyle/>
        <a:p>
          <a:endParaRPr lang="zh-CN" altLang="en-US"/>
        </a:p>
      </dgm:t>
    </dgm:pt>
    <dgm:pt modelId="{D64BFF22-213A-44F2-945B-425AB156ED6F}">
      <dgm:prSet phldrT="[文本]"/>
      <dgm:spPr/>
      <dgm:t>
        <a:bodyPr/>
        <a:lstStyle/>
        <a:p>
          <a:r>
            <a:rPr lang="zh-CN" altLang="en-US" b="1" dirty="0" smtClean="0"/>
            <a:t>选择信息增益最大的属性作为测试属性，把测试属性取值相同的样本划为同一个子样本集；</a:t>
          </a:r>
          <a:endParaRPr lang="zh-CN" altLang="en-US" b="1" dirty="0"/>
        </a:p>
      </dgm:t>
    </dgm:pt>
    <dgm:pt modelId="{C3966F0F-1E53-45F1-879B-9B42B7E4E56B}" type="parTrans" cxnId="{69806F6C-D57A-4242-AFC2-2069007AD722}">
      <dgm:prSet/>
      <dgm:spPr/>
      <dgm:t>
        <a:bodyPr/>
        <a:lstStyle/>
        <a:p>
          <a:endParaRPr lang="zh-CN" altLang="en-US"/>
        </a:p>
      </dgm:t>
    </dgm:pt>
    <dgm:pt modelId="{6EA0918E-5023-4530-A129-1641BD3ABAD9}" type="sibTrans" cxnId="{69806F6C-D57A-4242-AFC2-2069007AD722}">
      <dgm:prSet/>
      <dgm:spPr/>
      <dgm:t>
        <a:bodyPr/>
        <a:lstStyle/>
        <a:p>
          <a:endParaRPr lang="zh-CN" altLang="en-US"/>
        </a:p>
      </dgm:t>
    </dgm:pt>
    <dgm:pt modelId="{386FF110-3732-41D4-B8BA-445315635737}">
      <dgm:prSet phldrT="[文本]"/>
      <dgm:spPr/>
      <dgm:t>
        <a:bodyPr/>
        <a:lstStyle/>
        <a:p>
          <a:r>
            <a:rPr lang="en-US" altLang="zh-CN" dirty="0" smtClean="0"/>
            <a:t>c</a:t>
          </a:r>
          <a:endParaRPr lang="zh-CN" altLang="en-US" dirty="0"/>
        </a:p>
      </dgm:t>
    </dgm:pt>
    <dgm:pt modelId="{5BD125D2-327A-44F6-BDBA-643D006FD764}" type="parTrans" cxnId="{AAC0BF82-09EF-4590-9585-6595E80160C5}">
      <dgm:prSet/>
      <dgm:spPr/>
      <dgm:t>
        <a:bodyPr/>
        <a:lstStyle/>
        <a:p>
          <a:endParaRPr lang="zh-CN" altLang="en-US"/>
        </a:p>
      </dgm:t>
    </dgm:pt>
    <dgm:pt modelId="{425DBCB9-C15B-4984-B88D-D382D86E37C4}" type="sibTrans" cxnId="{AAC0BF82-09EF-4590-9585-6595E80160C5}">
      <dgm:prSet/>
      <dgm:spPr/>
      <dgm:t>
        <a:bodyPr/>
        <a:lstStyle/>
        <a:p>
          <a:endParaRPr lang="zh-CN" altLang="en-US"/>
        </a:p>
      </dgm:t>
    </dgm:pt>
    <dgm:pt modelId="{F2AD6409-3068-4E26-8361-FC18D77D2C29}">
      <dgm:prSet phldrT="[文本]"/>
      <dgm:spPr/>
      <dgm:t>
        <a:bodyPr/>
        <a:lstStyle/>
        <a:p>
          <a:r>
            <a:rPr lang="zh-CN" altLang="en-US" b="1" dirty="0" smtClean="0"/>
            <a:t>若子样本集的类别属性只含有单个属性，则分支为叶子节点，判断其属性值并标上相应的符号之后返回调用处；否则对子样本集递归调用本算法 。</a:t>
          </a:r>
          <a:endParaRPr lang="zh-CN" altLang="en-US" b="1" dirty="0"/>
        </a:p>
      </dgm:t>
    </dgm:pt>
    <dgm:pt modelId="{7CF703EF-AB21-41A3-AD18-CCC7ACFB150B}" type="parTrans" cxnId="{90011716-E9DC-475A-8059-E80E11158C7E}">
      <dgm:prSet/>
      <dgm:spPr/>
      <dgm:t>
        <a:bodyPr/>
        <a:lstStyle/>
        <a:p>
          <a:endParaRPr lang="zh-CN" altLang="en-US"/>
        </a:p>
      </dgm:t>
    </dgm:pt>
    <dgm:pt modelId="{99C7842E-54A7-4DD1-9C95-33775F4B376E}" type="sibTrans" cxnId="{90011716-E9DC-475A-8059-E80E11158C7E}">
      <dgm:prSet/>
      <dgm:spPr/>
      <dgm:t>
        <a:bodyPr/>
        <a:lstStyle/>
        <a:p>
          <a:endParaRPr lang="zh-CN" altLang="en-US"/>
        </a:p>
      </dgm:t>
    </dgm:pt>
    <dgm:pt modelId="{BFFC0844-BCA3-409D-8F7F-DCC3F1047CC8}">
      <dgm:prSet phldrT="[文本]"/>
      <dgm:spPr/>
      <dgm:t>
        <a:bodyPr/>
        <a:lstStyle/>
        <a:p>
          <a:r>
            <a:rPr lang="en-US" altLang="zh-CN" dirty="0" smtClean="0"/>
            <a:t>b</a:t>
          </a:r>
          <a:endParaRPr lang="zh-CN" altLang="en-US" dirty="0"/>
        </a:p>
      </dgm:t>
    </dgm:pt>
    <dgm:pt modelId="{F75A29D9-FAA3-4E58-88D0-B90833891884}" type="sibTrans" cxnId="{C905167F-C623-4EC5-8494-854F1F757E76}">
      <dgm:prSet/>
      <dgm:spPr/>
      <dgm:t>
        <a:bodyPr/>
        <a:lstStyle/>
        <a:p>
          <a:endParaRPr lang="zh-CN" altLang="en-US"/>
        </a:p>
      </dgm:t>
    </dgm:pt>
    <dgm:pt modelId="{D59A703D-63EB-49F3-80C5-1222C2204FDA}" type="parTrans" cxnId="{C905167F-C623-4EC5-8494-854F1F757E76}">
      <dgm:prSet/>
      <dgm:spPr/>
      <dgm:t>
        <a:bodyPr/>
        <a:lstStyle/>
        <a:p>
          <a:endParaRPr lang="zh-CN" altLang="en-US"/>
        </a:p>
      </dgm:t>
    </dgm:pt>
    <dgm:pt modelId="{01291F50-3532-49A5-BAAD-50AF58BF8DEA}" type="pres">
      <dgm:prSet presAssocID="{14F35A99-4815-4E30-941A-BC246895233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899D745-E4F7-4936-8FC7-DA2373719DF6}" type="pres">
      <dgm:prSet presAssocID="{4E4743BB-174B-430C-BEBC-B0564CA7280F}" presName="composite" presStyleCnt="0"/>
      <dgm:spPr/>
    </dgm:pt>
    <dgm:pt modelId="{6C081C01-4FA3-4CDA-9F96-67792D9DFD20}" type="pres">
      <dgm:prSet presAssocID="{4E4743BB-174B-430C-BEBC-B0564CA7280F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BC4950-86AE-460C-B080-FF6AA6582455}" type="pres">
      <dgm:prSet presAssocID="{4E4743BB-174B-430C-BEBC-B0564CA7280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33907E-EE83-4C45-B615-2C65F256CAEA}" type="pres">
      <dgm:prSet presAssocID="{A730304C-3451-447A-A7AB-575E6A4CA165}" presName="sp" presStyleCnt="0"/>
      <dgm:spPr/>
    </dgm:pt>
    <dgm:pt modelId="{4DD99DC2-DD8E-4041-8BBE-AE925D3EF1E4}" type="pres">
      <dgm:prSet presAssocID="{BFFC0844-BCA3-409D-8F7F-DCC3F1047CC8}" presName="composite" presStyleCnt="0"/>
      <dgm:spPr/>
    </dgm:pt>
    <dgm:pt modelId="{FF4122B0-48FE-4EB7-9F5A-9318A7C5C6A5}" type="pres">
      <dgm:prSet presAssocID="{BFFC0844-BCA3-409D-8F7F-DCC3F1047CC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661AB6-F8F2-425E-B327-211166D858F1}" type="pres">
      <dgm:prSet presAssocID="{BFFC0844-BCA3-409D-8F7F-DCC3F1047CC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D538D3-C0B8-47D9-9C76-B5F46397A2B7}" type="pres">
      <dgm:prSet presAssocID="{F75A29D9-FAA3-4E58-88D0-B90833891884}" presName="sp" presStyleCnt="0"/>
      <dgm:spPr/>
    </dgm:pt>
    <dgm:pt modelId="{F155AB3D-5673-468E-A36F-72D4318D4063}" type="pres">
      <dgm:prSet presAssocID="{386FF110-3732-41D4-B8BA-445315635737}" presName="composite" presStyleCnt="0"/>
      <dgm:spPr/>
    </dgm:pt>
    <dgm:pt modelId="{8706A3FB-DA40-48DB-B34A-BB103525DB4A}" type="pres">
      <dgm:prSet presAssocID="{386FF110-3732-41D4-B8BA-445315635737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6E5D61-17E2-4652-9FE4-0C5398E6F443}" type="pres">
      <dgm:prSet presAssocID="{386FF110-3732-41D4-B8BA-445315635737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905167F-C623-4EC5-8494-854F1F757E76}" srcId="{14F35A99-4815-4E30-941A-BC2468952338}" destId="{BFFC0844-BCA3-409D-8F7F-DCC3F1047CC8}" srcOrd="1" destOrd="0" parTransId="{D59A703D-63EB-49F3-80C5-1222C2204FDA}" sibTransId="{F75A29D9-FAA3-4E58-88D0-B90833891884}"/>
    <dgm:cxn modelId="{6963F931-9AAC-4F6A-BC7A-53ED282D7BFC}" type="presOf" srcId="{4E4743BB-174B-430C-BEBC-B0564CA7280F}" destId="{6C081C01-4FA3-4CDA-9F96-67792D9DFD20}" srcOrd="0" destOrd="0" presId="urn:microsoft.com/office/officeart/2005/8/layout/chevron2"/>
    <dgm:cxn modelId="{AAC0BF82-09EF-4590-9585-6595E80160C5}" srcId="{14F35A99-4815-4E30-941A-BC2468952338}" destId="{386FF110-3732-41D4-B8BA-445315635737}" srcOrd="2" destOrd="0" parTransId="{5BD125D2-327A-44F6-BDBA-643D006FD764}" sibTransId="{425DBCB9-C15B-4984-B88D-D382D86E37C4}"/>
    <dgm:cxn modelId="{7537AB05-AF0C-4B75-9887-F90A9062AC6E}" type="presOf" srcId="{BFFC0844-BCA3-409D-8F7F-DCC3F1047CC8}" destId="{FF4122B0-48FE-4EB7-9F5A-9318A7C5C6A5}" srcOrd="0" destOrd="0" presId="urn:microsoft.com/office/officeart/2005/8/layout/chevron2"/>
    <dgm:cxn modelId="{CD6DBBB6-E36E-44F3-A81C-9C74A243473F}" type="presOf" srcId="{386FF110-3732-41D4-B8BA-445315635737}" destId="{8706A3FB-DA40-48DB-B34A-BB103525DB4A}" srcOrd="0" destOrd="0" presId="urn:microsoft.com/office/officeart/2005/8/layout/chevron2"/>
    <dgm:cxn modelId="{967E5879-D8EC-4623-B4FA-C0F92B855FD6}" type="presOf" srcId="{D64BFF22-213A-44F2-945B-425AB156ED6F}" destId="{87661AB6-F8F2-425E-B327-211166D858F1}" srcOrd="0" destOrd="0" presId="urn:microsoft.com/office/officeart/2005/8/layout/chevron2"/>
    <dgm:cxn modelId="{651FB786-EA28-4C8F-8C8B-F05B4EDED694}" type="presOf" srcId="{484F08CF-EDE3-4065-8195-A9252B256819}" destId="{1ABC4950-86AE-460C-B080-FF6AA6582455}" srcOrd="0" destOrd="0" presId="urn:microsoft.com/office/officeart/2005/8/layout/chevron2"/>
    <dgm:cxn modelId="{8535864B-56AD-4F51-96A4-F73D54B5F5FE}" srcId="{4E4743BB-174B-430C-BEBC-B0564CA7280F}" destId="{484F08CF-EDE3-4065-8195-A9252B256819}" srcOrd="0" destOrd="0" parTransId="{78F6CFDE-D762-4814-B6FB-97FEB17B7971}" sibTransId="{330DDB27-3F49-400B-A430-D332B40A6B24}"/>
    <dgm:cxn modelId="{69806F6C-D57A-4242-AFC2-2069007AD722}" srcId="{BFFC0844-BCA3-409D-8F7F-DCC3F1047CC8}" destId="{D64BFF22-213A-44F2-945B-425AB156ED6F}" srcOrd="0" destOrd="0" parTransId="{C3966F0F-1E53-45F1-879B-9B42B7E4E56B}" sibTransId="{6EA0918E-5023-4530-A129-1641BD3ABAD9}"/>
    <dgm:cxn modelId="{90011716-E9DC-475A-8059-E80E11158C7E}" srcId="{386FF110-3732-41D4-B8BA-445315635737}" destId="{F2AD6409-3068-4E26-8361-FC18D77D2C29}" srcOrd="0" destOrd="0" parTransId="{7CF703EF-AB21-41A3-AD18-CCC7ACFB150B}" sibTransId="{99C7842E-54A7-4DD1-9C95-33775F4B376E}"/>
    <dgm:cxn modelId="{9FF5742B-03E2-4721-9C1F-73B8F9997DAD}" type="presOf" srcId="{14F35A99-4815-4E30-941A-BC2468952338}" destId="{01291F50-3532-49A5-BAAD-50AF58BF8DEA}" srcOrd="0" destOrd="0" presId="urn:microsoft.com/office/officeart/2005/8/layout/chevron2"/>
    <dgm:cxn modelId="{A6D38DF2-8F9B-4130-A925-574A40FDA314}" type="presOf" srcId="{F2AD6409-3068-4E26-8361-FC18D77D2C29}" destId="{876E5D61-17E2-4652-9FE4-0C5398E6F443}" srcOrd="0" destOrd="0" presId="urn:microsoft.com/office/officeart/2005/8/layout/chevron2"/>
    <dgm:cxn modelId="{1FDCE149-AB40-44E2-BCC4-A03918A1CD41}" srcId="{14F35A99-4815-4E30-941A-BC2468952338}" destId="{4E4743BB-174B-430C-BEBC-B0564CA7280F}" srcOrd="0" destOrd="0" parTransId="{687911F6-D6B6-4D74-AD59-663DE61BC990}" sibTransId="{A730304C-3451-447A-A7AB-575E6A4CA165}"/>
    <dgm:cxn modelId="{E1D7E6FC-7768-43DD-B87B-36551702369D}" type="presParOf" srcId="{01291F50-3532-49A5-BAAD-50AF58BF8DEA}" destId="{A899D745-E4F7-4936-8FC7-DA2373719DF6}" srcOrd="0" destOrd="0" presId="urn:microsoft.com/office/officeart/2005/8/layout/chevron2"/>
    <dgm:cxn modelId="{5FCEF1F6-4532-48C5-BCDF-F3A461D0BA4F}" type="presParOf" srcId="{A899D745-E4F7-4936-8FC7-DA2373719DF6}" destId="{6C081C01-4FA3-4CDA-9F96-67792D9DFD20}" srcOrd="0" destOrd="0" presId="urn:microsoft.com/office/officeart/2005/8/layout/chevron2"/>
    <dgm:cxn modelId="{573C9EA4-6210-4BBC-9133-7A674FF6B835}" type="presParOf" srcId="{A899D745-E4F7-4936-8FC7-DA2373719DF6}" destId="{1ABC4950-86AE-460C-B080-FF6AA6582455}" srcOrd="1" destOrd="0" presId="urn:microsoft.com/office/officeart/2005/8/layout/chevron2"/>
    <dgm:cxn modelId="{6FB6B298-10B2-4A0B-B0AC-5A171A4B7CF0}" type="presParOf" srcId="{01291F50-3532-49A5-BAAD-50AF58BF8DEA}" destId="{0233907E-EE83-4C45-B615-2C65F256CAEA}" srcOrd="1" destOrd="0" presId="urn:microsoft.com/office/officeart/2005/8/layout/chevron2"/>
    <dgm:cxn modelId="{D8B51D0D-A23E-4C43-AD90-61183311C8AB}" type="presParOf" srcId="{01291F50-3532-49A5-BAAD-50AF58BF8DEA}" destId="{4DD99DC2-DD8E-4041-8BBE-AE925D3EF1E4}" srcOrd="2" destOrd="0" presId="urn:microsoft.com/office/officeart/2005/8/layout/chevron2"/>
    <dgm:cxn modelId="{ECD544E5-B1DE-4456-85BD-259E8257A99D}" type="presParOf" srcId="{4DD99DC2-DD8E-4041-8BBE-AE925D3EF1E4}" destId="{FF4122B0-48FE-4EB7-9F5A-9318A7C5C6A5}" srcOrd="0" destOrd="0" presId="urn:microsoft.com/office/officeart/2005/8/layout/chevron2"/>
    <dgm:cxn modelId="{BEE2EC93-FAF9-4546-8EFF-329CBCA0869B}" type="presParOf" srcId="{4DD99DC2-DD8E-4041-8BBE-AE925D3EF1E4}" destId="{87661AB6-F8F2-425E-B327-211166D858F1}" srcOrd="1" destOrd="0" presId="urn:microsoft.com/office/officeart/2005/8/layout/chevron2"/>
    <dgm:cxn modelId="{D44C7723-C573-4AED-9E72-4FD9EC7AEB2F}" type="presParOf" srcId="{01291F50-3532-49A5-BAAD-50AF58BF8DEA}" destId="{9DD538D3-C0B8-47D9-9C76-B5F46397A2B7}" srcOrd="3" destOrd="0" presId="urn:microsoft.com/office/officeart/2005/8/layout/chevron2"/>
    <dgm:cxn modelId="{909ABEBF-B6D2-4308-8CC6-693616750DBB}" type="presParOf" srcId="{01291F50-3532-49A5-BAAD-50AF58BF8DEA}" destId="{F155AB3D-5673-468E-A36F-72D4318D4063}" srcOrd="4" destOrd="0" presId="urn:microsoft.com/office/officeart/2005/8/layout/chevron2"/>
    <dgm:cxn modelId="{00FE2282-E43B-4111-A54E-0C90C20230E0}" type="presParOf" srcId="{F155AB3D-5673-468E-A36F-72D4318D4063}" destId="{8706A3FB-DA40-48DB-B34A-BB103525DB4A}" srcOrd="0" destOrd="0" presId="urn:microsoft.com/office/officeart/2005/8/layout/chevron2"/>
    <dgm:cxn modelId="{E87BA83D-6378-43F4-9BAC-9BF840AEDAFF}" type="presParOf" srcId="{F155AB3D-5673-468E-A36F-72D4318D4063}" destId="{876E5D61-17E2-4652-9FE4-0C5398E6F44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081C01-4FA3-4CDA-9F96-67792D9DFD20}">
      <dsp:nvSpPr>
        <dsp:cNvPr id="0" name=""/>
        <dsp:cNvSpPr/>
      </dsp:nvSpPr>
      <dsp:spPr>
        <a:xfrm rot="5400000">
          <a:off x="-291982" y="293601"/>
          <a:ext cx="1946547" cy="13625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a</a:t>
          </a:r>
          <a:endParaRPr lang="zh-CN" altLang="en-US" sz="3800" kern="1200" dirty="0"/>
        </a:p>
      </dsp:txBody>
      <dsp:txXfrm rot="-5400000">
        <a:off x="1" y="682911"/>
        <a:ext cx="1362583" cy="583964"/>
      </dsp:txXfrm>
    </dsp:sp>
    <dsp:sp modelId="{1ABC4950-86AE-460C-B080-FF6AA6582455}">
      <dsp:nvSpPr>
        <dsp:cNvPr id="0" name=""/>
        <dsp:cNvSpPr/>
      </dsp:nvSpPr>
      <dsp:spPr>
        <a:xfrm rot="5400000">
          <a:off x="4599914" y="-3235711"/>
          <a:ext cx="1265256" cy="77399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dirty="0" smtClean="0"/>
            <a:t> 对当前样本集合，计算所有属性的信息增益；</a:t>
          </a:r>
          <a:endParaRPr lang="zh-CN" altLang="en-US" sz="2400" b="1" kern="1200" dirty="0"/>
        </a:p>
      </dsp:txBody>
      <dsp:txXfrm rot="-5400000">
        <a:off x="1362584" y="63384"/>
        <a:ext cx="7678152" cy="1141726"/>
      </dsp:txXfrm>
    </dsp:sp>
    <dsp:sp modelId="{FF4122B0-48FE-4EB7-9F5A-9318A7C5C6A5}">
      <dsp:nvSpPr>
        <dsp:cNvPr id="0" name=""/>
        <dsp:cNvSpPr/>
      </dsp:nvSpPr>
      <dsp:spPr>
        <a:xfrm rot="5400000">
          <a:off x="-291982" y="2049208"/>
          <a:ext cx="1946547" cy="13625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b</a:t>
          </a:r>
          <a:endParaRPr lang="zh-CN" altLang="en-US" sz="3800" kern="1200" dirty="0"/>
        </a:p>
      </dsp:txBody>
      <dsp:txXfrm rot="-5400000">
        <a:off x="1" y="2438518"/>
        <a:ext cx="1362583" cy="583964"/>
      </dsp:txXfrm>
    </dsp:sp>
    <dsp:sp modelId="{87661AB6-F8F2-425E-B327-211166D858F1}">
      <dsp:nvSpPr>
        <dsp:cNvPr id="0" name=""/>
        <dsp:cNvSpPr/>
      </dsp:nvSpPr>
      <dsp:spPr>
        <a:xfrm rot="5400000">
          <a:off x="4599914" y="-1480104"/>
          <a:ext cx="1265256" cy="77399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dirty="0" smtClean="0"/>
            <a:t>选择信息增益最大的属性作为测试属性，把测试属性取值相同的样本划为同一个子样本集；</a:t>
          </a:r>
          <a:endParaRPr lang="zh-CN" altLang="en-US" sz="2400" b="1" kern="1200" dirty="0"/>
        </a:p>
      </dsp:txBody>
      <dsp:txXfrm rot="-5400000">
        <a:off x="1362584" y="1818991"/>
        <a:ext cx="7678152" cy="1141726"/>
      </dsp:txXfrm>
    </dsp:sp>
    <dsp:sp modelId="{8706A3FB-DA40-48DB-B34A-BB103525DB4A}">
      <dsp:nvSpPr>
        <dsp:cNvPr id="0" name=""/>
        <dsp:cNvSpPr/>
      </dsp:nvSpPr>
      <dsp:spPr>
        <a:xfrm rot="5400000">
          <a:off x="-291982" y="3804815"/>
          <a:ext cx="1946547" cy="13625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c</a:t>
          </a:r>
          <a:endParaRPr lang="zh-CN" altLang="en-US" sz="3800" kern="1200" dirty="0"/>
        </a:p>
      </dsp:txBody>
      <dsp:txXfrm rot="-5400000">
        <a:off x="1" y="4194125"/>
        <a:ext cx="1362583" cy="583964"/>
      </dsp:txXfrm>
    </dsp:sp>
    <dsp:sp modelId="{876E5D61-17E2-4652-9FE4-0C5398E6F443}">
      <dsp:nvSpPr>
        <dsp:cNvPr id="0" name=""/>
        <dsp:cNvSpPr/>
      </dsp:nvSpPr>
      <dsp:spPr>
        <a:xfrm rot="5400000">
          <a:off x="4599914" y="275502"/>
          <a:ext cx="1265256" cy="77399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dirty="0" smtClean="0"/>
            <a:t>若子样本集的类别属性只含有单个属性，则分支为叶子节点，判断其属性值并标上相应的符号之后返回调用处；否则对子样本集递归调用本算法 。</a:t>
          </a:r>
          <a:endParaRPr lang="zh-CN" altLang="en-US" sz="2400" b="1" kern="1200" dirty="0"/>
        </a:p>
      </dsp:txBody>
      <dsp:txXfrm rot="-5400000">
        <a:off x="1362584" y="3574598"/>
        <a:ext cx="7678152" cy="1141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E8EE9-8D49-4B9B-94DD-B77C32747343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20A3C-C229-48BD-821D-28C914921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036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6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决策树</a:t>
            </a:r>
            <a:r>
              <a:rPr lang="en-US" altLang="zh-CN" sz="6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/>
            </a:r>
            <a:br>
              <a:rPr lang="en-US" altLang="zh-CN" sz="6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</a:br>
            <a:r>
              <a:rPr lang="zh-CN" altLang="en-US" sz="6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（随机森林和</a:t>
            </a:r>
            <a:r>
              <a:rPr lang="en-US" altLang="zh-CN" sz="66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gbdt</a:t>
            </a:r>
            <a:r>
              <a:rPr lang="zh-CN" altLang="en-US" sz="6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）</a:t>
            </a:r>
            <a:endParaRPr lang="zh-CN" altLang="en-US" sz="6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752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信息</a:t>
            </a:r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增益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比</a:t>
            </a:r>
            <a:r>
              <a:rPr lang="en-US" altLang="zh-C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Gain 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Ratio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1268760"/>
            <a:ext cx="9108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9288"/>
            <a:ext cx="8208912" cy="3381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436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信息增益</a:t>
            </a:r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率    </a:t>
            </a:r>
            <a:r>
              <a:rPr lang="en-US" altLang="zh-CN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Gini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系数</a:t>
            </a:r>
            <a:b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/>
              <a:t>信息增益率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b="1" dirty="0" err="1"/>
              <a:t>Gini</a:t>
            </a:r>
            <a:r>
              <a:rPr lang="zh-CN" altLang="en-US" b="1" dirty="0"/>
              <a:t>系数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1268760"/>
            <a:ext cx="9108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63" y="2780928"/>
            <a:ext cx="581977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488" y="4675302"/>
            <a:ext cx="5739024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105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常用的决策</a:t>
            </a:r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树算法：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1268760"/>
            <a:ext cx="9108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342251"/>
              </p:ext>
            </p:extLst>
          </p:nvPr>
        </p:nvGraphicFramePr>
        <p:xfrm>
          <a:off x="9773" y="1268761"/>
          <a:ext cx="9098227" cy="5544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7226019"/>
              </a:tblGrid>
              <a:tr h="8640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决策树算法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b="1" dirty="0" smtClean="0"/>
                        <a:t>算法描述</a:t>
                      </a:r>
                      <a:endParaRPr lang="zh-CN" altLang="en-US" b="1" dirty="0"/>
                    </a:p>
                  </a:txBody>
                  <a:tcPr/>
                </a:tc>
              </a:tr>
              <a:tr h="10081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b="1" dirty="0" smtClean="0"/>
                        <a:t>ID3</a:t>
                      </a:r>
                      <a:r>
                        <a:rPr lang="zh-CN" altLang="en-US" b="1" dirty="0" smtClean="0"/>
                        <a:t>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dirty="0" smtClean="0"/>
                        <a:t>其核心是在决策树的各级节点上，使用信息增益作为属性的选择标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dirty="0" smtClean="0"/>
                        <a:t>准，来帮助确定每个节点所应采用的合适属性。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115212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C4.5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算法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dirty="0" smtClean="0"/>
                        <a:t>C4.5</a:t>
                      </a:r>
                      <a:r>
                        <a:rPr lang="zh-CN" altLang="en-US" dirty="0" smtClean="0"/>
                        <a:t>决策树生成算法相对于</a:t>
                      </a:r>
                      <a:r>
                        <a:rPr lang="en-US" altLang="zh-CN" dirty="0" smtClean="0"/>
                        <a:t>ID3</a:t>
                      </a:r>
                      <a:r>
                        <a:rPr lang="zh-CN" altLang="en-US" dirty="0" smtClean="0"/>
                        <a:t>算法的重要改进是使用信息增益率来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dirty="0" smtClean="0"/>
                        <a:t>选择节点属性。</a:t>
                      </a:r>
                      <a:r>
                        <a:rPr lang="en-US" altLang="zh-CN" dirty="0" smtClean="0"/>
                        <a:t>C4.5</a:t>
                      </a:r>
                      <a:r>
                        <a:rPr lang="zh-CN" altLang="en-US" dirty="0" smtClean="0"/>
                        <a:t>算法既能够处理离散的描述属性，也可以处理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dirty="0" smtClean="0"/>
                        <a:t>连续的描述属性</a:t>
                      </a:r>
                      <a:endParaRPr lang="zh-CN" altLang="en-US" dirty="0"/>
                    </a:p>
                  </a:txBody>
                  <a:tcPr/>
                </a:tc>
              </a:tr>
              <a:tr h="115212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C5.0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dirty="0" smtClean="0"/>
                        <a:t>C5.0</a:t>
                      </a:r>
                      <a:r>
                        <a:rPr lang="zh-CN" altLang="en-US" dirty="0" smtClean="0"/>
                        <a:t>是</a:t>
                      </a:r>
                      <a:r>
                        <a:rPr lang="en-US" altLang="zh-CN" dirty="0" smtClean="0"/>
                        <a:t>C4.5</a:t>
                      </a:r>
                      <a:r>
                        <a:rPr lang="zh-CN" altLang="en-US" dirty="0" smtClean="0"/>
                        <a:t>算法的修订版，适用于处理大数据集，采用</a:t>
                      </a:r>
                      <a:r>
                        <a:rPr lang="en-US" altLang="zh-CN" dirty="0" smtClean="0"/>
                        <a:t>Boosting</a:t>
                      </a:r>
                      <a:r>
                        <a:rPr lang="zh-CN" altLang="en-US" dirty="0" smtClean="0"/>
                        <a:t>方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dirty="0" smtClean="0"/>
                        <a:t>式提高模型准确率，根据能够带来的最大信息增益的字段拆分样本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136815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CART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dirty="0" smtClean="0"/>
                        <a:t>CART</a:t>
                      </a:r>
                      <a:r>
                        <a:rPr lang="zh-CN" altLang="en-US" dirty="0" smtClean="0"/>
                        <a:t>决策树是一种十分有效的非参数分类和回归方法，通过构建树、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dirty="0" smtClean="0"/>
                        <a:t>修剪树、评估树来构建一个二叉树。当终结点是连续变量时，该树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dirty="0" smtClean="0"/>
                        <a:t>为回归树；当终结点是分类变量，该树为分类树。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30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ID3</a:t>
            </a:r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详细实现步骤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1268760"/>
            <a:ext cx="9108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270739344"/>
              </p:ext>
            </p:extLst>
          </p:nvPr>
        </p:nvGraphicFramePr>
        <p:xfrm>
          <a:off x="5498" y="1397000"/>
          <a:ext cx="9102501" cy="546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40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C4.5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算法</a:t>
            </a:r>
            <a:b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由于</a:t>
            </a:r>
            <a:r>
              <a:rPr lang="en-US" altLang="zh-CN" dirty="0"/>
              <a:t>ID3</a:t>
            </a:r>
            <a:r>
              <a:rPr lang="zh-CN" altLang="en-US" dirty="0"/>
              <a:t>决策树算法采用信息增益作为选择测试属性的标准，会偏向于选择取值较多的，即所谓高度</a:t>
            </a:r>
            <a:r>
              <a:rPr lang="zh-CN" altLang="en-US" dirty="0" smtClean="0"/>
              <a:t>分支属性</a:t>
            </a:r>
            <a:r>
              <a:rPr lang="zh-CN" altLang="en-US" dirty="0"/>
              <a:t>，而这类属性并不一定是最优的属性</a:t>
            </a:r>
            <a:r>
              <a:rPr lang="zh-CN" altLang="en-US" dirty="0" smtClean="0"/>
              <a:t>。同时</a:t>
            </a:r>
            <a:r>
              <a:rPr lang="zh-CN" altLang="en-US" dirty="0"/>
              <a:t>，</a:t>
            </a:r>
            <a:r>
              <a:rPr lang="en-US" altLang="zh-CN" dirty="0"/>
              <a:t>ID3</a:t>
            </a:r>
            <a:r>
              <a:rPr lang="zh-CN" altLang="en-US" dirty="0"/>
              <a:t>算法只能处理离散属性，对于连续型的属性，在分类前需要对其进行离散化。为了解决倾向</a:t>
            </a:r>
            <a:r>
              <a:rPr lang="zh-CN" altLang="en-US" dirty="0" smtClean="0"/>
              <a:t>于选择</a:t>
            </a:r>
            <a:r>
              <a:rPr lang="zh-CN" altLang="en-US" dirty="0"/>
              <a:t>高度分支属性的问题，人们采用信息增益率作为选择测试属性的标准，这样便得到</a:t>
            </a:r>
            <a:r>
              <a:rPr lang="en-US" altLang="zh-CN" dirty="0"/>
              <a:t>C4.5</a:t>
            </a:r>
            <a:r>
              <a:rPr lang="zh-CN" altLang="en-US" dirty="0"/>
              <a:t>决策树算法。</a:t>
            </a:r>
            <a:r>
              <a:rPr lang="en-US" altLang="zh-CN" dirty="0" smtClean="0"/>
              <a:t>C4.5</a:t>
            </a:r>
            <a:r>
              <a:rPr lang="zh-CN" altLang="en-US" dirty="0"/>
              <a:t>是基于</a:t>
            </a:r>
            <a:r>
              <a:rPr lang="en-US" altLang="zh-CN" dirty="0"/>
              <a:t>ID3</a:t>
            </a:r>
            <a:r>
              <a:rPr lang="zh-CN" altLang="en-US" dirty="0"/>
              <a:t>算法进行改进后的一种重要算法，它是一种监督学习算法，其目标是通过学习，</a:t>
            </a:r>
            <a:r>
              <a:rPr lang="zh-CN" altLang="en-US" dirty="0" smtClean="0"/>
              <a:t>找到</a:t>
            </a:r>
            <a:r>
              <a:rPr lang="zh-CN" altLang="en-US" dirty="0"/>
              <a:t>一个从属性值到类别的映射关系，并且这个映射能用于对新的类别未知的实体进行分类。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0" y="1268760"/>
            <a:ext cx="9108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12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C5.0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算法</a:t>
            </a:r>
            <a:b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➢ </a:t>
            </a:r>
            <a:r>
              <a:rPr lang="en-US" altLang="zh-CN" dirty="0"/>
              <a:t>C5.0</a:t>
            </a:r>
            <a:r>
              <a:rPr lang="zh-CN" altLang="en-US" dirty="0"/>
              <a:t>算法是</a:t>
            </a:r>
            <a:r>
              <a:rPr lang="en-US" altLang="zh-CN" dirty="0"/>
              <a:t>C4.5</a:t>
            </a:r>
            <a:r>
              <a:rPr lang="zh-CN" altLang="en-US" dirty="0"/>
              <a:t>算法的修订版，适用于处理大数据集，采用</a:t>
            </a:r>
            <a:r>
              <a:rPr lang="en-US" altLang="zh-CN" dirty="0"/>
              <a:t>Boosting</a:t>
            </a:r>
            <a:r>
              <a:rPr lang="zh-CN" altLang="en-US" dirty="0"/>
              <a:t>方式提高模型准确率，又</a:t>
            </a:r>
            <a:r>
              <a:rPr lang="zh-CN" altLang="en-US" dirty="0" smtClean="0"/>
              <a:t>称为</a:t>
            </a:r>
            <a:r>
              <a:rPr lang="en-US" altLang="zh-CN" dirty="0" smtClean="0"/>
              <a:t>Boosting </a:t>
            </a:r>
            <a:r>
              <a:rPr lang="en-US" altLang="zh-CN" dirty="0"/>
              <a:t>Trees</a:t>
            </a:r>
            <a:r>
              <a:rPr lang="zh-CN" altLang="en-US" dirty="0"/>
              <a:t>，在软件上计算速度比较快，占用的内存资源较少。</a:t>
            </a:r>
          </a:p>
          <a:p>
            <a:pPr marL="0" indent="0">
              <a:buNone/>
            </a:pPr>
            <a:r>
              <a:rPr lang="zh-CN" altLang="en-US" dirty="0"/>
              <a:t>➢ </a:t>
            </a:r>
            <a:r>
              <a:rPr lang="en-US" altLang="zh-CN" dirty="0"/>
              <a:t>C5.0</a:t>
            </a:r>
            <a:r>
              <a:rPr lang="zh-CN" altLang="en-US" dirty="0"/>
              <a:t>作为经典的决策树模型算法之一，可生成多分支的决策树，</a:t>
            </a:r>
            <a:r>
              <a:rPr lang="en-US" altLang="zh-CN" dirty="0"/>
              <a:t>C5.0</a:t>
            </a:r>
            <a:r>
              <a:rPr lang="zh-CN" altLang="en-US" dirty="0"/>
              <a:t>算法根据能够带来的最大信息增益</a:t>
            </a:r>
            <a:r>
              <a:rPr lang="zh-CN" altLang="en-US" dirty="0" smtClean="0"/>
              <a:t>的字段</a:t>
            </a:r>
            <a:r>
              <a:rPr lang="zh-CN" altLang="en-US" dirty="0"/>
              <a:t>拆分样本。</a:t>
            </a:r>
          </a:p>
          <a:p>
            <a:pPr marL="0" indent="0">
              <a:buNone/>
            </a:pPr>
            <a:r>
              <a:rPr lang="zh-CN" altLang="en-US" dirty="0"/>
              <a:t>➢ 第一次拆分确定的样本子集随后再次拆分，通常是根据另一个字段进行拆分，这一过程重复进行直到</a:t>
            </a:r>
            <a:r>
              <a:rPr lang="zh-CN" altLang="en-US" dirty="0" smtClean="0"/>
              <a:t>样本子集</a:t>
            </a:r>
            <a:r>
              <a:rPr lang="zh-CN" altLang="en-US" dirty="0"/>
              <a:t>不能再被拆分为止。最后，重新检查最低层次的拆分节点，那些对模型值没有显著贡献的样本子集</a:t>
            </a:r>
            <a:r>
              <a:rPr lang="zh-CN" altLang="en-US" dirty="0" smtClean="0"/>
              <a:t>被剔除</a:t>
            </a:r>
            <a:r>
              <a:rPr lang="zh-CN" altLang="en-US" dirty="0"/>
              <a:t>或者修剪。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0" y="1268760"/>
            <a:ext cx="9108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98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CART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算法</a:t>
            </a:r>
            <a:b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 </a:t>
            </a:r>
            <a:r>
              <a:rPr lang="zh-CN" altLang="en-US" dirty="0"/>
              <a:t>分类回归树（</a:t>
            </a:r>
            <a:r>
              <a:rPr lang="en-US" altLang="zh-CN" dirty="0"/>
              <a:t>Classification And Regression Tree</a:t>
            </a:r>
            <a:r>
              <a:rPr lang="zh-CN" altLang="en-US" dirty="0"/>
              <a:t>，</a:t>
            </a:r>
            <a:r>
              <a:rPr lang="en-US" altLang="zh-CN" dirty="0"/>
              <a:t>CART</a:t>
            </a:r>
            <a:r>
              <a:rPr lang="zh-CN" altLang="en-US" dirty="0"/>
              <a:t>）算法最早由</a:t>
            </a:r>
            <a:r>
              <a:rPr lang="en-US" altLang="zh-CN" dirty="0" err="1"/>
              <a:t>Breiman</a:t>
            </a:r>
            <a:r>
              <a:rPr lang="zh-CN" altLang="en-US" dirty="0"/>
              <a:t>等人提出，现已在</a:t>
            </a:r>
            <a:r>
              <a:rPr lang="zh-CN" altLang="en-US" dirty="0" smtClean="0"/>
              <a:t>统计领域</a:t>
            </a:r>
            <a:r>
              <a:rPr lang="zh-CN" altLang="en-US" dirty="0"/>
              <a:t>和数据挖掘技术中普遍使用，</a:t>
            </a:r>
            <a:r>
              <a:rPr lang="en-US" altLang="zh-CN" dirty="0"/>
              <a:t>Python</a:t>
            </a:r>
            <a:r>
              <a:rPr lang="zh-CN" altLang="en-US" dirty="0"/>
              <a:t>中的</a:t>
            </a:r>
            <a:r>
              <a:rPr lang="en-US" altLang="zh-CN" dirty="0" err="1"/>
              <a:t>scikit</a:t>
            </a:r>
            <a:r>
              <a:rPr lang="en-US" altLang="zh-CN" dirty="0"/>
              <a:t>-learn</a:t>
            </a:r>
            <a:r>
              <a:rPr lang="zh-CN" altLang="en-US" dirty="0"/>
              <a:t>模块的</a:t>
            </a:r>
            <a:r>
              <a:rPr lang="en-US" altLang="zh-CN" dirty="0"/>
              <a:t>Tree</a:t>
            </a:r>
            <a:r>
              <a:rPr lang="zh-CN" altLang="en-US" dirty="0"/>
              <a:t>子模块主要使用</a:t>
            </a:r>
            <a:r>
              <a:rPr lang="en-US" altLang="zh-CN" dirty="0"/>
              <a:t>CART</a:t>
            </a:r>
            <a:r>
              <a:rPr lang="zh-CN" altLang="en-US" dirty="0"/>
              <a:t>算法来</a:t>
            </a:r>
            <a:r>
              <a:rPr lang="zh-CN" altLang="en-US" dirty="0" smtClean="0"/>
              <a:t>实现决策树。</a:t>
            </a:r>
            <a:r>
              <a:rPr lang="en-US" altLang="zh-CN" dirty="0"/>
              <a:t>CART</a:t>
            </a:r>
            <a:r>
              <a:rPr lang="zh-CN" altLang="en-US" dirty="0"/>
              <a:t>不是一颗</a:t>
            </a:r>
            <a:r>
              <a:rPr lang="zh-CN" altLang="en-US" dirty="0" smtClean="0"/>
              <a:t>二叉树，</a:t>
            </a:r>
            <a:r>
              <a:rPr lang="en-US" altLang="zh-CN" dirty="0" smtClean="0"/>
              <a:t>CART</a:t>
            </a:r>
            <a:r>
              <a:rPr lang="zh-CN" altLang="en-US" dirty="0"/>
              <a:t>既是分类树又是回归</a:t>
            </a:r>
            <a:r>
              <a:rPr lang="zh-CN" altLang="en-US" dirty="0" smtClean="0"/>
              <a:t>树。当</a:t>
            </a:r>
            <a:r>
              <a:rPr lang="en-US" altLang="zh-CN" dirty="0"/>
              <a:t>CART</a:t>
            </a:r>
            <a:r>
              <a:rPr lang="zh-CN" altLang="en-US" dirty="0"/>
              <a:t>是分类树的时候，采用</a:t>
            </a:r>
            <a:r>
              <a:rPr lang="en-US" altLang="zh-CN" dirty="0"/>
              <a:t>GINI</a:t>
            </a:r>
            <a:r>
              <a:rPr lang="zh-CN" altLang="en-US" dirty="0"/>
              <a:t>值作为分裂节点的依据，当</a:t>
            </a:r>
            <a:r>
              <a:rPr lang="en-US" altLang="zh-CN" dirty="0"/>
              <a:t>CART</a:t>
            </a:r>
            <a:r>
              <a:rPr lang="zh-CN" altLang="en-US" dirty="0"/>
              <a:t>作为回归树的时候，使用样本的最小方差作为分裂节点的</a:t>
            </a:r>
            <a:r>
              <a:rPr lang="zh-CN" altLang="en-US" dirty="0" smtClean="0"/>
              <a:t>依据。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1268760"/>
            <a:ext cx="9108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25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决策树</a:t>
            </a:r>
            <a:b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➢分类</a:t>
            </a:r>
            <a:r>
              <a:rPr lang="en-US" altLang="zh-CN" dirty="0"/>
              <a:t>——</a:t>
            </a:r>
            <a:r>
              <a:rPr lang="zh-CN" altLang="en-US" dirty="0"/>
              <a:t>实现类是</a:t>
            </a:r>
            <a:r>
              <a:rPr lang="en-US" altLang="zh-CN" dirty="0" err="1"/>
              <a:t>DecisionTreeClassifier</a:t>
            </a:r>
            <a:r>
              <a:rPr lang="zh-CN" altLang="en-US" dirty="0"/>
              <a:t>，能够执行数据集的多类</a:t>
            </a:r>
            <a:r>
              <a:rPr lang="zh-CN" altLang="en-US" dirty="0" smtClean="0"/>
              <a:t>分类。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➢</a:t>
            </a:r>
            <a:r>
              <a:rPr lang="zh-CN" altLang="en-US" dirty="0" smtClean="0"/>
              <a:t>回归</a:t>
            </a:r>
            <a:r>
              <a:rPr lang="en-US" altLang="zh-CN" dirty="0"/>
              <a:t>——</a:t>
            </a:r>
            <a:r>
              <a:rPr lang="zh-CN" altLang="en-US" dirty="0"/>
              <a:t>实现类是</a:t>
            </a:r>
            <a:r>
              <a:rPr lang="en-US" altLang="zh-CN" dirty="0" err="1"/>
              <a:t>DecisionTreeRegressor</a:t>
            </a:r>
            <a:r>
              <a:rPr lang="zh-CN" altLang="en-US" dirty="0"/>
              <a:t>，输入为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 </a:t>
            </a:r>
            <a:r>
              <a:rPr lang="zh-CN" altLang="en-US" dirty="0"/>
              <a:t>同上，</a:t>
            </a:r>
            <a:r>
              <a:rPr lang="en-US" altLang="zh-CN" dirty="0"/>
              <a:t>y </a:t>
            </a:r>
            <a:r>
              <a:rPr lang="zh-CN" altLang="en-US" dirty="0"/>
              <a:t>为</a:t>
            </a:r>
            <a:r>
              <a:rPr lang="zh-CN" altLang="en-US" dirty="0" smtClean="0"/>
              <a:t>浮点数。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➢</a:t>
            </a:r>
            <a:r>
              <a:rPr lang="zh-CN" altLang="en-US" dirty="0" smtClean="0"/>
              <a:t>多</a:t>
            </a:r>
            <a:r>
              <a:rPr lang="zh-CN" altLang="en-US" dirty="0"/>
              <a:t>输出问题</a:t>
            </a:r>
            <a:r>
              <a:rPr lang="en-US" altLang="zh-CN" dirty="0"/>
              <a:t>——</a:t>
            </a:r>
            <a:r>
              <a:rPr lang="zh-CN" altLang="en-US" dirty="0"/>
              <a:t>实现类有：</a:t>
            </a:r>
            <a:r>
              <a:rPr lang="en-US" altLang="zh-CN" dirty="0" err="1"/>
              <a:t>DecisionTreeClassifier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err="1" smtClean="0"/>
              <a:t>DecisionTreeRegressor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1268760"/>
            <a:ext cx="9108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51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算法实现</a:t>
            </a:r>
            <a:b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scikit</a:t>
            </a:r>
            <a:r>
              <a:rPr lang="en-US" altLang="zh-CN" dirty="0" smtClean="0"/>
              <a:t>-learn</a:t>
            </a:r>
            <a:r>
              <a:rPr lang="zh-CN" altLang="en-US" dirty="0"/>
              <a:t>建立基于信息熵的决策树模型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➢</a:t>
            </a:r>
            <a:r>
              <a:rPr lang="zh-CN" altLang="en-US" dirty="0" smtClean="0"/>
              <a:t>这个</a:t>
            </a:r>
            <a:r>
              <a:rPr lang="zh-CN" altLang="en-US" dirty="0"/>
              <a:t>例子是经典的</a:t>
            </a:r>
            <a:r>
              <a:rPr lang="en-US" altLang="zh-CN" dirty="0"/>
              <a:t>Kaggle101</a:t>
            </a:r>
            <a:r>
              <a:rPr lang="zh-CN" altLang="en-US" dirty="0"/>
              <a:t>问题</a:t>
            </a:r>
            <a:r>
              <a:rPr lang="en-US" altLang="zh-CN" dirty="0"/>
              <a:t>——</a:t>
            </a:r>
            <a:r>
              <a:rPr lang="zh-CN" altLang="en-US" dirty="0"/>
              <a:t>泰坦尼克生还预测，部分数据如下：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0" y="1268760"/>
            <a:ext cx="9108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93" y="3429000"/>
            <a:ext cx="8075613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973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决策树的过拟合</a:t>
            </a:r>
            <a:b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➢</a:t>
            </a:r>
            <a:r>
              <a:rPr lang="zh-CN" altLang="en-US" dirty="0" smtClean="0"/>
              <a:t>决策树</a:t>
            </a:r>
            <a:r>
              <a:rPr lang="zh-CN" altLang="en-US" dirty="0"/>
              <a:t>对训练属于有很好的分类能力，但</a:t>
            </a:r>
            <a:r>
              <a:rPr lang="zh-CN" altLang="en-US" dirty="0" smtClean="0"/>
              <a:t>对未知</a:t>
            </a:r>
            <a:r>
              <a:rPr lang="zh-CN" altLang="en-US" dirty="0"/>
              <a:t>的测试数据未必有好的分类能力，</a:t>
            </a:r>
            <a:r>
              <a:rPr lang="zh-CN" altLang="en-US" dirty="0" smtClean="0"/>
              <a:t>泛化能力</a:t>
            </a:r>
            <a:r>
              <a:rPr lang="zh-CN" altLang="en-US" dirty="0"/>
              <a:t>弱，即可能发生过拟合现象。</a:t>
            </a:r>
          </a:p>
          <a:p>
            <a:pPr marL="0" indent="0">
              <a:buNone/>
            </a:pPr>
            <a:r>
              <a:rPr lang="zh-CN" altLang="en-US" dirty="0"/>
              <a:t> ➢</a:t>
            </a:r>
            <a:r>
              <a:rPr lang="zh-CN" altLang="en-US" dirty="0" smtClean="0"/>
              <a:t>剪枝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 ➢</a:t>
            </a:r>
            <a:r>
              <a:rPr lang="zh-CN" altLang="en-US" dirty="0" smtClean="0"/>
              <a:t>随机</a:t>
            </a:r>
            <a:r>
              <a:rPr lang="zh-CN" altLang="en-US" dirty="0"/>
              <a:t>森林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0" y="1268760"/>
            <a:ext cx="9108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02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决策树概述</a:t>
            </a:r>
            <a:b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1268760"/>
            <a:ext cx="9108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7544" y="1484784"/>
            <a:ext cx="83529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    决策树</a:t>
            </a:r>
            <a:r>
              <a:rPr lang="en-US" altLang="zh-CN" sz="2400" b="1" dirty="0">
                <a:latin typeface="+mn-ea"/>
              </a:rPr>
              <a:t>(Decision Tree</a:t>
            </a:r>
            <a:r>
              <a:rPr lang="zh-CN" altLang="en-US" sz="2400" b="1" dirty="0">
                <a:latin typeface="+mn-ea"/>
              </a:rPr>
              <a:t>）是在已知各种情况发生概率的基础上，通过构成决策树来求取净现值的期望值大于等于零的概率，评价项目风险，判断其可行性的决策分析方法，是直观运用概率分析的一种图解法。由于这种决策分支画成图形很像一棵树的枝干，故称决策树。在机器学习中，决策树是一个预测模型，他代表的是对象属性与对象值之间的一种映射关系</a:t>
            </a:r>
            <a:r>
              <a:rPr lang="zh-CN" altLang="en-US" sz="2400" dirty="0">
                <a:latin typeface="+mn-ea"/>
              </a:rPr>
              <a:t>。</a:t>
            </a:r>
            <a:r>
              <a:rPr lang="zh-CN" altLang="en-US" sz="2400" b="1" dirty="0">
                <a:latin typeface="+mn-ea"/>
              </a:rPr>
              <a:t>决策树是一种树形结构，其中每个内部节点表示一个属性上的测试，每个分支代表一个测试输出，每个叶节点代表一种类别。分类树（决策树）是一种十分常用的分类方法。他是一种监管学习。</a:t>
            </a:r>
          </a:p>
        </p:txBody>
      </p:sp>
    </p:spTree>
    <p:extLst>
      <p:ext uri="{BB962C8B-B14F-4D97-AF65-F5344CB8AC3E}">
        <p14:creationId xmlns:p14="http://schemas.microsoft.com/office/powerpoint/2010/main" val="70332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Bagging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 ➢</a:t>
            </a:r>
            <a:r>
              <a:rPr lang="zh-CN" altLang="en-US" dirty="0" smtClean="0"/>
              <a:t>从</a:t>
            </a:r>
            <a:r>
              <a:rPr lang="zh-CN" altLang="en-US" dirty="0"/>
              <a:t>样本集中重采样</a:t>
            </a:r>
            <a:r>
              <a:rPr lang="en-US" altLang="zh-CN" dirty="0"/>
              <a:t>(</a:t>
            </a:r>
            <a:r>
              <a:rPr lang="zh-CN" altLang="en-US" dirty="0"/>
              <a:t>有重复的</a:t>
            </a:r>
            <a:r>
              <a:rPr lang="en-US" altLang="zh-CN" dirty="0"/>
              <a:t>)</a:t>
            </a:r>
            <a:r>
              <a:rPr lang="zh-CN" altLang="en-US" dirty="0"/>
              <a:t>选出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zh-CN" altLang="en-US" dirty="0" smtClean="0"/>
              <a:t>样本。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 ➢</a:t>
            </a:r>
            <a:r>
              <a:rPr lang="zh-CN" altLang="en-US" dirty="0" smtClean="0"/>
              <a:t>在</a:t>
            </a:r>
            <a:r>
              <a:rPr lang="zh-CN" altLang="en-US" dirty="0"/>
              <a:t>所有属性上，对这</a:t>
            </a:r>
            <a:r>
              <a:rPr lang="en-US" altLang="zh-CN" dirty="0"/>
              <a:t>n</a:t>
            </a:r>
            <a:r>
              <a:rPr lang="zh-CN" altLang="en-US" dirty="0"/>
              <a:t>个样本建立</a:t>
            </a:r>
            <a:r>
              <a:rPr lang="zh-CN" altLang="en-US" dirty="0" smtClean="0"/>
              <a:t>分类器。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➢</a:t>
            </a:r>
            <a:r>
              <a:rPr lang="zh-CN" altLang="en-US" dirty="0" smtClean="0"/>
              <a:t>重复</a:t>
            </a:r>
            <a:r>
              <a:rPr lang="zh-CN" altLang="en-US" dirty="0"/>
              <a:t>以上两步</a:t>
            </a:r>
            <a:r>
              <a:rPr lang="en-US" altLang="zh-CN" dirty="0"/>
              <a:t>m</a:t>
            </a:r>
            <a:r>
              <a:rPr lang="zh-CN" altLang="en-US" dirty="0"/>
              <a:t>次，即获得了</a:t>
            </a:r>
            <a:r>
              <a:rPr lang="en-US" altLang="zh-CN" dirty="0"/>
              <a:t>m</a:t>
            </a:r>
            <a:r>
              <a:rPr lang="zh-CN" altLang="en-US" dirty="0"/>
              <a:t>个</a:t>
            </a:r>
            <a:r>
              <a:rPr lang="zh-CN" altLang="en-US" dirty="0" smtClean="0"/>
              <a:t>分类器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 ➢</a:t>
            </a:r>
            <a:r>
              <a:rPr lang="zh-CN" altLang="en-US" dirty="0" smtClean="0"/>
              <a:t>将</a:t>
            </a:r>
            <a:r>
              <a:rPr lang="zh-CN" altLang="en-US" dirty="0"/>
              <a:t>数据放在这</a:t>
            </a:r>
            <a:r>
              <a:rPr lang="en-US" altLang="zh-CN" dirty="0"/>
              <a:t>m</a:t>
            </a:r>
            <a:r>
              <a:rPr lang="zh-CN" altLang="en-US" dirty="0"/>
              <a:t>个分类器上，最后根据这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</a:t>
            </a:r>
            <a:r>
              <a:rPr lang="zh-CN" altLang="en-US" dirty="0"/>
              <a:t>分类器的投票结果，决定数据属于哪</a:t>
            </a:r>
            <a:r>
              <a:rPr lang="zh-CN" altLang="en-US" dirty="0" smtClean="0"/>
              <a:t>一类。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1268760"/>
            <a:ext cx="9108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5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Bagging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1268760"/>
            <a:ext cx="9108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" t="10014" r="1790"/>
          <a:stretch/>
        </p:blipFill>
        <p:spPr bwMode="auto">
          <a:xfrm>
            <a:off x="608221" y="1475025"/>
            <a:ext cx="7891558" cy="5039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49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Adaboost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➢ </a:t>
            </a:r>
            <a:r>
              <a:rPr lang="en-US" altLang="zh-CN" dirty="0" err="1" smtClean="0"/>
              <a:t>AdaBoost</a:t>
            </a:r>
            <a:r>
              <a:rPr lang="zh-CN" altLang="en-US" dirty="0"/>
              <a:t>，是英文</a:t>
            </a:r>
            <a:r>
              <a:rPr lang="en-US" altLang="zh-CN" dirty="0"/>
              <a:t>"Adaptive Boosting"</a:t>
            </a:r>
            <a:r>
              <a:rPr lang="zh-CN" altLang="en-US" dirty="0"/>
              <a:t>（自适应</a:t>
            </a:r>
            <a:r>
              <a:rPr lang="zh-CN" altLang="en-US" dirty="0" smtClean="0"/>
              <a:t>增强</a:t>
            </a:r>
            <a:r>
              <a:rPr lang="zh-CN" altLang="en-US" dirty="0"/>
              <a:t>）的缩写，是一种机器学习方法，由</a:t>
            </a:r>
            <a:r>
              <a:rPr lang="en-US" altLang="zh-CN" dirty="0" err="1" smtClean="0"/>
              <a:t>YoavFreund</a:t>
            </a:r>
            <a:r>
              <a:rPr lang="zh-CN" altLang="en-US" dirty="0"/>
              <a:t>和</a:t>
            </a:r>
            <a:r>
              <a:rPr lang="en-US" altLang="zh-CN" dirty="0"/>
              <a:t>Robert </a:t>
            </a:r>
            <a:r>
              <a:rPr lang="en-US" altLang="zh-CN" dirty="0" err="1"/>
              <a:t>Schapire</a:t>
            </a:r>
            <a:r>
              <a:rPr lang="zh-CN" altLang="en-US" dirty="0"/>
              <a:t>提出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➢ </a:t>
            </a:r>
            <a:r>
              <a:rPr lang="en-US" altLang="zh-CN" dirty="0" err="1" smtClean="0"/>
              <a:t>AdaBoost</a:t>
            </a:r>
            <a:r>
              <a:rPr lang="zh-CN" altLang="en-US" dirty="0"/>
              <a:t>方法的自适应在于：前一个分类器分</a:t>
            </a:r>
            <a:r>
              <a:rPr lang="zh-CN" altLang="en-US" dirty="0" smtClean="0"/>
              <a:t>错的</a:t>
            </a:r>
            <a:r>
              <a:rPr lang="zh-CN" altLang="en-US" dirty="0"/>
              <a:t>样本会被用来训练下一个分类器。</a:t>
            </a:r>
            <a:r>
              <a:rPr lang="en-US" altLang="zh-CN" dirty="0" err="1"/>
              <a:t>AdaBoost</a:t>
            </a:r>
            <a:r>
              <a:rPr lang="zh-CN" altLang="en-US" dirty="0" smtClean="0"/>
              <a:t>方法</a:t>
            </a:r>
            <a:r>
              <a:rPr lang="zh-CN" altLang="en-US" dirty="0"/>
              <a:t>对于噪声数据和异常数据很敏感。</a:t>
            </a:r>
          </a:p>
          <a:p>
            <a:pPr marL="0" indent="0">
              <a:buNone/>
            </a:pPr>
            <a:r>
              <a:rPr lang="zh-CN" altLang="en-US" dirty="0"/>
              <a:t>➢</a:t>
            </a:r>
            <a:r>
              <a:rPr lang="zh-CN" altLang="en-US" dirty="0" smtClean="0"/>
              <a:t>但</a:t>
            </a:r>
            <a:r>
              <a:rPr lang="zh-CN" altLang="en-US" dirty="0"/>
              <a:t>在一些问题中，</a:t>
            </a:r>
            <a:r>
              <a:rPr lang="en-US" altLang="zh-CN" dirty="0" err="1"/>
              <a:t>AdaBoost</a:t>
            </a:r>
            <a:r>
              <a:rPr lang="zh-CN" altLang="en-US" dirty="0"/>
              <a:t>方法相对于大多数</a:t>
            </a:r>
            <a:r>
              <a:rPr lang="zh-CN" altLang="en-US" dirty="0" smtClean="0"/>
              <a:t>其它</a:t>
            </a:r>
            <a:r>
              <a:rPr lang="zh-CN" altLang="en-US" dirty="0"/>
              <a:t>学习算法而言，不会很容易出现过拟合现象。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0" y="1268760"/>
            <a:ext cx="9108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42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Adaboost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➢</a:t>
            </a:r>
            <a:r>
              <a:rPr lang="zh-CN" altLang="en-US" dirty="0" smtClean="0"/>
              <a:t>设</a:t>
            </a:r>
            <a:r>
              <a:rPr lang="zh-CN" altLang="en-US" dirty="0"/>
              <a:t>训练数据集</a:t>
            </a:r>
            <a:r>
              <a:rPr lang="en-US" altLang="zh-CN" dirty="0"/>
              <a:t>T={(x1,y1), (x2,y2)…(</a:t>
            </a:r>
            <a:r>
              <a:rPr lang="en-US" altLang="zh-CN" dirty="0" err="1"/>
              <a:t>xN,yN</a:t>
            </a:r>
            <a:r>
              <a:rPr lang="en-US" altLang="zh-CN" dirty="0"/>
              <a:t>)}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➢ </a:t>
            </a:r>
            <a:r>
              <a:rPr lang="zh-CN" altLang="en-US" dirty="0" smtClean="0"/>
              <a:t>初始化</a:t>
            </a:r>
            <a:r>
              <a:rPr lang="zh-CN" altLang="en-US" dirty="0"/>
              <a:t>训练数据的权</a:t>
            </a:r>
            <a:r>
              <a:rPr lang="zh-CN" altLang="en-US" dirty="0" smtClean="0"/>
              <a:t>值分布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➢</a:t>
            </a:r>
            <a:r>
              <a:rPr lang="zh-CN" altLang="en-US" dirty="0" smtClean="0"/>
              <a:t>使用</a:t>
            </a:r>
            <a:r>
              <a:rPr lang="zh-CN" altLang="en-US" dirty="0"/>
              <a:t>具有权值分布</a:t>
            </a:r>
            <a:r>
              <a:rPr lang="en-US" altLang="zh-CN" dirty="0" err="1"/>
              <a:t>Dm</a:t>
            </a:r>
            <a:r>
              <a:rPr lang="zh-CN" altLang="en-US" dirty="0"/>
              <a:t>的训练数据集学习</a:t>
            </a:r>
            <a:r>
              <a:rPr lang="zh-CN" altLang="en-US" dirty="0" smtClean="0"/>
              <a:t>，得到</a:t>
            </a:r>
            <a:r>
              <a:rPr lang="zh-CN" altLang="en-US" dirty="0"/>
              <a:t>基本</a:t>
            </a:r>
            <a:r>
              <a:rPr lang="zh-CN" altLang="en-US" dirty="0" smtClean="0"/>
              <a:t>分类器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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1268760"/>
            <a:ext cx="9108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2895600"/>
            <a:ext cx="79914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444852"/>
            <a:ext cx="36957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5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Adaboost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➢</a:t>
            </a:r>
            <a:r>
              <a:rPr lang="zh-CN" altLang="en-US" dirty="0" smtClean="0"/>
              <a:t>计算</a:t>
            </a:r>
            <a:r>
              <a:rPr lang="en-US" altLang="zh-CN" dirty="0" err="1"/>
              <a:t>Gm</a:t>
            </a:r>
            <a:r>
              <a:rPr lang="en-US" altLang="zh-CN" dirty="0"/>
              <a:t>(x)</a:t>
            </a:r>
            <a:r>
              <a:rPr lang="zh-CN" altLang="en-US" dirty="0"/>
              <a:t>在训练数据集上的分类误差率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➢ </a:t>
            </a:r>
            <a:r>
              <a:rPr lang="zh-CN" altLang="en-US" dirty="0"/>
              <a:t>计算</a:t>
            </a:r>
            <a:r>
              <a:rPr lang="en-US" altLang="zh-CN" dirty="0" err="1"/>
              <a:t>Gm</a:t>
            </a:r>
            <a:r>
              <a:rPr lang="en-US" altLang="zh-CN" dirty="0"/>
              <a:t>(x)</a:t>
            </a:r>
            <a:r>
              <a:rPr lang="zh-CN" altLang="en-US" dirty="0"/>
              <a:t>的系数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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1268760"/>
            <a:ext cx="9108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36912"/>
            <a:ext cx="653415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581128"/>
            <a:ext cx="35147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605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Adaboost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➢</a:t>
            </a:r>
            <a:r>
              <a:rPr lang="zh-CN" altLang="en-US" dirty="0" smtClean="0"/>
              <a:t>更新</a:t>
            </a:r>
            <a:r>
              <a:rPr lang="zh-CN" altLang="en-US" dirty="0"/>
              <a:t>训练数据集的权</a:t>
            </a:r>
            <a:r>
              <a:rPr lang="zh-CN" altLang="en-US" dirty="0" smtClean="0"/>
              <a:t>值分布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➢</a:t>
            </a:r>
            <a:r>
              <a:rPr lang="zh-CN" altLang="en-US" dirty="0" smtClean="0"/>
              <a:t> </a:t>
            </a:r>
            <a:r>
              <a:rPr lang="zh-CN" altLang="en-US" dirty="0"/>
              <a:t>这里，</a:t>
            </a:r>
            <a:r>
              <a:rPr lang="en-US" altLang="zh-CN" dirty="0" err="1"/>
              <a:t>Zm</a:t>
            </a:r>
            <a:r>
              <a:rPr lang="zh-CN" altLang="en-US" dirty="0"/>
              <a:t>是规范化</a:t>
            </a:r>
            <a:r>
              <a:rPr lang="zh-CN" altLang="en-US" dirty="0" smtClean="0"/>
              <a:t>因子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1268760"/>
            <a:ext cx="9108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2743200"/>
            <a:ext cx="56769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065" y="5157192"/>
            <a:ext cx="555307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07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Adaboost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➢构建基本分类器的线性组合</a:t>
            </a:r>
          </a:p>
          <a:p>
            <a:pPr marL="0" indent="0">
              <a:buNone/>
            </a:pPr>
            <a:r>
              <a:rPr lang="zh-CN" altLang="en-US" dirty="0" smtClean="0"/>
              <a:t>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➢</a:t>
            </a:r>
            <a:r>
              <a:rPr lang="zh-CN" altLang="en-US" dirty="0"/>
              <a:t>得到最终分类器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1268760"/>
            <a:ext cx="9108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20888"/>
            <a:ext cx="4343400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7" y="4509120"/>
            <a:ext cx="682942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014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随机森林 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Random Forest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随机森林就是通过集成学习的思想将多棵树集成的一种算法，它的基本单元是决策树，而它的本质属于机器学习的一大分支</a:t>
            </a:r>
            <a:r>
              <a:rPr lang="en-US" altLang="zh-CN" dirty="0"/>
              <a:t>——</a:t>
            </a:r>
            <a:r>
              <a:rPr lang="zh-CN" altLang="en-US" dirty="0"/>
              <a:t>集成学习（</a:t>
            </a:r>
            <a:r>
              <a:rPr lang="en-US" altLang="zh-CN" dirty="0"/>
              <a:t>Ensemble Learning</a:t>
            </a:r>
            <a:r>
              <a:rPr lang="zh-CN" altLang="en-US" dirty="0"/>
              <a:t>）方法。随机森林的名称中有两个关键词，一个是“随机”，一个就是“森林”。</a:t>
            </a:r>
          </a:p>
        </p:txBody>
      </p:sp>
    </p:spTree>
    <p:extLst>
      <p:ext uri="{BB962C8B-B14F-4D97-AF65-F5344CB8AC3E}">
        <p14:creationId xmlns:p14="http://schemas.microsoft.com/office/powerpoint/2010/main" val="2105666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随机森林的特点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zh-CN" altLang="en-US" dirty="0"/>
              <a:t>➢</a:t>
            </a:r>
            <a:r>
              <a:rPr lang="zh-CN" altLang="en-US" dirty="0" smtClean="0"/>
              <a:t>在</a:t>
            </a:r>
            <a:r>
              <a:rPr lang="zh-CN" altLang="en-US" dirty="0"/>
              <a:t>当前所有算法中，具有极好的</a:t>
            </a:r>
            <a:r>
              <a:rPr lang="zh-CN" altLang="en-US" dirty="0" smtClean="0"/>
              <a:t>准确率</a:t>
            </a:r>
            <a:endParaRPr lang="en-US" altLang="zh-CN" dirty="0" smtClean="0"/>
          </a:p>
          <a:p>
            <a:pPr marL="0" indent="0" latinLnBrk="1">
              <a:buNone/>
            </a:pPr>
            <a:r>
              <a:rPr lang="zh-CN" altLang="en-US" dirty="0"/>
              <a:t>➢</a:t>
            </a:r>
            <a:r>
              <a:rPr lang="zh-CN" altLang="en-US" dirty="0" smtClean="0"/>
              <a:t>能够</a:t>
            </a:r>
            <a:r>
              <a:rPr lang="zh-CN" altLang="en-US" dirty="0"/>
              <a:t>有效地运行在大数据集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pPr marL="0" indent="0" latinLnBrk="1">
              <a:buNone/>
            </a:pPr>
            <a:r>
              <a:rPr lang="zh-CN" altLang="en-US" dirty="0"/>
              <a:t>➢</a:t>
            </a:r>
            <a:r>
              <a:rPr lang="zh-CN" altLang="en-US" dirty="0" smtClean="0"/>
              <a:t>能够</a:t>
            </a:r>
            <a:r>
              <a:rPr lang="zh-CN" altLang="en-US" dirty="0"/>
              <a:t>处理具有高维特征的输入样本，而且不需要降</a:t>
            </a:r>
            <a:r>
              <a:rPr lang="zh-CN" altLang="en-US" dirty="0" smtClean="0"/>
              <a:t>维</a:t>
            </a:r>
            <a:r>
              <a:rPr lang="zh-CN" altLang="en-US" dirty="0"/>
              <a:t>➢</a:t>
            </a:r>
            <a:r>
              <a:rPr lang="zh-CN" altLang="en-US" dirty="0" smtClean="0"/>
              <a:t>能够</a:t>
            </a:r>
            <a:r>
              <a:rPr lang="zh-CN" altLang="en-US" dirty="0"/>
              <a:t>评估各个特征在分类问题上的</a:t>
            </a:r>
            <a:r>
              <a:rPr lang="zh-CN" altLang="en-US" dirty="0" smtClean="0"/>
              <a:t>重要性</a:t>
            </a:r>
            <a:endParaRPr lang="en-US" altLang="zh-CN" dirty="0" smtClean="0"/>
          </a:p>
          <a:p>
            <a:pPr marL="0" indent="0" latinLnBrk="1">
              <a:buNone/>
            </a:pPr>
            <a:r>
              <a:rPr lang="zh-CN" altLang="en-US" dirty="0"/>
              <a:t>➢</a:t>
            </a:r>
            <a:r>
              <a:rPr lang="zh-CN" altLang="en-US" dirty="0" smtClean="0"/>
              <a:t>在</a:t>
            </a:r>
            <a:r>
              <a:rPr lang="zh-CN" altLang="en-US" dirty="0"/>
              <a:t>生成过程中，能够获取到内部生成误差的一种</a:t>
            </a:r>
            <a:r>
              <a:rPr lang="zh-CN" altLang="en-US" dirty="0" smtClean="0"/>
              <a:t>无偏估计</a:t>
            </a:r>
            <a:endParaRPr lang="en-US" altLang="zh-CN" dirty="0" smtClean="0"/>
          </a:p>
          <a:p>
            <a:pPr marL="0" indent="0" latinLnBrk="1">
              <a:buNone/>
            </a:pPr>
            <a:r>
              <a:rPr lang="zh-CN" altLang="en-US" dirty="0"/>
              <a:t>➢</a:t>
            </a:r>
            <a:r>
              <a:rPr lang="zh-CN" altLang="en-US" dirty="0" smtClean="0"/>
              <a:t>对于</a:t>
            </a:r>
            <a:r>
              <a:rPr lang="zh-CN" altLang="en-US" dirty="0"/>
              <a:t>缺省值问题也能够获得很好得结果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236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随机森林 </a:t>
            </a:r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的生成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➢</a:t>
            </a:r>
            <a:r>
              <a:rPr lang="zh-CN" altLang="en-US" dirty="0" smtClean="0"/>
              <a:t>从</a:t>
            </a:r>
            <a:r>
              <a:rPr lang="zh-CN" altLang="en-US" dirty="0"/>
              <a:t>原始训练数据集中，</a:t>
            </a:r>
            <a:r>
              <a:rPr lang="zh-CN" altLang="en-US" dirty="0" smtClean="0"/>
              <a:t>应用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方法</a:t>
            </a:r>
            <a:r>
              <a:rPr lang="zh-CN" altLang="en-US" dirty="0"/>
              <a:t>有放回地随机抽取</a:t>
            </a:r>
            <a:r>
              <a:rPr lang="en-US" altLang="zh-CN" dirty="0"/>
              <a:t>k</a:t>
            </a:r>
            <a:r>
              <a:rPr lang="zh-CN" altLang="en-US" dirty="0"/>
              <a:t>个新</a:t>
            </a:r>
            <a:r>
              <a:rPr lang="zh-CN" altLang="en-US" dirty="0" smtClean="0"/>
              <a:t>的自助</a:t>
            </a:r>
            <a:r>
              <a:rPr lang="zh-CN" altLang="en-US" dirty="0"/>
              <a:t>样本集</a:t>
            </a:r>
            <a:r>
              <a:rPr lang="zh-CN" altLang="en-US" dirty="0" smtClean="0"/>
              <a:t>，并</a:t>
            </a:r>
            <a:r>
              <a:rPr lang="zh-CN" altLang="en-US" dirty="0"/>
              <a:t>由此构建</a:t>
            </a:r>
            <a:r>
              <a:rPr lang="en-US" altLang="zh-CN" dirty="0"/>
              <a:t>k</a:t>
            </a:r>
            <a:r>
              <a:rPr lang="zh-CN" altLang="en-US" dirty="0"/>
              <a:t>棵分类回归树，每次未被抽到的样本组成了Ｋ个袋外数据（</a:t>
            </a:r>
            <a:r>
              <a:rPr lang="en-US" altLang="zh-CN" dirty="0" smtClean="0"/>
              <a:t>out-of-</a:t>
            </a:r>
            <a:r>
              <a:rPr lang="en-US" altLang="zh-CN" dirty="0" err="1" smtClean="0"/>
              <a:t>bag,BBB</a:t>
            </a:r>
            <a:r>
              <a:rPr lang="zh-CN" altLang="en-US" dirty="0"/>
              <a:t>）。</a:t>
            </a:r>
          </a:p>
          <a:p>
            <a:pPr marL="0" indent="0">
              <a:buNone/>
            </a:pPr>
            <a:r>
              <a:rPr lang="zh-CN" altLang="en-US" dirty="0"/>
              <a:t>➢</a:t>
            </a:r>
            <a:r>
              <a:rPr lang="zh-CN" altLang="en-US" dirty="0" smtClean="0"/>
              <a:t>设有</a:t>
            </a:r>
            <a:r>
              <a:rPr lang="en-US" altLang="zh-CN" dirty="0"/>
              <a:t>n</a:t>
            </a:r>
            <a:r>
              <a:rPr lang="zh-CN" altLang="en-US" dirty="0"/>
              <a:t>个特征，则在</a:t>
            </a:r>
            <a:r>
              <a:rPr lang="zh-CN" altLang="en-US" dirty="0" smtClean="0"/>
              <a:t>每一棵</a:t>
            </a:r>
            <a:r>
              <a:rPr lang="zh-CN" altLang="en-US" dirty="0"/>
              <a:t>树的每个节点处随机抽取</a:t>
            </a:r>
            <a:r>
              <a:rPr lang="en-US" altLang="zh-CN" dirty="0"/>
              <a:t>m</a:t>
            </a:r>
            <a:r>
              <a:rPr lang="zh-CN" altLang="en-US" dirty="0"/>
              <a:t>个特征，通过</a:t>
            </a:r>
            <a:r>
              <a:rPr lang="zh-CN" altLang="en-US" dirty="0" smtClean="0"/>
              <a:t>计算每个</a:t>
            </a:r>
            <a:r>
              <a:rPr lang="zh-CN" altLang="en-US" dirty="0"/>
              <a:t>特征蕴含的信息量，特征中</a:t>
            </a:r>
            <a:r>
              <a:rPr lang="zh-CN" altLang="en-US" dirty="0" smtClean="0"/>
              <a:t>选择一个</a:t>
            </a:r>
            <a:r>
              <a:rPr lang="zh-CN" altLang="en-US" dirty="0"/>
              <a:t>最具有分类</a:t>
            </a:r>
            <a:r>
              <a:rPr lang="zh-CN" altLang="en-US" dirty="0" smtClean="0"/>
              <a:t>能力的</a:t>
            </a:r>
            <a:r>
              <a:rPr lang="zh-CN" altLang="en-US" dirty="0"/>
              <a:t>特征</a:t>
            </a:r>
            <a:r>
              <a:rPr lang="zh-CN" altLang="en-US" dirty="0" smtClean="0"/>
              <a:t>进行节点</a:t>
            </a:r>
            <a:r>
              <a:rPr lang="zh-CN" altLang="en-US" dirty="0"/>
              <a:t>分裂。</a:t>
            </a:r>
          </a:p>
          <a:p>
            <a:pPr marL="0" indent="0">
              <a:buNone/>
            </a:pPr>
            <a:r>
              <a:rPr lang="zh-CN" altLang="en-US" dirty="0"/>
              <a:t>➢</a:t>
            </a:r>
            <a:r>
              <a:rPr lang="zh-CN" altLang="en-US" dirty="0" smtClean="0"/>
              <a:t>每</a:t>
            </a:r>
            <a:r>
              <a:rPr lang="zh-CN" altLang="en-US" dirty="0"/>
              <a:t>棵树</a:t>
            </a:r>
            <a:r>
              <a:rPr lang="zh-CN" altLang="en-US" dirty="0" smtClean="0"/>
              <a:t>最大限度地生长</a:t>
            </a:r>
            <a:r>
              <a:rPr lang="zh-CN" altLang="en-US" dirty="0"/>
              <a:t>， 不做任何</a:t>
            </a:r>
            <a:r>
              <a:rPr lang="zh-CN" altLang="en-US" dirty="0" smtClean="0"/>
              <a:t>剪裁。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➢ </a:t>
            </a:r>
            <a:r>
              <a:rPr lang="zh-CN" altLang="en-US" dirty="0" smtClean="0"/>
              <a:t>将生成</a:t>
            </a:r>
            <a:r>
              <a:rPr lang="zh-CN" altLang="en-US" dirty="0"/>
              <a:t>的多棵树组成随机森林， </a:t>
            </a:r>
            <a:r>
              <a:rPr lang="zh-CN" altLang="en-US" dirty="0" smtClean="0"/>
              <a:t>用随机</a:t>
            </a:r>
            <a:r>
              <a:rPr lang="zh-CN" altLang="en-US" dirty="0"/>
              <a:t>森林对新的数据</a:t>
            </a:r>
            <a:r>
              <a:rPr lang="zh-CN" altLang="en-US" dirty="0" smtClean="0"/>
              <a:t>进行分类，分类</a:t>
            </a:r>
            <a:r>
              <a:rPr lang="zh-CN" altLang="en-US" dirty="0"/>
              <a:t>结果按树分类器投票</a:t>
            </a:r>
            <a:r>
              <a:rPr lang="zh-CN" altLang="en-US" dirty="0" smtClean="0"/>
              <a:t>多少而定</a:t>
            </a:r>
            <a:r>
              <a:rPr lang="zh-CN" altLang="en-US" dirty="0"/>
              <a:t>。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0" y="1268760"/>
            <a:ext cx="9108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58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决策树概述</a:t>
            </a:r>
            <a:b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b="1" dirty="0"/>
              <a:t>优点：</a:t>
            </a:r>
          </a:p>
          <a:p>
            <a:r>
              <a:rPr lang="zh-CN" altLang="en-US" b="1" dirty="0"/>
              <a:t>➢ 易于理解</a:t>
            </a:r>
          </a:p>
          <a:p>
            <a:r>
              <a:rPr lang="zh-CN" altLang="en-US" b="1" dirty="0"/>
              <a:t>➢ 只需要很少的准备数据</a:t>
            </a:r>
          </a:p>
          <a:p>
            <a:r>
              <a:rPr lang="zh-CN" altLang="en-US" b="1" dirty="0"/>
              <a:t>➢ 复杂度是数据点数的对数</a:t>
            </a:r>
          </a:p>
          <a:p>
            <a:r>
              <a:rPr lang="zh-CN" altLang="en-US" b="1" dirty="0"/>
              <a:t>➢ 能够同时处理数值和分类数据</a:t>
            </a:r>
          </a:p>
          <a:p>
            <a:r>
              <a:rPr lang="zh-CN" altLang="en-US" b="1" dirty="0"/>
              <a:t>➢ 能够处理多输出问题</a:t>
            </a:r>
          </a:p>
          <a:p>
            <a:r>
              <a:rPr lang="zh-CN" altLang="en-US" b="1" dirty="0"/>
              <a:t>➢ 采用白盒模型</a:t>
            </a:r>
          </a:p>
          <a:p>
            <a:r>
              <a:rPr lang="zh-CN" altLang="en-US" b="1" dirty="0"/>
              <a:t>➢ 使用统计测试可以验证模型</a:t>
            </a:r>
          </a:p>
          <a:p>
            <a:r>
              <a:rPr lang="zh-CN" altLang="en-US" b="1" dirty="0"/>
              <a:t>➢ 即使假设有点错误也可以表现</a:t>
            </a:r>
            <a:r>
              <a:rPr lang="zh-CN" altLang="en-US" b="1" dirty="0" smtClean="0"/>
              <a:t>很好</a:t>
            </a:r>
            <a:endParaRPr lang="zh-CN" altLang="en-US" b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b="1" dirty="0"/>
              <a:t>缺点：</a:t>
            </a:r>
          </a:p>
          <a:p>
            <a:r>
              <a:rPr lang="zh-CN" altLang="en-US" b="1" dirty="0"/>
              <a:t>➢ 可以创建复杂树但不能很好的推广</a:t>
            </a:r>
          </a:p>
          <a:p>
            <a:r>
              <a:rPr lang="zh-CN" altLang="en-US" b="1" dirty="0"/>
              <a:t>➢ 不稳定</a:t>
            </a:r>
          </a:p>
          <a:p>
            <a:r>
              <a:rPr lang="zh-CN" altLang="en-US" b="1" dirty="0"/>
              <a:t>➢ 是</a:t>
            </a:r>
            <a:r>
              <a:rPr lang="en-US" altLang="zh-CN" b="1" dirty="0"/>
              <a:t>NP </a:t>
            </a:r>
            <a:r>
              <a:rPr lang="zh-CN" altLang="en-US" b="1" dirty="0"/>
              <a:t>问题</a:t>
            </a:r>
          </a:p>
          <a:p>
            <a:r>
              <a:rPr lang="zh-CN" altLang="en-US" b="1" dirty="0"/>
              <a:t>➢ 有很难学习的概念</a:t>
            </a:r>
          </a:p>
          <a:p>
            <a:r>
              <a:rPr lang="zh-CN" altLang="en-US" b="1" dirty="0"/>
              <a:t>➢ 如果一些类占主导地位创建的树</a:t>
            </a:r>
          </a:p>
          <a:p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1268760"/>
            <a:ext cx="9108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51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5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随机森林工作原理解释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随机森林如何利用某一个人的年龄（</a:t>
            </a:r>
            <a:r>
              <a:rPr lang="en-US" altLang="zh-CN" dirty="0"/>
              <a:t>Age</a:t>
            </a:r>
            <a:r>
              <a:rPr lang="zh-CN" altLang="en-US" dirty="0"/>
              <a:t>）、</a:t>
            </a:r>
            <a:r>
              <a:rPr lang="zh-CN" altLang="en-US" dirty="0" smtClean="0"/>
              <a:t>性别（</a:t>
            </a:r>
            <a:r>
              <a:rPr lang="en-US" altLang="zh-CN" dirty="0" smtClean="0"/>
              <a:t>Gender</a:t>
            </a:r>
            <a:r>
              <a:rPr lang="zh-CN" altLang="en-US" dirty="0"/>
              <a:t>）、教育情况（</a:t>
            </a:r>
            <a:r>
              <a:rPr lang="en-US" altLang="zh-CN" dirty="0"/>
              <a:t>Highest Educational Qualification</a:t>
            </a:r>
            <a:r>
              <a:rPr lang="zh-CN" altLang="en-US" dirty="0"/>
              <a:t>）、工作领域（</a:t>
            </a:r>
            <a:r>
              <a:rPr lang="en-US" altLang="zh-CN" dirty="0"/>
              <a:t>Industry</a:t>
            </a:r>
            <a:r>
              <a:rPr lang="zh-CN" altLang="en-US" dirty="0"/>
              <a:t>）以及住宅地（</a:t>
            </a:r>
            <a:r>
              <a:rPr lang="en-US" altLang="zh-CN" dirty="0" smtClean="0"/>
              <a:t>Residence</a:t>
            </a:r>
            <a:r>
              <a:rPr lang="zh-CN" altLang="en-US" dirty="0" smtClean="0"/>
              <a:t>）共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个字段来预测他的收入层次。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b="1" dirty="0" smtClean="0"/>
              <a:t>收入</a:t>
            </a:r>
            <a:r>
              <a:rPr lang="zh-CN" altLang="en-US" b="1" dirty="0"/>
              <a:t>层次 </a:t>
            </a:r>
            <a:r>
              <a:rPr lang="en-US" altLang="zh-CN" b="1" dirty="0"/>
              <a:t>: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　　　　</a:t>
            </a:r>
            <a:r>
              <a:rPr lang="en-US" altLang="zh-CN" dirty="0"/>
              <a:t>Band 1 : Below $40,000</a:t>
            </a:r>
          </a:p>
          <a:p>
            <a:pPr marL="0" indent="0">
              <a:buNone/>
            </a:pPr>
            <a:r>
              <a:rPr lang="zh-CN" altLang="en-US" dirty="0"/>
              <a:t>　　　　</a:t>
            </a:r>
            <a:r>
              <a:rPr lang="en-US" altLang="zh-CN" dirty="0"/>
              <a:t>Band 2: $40,000 – 150,000</a:t>
            </a:r>
          </a:p>
          <a:p>
            <a:pPr marL="0" indent="0">
              <a:buNone/>
            </a:pPr>
            <a:r>
              <a:rPr lang="zh-CN" altLang="en-US" dirty="0"/>
              <a:t>　　　　</a:t>
            </a:r>
            <a:r>
              <a:rPr lang="en-US" altLang="zh-CN" dirty="0"/>
              <a:t>Band 3: More than $150,000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9034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随机森林工作原理解释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随机森林中每一棵树都可以看做是一棵</a:t>
            </a:r>
            <a:r>
              <a:rPr lang="en-US" altLang="zh-CN" dirty="0"/>
              <a:t>CART</a:t>
            </a:r>
            <a:r>
              <a:rPr lang="zh-CN" altLang="en-US" dirty="0"/>
              <a:t>（分类回归树），这里假设森林中有</a:t>
            </a:r>
            <a:r>
              <a:rPr lang="en-US" altLang="zh-CN" dirty="0"/>
              <a:t>5</a:t>
            </a:r>
            <a:r>
              <a:rPr lang="zh-CN" altLang="en-US" dirty="0"/>
              <a:t>棵</a:t>
            </a:r>
            <a:r>
              <a:rPr lang="en-US" altLang="zh-CN" dirty="0"/>
              <a:t>CART</a:t>
            </a:r>
            <a:r>
              <a:rPr lang="zh-CN" altLang="en-US" dirty="0"/>
              <a:t>树，总特征个数</a:t>
            </a:r>
            <a:r>
              <a:rPr lang="en-US" altLang="zh-CN" dirty="0"/>
              <a:t>N=5</a:t>
            </a:r>
            <a:r>
              <a:rPr lang="zh-CN" altLang="en-US" dirty="0"/>
              <a:t>，我们取</a:t>
            </a:r>
            <a:r>
              <a:rPr lang="en-US" altLang="zh-CN" dirty="0"/>
              <a:t>m=1</a:t>
            </a:r>
            <a:r>
              <a:rPr lang="zh-CN" altLang="en-US" dirty="0"/>
              <a:t>（这里假设每个</a:t>
            </a:r>
            <a:r>
              <a:rPr lang="en-US" altLang="zh-CN" dirty="0"/>
              <a:t>CART</a:t>
            </a:r>
            <a:r>
              <a:rPr lang="zh-CN" altLang="en-US" dirty="0"/>
              <a:t>树对应一个不同的特征）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/>
              <a:t>CART 1 : Variable </a:t>
            </a:r>
            <a:r>
              <a:rPr lang="en-US" altLang="zh-CN" b="1" dirty="0" smtClean="0"/>
              <a:t>Age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CART </a:t>
            </a:r>
            <a:r>
              <a:rPr lang="en-US" altLang="zh-CN" b="1" dirty="0"/>
              <a:t>2 : Variable Gender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　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717032"/>
            <a:ext cx="379144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661248"/>
            <a:ext cx="3791446" cy="916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7500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随机森林工作原理解释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CART 3 : Variable </a:t>
            </a:r>
            <a:r>
              <a:rPr lang="en-US" altLang="zh-CN" b="1" dirty="0" smtClean="0"/>
              <a:t>Education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CART 4 : Variable </a:t>
            </a:r>
            <a:r>
              <a:rPr lang="en-US" altLang="zh-CN" b="1" dirty="0" smtClean="0"/>
              <a:t>Residence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CART </a:t>
            </a:r>
            <a:r>
              <a:rPr lang="en-US" altLang="zh-CN" b="1" dirty="0"/>
              <a:t>5 : Variable Industry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920" y="2054606"/>
            <a:ext cx="3744416" cy="1178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920" y="3933056"/>
            <a:ext cx="3744416" cy="882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030" y="5443566"/>
            <a:ext cx="3771305" cy="1153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43069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随机森林工作原理解释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我们要预测的某个人的信息如下：</a:t>
            </a:r>
          </a:p>
          <a:p>
            <a:pPr marL="0" indent="0">
              <a:buNone/>
            </a:pPr>
            <a:r>
              <a:rPr lang="zh-CN" altLang="en-US" dirty="0"/>
              <a:t>　　</a:t>
            </a:r>
            <a:r>
              <a:rPr lang="en-US" altLang="zh-CN" b="1" dirty="0">
                <a:solidFill>
                  <a:srgbClr val="FF0000"/>
                </a:solidFill>
              </a:rPr>
              <a:t>1. </a:t>
            </a:r>
            <a:r>
              <a:rPr lang="en-US" altLang="zh-CN" dirty="0"/>
              <a:t>Age : 35 years ; </a:t>
            </a:r>
            <a:r>
              <a:rPr lang="en-US" altLang="zh-CN" b="1" dirty="0">
                <a:solidFill>
                  <a:srgbClr val="FF0000"/>
                </a:solidFill>
              </a:rPr>
              <a:t>2. </a:t>
            </a:r>
            <a:r>
              <a:rPr lang="en-US" altLang="zh-CN" dirty="0"/>
              <a:t>Gender : Male ;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3. </a:t>
            </a:r>
            <a:r>
              <a:rPr lang="en-US" altLang="zh-CN" dirty="0"/>
              <a:t>Highest Educational Qualification : Diploma holder; </a:t>
            </a:r>
            <a:r>
              <a:rPr lang="en-US" altLang="zh-CN" b="1" dirty="0">
                <a:solidFill>
                  <a:srgbClr val="FF0000"/>
                </a:solidFill>
              </a:rPr>
              <a:t>4. </a:t>
            </a:r>
            <a:r>
              <a:rPr lang="en-US" altLang="zh-CN" dirty="0"/>
              <a:t>Industry : Manufacturing;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5. </a:t>
            </a:r>
            <a:r>
              <a:rPr lang="en-US" altLang="zh-CN" dirty="0"/>
              <a:t>Residence : Metro.</a:t>
            </a:r>
          </a:p>
          <a:p>
            <a:pPr marL="0" indent="0">
              <a:buNone/>
            </a:pPr>
            <a:r>
              <a:rPr lang="zh-CN" altLang="en-US" dirty="0"/>
              <a:t>　根据这五棵</a:t>
            </a:r>
            <a:r>
              <a:rPr lang="en-US" altLang="zh-CN" dirty="0"/>
              <a:t>CART</a:t>
            </a:r>
            <a:r>
              <a:rPr lang="zh-CN" altLang="en-US" dirty="0"/>
              <a:t>树的分类结果，我们可以针对这个人的信息建立收入层次的分布情况：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653136"/>
            <a:ext cx="4392488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64088" y="4869160"/>
            <a:ext cx="3456384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/>
              <a:t>最后，我们得出结论，这个人的收入层次</a:t>
            </a:r>
            <a:r>
              <a:rPr lang="en-US" altLang="zh-CN" b="1" dirty="0"/>
              <a:t>70%</a:t>
            </a:r>
            <a:r>
              <a:rPr lang="zh-CN" altLang="en-US" b="1" dirty="0"/>
              <a:t>是一等，大约</a:t>
            </a:r>
            <a:r>
              <a:rPr lang="en-US" altLang="zh-CN" b="1" dirty="0"/>
              <a:t>24%</a:t>
            </a:r>
            <a:r>
              <a:rPr lang="zh-CN" altLang="en-US" b="1" dirty="0"/>
              <a:t>为二等，</a:t>
            </a:r>
            <a:r>
              <a:rPr lang="en-US" altLang="zh-CN" b="1" dirty="0"/>
              <a:t>6%</a:t>
            </a:r>
            <a:r>
              <a:rPr lang="zh-CN" altLang="en-US" b="1" dirty="0"/>
              <a:t>为三等，所以最终认定该人属于一等收入层次（小于</a:t>
            </a:r>
            <a:r>
              <a:rPr lang="en-US" altLang="zh-CN" b="1" dirty="0"/>
              <a:t>$40,000</a:t>
            </a:r>
            <a:r>
              <a:rPr lang="zh-CN" altLang="en-US" b="1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27052522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gbdt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GBDT(Gradient Boosting Decision Tree) </a:t>
            </a:r>
            <a:r>
              <a:rPr lang="zh-CN" altLang="en-US" dirty="0"/>
              <a:t>又叫 </a:t>
            </a:r>
            <a:r>
              <a:rPr lang="en-US" altLang="zh-CN" dirty="0"/>
              <a:t>MART</a:t>
            </a:r>
            <a:r>
              <a:rPr lang="zh-CN" altLang="en-US" dirty="0"/>
              <a:t>（</a:t>
            </a:r>
            <a:r>
              <a:rPr lang="en-US" altLang="zh-CN" dirty="0"/>
              <a:t>Multiple Additive Regression Tree)</a:t>
            </a:r>
            <a:r>
              <a:rPr lang="zh-CN" altLang="en-US" dirty="0"/>
              <a:t>，是一种迭代的决策树算法，该算法由多棵决策树组成，所有树的结论累加起来做最终答案。它在被提出之初就和</a:t>
            </a:r>
            <a:r>
              <a:rPr lang="en-US" altLang="zh-CN" dirty="0"/>
              <a:t>SVM</a:t>
            </a:r>
            <a:r>
              <a:rPr lang="zh-CN" altLang="en-US" dirty="0"/>
              <a:t>一起被认为是泛化能力较强的算法。</a:t>
            </a:r>
            <a:br>
              <a:rPr lang="zh-CN" altLang="en-US" dirty="0"/>
            </a:br>
            <a:r>
              <a:rPr lang="zh-CN" altLang="en-US" dirty="0"/>
              <a:t>  </a:t>
            </a:r>
            <a:r>
              <a:rPr lang="en-US" altLang="zh-CN" dirty="0"/>
              <a:t>GBDT</a:t>
            </a:r>
            <a:r>
              <a:rPr lang="zh-CN" altLang="en-US" dirty="0"/>
              <a:t>中的树是回归树（不是分类树），</a:t>
            </a:r>
            <a:r>
              <a:rPr lang="en-US" altLang="zh-CN" dirty="0"/>
              <a:t>GBDT</a:t>
            </a:r>
            <a:r>
              <a:rPr lang="zh-CN" altLang="en-US" dirty="0"/>
              <a:t>用来做回归预测，调整后也可以用于分类。</a:t>
            </a:r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1268760"/>
            <a:ext cx="9108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1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gbdt</a:t>
            </a:r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的优缺点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➢ </a:t>
            </a:r>
            <a:r>
              <a:rPr lang="en-US" altLang="zh-CN" b="1" dirty="0" smtClean="0"/>
              <a:t>GBDT</a:t>
            </a:r>
            <a:r>
              <a:rPr lang="zh-CN" altLang="en-US" b="1" dirty="0"/>
              <a:t>主要的优点有： 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）可以灵活处理各种类型的数据，包括连续值和离散值。 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）在相对少的调参时间情况下，预测的准备率也可以比较高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）使用一些健壮的损失函数，对异常值的鲁棒性非常强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➢ </a:t>
            </a:r>
            <a:r>
              <a:rPr lang="en-US" altLang="zh-CN" b="1" dirty="0" smtClean="0"/>
              <a:t>GBDT</a:t>
            </a:r>
            <a:r>
              <a:rPr lang="zh-CN" altLang="en-US" b="1" dirty="0"/>
              <a:t>的主要缺点有： 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）由于弱学习器之间存在依赖关系，难以并行训练数据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6407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5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GbdT</a:t>
            </a:r>
            <a:r>
              <a:rPr lang="zh-CN" altLang="en-US" sz="45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与</a:t>
            </a:r>
            <a:r>
              <a:rPr lang="en-US" altLang="zh-CN" sz="45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Adaboost</a:t>
            </a:r>
            <a:r>
              <a:rPr lang="zh-CN" altLang="en-US" sz="45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➢ </a:t>
            </a:r>
            <a:r>
              <a:rPr lang="en-US" altLang="zh-CN" dirty="0" err="1" smtClean="0"/>
              <a:t>Adaboost</a:t>
            </a:r>
            <a:r>
              <a:rPr lang="en-US" altLang="zh-CN" dirty="0" smtClean="0"/>
              <a:t> </a:t>
            </a:r>
            <a:r>
              <a:rPr lang="zh-CN" altLang="en-US" dirty="0"/>
              <a:t>是利用前一轮弱学习器的误差率来更新训练集的权重，这样一轮轮的迭代下去，简单的说是</a:t>
            </a:r>
            <a:r>
              <a:rPr lang="en-US" altLang="zh-CN" b="1" dirty="0"/>
              <a:t>Boosting</a:t>
            </a:r>
            <a:r>
              <a:rPr lang="zh-CN" altLang="en-US" b="1" dirty="0"/>
              <a:t>框架</a:t>
            </a:r>
            <a:r>
              <a:rPr lang="en-US" altLang="zh-CN" b="1" dirty="0"/>
              <a:t>+</a:t>
            </a:r>
            <a:r>
              <a:rPr lang="zh-CN" altLang="en-US" b="1" dirty="0"/>
              <a:t>任意基学习器算法</a:t>
            </a:r>
            <a:r>
              <a:rPr lang="en-US" altLang="zh-CN" b="1" dirty="0"/>
              <a:t>+</a:t>
            </a:r>
            <a:r>
              <a:rPr lang="zh-CN" altLang="en-US" b="1" dirty="0"/>
              <a:t>指数损失函数</a:t>
            </a:r>
            <a:r>
              <a:rPr lang="zh-CN" altLang="en-US" dirty="0" smtClean="0"/>
              <a:t>。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➢ </a:t>
            </a:r>
            <a:r>
              <a:rPr lang="en-US" altLang="zh-CN" dirty="0" smtClean="0"/>
              <a:t>GBDT</a:t>
            </a:r>
            <a:r>
              <a:rPr lang="zh-CN" altLang="en-US" dirty="0"/>
              <a:t>也是迭代，也使用了前向分布算法，但是弱学习器限定了只能使用</a:t>
            </a:r>
            <a:r>
              <a:rPr lang="en-US" altLang="zh-CN" dirty="0"/>
              <a:t>CART</a:t>
            </a:r>
            <a:r>
              <a:rPr lang="zh-CN" altLang="en-US" dirty="0"/>
              <a:t>回归树模型，同时迭代思路和</a:t>
            </a:r>
            <a:r>
              <a:rPr lang="en-US" altLang="zh-CN" dirty="0" err="1"/>
              <a:t>Adaboost</a:t>
            </a:r>
            <a:r>
              <a:rPr lang="zh-CN" altLang="en-US" dirty="0"/>
              <a:t>也有所不同，简单的</a:t>
            </a:r>
            <a:r>
              <a:rPr lang="zh-CN" altLang="en-US" dirty="0" smtClean="0"/>
              <a:t>说是</a:t>
            </a:r>
            <a:r>
              <a:rPr lang="en-US" altLang="zh-CN" b="1" dirty="0" smtClean="0"/>
              <a:t>Boosting</a:t>
            </a:r>
            <a:r>
              <a:rPr lang="zh-CN" altLang="en-US" b="1" dirty="0"/>
              <a:t>框架</a:t>
            </a:r>
            <a:r>
              <a:rPr lang="en-US" altLang="zh-CN" b="1" dirty="0"/>
              <a:t>+CART</a:t>
            </a:r>
            <a:r>
              <a:rPr lang="zh-CN" altLang="en-US" b="1" dirty="0"/>
              <a:t>回归树模型</a:t>
            </a:r>
            <a:r>
              <a:rPr lang="en-US" altLang="zh-CN" b="1" dirty="0"/>
              <a:t>+</a:t>
            </a:r>
            <a:r>
              <a:rPr lang="zh-CN" altLang="en-US" b="1" dirty="0"/>
              <a:t>任意损失函数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5114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5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GBDT</a:t>
            </a:r>
            <a:r>
              <a:rPr lang="zh-CN" altLang="en-US" sz="45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➢ </a:t>
            </a:r>
            <a:r>
              <a:rPr lang="en-US" altLang="zh-CN" dirty="0" smtClean="0"/>
              <a:t>Step1</a:t>
            </a:r>
            <a:r>
              <a:rPr lang="en-US" altLang="zh-CN" dirty="0"/>
              <a:t>:</a:t>
            </a:r>
            <a:r>
              <a:rPr lang="zh-CN" altLang="en-US" dirty="0"/>
              <a:t>初始化基学习器 </a:t>
            </a:r>
            <a:br>
              <a:rPr lang="zh-CN" altLang="en-US" dirty="0"/>
            </a:b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➢ </a:t>
            </a:r>
            <a:r>
              <a:rPr lang="en-US" altLang="zh-CN" dirty="0" smtClean="0"/>
              <a:t>Step2</a:t>
            </a:r>
            <a:r>
              <a:rPr lang="en-US" altLang="zh-CN" dirty="0"/>
              <a:t>:</a:t>
            </a:r>
            <a:r>
              <a:rPr lang="zh-CN" altLang="en-US" dirty="0"/>
              <a:t>当迭代次数 </a:t>
            </a:r>
            <a:r>
              <a:rPr lang="en-US" altLang="zh-CN" dirty="0"/>
              <a:t>t=1,2,⋯,Tt=1,2,⋯,T</a:t>
            </a:r>
            <a:r>
              <a:rPr lang="zh-CN" altLang="en-US" dirty="0"/>
              <a:t> 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）计算 </a:t>
            </a:r>
            <a:r>
              <a:rPr lang="en-US" altLang="zh-CN" dirty="0"/>
              <a:t>t </a:t>
            </a:r>
            <a:r>
              <a:rPr lang="zh-CN" altLang="en-US" dirty="0"/>
              <a:t>次迭代的负梯度 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92896"/>
            <a:ext cx="4176464" cy="104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085184"/>
            <a:ext cx="42576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23363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GBDT</a:t>
            </a:r>
            <a:r>
              <a:rPr lang="zh-CN" alt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）利用 </a:t>
            </a:r>
            <a:r>
              <a:rPr lang="en-US" altLang="zh-CN" dirty="0"/>
              <a:t>(</a:t>
            </a:r>
            <a:r>
              <a:rPr lang="en-US" altLang="zh-CN" dirty="0" err="1"/>
              <a:t>xi,rti</a:t>
            </a:r>
            <a:r>
              <a:rPr lang="en-US" altLang="zh-CN" dirty="0"/>
              <a:t>)(i=1,2,⋯,m)(</a:t>
            </a:r>
            <a:r>
              <a:rPr lang="en-US" altLang="zh-CN" dirty="0" err="1"/>
              <a:t>xi,rti</a:t>
            </a:r>
            <a:r>
              <a:rPr lang="en-US" altLang="zh-CN" dirty="0"/>
              <a:t>)(i=1,2,⋯,m),</a:t>
            </a:r>
            <a:r>
              <a:rPr lang="zh-CN" altLang="en-US" dirty="0"/>
              <a:t>拟合第 </a:t>
            </a:r>
            <a:r>
              <a:rPr lang="en-US" altLang="zh-CN" dirty="0"/>
              <a:t>t </a:t>
            </a:r>
            <a:r>
              <a:rPr lang="zh-CN" altLang="en-US" dirty="0"/>
              <a:t>棵</a:t>
            </a:r>
            <a:r>
              <a:rPr lang="en-US" altLang="zh-CN" dirty="0"/>
              <a:t>CART</a:t>
            </a:r>
            <a:r>
              <a:rPr lang="zh-CN" altLang="en-US" dirty="0"/>
              <a:t>回归树，其对应的叶子结点区域为 </a:t>
            </a:r>
            <a:r>
              <a:rPr lang="en-US" altLang="zh-CN" dirty="0" err="1"/>
              <a:t>Rtj,j</a:t>
            </a:r>
            <a:r>
              <a:rPr lang="en-US" altLang="zh-CN" dirty="0"/>
              <a:t>=1,2,⋯,</a:t>
            </a:r>
            <a:r>
              <a:rPr lang="en-US" altLang="zh-CN" dirty="0" smtClean="0"/>
              <a:t>J </a:t>
            </a:r>
            <a:r>
              <a:rPr lang="en-US" altLang="zh-CN" dirty="0" err="1" smtClean="0"/>
              <a:t>Rtj,j</a:t>
            </a:r>
            <a:r>
              <a:rPr lang="en-US" altLang="zh-CN" dirty="0" smtClean="0"/>
              <a:t>=1,2</a:t>
            </a:r>
            <a:r>
              <a:rPr lang="en-US" altLang="zh-CN" dirty="0"/>
              <a:t>,⋯,J</a:t>
            </a:r>
            <a:r>
              <a:rPr lang="zh-CN" altLang="en-US" dirty="0"/>
              <a:t>。 其中 </a:t>
            </a:r>
            <a:r>
              <a:rPr lang="en-US" altLang="zh-CN" dirty="0" smtClean="0"/>
              <a:t>J</a:t>
            </a:r>
            <a:r>
              <a:rPr lang="zh-CN" altLang="en-US" dirty="0" smtClean="0"/>
              <a:t>为</a:t>
            </a:r>
            <a:r>
              <a:rPr lang="zh-CN" altLang="en-US" dirty="0"/>
              <a:t>回归树的叶子结点的个数 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）对叶子结点区域 </a:t>
            </a:r>
            <a:r>
              <a:rPr lang="en-US" altLang="zh-CN" dirty="0"/>
              <a:t>j=1,2,⋯,Jj=1,2,⋯,J</a:t>
            </a:r>
            <a:r>
              <a:rPr lang="zh-CN" altLang="en-US" dirty="0"/>
              <a:t>，计算最佳拟合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581128"/>
            <a:ext cx="5184576" cy="931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9419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GBDT</a:t>
            </a:r>
            <a:r>
              <a:rPr lang="zh-CN" altLang="en-US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     （</a:t>
            </a:r>
            <a:r>
              <a:rPr lang="en-US" altLang="zh-CN" dirty="0"/>
              <a:t>4</a:t>
            </a:r>
            <a:r>
              <a:rPr lang="zh-CN" altLang="en-US" dirty="0"/>
              <a:t>）更新强学习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➢ </a:t>
            </a:r>
            <a:r>
              <a:rPr lang="en-US" altLang="zh-CN" dirty="0" smtClean="0"/>
              <a:t>Step3</a:t>
            </a:r>
            <a:r>
              <a:rPr lang="en-US" altLang="zh-CN" dirty="0"/>
              <a:t>:</a:t>
            </a:r>
            <a:r>
              <a:rPr lang="zh-CN" altLang="en-US" dirty="0" smtClean="0"/>
              <a:t>得到强</a:t>
            </a:r>
            <a:r>
              <a:rPr lang="zh-CN" altLang="en-US" dirty="0"/>
              <a:t>学习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852936"/>
            <a:ext cx="4648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837" y="4869159"/>
            <a:ext cx="49339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250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决策树关键词</a:t>
            </a:r>
            <a:b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➢ 属性选择的先后顺序</a:t>
            </a:r>
          </a:p>
          <a:p>
            <a:pPr marL="0" indent="0">
              <a:buNone/>
            </a:pPr>
            <a:r>
              <a:rPr lang="zh-CN" altLang="en-US" b="1" dirty="0"/>
              <a:t>➢ 熵值</a:t>
            </a:r>
          </a:p>
          <a:p>
            <a:pPr marL="0" indent="0">
              <a:buNone/>
            </a:pPr>
            <a:r>
              <a:rPr lang="zh-CN" altLang="en-US" b="1" dirty="0"/>
              <a:t>➢ 信息增益</a:t>
            </a:r>
          </a:p>
          <a:p>
            <a:pPr marL="0" indent="0">
              <a:buNone/>
            </a:pPr>
            <a:r>
              <a:rPr lang="zh-CN" altLang="en-US" b="1" dirty="0" smtClean="0"/>
              <a:t>➢ </a:t>
            </a:r>
            <a:r>
              <a:rPr lang="zh-CN" altLang="en-US" b="1" dirty="0"/>
              <a:t>信息增益</a:t>
            </a:r>
            <a:r>
              <a:rPr lang="zh-CN" altLang="en-US" b="1" dirty="0" smtClean="0"/>
              <a:t>率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➢基尼系数</a:t>
            </a:r>
            <a:endParaRPr lang="en-US" altLang="zh-CN" b="1" dirty="0"/>
          </a:p>
          <a:p>
            <a:pPr marL="0" indent="0">
              <a:buNone/>
            </a:pPr>
            <a:endParaRPr lang="zh-CN" altLang="en-US" b="1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1268760"/>
            <a:ext cx="9108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937" y="1844824"/>
            <a:ext cx="4896040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684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算法举例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训练一个提升树模型来预测年龄：</a:t>
            </a:r>
            <a:br>
              <a:rPr lang="zh-CN" altLang="en-US" b="1" dirty="0"/>
            </a:br>
            <a:r>
              <a:rPr lang="zh-CN" altLang="en-US" dirty="0"/>
              <a:t>  训练集是</a:t>
            </a:r>
            <a:r>
              <a:rPr lang="en-US" altLang="zh-CN" dirty="0"/>
              <a:t>4</a:t>
            </a:r>
            <a:r>
              <a:rPr lang="zh-CN" altLang="en-US" dirty="0"/>
              <a:t>个人，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D</a:t>
            </a:r>
            <a:r>
              <a:rPr lang="zh-CN" altLang="en-US" dirty="0"/>
              <a:t>年龄分别是</a:t>
            </a:r>
            <a:r>
              <a:rPr lang="en-US" altLang="zh-CN" dirty="0"/>
              <a:t>14</a:t>
            </a:r>
            <a:r>
              <a:rPr lang="zh-CN" altLang="en-US" dirty="0"/>
              <a:t>，</a:t>
            </a:r>
            <a:r>
              <a:rPr lang="en-US" altLang="zh-CN" dirty="0"/>
              <a:t>16</a:t>
            </a:r>
            <a:r>
              <a:rPr lang="zh-CN" altLang="en-US" dirty="0"/>
              <a:t>，</a:t>
            </a:r>
            <a:r>
              <a:rPr lang="en-US" altLang="zh-CN" dirty="0"/>
              <a:t>24</a:t>
            </a:r>
            <a:r>
              <a:rPr lang="zh-CN" altLang="en-US" dirty="0"/>
              <a:t>，</a:t>
            </a:r>
            <a:r>
              <a:rPr lang="en-US" altLang="zh-CN" dirty="0"/>
              <a:t>26</a:t>
            </a:r>
            <a:r>
              <a:rPr lang="zh-CN" altLang="en-US" dirty="0"/>
              <a:t>。样本中有购物金额、上网时长、经常到百度知道提问等特征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79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算法举例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8136904" cy="468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435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3768" y="2852936"/>
            <a:ext cx="41044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</a:rPr>
              <a:t>Thank you</a:t>
            </a:r>
            <a:r>
              <a:rPr lang="zh-CN" altLang="en-US" sz="6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！</a:t>
            </a:r>
            <a:endParaRPr lang="zh-CN" altLang="en-US" sz="66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620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熵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熵</a:t>
            </a:r>
            <a:r>
              <a:rPr lang="en-US" altLang="zh-CN" dirty="0"/>
              <a:t>(entropy)</a:t>
            </a:r>
          </a:p>
          <a:p>
            <a:pPr marL="0" indent="0">
              <a:buNone/>
            </a:pPr>
            <a:r>
              <a:rPr lang="en-US" altLang="zh-CN" dirty="0"/>
              <a:t>➢ </a:t>
            </a:r>
            <a:r>
              <a:rPr lang="zh-CN" altLang="en-US" dirty="0"/>
              <a:t>信息论中的熵：是信息的度量单位，是一种 对属性“不确定性的度量”。</a:t>
            </a:r>
          </a:p>
          <a:p>
            <a:pPr marL="0" indent="0">
              <a:buNone/>
            </a:pPr>
            <a:r>
              <a:rPr lang="zh-CN" altLang="en-US" dirty="0"/>
              <a:t>➢ 属性的不确定性越大，把它搞清楚所需要的信息量也就越</a:t>
            </a:r>
            <a:r>
              <a:rPr lang="zh-CN" altLang="en-US" dirty="0" smtClean="0"/>
              <a:t>大，熵也</a:t>
            </a:r>
            <a:r>
              <a:rPr lang="zh-CN" altLang="en-US" dirty="0"/>
              <a:t>就越</a:t>
            </a:r>
            <a:r>
              <a:rPr lang="zh-CN" altLang="en-US" dirty="0" smtClean="0"/>
              <a:t>大。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➢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1268760"/>
            <a:ext cx="9108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01" y="4149080"/>
            <a:ext cx="2124647" cy="678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255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举例说明熵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1268760"/>
            <a:ext cx="9108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6618287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863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熵的计算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➢ 根据公式计算总的信息熵，其中数据中总记录数为</a:t>
            </a:r>
            <a:r>
              <a:rPr lang="en-US" altLang="zh-CN" dirty="0"/>
              <a:t>14</a:t>
            </a:r>
            <a:r>
              <a:rPr lang="zh-CN" altLang="en-US" dirty="0"/>
              <a:t>，打球</a:t>
            </a:r>
            <a:r>
              <a:rPr lang="en-US" altLang="zh-CN" dirty="0"/>
              <a:t>9</a:t>
            </a:r>
            <a:r>
              <a:rPr lang="zh-CN" altLang="en-US" dirty="0"/>
              <a:t>条，不打球</a:t>
            </a:r>
            <a:r>
              <a:rPr lang="en-US" altLang="zh-CN" dirty="0"/>
              <a:t>5</a:t>
            </a:r>
            <a:r>
              <a:rPr lang="zh-CN" altLang="en-US" dirty="0"/>
              <a:t>条，表示为</a:t>
            </a:r>
            <a:r>
              <a:rPr lang="en-US" altLang="zh-CN" dirty="0"/>
              <a:t>I(9,5</a:t>
            </a:r>
            <a:r>
              <a:rPr lang="en-US" altLang="zh-CN" dirty="0" smtClean="0"/>
              <a:t>):</a:t>
            </a:r>
          </a:p>
          <a:p>
            <a:pPr marL="0" indent="0" algn="ctr">
              <a:buNone/>
            </a:pPr>
            <a:r>
              <a:rPr lang="en-US" altLang="zh-CN" dirty="0"/>
              <a:t>I(9,5)=-(9/14)log 2 (9/14)-(5/14)log 2 (5/14)=</a:t>
            </a:r>
            <a:r>
              <a:rPr lang="en-US" altLang="zh-CN" dirty="0" smtClean="0"/>
              <a:t>0.940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计算每个属性的信息熵。</a:t>
            </a:r>
          </a:p>
          <a:p>
            <a:pPr marL="0" indent="0">
              <a:buNone/>
            </a:pPr>
            <a:r>
              <a:rPr lang="zh-CN" altLang="en-US" dirty="0"/>
              <a:t>➢ 天气属性</a:t>
            </a:r>
          </a:p>
          <a:p>
            <a:pPr marL="0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晴：打球记录</a:t>
            </a:r>
            <a:r>
              <a:rPr lang="en-US" altLang="zh-CN" dirty="0"/>
              <a:t>2</a:t>
            </a:r>
            <a:r>
              <a:rPr lang="zh-CN" altLang="en-US" dirty="0"/>
              <a:t>条，不打球记录为</a:t>
            </a:r>
            <a:r>
              <a:rPr lang="en-US" altLang="zh-CN" dirty="0"/>
              <a:t>3</a:t>
            </a:r>
            <a:r>
              <a:rPr lang="zh-CN" altLang="en-US" dirty="0"/>
              <a:t>条，表示为</a:t>
            </a:r>
            <a:r>
              <a:rPr lang="en-US" altLang="zh-CN" dirty="0"/>
              <a:t>I(2,3</a:t>
            </a:r>
            <a:r>
              <a:rPr lang="en-US" altLang="zh-CN" dirty="0" smtClean="0"/>
              <a:t>)</a:t>
            </a:r>
          </a:p>
          <a:p>
            <a:pPr marL="0" indent="0" algn="ctr">
              <a:buNone/>
            </a:pPr>
            <a:r>
              <a:rPr lang="en-US" altLang="zh-CN" dirty="0"/>
              <a:t>I(2,3)=-(2/5)log 2 (2/5)-(3/5)log 2 (3/5)=</a:t>
            </a:r>
            <a:r>
              <a:rPr lang="en-US" altLang="zh-CN" dirty="0" smtClean="0"/>
              <a:t>0.97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阴：打球记录</a:t>
            </a:r>
            <a:r>
              <a:rPr lang="en-US" altLang="zh-CN" dirty="0"/>
              <a:t>4</a:t>
            </a:r>
            <a:r>
              <a:rPr lang="zh-CN" altLang="en-US" dirty="0"/>
              <a:t>条，不打球记录</a:t>
            </a:r>
            <a:r>
              <a:rPr lang="en-US" altLang="zh-CN" dirty="0"/>
              <a:t>0</a:t>
            </a:r>
            <a:r>
              <a:rPr lang="zh-CN" altLang="en-US" dirty="0"/>
              <a:t>条，表示为</a:t>
            </a:r>
            <a:r>
              <a:rPr lang="en-US" altLang="zh-CN" dirty="0"/>
              <a:t>I(4,0</a:t>
            </a:r>
            <a:r>
              <a:rPr lang="en-US" altLang="zh-CN" dirty="0" smtClean="0"/>
              <a:t>)</a:t>
            </a:r>
          </a:p>
          <a:p>
            <a:pPr marL="0" indent="0" algn="ctr">
              <a:buNone/>
            </a:pPr>
            <a:r>
              <a:rPr lang="en-US" altLang="zh-CN" dirty="0"/>
              <a:t>I(4,0)=-(4/4)log 2 (4/4)-(0/4)log 2 (0/4)=</a:t>
            </a:r>
            <a:r>
              <a:rPr lang="en-US" altLang="zh-CN" dirty="0" smtClean="0"/>
              <a:t>0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雨：打球记录</a:t>
            </a:r>
            <a:r>
              <a:rPr lang="en-US" altLang="zh-CN" dirty="0"/>
              <a:t>3</a:t>
            </a:r>
            <a:r>
              <a:rPr lang="zh-CN" altLang="en-US" dirty="0"/>
              <a:t>条，不打球记录</a:t>
            </a:r>
            <a:r>
              <a:rPr lang="en-US" altLang="zh-CN" dirty="0"/>
              <a:t>2</a:t>
            </a:r>
            <a:r>
              <a:rPr lang="zh-CN" altLang="en-US" dirty="0"/>
              <a:t>条，表示为</a:t>
            </a:r>
            <a:r>
              <a:rPr lang="en-US" altLang="zh-CN" dirty="0"/>
              <a:t>I(3,2)</a:t>
            </a:r>
          </a:p>
          <a:p>
            <a:pPr marL="0" indent="0" algn="ctr">
              <a:buNone/>
            </a:pPr>
            <a:r>
              <a:rPr lang="en-US" altLang="zh-CN" dirty="0" smtClean="0"/>
              <a:t>I(3,2</a:t>
            </a:r>
            <a:r>
              <a:rPr lang="en-US" altLang="zh-CN" dirty="0"/>
              <a:t>)=-(3/5)log 2 (3/5)-(2/5)log 2 (2/5)=0.97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1268760"/>
            <a:ext cx="9108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23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熵计算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➢ 天气属性的信息熵（分支数据集熵的加权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/>
              <a:t>(5/14)I(2,3)+(4/14)I(4,0)+(5/14)I(3,2)=0.694</a:t>
            </a:r>
          </a:p>
          <a:p>
            <a:pPr marL="0" indent="0">
              <a:buNone/>
            </a:pPr>
            <a:r>
              <a:rPr lang="zh-CN" altLang="en-US" dirty="0" smtClean="0"/>
              <a:t>➢ </a:t>
            </a:r>
            <a:r>
              <a:rPr lang="zh-CN" altLang="en-US" dirty="0"/>
              <a:t>“起风”的信息熵</a:t>
            </a:r>
          </a:p>
          <a:p>
            <a:pPr marL="0" indent="0" algn="ctr">
              <a:buNone/>
            </a:pPr>
            <a:r>
              <a:rPr lang="en-US" altLang="zh-CN" dirty="0" smtClean="0"/>
              <a:t>(</a:t>
            </a:r>
            <a:r>
              <a:rPr lang="en-US" altLang="zh-CN" dirty="0"/>
              <a:t>8/14)I(6,2)+(6/14)I(3,3)=</a:t>
            </a:r>
            <a:r>
              <a:rPr lang="en-US" altLang="zh-CN" dirty="0" smtClean="0"/>
              <a:t>0.892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0" y="1268760"/>
            <a:ext cx="9108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21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信息增益 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Information Gain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不同</a:t>
            </a:r>
            <a:r>
              <a:rPr lang="zh-CN" altLang="en-US" dirty="0"/>
              <a:t>属性拆分的信息</a:t>
            </a:r>
            <a:r>
              <a:rPr lang="zh-CN" altLang="en-US" dirty="0" smtClean="0"/>
              <a:t>增益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➢ </a:t>
            </a:r>
            <a:r>
              <a:rPr lang="en-US" altLang="zh-CN" dirty="0"/>
              <a:t>Gain</a:t>
            </a:r>
            <a:r>
              <a:rPr lang="zh-CN" altLang="en-US" dirty="0"/>
              <a:t>（天气）</a:t>
            </a:r>
            <a:r>
              <a:rPr lang="en-US" altLang="zh-CN" dirty="0"/>
              <a:t>= I(9,5) - E(</a:t>
            </a:r>
            <a:r>
              <a:rPr lang="zh-CN" altLang="en-US" dirty="0"/>
              <a:t>天气</a:t>
            </a:r>
            <a:r>
              <a:rPr lang="en-US" altLang="zh-CN" dirty="0"/>
              <a:t>) = 0.940 - 0.694 = 0.246</a:t>
            </a:r>
          </a:p>
          <a:p>
            <a:pPr marL="0" indent="0">
              <a:buNone/>
            </a:pPr>
            <a:r>
              <a:rPr lang="en-US" altLang="zh-CN" dirty="0"/>
              <a:t>➢ Gain</a:t>
            </a:r>
            <a:r>
              <a:rPr lang="zh-CN" altLang="en-US" dirty="0"/>
              <a:t>（起风）</a:t>
            </a:r>
            <a:r>
              <a:rPr lang="en-US" altLang="zh-CN" dirty="0"/>
              <a:t>= I(9,5) - E(</a:t>
            </a:r>
            <a:r>
              <a:rPr lang="zh-CN" altLang="en-US" dirty="0"/>
              <a:t>起风</a:t>
            </a:r>
            <a:r>
              <a:rPr lang="en-US" altLang="zh-CN" dirty="0"/>
              <a:t>) = 0.940 - 0.892 = 0.048</a:t>
            </a:r>
          </a:p>
          <a:p>
            <a:pPr marL="0" indent="0" algn="ctr">
              <a:buNone/>
            </a:pPr>
            <a:r>
              <a:rPr lang="en-US" altLang="zh-CN" dirty="0"/>
              <a:t>➢ “</a:t>
            </a:r>
            <a:r>
              <a:rPr lang="zh-CN" altLang="en-US" dirty="0"/>
              <a:t>天气”属性的信息增益值最大，以其三个属性值“晴”、“阴”和“雨”作为该根结点的三个分支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0" y="1268760"/>
            <a:ext cx="9108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94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1071</TotalTime>
  <Words>2367</Words>
  <Application>Microsoft Office PowerPoint</Application>
  <PresentationFormat>全屏显示(4:3)</PresentationFormat>
  <Paragraphs>212</Paragraphs>
  <Slides>42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流畅</vt:lpstr>
      <vt:lpstr>决策树 （随机森林和gbdt）</vt:lpstr>
      <vt:lpstr>决策树概述 </vt:lpstr>
      <vt:lpstr>决策树概述 </vt:lpstr>
      <vt:lpstr>决策树关键词 </vt:lpstr>
      <vt:lpstr>熵 </vt:lpstr>
      <vt:lpstr>举例说明熵 </vt:lpstr>
      <vt:lpstr>熵的计算 </vt:lpstr>
      <vt:lpstr>熵计算 </vt:lpstr>
      <vt:lpstr>信息增益 Information Gain </vt:lpstr>
      <vt:lpstr>信息增益比Gain Ratio </vt:lpstr>
      <vt:lpstr>信息增益率    Gini系数 </vt:lpstr>
      <vt:lpstr>常用的决策树算法： </vt:lpstr>
      <vt:lpstr>ID3详细实现步骤 </vt:lpstr>
      <vt:lpstr>C4.5算法 </vt:lpstr>
      <vt:lpstr>C5.0算法 </vt:lpstr>
      <vt:lpstr>CART算法 </vt:lpstr>
      <vt:lpstr>决策树 </vt:lpstr>
      <vt:lpstr>算法实现 </vt:lpstr>
      <vt:lpstr>决策树的过拟合 </vt:lpstr>
      <vt:lpstr>Bagging </vt:lpstr>
      <vt:lpstr>Bagging </vt:lpstr>
      <vt:lpstr>Adaboost </vt:lpstr>
      <vt:lpstr>Adaboost </vt:lpstr>
      <vt:lpstr>Adaboost </vt:lpstr>
      <vt:lpstr>Adaboost </vt:lpstr>
      <vt:lpstr>Adaboost </vt:lpstr>
      <vt:lpstr>随机森林 Random Forest</vt:lpstr>
      <vt:lpstr>随机森林的特点</vt:lpstr>
      <vt:lpstr>随机森林 的生成 </vt:lpstr>
      <vt:lpstr>随机森林工作原理解释</vt:lpstr>
      <vt:lpstr>随机森林工作原理解释</vt:lpstr>
      <vt:lpstr>随机森林工作原理解释</vt:lpstr>
      <vt:lpstr>随机森林工作原理解释</vt:lpstr>
      <vt:lpstr>gbdt </vt:lpstr>
      <vt:lpstr>gbdt的优缺点</vt:lpstr>
      <vt:lpstr>GbdT与Adaboost比较</vt:lpstr>
      <vt:lpstr>GBDT算法</vt:lpstr>
      <vt:lpstr>GBDT算法</vt:lpstr>
      <vt:lpstr>GBDT算法</vt:lpstr>
      <vt:lpstr>算法举例</vt:lpstr>
      <vt:lpstr>算法举例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决策树概述 </dc:title>
  <dc:creator>Administrator</dc:creator>
  <cp:lastModifiedBy>Administrator</cp:lastModifiedBy>
  <cp:revision>52</cp:revision>
  <dcterms:created xsi:type="dcterms:W3CDTF">2018-10-04T15:25:46Z</dcterms:created>
  <dcterms:modified xsi:type="dcterms:W3CDTF">2018-10-10T03:51:48Z</dcterms:modified>
</cp:coreProperties>
</file>