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9"/>
  </p:notesMasterIdLst>
  <p:sldIdLst>
    <p:sldId id="257" r:id="rId2"/>
    <p:sldId id="260" r:id="rId3"/>
    <p:sldId id="273" r:id="rId4"/>
    <p:sldId id="274" r:id="rId5"/>
    <p:sldId id="278" r:id="rId6"/>
    <p:sldId id="276" r:id="rId7"/>
    <p:sldId id="277" r:id="rId8"/>
    <p:sldId id="279" r:id="rId9"/>
    <p:sldId id="280" r:id="rId10"/>
    <p:sldId id="281" r:id="rId11"/>
    <p:sldId id="282" r:id="rId12"/>
    <p:sldId id="283" r:id="rId13"/>
    <p:sldId id="284" r:id="rId14"/>
    <p:sldId id="285" r:id="rId15"/>
    <p:sldId id="286" r:id="rId16"/>
    <p:sldId id="287" r:id="rId17"/>
    <p:sldId id="288"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494E0-D5F5-4E70-A9FF-753854DFD535}" type="datetimeFigureOut">
              <a:rPr lang="zh-CN" altLang="en-US" smtClean="0"/>
              <a:pPr/>
              <a:t>2018/10/17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DF4631-E791-4276-B119-D6F70561E8E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pPr/>
              <a:t>1</a:t>
            </a:fld>
            <a:endParaRPr lang="zh-CN" altLang="en-US"/>
          </a:p>
        </p:txBody>
      </p:sp>
    </p:spTree>
    <p:extLst>
      <p:ext uri="{BB962C8B-B14F-4D97-AF65-F5344CB8AC3E}">
        <p14:creationId xmlns="" xmlns:p14="http://schemas.microsoft.com/office/powerpoint/2010/main" val="4203468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10</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11</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12</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13</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14</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15</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16</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17</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2</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3</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4</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5</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6</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7</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8</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D589DF-9858-42C5-8B2E-539A416D0577}" type="slidenum">
              <a:rPr lang="zh-CN" altLang="en-US" smtClean="0"/>
              <a:pPr/>
              <a:t>9</a:t>
            </a:fld>
            <a:endParaRPr lang="zh-CN" altLang="en-US"/>
          </a:p>
        </p:txBody>
      </p:sp>
    </p:spTree>
    <p:extLst>
      <p:ext uri="{BB962C8B-B14F-4D97-AF65-F5344CB8AC3E}">
        <p14:creationId xmlns="" xmlns:p14="http://schemas.microsoft.com/office/powerpoint/2010/main" val="3999215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b="15749"/>
          <a:stretch/>
        </p:blipFill>
        <p:spPr>
          <a:xfrm>
            <a:off x="3314700" y="940460"/>
            <a:ext cx="5829300" cy="5917540"/>
          </a:xfrm>
          <a:prstGeom prst="rect">
            <a:avLst/>
          </a:prstGeom>
        </p:spPr>
      </p:pic>
    </p:spTree>
    <p:extLst>
      <p:ext uri="{BB962C8B-B14F-4D97-AF65-F5344CB8AC3E}">
        <p14:creationId xmlns="" xmlns:p14="http://schemas.microsoft.com/office/powerpoint/2010/main" val="29135565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2_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b="15749"/>
          <a:stretch/>
        </p:blipFill>
        <p:spPr>
          <a:xfrm>
            <a:off x="3314700" y="940460"/>
            <a:ext cx="5829300" cy="5917540"/>
          </a:xfrm>
          <a:prstGeom prst="rect">
            <a:avLst/>
          </a:prstGeom>
        </p:spPr>
      </p:pic>
    </p:spTree>
    <p:extLst>
      <p:ext uri="{BB962C8B-B14F-4D97-AF65-F5344CB8AC3E}">
        <p14:creationId xmlns="" xmlns:p14="http://schemas.microsoft.com/office/powerpoint/2010/main" val="29135565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72000" y="757925"/>
            <a:ext cx="4572000" cy="5550800"/>
          </a:xfrm>
          <a:prstGeom prst="rect">
            <a:avLst/>
          </a:prstGeom>
        </p:spPr>
      </p:pic>
    </p:spTree>
    <p:extLst>
      <p:ext uri="{BB962C8B-B14F-4D97-AF65-F5344CB8AC3E}">
        <p14:creationId xmlns="" xmlns:p14="http://schemas.microsoft.com/office/powerpoint/2010/main" val="393834025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764506" y="1908636"/>
            <a:ext cx="2586038"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4972051" y="3727911"/>
            <a:ext cx="2586038"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extLst>
      <p:ext uri="{BB962C8B-B14F-4D97-AF65-F5344CB8AC3E}">
        <p14:creationId xmlns="" xmlns:p14="http://schemas.microsoft.com/office/powerpoint/2010/main" val="20935987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2" y="188415"/>
            <a:ext cx="3347883" cy="6669586"/>
          </a:xfrm>
          <a:prstGeom prst="rect">
            <a:avLst/>
          </a:prstGeom>
        </p:spPr>
      </p:pic>
    </p:spTree>
    <p:extLst>
      <p:ext uri="{BB962C8B-B14F-4D97-AF65-F5344CB8AC3E}">
        <p14:creationId xmlns="" xmlns:p14="http://schemas.microsoft.com/office/powerpoint/2010/main" val="56560689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72000" y="757925"/>
            <a:ext cx="4572000" cy="5550800"/>
          </a:xfrm>
          <a:prstGeom prst="rect">
            <a:avLst/>
          </a:prstGeom>
        </p:spPr>
      </p:pic>
    </p:spTree>
    <p:extLst>
      <p:ext uri="{BB962C8B-B14F-4D97-AF65-F5344CB8AC3E}">
        <p14:creationId xmlns="" xmlns:p14="http://schemas.microsoft.com/office/powerpoint/2010/main" val="393834025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2581049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200151" y="2085983"/>
            <a:ext cx="2978944"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 xmlns:p14="http://schemas.microsoft.com/office/powerpoint/2010/main" val="39926682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764506" y="1908638"/>
            <a:ext cx="2586038"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4972051" y="3727913"/>
            <a:ext cx="2586038"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extLst>
      <p:ext uri="{BB962C8B-B14F-4D97-AF65-F5344CB8AC3E}">
        <p14:creationId xmlns="" xmlns:p14="http://schemas.microsoft.com/office/powerpoint/2010/main" val="20935987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273967" y="2746373"/>
            <a:ext cx="1640685"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 xmlns:p14="http://schemas.microsoft.com/office/powerpoint/2010/main" val="16245641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325563"/>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4"/>
            <a:ext cx="2057400" cy="365125"/>
          </a:xfrm>
          <a:prstGeom prst="rect">
            <a:avLst/>
          </a:prstGeom>
        </p:spPr>
        <p:txBody>
          <a:bodyPr/>
          <a:lstStyle/>
          <a:p>
            <a:fld id="{7BB51D0F-9C9D-42EA-B874-944A285A1353}" type="datetimeFigureOut">
              <a:rPr lang="zh-CN" altLang="en-US" smtClean="0"/>
              <a:pPr/>
              <a:t>2018/10/17</a:t>
            </a:fld>
            <a:endParaRPr lang="zh-CN" altLang="en-US"/>
          </a:p>
        </p:txBody>
      </p:sp>
      <p:sp>
        <p:nvSpPr>
          <p:cNvPr id="4" name="Footer Placeholder 3"/>
          <p:cNvSpPr>
            <a:spLocks noGrp="1"/>
          </p:cNvSpPr>
          <p:nvPr>
            <p:ph type="ftr" sz="quarter" idx="11"/>
          </p:nvPr>
        </p:nvSpPr>
        <p:spPr>
          <a:xfrm>
            <a:off x="3028950" y="6356354"/>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6356354"/>
            <a:ext cx="2057400" cy="365125"/>
          </a:xfrm>
          <a:prstGeom prst="rect">
            <a:avLst/>
          </a:prstGeom>
        </p:spPr>
        <p:txBody>
          <a:bodyPr/>
          <a:lstStyle/>
          <a:p>
            <a:fld id="{DC63DE9C-9908-4E18-A744-F3828FFE8499}" type="slidenum">
              <a:rPr lang="zh-CN" altLang="en-US" smtClean="0"/>
              <a:pPr/>
              <a:t>‹#›</a:t>
            </a:fld>
            <a:endParaRPr lang="zh-CN" altLang="en-US"/>
          </a:p>
        </p:txBody>
      </p:sp>
    </p:spTree>
    <p:extLst>
      <p:ext uri="{BB962C8B-B14F-4D97-AF65-F5344CB8AC3E}">
        <p14:creationId xmlns="" xmlns:p14="http://schemas.microsoft.com/office/powerpoint/2010/main" val="6554295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86905152"/>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flipH="1">
            <a:off x="2" y="134130"/>
            <a:ext cx="1168325" cy="1418446"/>
          </a:xfrm>
          <a:prstGeom prst="rect">
            <a:avLst/>
          </a:prstGeom>
        </p:spPr>
      </p:pic>
      <p:sp>
        <p:nvSpPr>
          <p:cNvPr id="3" name="文本框 2"/>
          <p:cNvSpPr txBox="1"/>
          <p:nvPr userDrawn="1"/>
        </p:nvSpPr>
        <p:spPr>
          <a:xfrm>
            <a:off x="3238500" y="2971802"/>
            <a:ext cx="2667000" cy="276999"/>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61" r:id="rId11"/>
    <p:sldLayoutId id="2147483662" r:id="rId12"/>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CEF99411-4709-4D85-A7C3-945C4791A054}"/>
              </a:ext>
            </a:extLst>
          </p:cNvPr>
          <p:cNvSpPr txBox="1"/>
          <p:nvPr/>
        </p:nvSpPr>
        <p:spPr>
          <a:xfrm>
            <a:off x="500034" y="357166"/>
            <a:ext cx="8186857" cy="830997"/>
          </a:xfrm>
          <a:prstGeom prst="rect">
            <a:avLst/>
          </a:prstGeom>
          <a:noFill/>
        </p:spPr>
        <p:txBody>
          <a:bodyPr wrap="none" rtlCol="0">
            <a:spAutoFit/>
            <a:scene3d>
              <a:camera prst="orthographicFront"/>
              <a:lightRig rig="threePt" dir="t"/>
            </a:scene3d>
            <a:sp3d contourW="12700"/>
          </a:bodyPr>
          <a:lstStyle/>
          <a:p>
            <a:r>
              <a:rPr lang="zh-CN" altLang="en-US" sz="4800" dirty="0" smtClean="0"/>
              <a:t>线性代数与与机器学习的关系</a:t>
            </a:r>
            <a:endParaRPr lang="zh-CN" altLang="en-US" sz="4800" dirty="0"/>
          </a:p>
        </p:txBody>
      </p:sp>
      <p:grpSp>
        <p:nvGrpSpPr>
          <p:cNvPr id="2" name="组合 8">
            <a:extLst>
              <a:ext uri="{FF2B5EF4-FFF2-40B4-BE49-F238E27FC236}">
                <a16:creationId xmlns:a16="http://schemas.microsoft.com/office/drawing/2014/main" xmlns="" id="{97D9BB3D-6037-4984-B1C9-6EA6F0733901}"/>
              </a:ext>
            </a:extLst>
          </p:cNvPr>
          <p:cNvGrpSpPr/>
          <p:nvPr/>
        </p:nvGrpSpPr>
        <p:grpSpPr>
          <a:xfrm>
            <a:off x="349009" y="5647733"/>
            <a:ext cx="312703" cy="416935"/>
            <a:chOff x="891974" y="4415843"/>
            <a:chExt cx="450443" cy="450443"/>
          </a:xfrm>
        </p:grpSpPr>
        <p:sp>
          <p:nvSpPr>
            <p:cNvPr id="10" name="椭圆 9">
              <a:extLst>
                <a:ext uri="{FF2B5EF4-FFF2-40B4-BE49-F238E27FC236}">
                  <a16:creationId xmlns:a16="http://schemas.microsoft.com/office/drawing/2014/main" xmlns="" id="{9C9DB4BA-54F7-4C0E-AE0C-B1C46DE8FD76}"/>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39">
              <a:extLst>
                <a:ext uri="{FF2B5EF4-FFF2-40B4-BE49-F238E27FC236}">
                  <a16:creationId xmlns:a16="http://schemas.microsoft.com/office/drawing/2014/main" xmlns=""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 name="文本框 11">
            <a:extLst>
              <a:ext uri="{FF2B5EF4-FFF2-40B4-BE49-F238E27FC236}">
                <a16:creationId xmlns:a16="http://schemas.microsoft.com/office/drawing/2014/main" xmlns="" id="{C9BD2F7B-3F77-4C00-A03B-0C17F27D1349}"/>
              </a:ext>
            </a:extLst>
          </p:cNvPr>
          <p:cNvSpPr txBox="1"/>
          <p:nvPr/>
        </p:nvSpPr>
        <p:spPr>
          <a:xfrm>
            <a:off x="702114" y="5715014"/>
            <a:ext cx="1261884"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汇报人</a:t>
            </a:r>
            <a:r>
              <a:rPr lang="zh-CN" altLang="en-US" sz="1400" dirty="0" smtClean="0">
                <a:solidFill>
                  <a:schemeClr val="tx1">
                    <a:lumMod val="50000"/>
                    <a:lumOff val="50000"/>
                  </a:schemeClr>
                </a:solidFill>
                <a:latin typeface="+mj-lt"/>
                <a:ea typeface="+mj-ea"/>
              </a:rPr>
              <a:t>：孙博</a:t>
            </a:r>
            <a:endParaRPr lang="zh-CN" altLang="en-US" sz="1400" dirty="0">
              <a:solidFill>
                <a:schemeClr val="tx1">
                  <a:lumMod val="50000"/>
                  <a:lumOff val="50000"/>
                </a:schemeClr>
              </a:solidFill>
              <a:latin typeface="+mj-lt"/>
              <a:ea typeface="+mj-ea"/>
            </a:endParaRPr>
          </a:p>
        </p:txBody>
      </p:sp>
      <p:grpSp>
        <p:nvGrpSpPr>
          <p:cNvPr id="3" name="组合 12">
            <a:extLst>
              <a:ext uri="{FF2B5EF4-FFF2-40B4-BE49-F238E27FC236}">
                <a16:creationId xmlns:a16="http://schemas.microsoft.com/office/drawing/2014/main" xmlns="" id="{A6373AAE-0444-45F1-A55E-2836D8D88CFA}"/>
              </a:ext>
            </a:extLst>
          </p:cNvPr>
          <p:cNvGrpSpPr/>
          <p:nvPr/>
        </p:nvGrpSpPr>
        <p:grpSpPr>
          <a:xfrm>
            <a:off x="2575824" y="5647735"/>
            <a:ext cx="312703" cy="416935"/>
            <a:chOff x="891974" y="4415843"/>
            <a:chExt cx="450443" cy="450443"/>
          </a:xfrm>
        </p:grpSpPr>
        <p:sp>
          <p:nvSpPr>
            <p:cNvPr id="14" name="椭圆 13">
              <a:extLst>
                <a:ext uri="{FF2B5EF4-FFF2-40B4-BE49-F238E27FC236}">
                  <a16:creationId xmlns:a16="http://schemas.microsoft.com/office/drawing/2014/main" xmlns="" id="{CDAA027D-F144-4D14-B4A5-F6916DF57A23}"/>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椭圆 44">
              <a:extLst>
                <a:ext uri="{FF2B5EF4-FFF2-40B4-BE49-F238E27FC236}">
                  <a16:creationId xmlns:a16="http://schemas.microsoft.com/office/drawing/2014/main" xmlns=""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6" name="文本框 15">
            <a:extLst>
              <a:ext uri="{FF2B5EF4-FFF2-40B4-BE49-F238E27FC236}">
                <a16:creationId xmlns:a16="http://schemas.microsoft.com/office/drawing/2014/main" xmlns="" id="{DE9B6E43-5074-4284-B302-6CCA380E4E3C}"/>
              </a:ext>
            </a:extLst>
          </p:cNvPr>
          <p:cNvSpPr txBox="1"/>
          <p:nvPr/>
        </p:nvSpPr>
        <p:spPr>
          <a:xfrm>
            <a:off x="2928926" y="5715016"/>
            <a:ext cx="1617751"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smtClean="0">
                <a:solidFill>
                  <a:schemeClr val="tx1">
                    <a:lumMod val="50000"/>
                    <a:lumOff val="50000"/>
                  </a:schemeClr>
                </a:solidFill>
                <a:latin typeface="+mj-lt"/>
                <a:ea typeface="+mj-ea"/>
              </a:rPr>
              <a:t>2018.10.17</a:t>
            </a:r>
            <a:endParaRPr lang="zh-CN" altLang="en-US" sz="1400" dirty="0">
              <a:solidFill>
                <a:schemeClr val="tx1">
                  <a:lumMod val="50000"/>
                  <a:lumOff val="50000"/>
                </a:schemeClr>
              </a:solidFill>
              <a:latin typeface="+mj-lt"/>
              <a:ea typeface="+mj-ea"/>
            </a:endParaRPr>
          </a:p>
        </p:txBody>
      </p:sp>
    </p:spTree>
    <p:extLst>
      <p:ext uri="{BB962C8B-B14F-4D97-AF65-F5344CB8AC3E}">
        <p14:creationId xmlns="" xmlns:p14="http://schemas.microsoft.com/office/powerpoint/2010/main" val="376056627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928662" y="450602"/>
            <a:ext cx="6143668" cy="2316961"/>
            <a:chOff x="5774041" y="2061026"/>
            <a:chExt cx="5089899" cy="2316960"/>
          </a:xfrm>
        </p:grpSpPr>
        <p:sp>
          <p:nvSpPr>
            <p:cNvPr id="13" name="文本框 12"/>
            <p:cNvSpPr txBox="1"/>
            <p:nvPr/>
          </p:nvSpPr>
          <p:spPr>
            <a:xfrm>
              <a:off x="6096001" y="2061026"/>
              <a:ext cx="4176996" cy="523220"/>
            </a:xfrm>
            <a:prstGeom prst="rect">
              <a:avLst/>
            </a:prstGeom>
            <a:noFill/>
          </p:spPr>
          <p:txBody>
            <a:bodyPr wrap="none" rtlCol="0">
              <a:spAutoFit/>
              <a:scene3d>
                <a:camera prst="orthographicFront"/>
                <a:lightRig rig="threePt" dir="t"/>
              </a:scene3d>
              <a:sp3d contourW="12700"/>
            </a:bodyPr>
            <a:lstStyle/>
            <a:p>
              <a:r>
                <a:rPr lang="en-US" altLang="zh-CN" sz="2800" dirty="0" smtClean="0"/>
                <a:t>6.</a:t>
              </a:r>
              <a:r>
                <a:rPr lang="en-US" sz="2800" dirty="0" smtClean="0"/>
                <a:t> Linear Regression </a:t>
              </a:r>
              <a:r>
                <a:rPr lang="zh-CN" altLang="en-US" sz="2800" dirty="0" smtClean="0"/>
                <a:t>线性回归</a:t>
              </a:r>
              <a:endParaRPr lang="zh-CN" altLang="en-US" sz="2400" dirty="0"/>
            </a:p>
          </p:txBody>
        </p:sp>
        <p:sp>
          <p:nvSpPr>
            <p:cNvPr id="14" name="文本框 13"/>
            <p:cNvSpPr txBox="1"/>
            <p:nvPr/>
          </p:nvSpPr>
          <p:spPr>
            <a:xfrm>
              <a:off x="5774041" y="3039159"/>
              <a:ext cx="5089899" cy="1338827"/>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例如：广告和销量之间的关系？</a:t>
              </a:r>
              <a:endParaRPr lang="en-US" altLang="zh-CN" dirty="0" smtClean="0"/>
            </a:p>
            <a:p>
              <a:pPr indent="457200">
                <a:lnSpc>
                  <a:spcPct val="150000"/>
                </a:lnSpc>
              </a:pPr>
              <a:r>
                <a:rPr lang="zh-CN" altLang="en-US" dirty="0" smtClean="0"/>
                <a:t>特征包含三块：电视广告</a:t>
              </a:r>
              <a:r>
                <a:rPr lang="en-US" altLang="zh-CN" dirty="0" err="1" smtClean="0"/>
                <a:t>xt</a:t>
              </a:r>
              <a:r>
                <a:rPr lang="zh-CN" altLang="en-US" dirty="0" smtClean="0"/>
                <a:t>，网络广告</a:t>
              </a:r>
              <a:r>
                <a:rPr lang="en-US" altLang="zh-CN" dirty="0" err="1" smtClean="0"/>
                <a:t>xm</a:t>
              </a:r>
              <a:r>
                <a:rPr lang="zh-CN" altLang="en-US" dirty="0" smtClean="0"/>
                <a:t>，楼宇广告</a:t>
              </a:r>
              <a:r>
                <a:rPr lang="en-US" altLang="zh-CN" dirty="0" err="1" smtClean="0"/>
                <a:t>xf</a:t>
              </a:r>
              <a:r>
                <a:rPr lang="zh-CN" altLang="en-US" dirty="0" smtClean="0"/>
                <a:t>，因变量销量记作</a:t>
              </a:r>
              <a:r>
                <a:rPr lang="en-US" altLang="zh-CN" dirty="0" smtClean="0"/>
                <a:t>y</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4" name="AutoShape 2" descr="https://img-blog.csdn.net/20161119101438943?watermark/2/text/aHR0cDovL2Jsb2cuY3Nkbi5uZXQv/font/5a6L5L2T/fontsize/400/fill/I0JBQkFCMA==/dissolve/70/gravity/Cen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C:\Users\xiaoxiaobo123\Desktop\20180805162116938.png"/>
          <p:cNvPicPr>
            <a:picLocks noChangeAspect="1" noChangeArrowheads="1"/>
          </p:cNvPicPr>
          <p:nvPr/>
        </p:nvPicPr>
        <p:blipFill>
          <a:blip r:embed="rId4"/>
          <a:srcRect/>
          <a:stretch>
            <a:fillRect/>
          </a:stretch>
        </p:blipFill>
        <p:spPr bwMode="auto">
          <a:xfrm>
            <a:off x="3000364" y="2428868"/>
            <a:ext cx="2771775" cy="1809750"/>
          </a:xfrm>
          <a:prstGeom prst="rect">
            <a:avLst/>
          </a:prstGeom>
          <a:noFill/>
        </p:spPr>
      </p:pic>
      <p:sp>
        <p:nvSpPr>
          <p:cNvPr id="9" name="文本框 13"/>
          <p:cNvSpPr txBox="1"/>
          <p:nvPr/>
        </p:nvSpPr>
        <p:spPr>
          <a:xfrm>
            <a:off x="857224" y="4214818"/>
            <a:ext cx="6143668" cy="2169825"/>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en-US" dirty="0" smtClean="0"/>
              <a:t>y’ = </a:t>
            </a:r>
            <a:r>
              <a:rPr lang="el-GR" dirty="0" smtClean="0"/>
              <a:t>β0  +  β1 * </a:t>
            </a:r>
            <a:r>
              <a:rPr lang="en-US" dirty="0" err="1" smtClean="0"/>
              <a:t>xt</a:t>
            </a:r>
            <a:r>
              <a:rPr lang="en-US" dirty="0" smtClean="0"/>
              <a:t>  +  </a:t>
            </a:r>
            <a:r>
              <a:rPr lang="el-GR" dirty="0" smtClean="0"/>
              <a:t>β2 * </a:t>
            </a:r>
            <a:r>
              <a:rPr lang="en-US" dirty="0" err="1" smtClean="0"/>
              <a:t>xm</a:t>
            </a:r>
            <a:r>
              <a:rPr lang="en-US" dirty="0" smtClean="0"/>
              <a:t>  +  </a:t>
            </a:r>
            <a:r>
              <a:rPr lang="el-GR" dirty="0" smtClean="0"/>
              <a:t>β3 * </a:t>
            </a:r>
            <a:r>
              <a:rPr lang="en-US" dirty="0" err="1" smtClean="0"/>
              <a:t>xf</a:t>
            </a:r>
            <a:r>
              <a:rPr lang="en-US" dirty="0" smtClean="0"/>
              <a:t>  </a:t>
            </a:r>
          </a:p>
          <a:p>
            <a:pPr indent="457200">
              <a:lnSpc>
                <a:spcPct val="150000"/>
              </a:lnSpc>
            </a:pPr>
            <a:r>
              <a:rPr lang="zh-CN" altLang="en-US" dirty="0" smtClean="0"/>
              <a:t>写成矩阵形式：</a:t>
            </a:r>
            <a:r>
              <a:rPr lang="en-US" dirty="0" smtClean="0"/>
              <a:t>X</a:t>
            </a:r>
            <a:r>
              <a:rPr lang="el-GR" dirty="0" smtClean="0"/>
              <a:t>β=</a:t>
            </a:r>
            <a:r>
              <a:rPr lang="en-US" dirty="0" smtClean="0"/>
              <a:t>y‘</a:t>
            </a:r>
          </a:p>
          <a:p>
            <a:r>
              <a:rPr lang="en-US" altLang="zh-CN" dirty="0" smtClean="0"/>
              <a:t>X</a:t>
            </a:r>
            <a:r>
              <a:rPr lang="zh-CN" altLang="en-US" dirty="0" smtClean="0"/>
              <a:t>就是形状</a:t>
            </a:r>
            <a:r>
              <a:rPr lang="en-US" altLang="zh-CN" dirty="0" smtClean="0"/>
              <a:t>3*4</a:t>
            </a:r>
            <a:r>
              <a:rPr lang="zh-CN" altLang="en-US" dirty="0" smtClean="0"/>
              <a:t>的矩阵</a:t>
            </a:r>
            <a:r>
              <a:rPr lang="en-US" altLang="zh-CN" dirty="0" smtClean="0"/>
              <a:t>【</a:t>
            </a:r>
            <a:r>
              <a:rPr lang="zh-CN" altLang="en-US" dirty="0" smtClean="0"/>
              <a:t>因为加入了一个</a:t>
            </a:r>
            <a:r>
              <a:rPr lang="en-US" altLang="zh-CN" dirty="0" smtClean="0"/>
              <a:t>β0</a:t>
            </a:r>
            <a:r>
              <a:rPr lang="zh-CN" altLang="en-US" dirty="0" smtClean="0"/>
              <a:t>这截距项，所以第一是</a:t>
            </a:r>
            <a:r>
              <a:rPr lang="en-US" altLang="zh-CN" dirty="0" smtClean="0"/>
              <a:t>1】</a:t>
            </a:r>
            <a:r>
              <a:rPr lang="zh-CN" altLang="en-US" dirty="0" smtClean="0"/>
              <a:t>，</a:t>
            </a:r>
          </a:p>
          <a:p>
            <a:r>
              <a:rPr lang="zh-CN" altLang="en-US" dirty="0" smtClean="0"/>
              <a:t>        </a:t>
            </a:r>
            <a:r>
              <a:rPr lang="en-US" altLang="zh-CN" dirty="0" smtClean="0"/>
              <a:t>β</a:t>
            </a:r>
            <a:r>
              <a:rPr lang="zh-CN" altLang="en-US" dirty="0" smtClean="0"/>
              <a:t>是一个包含四个元素的向量</a:t>
            </a:r>
            <a:r>
              <a:rPr lang="en-US" altLang="zh-CN" dirty="0" smtClean="0"/>
              <a:t>【β0</a:t>
            </a:r>
            <a:r>
              <a:rPr lang="zh-CN" altLang="en-US" dirty="0" smtClean="0"/>
              <a:t>，</a:t>
            </a:r>
            <a:r>
              <a:rPr lang="en-US" altLang="zh-CN" dirty="0" smtClean="0"/>
              <a:t>β1</a:t>
            </a:r>
            <a:r>
              <a:rPr lang="zh-CN" altLang="en-US" dirty="0" smtClean="0"/>
              <a:t>，</a:t>
            </a:r>
            <a:r>
              <a:rPr lang="en-US" altLang="zh-CN" dirty="0" smtClean="0"/>
              <a:t>β2</a:t>
            </a:r>
            <a:r>
              <a:rPr lang="zh-CN" altLang="en-US" dirty="0" smtClean="0"/>
              <a:t>，</a:t>
            </a:r>
            <a:r>
              <a:rPr lang="en-US" altLang="zh-CN" dirty="0" smtClean="0"/>
              <a:t>β3】</a:t>
            </a:r>
          </a:p>
          <a:p>
            <a:pPr indent="457200">
              <a:lnSpc>
                <a:spcPct val="150000"/>
              </a:lnSpc>
            </a:pPr>
            <a:endParaRPr lang="zh-CN" altLang="en-US" dirty="0"/>
          </a:p>
        </p:txBody>
      </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317278" y="450602"/>
            <a:ext cx="5041765" cy="523220"/>
          </a:xfrm>
          <a:prstGeom prst="rect">
            <a:avLst/>
          </a:prstGeom>
          <a:noFill/>
        </p:spPr>
        <p:txBody>
          <a:bodyPr wrap="none" rtlCol="0">
            <a:spAutoFit/>
            <a:scene3d>
              <a:camera prst="orthographicFront"/>
              <a:lightRig rig="threePt" dir="t"/>
            </a:scene3d>
            <a:sp3d contourW="12700"/>
          </a:bodyPr>
          <a:lstStyle/>
          <a:p>
            <a:r>
              <a:rPr lang="en-US" altLang="zh-CN" sz="2800" dirty="0" smtClean="0"/>
              <a:t>6.</a:t>
            </a:r>
            <a:r>
              <a:rPr lang="en-US" sz="2800" dirty="0" smtClean="0"/>
              <a:t> Linear Regression </a:t>
            </a:r>
            <a:r>
              <a:rPr lang="zh-CN" altLang="en-US" sz="2800" dirty="0" smtClean="0"/>
              <a:t>线性回归</a:t>
            </a:r>
            <a:endParaRPr lang="zh-CN" altLang="en-US" sz="2400" dirty="0"/>
          </a:p>
        </p:txBody>
      </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4" name="AutoShape 2" descr="https://img-blog.csdn.net/20161119101438943?watermark/2/text/aHR0cDovL2Jsb2cuY3Nkbi5uZXQv/font/5a6L5L2T/fontsize/400/fill/I0JBQkFCMA==/dissolve/70/gravity/Cen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4818" name="Picture 2" descr="C:\Users\xiaoxiaobo123\Desktop\20180120145946098"/>
          <p:cNvPicPr>
            <a:picLocks noChangeAspect="1" noChangeArrowheads="1"/>
          </p:cNvPicPr>
          <p:nvPr/>
        </p:nvPicPr>
        <p:blipFill>
          <a:blip r:embed="rId4"/>
          <a:srcRect/>
          <a:stretch>
            <a:fillRect/>
          </a:stretch>
        </p:blipFill>
        <p:spPr bwMode="auto">
          <a:xfrm>
            <a:off x="571472" y="1285860"/>
            <a:ext cx="8096250" cy="4733925"/>
          </a:xfrm>
          <a:prstGeom prst="rect">
            <a:avLst/>
          </a:prstGeom>
          <a:noFill/>
        </p:spPr>
      </p:pic>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1317278" y="450601"/>
            <a:ext cx="7237302" cy="4037266"/>
            <a:chOff x="6096001" y="2061026"/>
            <a:chExt cx="5995952" cy="4037263"/>
          </a:xfrm>
        </p:grpSpPr>
        <p:sp>
          <p:nvSpPr>
            <p:cNvPr id="13" name="文本框 12"/>
            <p:cNvSpPr txBox="1"/>
            <p:nvPr/>
          </p:nvSpPr>
          <p:spPr>
            <a:xfrm>
              <a:off x="6096001" y="2061026"/>
              <a:ext cx="5995952" cy="523220"/>
            </a:xfrm>
            <a:prstGeom prst="rect">
              <a:avLst/>
            </a:prstGeom>
            <a:noFill/>
          </p:spPr>
          <p:txBody>
            <a:bodyPr wrap="none" rtlCol="0">
              <a:spAutoFit/>
              <a:scene3d>
                <a:camera prst="orthographicFront"/>
                <a:lightRig rig="threePt" dir="t"/>
              </a:scene3d>
              <a:sp3d contourW="12700"/>
            </a:bodyPr>
            <a:lstStyle/>
            <a:p>
              <a:r>
                <a:rPr lang="en-US" altLang="zh-CN" sz="2800" dirty="0" smtClean="0"/>
                <a:t>7.</a:t>
              </a:r>
              <a:r>
                <a:rPr lang="en-US" sz="2800" dirty="0" smtClean="0"/>
                <a:t> Principal Component Analysis </a:t>
              </a:r>
              <a:r>
                <a:rPr lang="zh-CN" altLang="en-US" sz="2800" dirty="0" smtClean="0"/>
                <a:t>主成分分析</a:t>
              </a:r>
              <a:endParaRPr lang="zh-CN" altLang="en-US" sz="2400" dirty="0"/>
            </a:p>
          </p:txBody>
        </p:sp>
        <p:sp>
          <p:nvSpPr>
            <p:cNvPr id="14" name="文本框 13"/>
            <p:cNvSpPr txBox="1"/>
            <p:nvPr/>
          </p:nvSpPr>
          <p:spPr>
            <a:xfrm>
              <a:off x="6306705" y="2681971"/>
              <a:ext cx="5089899" cy="3416318"/>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实现步骤：</a:t>
              </a:r>
              <a:endParaRPr lang="en-US" altLang="zh-CN" dirty="0" smtClean="0"/>
            </a:p>
            <a:p>
              <a:pPr indent="457200">
                <a:lnSpc>
                  <a:spcPct val="150000"/>
                </a:lnSpc>
              </a:pPr>
              <a:r>
                <a:rPr lang="en-US" altLang="zh-CN" dirty="0" smtClean="0"/>
                <a:t>1.</a:t>
              </a:r>
              <a:r>
                <a:rPr lang="zh-CN" altLang="en-US" dirty="0" smtClean="0"/>
                <a:t>去除平均值</a:t>
              </a:r>
            </a:p>
            <a:p>
              <a:pPr indent="457200">
                <a:lnSpc>
                  <a:spcPct val="150000"/>
                </a:lnSpc>
              </a:pPr>
              <a:r>
                <a:rPr lang="en-US" altLang="zh-CN" dirty="0" smtClean="0"/>
                <a:t>2.</a:t>
              </a:r>
              <a:r>
                <a:rPr lang="zh-CN" altLang="en-US" dirty="0" smtClean="0"/>
                <a:t>计算协方差矩阵</a:t>
              </a:r>
            </a:p>
            <a:p>
              <a:pPr indent="457200">
                <a:lnSpc>
                  <a:spcPct val="150000"/>
                </a:lnSpc>
              </a:pPr>
              <a:r>
                <a:rPr lang="en-US" altLang="zh-CN" dirty="0" smtClean="0"/>
                <a:t>3.</a:t>
              </a:r>
              <a:r>
                <a:rPr lang="zh-CN" altLang="en-US" dirty="0" smtClean="0"/>
                <a:t>计算协方差矩阵的特征值和特征向量</a:t>
              </a:r>
            </a:p>
            <a:p>
              <a:pPr indent="457200">
                <a:lnSpc>
                  <a:spcPct val="150000"/>
                </a:lnSpc>
              </a:pPr>
              <a:r>
                <a:rPr lang="en-US" altLang="zh-CN" dirty="0" smtClean="0"/>
                <a:t>4.</a:t>
              </a:r>
              <a:r>
                <a:rPr lang="zh-CN" altLang="en-US" dirty="0" smtClean="0"/>
                <a:t>将特征值排序</a:t>
              </a:r>
            </a:p>
            <a:p>
              <a:pPr indent="457200">
                <a:lnSpc>
                  <a:spcPct val="150000"/>
                </a:lnSpc>
              </a:pPr>
              <a:r>
                <a:rPr lang="en-US" altLang="zh-CN" dirty="0" smtClean="0"/>
                <a:t>5.</a:t>
              </a:r>
              <a:r>
                <a:rPr lang="zh-CN" altLang="en-US" dirty="0" smtClean="0"/>
                <a:t>保留前</a:t>
              </a:r>
              <a:r>
                <a:rPr lang="en-US" altLang="zh-CN" dirty="0" smtClean="0"/>
                <a:t>N</a:t>
              </a:r>
              <a:r>
                <a:rPr lang="zh-CN" altLang="en-US" dirty="0" smtClean="0"/>
                <a:t>个最大的特征值对应的特征向量</a:t>
              </a:r>
            </a:p>
            <a:p>
              <a:pPr indent="457200">
                <a:lnSpc>
                  <a:spcPct val="150000"/>
                </a:lnSpc>
              </a:pPr>
              <a:r>
                <a:rPr lang="en-US" altLang="zh-CN" dirty="0" smtClean="0"/>
                <a:t>6.</a:t>
              </a:r>
              <a:r>
                <a:rPr lang="zh-CN" altLang="en-US" dirty="0" smtClean="0"/>
                <a:t>将数据转换到上面得到的</a:t>
              </a:r>
              <a:r>
                <a:rPr lang="en-US" altLang="zh-CN" dirty="0" smtClean="0"/>
                <a:t>N</a:t>
              </a:r>
              <a:r>
                <a:rPr lang="zh-CN" altLang="en-US" dirty="0" smtClean="0"/>
                <a:t>个特征向量构建的新空间中（实现了特征压缩）</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4" name="AutoShape 2" descr="https://img-blog.csdn.net/20161119101438943?watermark/2/text/aHR0cDovL2Jsb2cuY3Nkbi5uZXQv/font/5a6L5L2T/fontsize/400/fill/I0JBQkFCMA==/dissolve/70/gravity/Cen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1317278" y="450603"/>
            <a:ext cx="7237302" cy="6065381"/>
            <a:chOff x="6096001" y="2061026"/>
            <a:chExt cx="5995952" cy="6065373"/>
          </a:xfrm>
        </p:grpSpPr>
        <p:sp>
          <p:nvSpPr>
            <p:cNvPr id="13" name="文本框 12"/>
            <p:cNvSpPr txBox="1"/>
            <p:nvPr/>
          </p:nvSpPr>
          <p:spPr>
            <a:xfrm>
              <a:off x="6096001" y="2061026"/>
              <a:ext cx="5995952" cy="523220"/>
            </a:xfrm>
            <a:prstGeom prst="rect">
              <a:avLst/>
            </a:prstGeom>
            <a:noFill/>
          </p:spPr>
          <p:txBody>
            <a:bodyPr wrap="none" rtlCol="0">
              <a:spAutoFit/>
              <a:scene3d>
                <a:camera prst="orthographicFront"/>
                <a:lightRig rig="threePt" dir="t"/>
              </a:scene3d>
              <a:sp3d contourW="12700"/>
            </a:bodyPr>
            <a:lstStyle/>
            <a:p>
              <a:r>
                <a:rPr lang="en-US" altLang="zh-CN" sz="2800" dirty="0" smtClean="0"/>
                <a:t>7.</a:t>
              </a:r>
              <a:r>
                <a:rPr lang="en-US" sz="2800" dirty="0" smtClean="0"/>
                <a:t> Principal Component Analysis </a:t>
              </a:r>
              <a:r>
                <a:rPr lang="zh-CN" altLang="en-US" sz="2800" dirty="0" smtClean="0"/>
                <a:t>主成分分析</a:t>
              </a:r>
              <a:endParaRPr lang="zh-CN" altLang="en-US" sz="2400" dirty="0"/>
            </a:p>
          </p:txBody>
        </p:sp>
        <p:sp>
          <p:nvSpPr>
            <p:cNvPr id="14" name="文本框 13"/>
            <p:cNvSpPr txBox="1"/>
            <p:nvPr/>
          </p:nvSpPr>
          <p:spPr>
            <a:xfrm>
              <a:off x="6306705" y="2681968"/>
              <a:ext cx="5089899" cy="5444431"/>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通常，数据集有许多列，列数可能达到数十、数百、数千或更多。</a:t>
              </a:r>
            </a:p>
            <a:p>
              <a:pPr indent="457200">
                <a:lnSpc>
                  <a:spcPct val="150000"/>
                </a:lnSpc>
              </a:pPr>
              <a:r>
                <a:rPr lang="zh-CN" altLang="en-US" dirty="0" smtClean="0"/>
                <a:t>对具有许多特征的数据进行建模具有一定的挑战性。而且，从包含不相关特征的数据构建的模型通常不如用最相关的数据训练的模型。</a:t>
              </a:r>
            </a:p>
            <a:p>
              <a:pPr indent="457200">
                <a:lnSpc>
                  <a:spcPct val="150000"/>
                </a:lnSpc>
              </a:pPr>
              <a:r>
                <a:rPr lang="zh-CN" altLang="en-US" dirty="0" smtClean="0"/>
                <a:t>我们很难知道数据的哪些特征是相关的，而哪些特征又不相关。</a:t>
              </a:r>
            </a:p>
            <a:p>
              <a:pPr indent="457200">
                <a:lnSpc>
                  <a:spcPct val="150000"/>
                </a:lnSpc>
              </a:pPr>
              <a:r>
                <a:rPr lang="zh-CN" altLang="en-US" dirty="0" smtClean="0"/>
                <a:t>自动减少数据集列数的方法称为降维，其中也许最流行的方法是主成分分析法（简称 </a:t>
              </a:r>
              <a:r>
                <a:rPr lang="en-US" altLang="zh-CN" dirty="0" smtClean="0"/>
                <a:t>PCA</a:t>
              </a:r>
              <a:r>
                <a:rPr lang="zh-CN" altLang="en-US" dirty="0" smtClean="0"/>
                <a:t>）。</a:t>
              </a:r>
            </a:p>
            <a:p>
              <a:pPr indent="457200">
                <a:lnSpc>
                  <a:spcPct val="150000"/>
                </a:lnSpc>
              </a:pPr>
              <a:r>
                <a:rPr lang="zh-CN" altLang="en-US" dirty="0" smtClean="0"/>
                <a:t>该方法在机器学习中，为可视化和模型创建高维数据的投影。</a:t>
              </a:r>
            </a:p>
            <a:p>
              <a:pPr indent="457200">
                <a:lnSpc>
                  <a:spcPct val="150000"/>
                </a:lnSpc>
              </a:pPr>
              <a:r>
                <a:rPr lang="en-US" altLang="zh-CN" dirty="0" smtClean="0"/>
                <a:t>PCA </a:t>
              </a:r>
              <a:r>
                <a:rPr lang="zh-CN" altLang="en-US" dirty="0" smtClean="0"/>
                <a:t>方法的核心是线性代数的矩阵分解方法，可能会用到特征分解，更广义的实现可以使用奇异值分解（</a:t>
              </a:r>
              <a:r>
                <a:rPr lang="en-US" altLang="zh-CN" dirty="0" smtClean="0"/>
                <a:t>SVD</a:t>
              </a:r>
              <a:r>
                <a:rPr lang="zh-CN" altLang="en-US" dirty="0" smtClean="0"/>
                <a:t>）</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4" name="AutoShape 2" descr="https://img-blog.csdn.net/20161119101438943?watermark/2/text/aHR0cDovL2Jsb2cuY3Nkbi5uZXQv/font/5a6L5L2T/fontsize/400/fill/I0JBQkFCMA==/dissolve/70/gravity/Cen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1317278" y="450603"/>
            <a:ext cx="6326556" cy="4394453"/>
            <a:chOff x="6096001" y="2061026"/>
            <a:chExt cx="5241418" cy="4394444"/>
          </a:xfrm>
        </p:grpSpPr>
        <p:sp>
          <p:nvSpPr>
            <p:cNvPr id="13" name="文本框 12"/>
            <p:cNvSpPr txBox="1"/>
            <p:nvPr/>
          </p:nvSpPr>
          <p:spPr>
            <a:xfrm>
              <a:off x="6096001" y="2061026"/>
              <a:ext cx="5017654" cy="523219"/>
            </a:xfrm>
            <a:prstGeom prst="rect">
              <a:avLst/>
            </a:prstGeom>
            <a:noFill/>
          </p:spPr>
          <p:txBody>
            <a:bodyPr wrap="none" rtlCol="0">
              <a:spAutoFit/>
              <a:scene3d>
                <a:camera prst="orthographicFront"/>
                <a:lightRig rig="threePt" dir="t"/>
              </a:scene3d>
              <a:sp3d contourW="12700"/>
            </a:bodyPr>
            <a:lstStyle/>
            <a:p>
              <a:r>
                <a:rPr lang="en-US" altLang="zh-CN" sz="2800" dirty="0" smtClean="0"/>
                <a:t>8.</a:t>
              </a:r>
              <a:r>
                <a:rPr lang="en-US" sz="2800" dirty="0" smtClean="0"/>
                <a:t>  Recommender Systems </a:t>
              </a:r>
              <a:r>
                <a:rPr lang="zh-CN" altLang="en-US" sz="2800" dirty="0" smtClean="0"/>
                <a:t>推荐系统</a:t>
              </a:r>
              <a:endParaRPr lang="zh-CN" altLang="en-US" sz="2400" dirty="0"/>
            </a:p>
          </p:txBody>
        </p:sp>
        <p:sp>
          <p:nvSpPr>
            <p:cNvPr id="14" name="文本框 13"/>
            <p:cNvSpPr txBox="1"/>
            <p:nvPr/>
          </p:nvSpPr>
          <p:spPr>
            <a:xfrm>
              <a:off x="6247520" y="3039157"/>
              <a:ext cx="5089899" cy="3416313"/>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涉及产品推荐的预测建模问题被称为推荐系统，这是机器学习的一个子领域。</a:t>
              </a:r>
            </a:p>
            <a:p>
              <a:pPr indent="457200">
                <a:lnSpc>
                  <a:spcPct val="150000"/>
                </a:lnSpc>
              </a:pPr>
              <a:r>
                <a:rPr lang="zh-CN" altLang="en-US" dirty="0" smtClean="0"/>
                <a:t>例如，基于你在亚马逊上的购买记录和与你类似的客户的购买记录向你推荐书籍，或根据你或与你相似的用户在 </a:t>
              </a:r>
              <a:r>
                <a:rPr lang="en-US" altLang="zh-CN" dirty="0" smtClean="0"/>
                <a:t>Netflix </a:t>
              </a:r>
              <a:r>
                <a:rPr lang="zh-CN" altLang="en-US" dirty="0" smtClean="0"/>
                <a:t>上的观看历史向你推荐电影或电视节目。</a:t>
              </a:r>
              <a:endParaRPr lang="en-US" altLang="zh-CN" dirty="0" smtClean="0"/>
            </a:p>
            <a:p>
              <a:pPr indent="457200">
                <a:lnSpc>
                  <a:spcPct val="150000"/>
                </a:lnSpc>
              </a:pPr>
              <a:r>
                <a:rPr lang="zh-CN" altLang="en-US" dirty="0" smtClean="0"/>
                <a:t>推荐系统的开发主要涉及线性代数方法。一个简单的例子就是使用欧式距离或点积之类的距离度量来计算稀疏顾客行为向量之间的相似度。</a:t>
              </a:r>
              <a:r>
                <a:rPr lang="en-US" altLang="zh-CN" dirty="0" smtClean="0"/>
                <a:t>·</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4" name="AutoShape 2" descr="https://img-blog.csdn.net/20161119101438943?watermark/2/text/aHR0cDovL2Jsb2cuY3Nkbi5uZXQv/font/5a6L5L2T/fontsize/400/fill/I0JBQkFCMA==/dissolve/70/gravity/Cen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1317278" y="450603"/>
            <a:ext cx="6326556" cy="1434668"/>
            <a:chOff x="6096001" y="2061026"/>
            <a:chExt cx="5241418" cy="1434665"/>
          </a:xfrm>
        </p:grpSpPr>
        <p:sp>
          <p:nvSpPr>
            <p:cNvPr id="13" name="文本框 12"/>
            <p:cNvSpPr txBox="1"/>
            <p:nvPr/>
          </p:nvSpPr>
          <p:spPr>
            <a:xfrm>
              <a:off x="6096001" y="2061026"/>
              <a:ext cx="5017654" cy="523219"/>
            </a:xfrm>
            <a:prstGeom prst="rect">
              <a:avLst/>
            </a:prstGeom>
            <a:noFill/>
          </p:spPr>
          <p:txBody>
            <a:bodyPr wrap="none" rtlCol="0">
              <a:spAutoFit/>
              <a:scene3d>
                <a:camera prst="orthographicFront"/>
                <a:lightRig rig="threePt" dir="t"/>
              </a:scene3d>
              <a:sp3d contourW="12700"/>
            </a:bodyPr>
            <a:lstStyle/>
            <a:p>
              <a:r>
                <a:rPr lang="en-US" altLang="zh-CN" sz="2800" dirty="0" smtClean="0"/>
                <a:t>8.</a:t>
              </a:r>
              <a:r>
                <a:rPr lang="en-US" sz="2800" dirty="0" smtClean="0"/>
                <a:t>  Recommender Systems </a:t>
              </a:r>
              <a:r>
                <a:rPr lang="zh-CN" altLang="en-US" sz="2800" dirty="0" smtClean="0"/>
                <a:t>推荐系统</a:t>
              </a:r>
              <a:endParaRPr lang="zh-CN" altLang="en-US" sz="2400" dirty="0"/>
            </a:p>
          </p:txBody>
        </p:sp>
        <p:sp>
          <p:nvSpPr>
            <p:cNvPr id="14" name="文本框 13"/>
            <p:cNvSpPr txBox="1"/>
            <p:nvPr/>
          </p:nvSpPr>
          <p:spPr>
            <a:xfrm>
              <a:off x="6247520" y="3039157"/>
              <a:ext cx="5089899" cy="456534"/>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例如：用欧式距离来计算相似度</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4" name="AutoShape 2" descr="https://img-blog.csdn.net/20161119101438943?watermark/2/text/aHR0cDovL2Jsb2cuY3Nkbi5uZXQv/font/5a6L5L2T/fontsize/400/fill/I0JBQkFCMA==/dissolve/70/gravity/Cen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文本框 13"/>
          <p:cNvSpPr txBox="1"/>
          <p:nvPr/>
        </p:nvSpPr>
        <p:spPr>
          <a:xfrm>
            <a:off x="1500166" y="3929066"/>
            <a:ext cx="6143668" cy="2308324"/>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sz="1600" dirty="0" smtClean="0"/>
              <a:t>关于相似度的计算，现在 有几种基本方法都是基于向量的，其实也就是计算两个向量的距离，距离越近相似度越大。在推荐的场景中，在用户</a:t>
            </a:r>
            <a:r>
              <a:rPr lang="en-US" altLang="zh-CN" sz="1600" dirty="0" smtClean="0"/>
              <a:t>-</a:t>
            </a:r>
            <a:r>
              <a:rPr lang="zh-CN" altLang="en-US" sz="1600" dirty="0" smtClean="0"/>
              <a:t>物品偏好的二维矩阵中，我们可以将一个用户对所有物品的偏好作为一个向量来计算用户之间的相似度，或者将所有用户对某个物品的偏好作为一个向量来计算物品之间的相似度</a:t>
            </a:r>
          </a:p>
          <a:p>
            <a:pPr indent="457200">
              <a:lnSpc>
                <a:spcPct val="150000"/>
              </a:lnSpc>
            </a:pPr>
            <a:endParaRPr lang="zh-CN" altLang="en-US" sz="1600" dirty="0"/>
          </a:p>
        </p:txBody>
      </p:sp>
      <p:graphicFrame>
        <p:nvGraphicFramePr>
          <p:cNvPr id="10" name="表格 9"/>
          <p:cNvGraphicFramePr>
            <a:graphicFrameLocks noGrp="1"/>
          </p:cNvGraphicFramePr>
          <p:nvPr/>
        </p:nvGraphicFramePr>
        <p:xfrm>
          <a:off x="1428728" y="2143116"/>
          <a:ext cx="6215105" cy="1643076"/>
        </p:xfrm>
        <a:graphic>
          <a:graphicData uri="http://schemas.openxmlformats.org/drawingml/2006/table">
            <a:tbl>
              <a:tblPr/>
              <a:tblGrid>
                <a:gridCol w="1809462"/>
                <a:gridCol w="1632448"/>
                <a:gridCol w="1078167"/>
                <a:gridCol w="1695028"/>
              </a:tblGrid>
              <a:tr h="410769">
                <a:tc>
                  <a:txBody>
                    <a:bodyPr/>
                    <a:lstStyle/>
                    <a:p>
                      <a:pPr algn="ctr" fontAlgn="ctr"/>
                      <a:r>
                        <a:rPr lang="zh-CN" altLang="en-US" sz="1100" b="0" i="0" u="none" strike="noStrike" dirty="0">
                          <a:solidFill>
                            <a:srgbClr val="000000"/>
                          </a:solidFill>
                          <a:latin typeface="宋体"/>
                        </a:rPr>
                        <a:t>用户</a:t>
                      </a:r>
                      <a:r>
                        <a:rPr lang="en-US" altLang="zh-CN" sz="1100" b="0" i="0" u="none" strike="noStrike" dirty="0">
                          <a:solidFill>
                            <a:srgbClr val="000000"/>
                          </a:solidFill>
                          <a:latin typeface="宋体"/>
                        </a:rPr>
                        <a:t>/</a:t>
                      </a:r>
                      <a:r>
                        <a:rPr lang="zh-CN" altLang="en-US" sz="1100" b="0" i="0" u="none" strike="noStrike" dirty="0">
                          <a:solidFill>
                            <a:srgbClr val="000000"/>
                          </a:solidFill>
                          <a:latin typeface="宋体"/>
                        </a:rPr>
                        <a:t>物品</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zh-CN" altLang="en-US" sz="1100" b="0" i="0" u="none" strike="noStrike">
                          <a:solidFill>
                            <a:srgbClr val="000000"/>
                          </a:solidFill>
                          <a:latin typeface="宋体"/>
                        </a:rPr>
                        <a:t>物品</a:t>
                      </a:r>
                      <a:r>
                        <a:rPr lang="en-US" sz="1100" b="0" i="0" u="none" strike="noStrike">
                          <a:solidFill>
                            <a:srgbClr val="000000"/>
                          </a:solidFill>
                          <a:latin typeface="宋体"/>
                        </a:rPr>
                        <a:t>A</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zh-CN" altLang="en-US" sz="1100" b="0" i="0" u="none" strike="noStrike">
                          <a:solidFill>
                            <a:srgbClr val="000000"/>
                          </a:solidFill>
                          <a:latin typeface="宋体"/>
                        </a:rPr>
                        <a:t>物品</a:t>
                      </a:r>
                      <a:r>
                        <a:rPr lang="en-US" sz="1100" b="0" i="0" u="none" strike="noStrike">
                          <a:solidFill>
                            <a:srgbClr val="000000"/>
                          </a:solidFill>
                          <a:latin typeface="宋体"/>
                        </a:rPr>
                        <a:t>B</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zh-CN" altLang="en-US" sz="1100" b="0" i="0" u="none" strike="noStrike">
                          <a:solidFill>
                            <a:srgbClr val="000000"/>
                          </a:solidFill>
                          <a:latin typeface="宋体"/>
                        </a:rPr>
                        <a:t>物品</a:t>
                      </a:r>
                      <a:r>
                        <a:rPr lang="en-US" sz="1100" b="0" i="0" u="none" strike="noStrike">
                          <a:solidFill>
                            <a:srgbClr val="000000"/>
                          </a:solidFill>
                          <a:latin typeface="宋体"/>
                        </a:rPr>
                        <a:t>C</a:t>
                      </a:r>
                    </a:p>
                  </a:txBody>
                  <a:tcPr marL="9525" marR="9525" marT="9525" marB="0" anchor="ctr">
                    <a:lnL>
                      <a:noFill/>
                    </a:lnL>
                    <a:lnR>
                      <a:noFill/>
                    </a:lnR>
                    <a:lnT>
                      <a:noFill/>
                    </a:lnT>
                    <a:lnB>
                      <a:noFill/>
                    </a:lnB>
                    <a:solidFill>
                      <a:schemeClr val="bg1">
                        <a:lumMod val="75000"/>
                      </a:schemeClr>
                    </a:solidFill>
                  </a:tcPr>
                </a:tc>
              </a:tr>
              <a:tr h="410769">
                <a:tc>
                  <a:txBody>
                    <a:bodyPr/>
                    <a:lstStyle/>
                    <a:p>
                      <a:pPr algn="ctr" fontAlgn="ctr"/>
                      <a:r>
                        <a:rPr lang="zh-CN" altLang="en-US" sz="1100" b="0" i="0" u="none" strike="noStrike">
                          <a:solidFill>
                            <a:srgbClr val="000000"/>
                          </a:solidFill>
                          <a:latin typeface="宋体"/>
                        </a:rPr>
                        <a:t>用户</a:t>
                      </a:r>
                      <a:r>
                        <a:rPr lang="en-US" sz="1100" b="0" i="0" u="none" strike="noStrike">
                          <a:solidFill>
                            <a:srgbClr val="000000"/>
                          </a:solidFill>
                          <a:latin typeface="宋体"/>
                        </a:rPr>
                        <a:t>A</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en-US" altLang="zh-CN" sz="1100" b="0" i="0" u="none" strike="noStrike">
                          <a:solidFill>
                            <a:srgbClr val="000000"/>
                          </a:solidFill>
                          <a:latin typeface="宋体"/>
                        </a:rPr>
                        <a:t>0.1</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en-US" altLang="zh-CN" sz="1100" b="0" i="0" u="none" strike="noStrike">
                          <a:solidFill>
                            <a:srgbClr val="000000"/>
                          </a:solidFill>
                          <a:latin typeface="宋体"/>
                        </a:rPr>
                        <a:t>0.8</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en-US" altLang="zh-CN" sz="1100" b="0" i="0" u="none" strike="noStrike" dirty="0">
                          <a:solidFill>
                            <a:srgbClr val="000000"/>
                          </a:solidFill>
                          <a:latin typeface="宋体"/>
                        </a:rPr>
                        <a:t>1</a:t>
                      </a:r>
                    </a:p>
                  </a:txBody>
                  <a:tcPr marL="9525" marR="9525" marT="9525" marB="0" anchor="ctr">
                    <a:lnL>
                      <a:noFill/>
                    </a:lnL>
                    <a:lnR>
                      <a:noFill/>
                    </a:lnR>
                    <a:lnT>
                      <a:noFill/>
                    </a:lnT>
                    <a:lnB>
                      <a:noFill/>
                    </a:lnB>
                    <a:solidFill>
                      <a:schemeClr val="bg1">
                        <a:lumMod val="75000"/>
                      </a:schemeClr>
                    </a:solidFill>
                  </a:tcPr>
                </a:tc>
              </a:tr>
              <a:tr h="410769">
                <a:tc>
                  <a:txBody>
                    <a:bodyPr/>
                    <a:lstStyle/>
                    <a:p>
                      <a:pPr algn="ctr" fontAlgn="ctr"/>
                      <a:r>
                        <a:rPr lang="zh-CN" altLang="en-US" sz="1100" b="0" i="0" u="none" strike="noStrike">
                          <a:solidFill>
                            <a:srgbClr val="000000"/>
                          </a:solidFill>
                          <a:latin typeface="宋体"/>
                        </a:rPr>
                        <a:t>用户</a:t>
                      </a:r>
                      <a:r>
                        <a:rPr lang="en-US" sz="1100" b="0" i="0" u="none" strike="noStrike">
                          <a:solidFill>
                            <a:srgbClr val="000000"/>
                          </a:solidFill>
                          <a:latin typeface="宋体"/>
                        </a:rPr>
                        <a:t>B</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en-US" altLang="zh-CN" sz="1100" b="0" i="0" u="none" strike="noStrike">
                          <a:solidFill>
                            <a:srgbClr val="000000"/>
                          </a:solidFill>
                          <a:latin typeface="宋体"/>
                        </a:rPr>
                        <a:t>0.1</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en-US" altLang="zh-CN" sz="1100" b="0" i="0" u="none" strike="noStrike" dirty="0">
                          <a:solidFill>
                            <a:srgbClr val="000000"/>
                          </a:solidFill>
                          <a:latin typeface="宋体"/>
                        </a:rPr>
                        <a:t>0</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en-US" altLang="zh-CN" sz="1100" b="0" i="0" u="none" strike="noStrike" dirty="0">
                          <a:solidFill>
                            <a:srgbClr val="000000"/>
                          </a:solidFill>
                          <a:latin typeface="宋体"/>
                        </a:rPr>
                        <a:t>0.02</a:t>
                      </a:r>
                    </a:p>
                  </a:txBody>
                  <a:tcPr marL="9525" marR="9525" marT="9525" marB="0" anchor="ctr">
                    <a:lnL>
                      <a:noFill/>
                    </a:lnL>
                    <a:lnR>
                      <a:noFill/>
                    </a:lnR>
                    <a:lnT>
                      <a:noFill/>
                    </a:lnT>
                    <a:lnB>
                      <a:noFill/>
                    </a:lnB>
                    <a:solidFill>
                      <a:schemeClr val="bg1">
                        <a:lumMod val="75000"/>
                      </a:schemeClr>
                    </a:solidFill>
                  </a:tcPr>
                </a:tc>
              </a:tr>
              <a:tr h="410769">
                <a:tc>
                  <a:txBody>
                    <a:bodyPr/>
                    <a:lstStyle/>
                    <a:p>
                      <a:pPr algn="ctr" fontAlgn="ctr"/>
                      <a:r>
                        <a:rPr lang="zh-CN" altLang="en-US" sz="1100" b="0" i="0" u="none" strike="noStrike">
                          <a:solidFill>
                            <a:srgbClr val="000000"/>
                          </a:solidFill>
                          <a:latin typeface="宋体"/>
                        </a:rPr>
                        <a:t>用户</a:t>
                      </a:r>
                      <a:r>
                        <a:rPr lang="en-US" sz="1100" b="0" i="0" u="none" strike="noStrike">
                          <a:solidFill>
                            <a:srgbClr val="000000"/>
                          </a:solidFill>
                          <a:latin typeface="宋体"/>
                        </a:rPr>
                        <a:t>C</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en-US" altLang="zh-CN" sz="1100" b="0" i="0" u="none" strike="noStrike">
                          <a:solidFill>
                            <a:srgbClr val="000000"/>
                          </a:solidFill>
                          <a:latin typeface="宋体"/>
                        </a:rPr>
                        <a:t>0.5</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en-US" altLang="zh-CN" sz="1100" b="0" i="0" u="none" strike="noStrike">
                          <a:solidFill>
                            <a:srgbClr val="000000"/>
                          </a:solidFill>
                          <a:latin typeface="宋体"/>
                        </a:rPr>
                        <a:t>0.3</a:t>
                      </a:r>
                    </a:p>
                  </a:txBody>
                  <a:tcPr marL="9525" marR="9525" marT="9525" marB="0" anchor="ctr">
                    <a:lnL>
                      <a:noFill/>
                    </a:lnL>
                    <a:lnR>
                      <a:noFill/>
                    </a:lnR>
                    <a:lnT>
                      <a:noFill/>
                    </a:lnT>
                    <a:lnB>
                      <a:noFill/>
                    </a:lnB>
                    <a:solidFill>
                      <a:schemeClr val="bg1">
                        <a:lumMod val="75000"/>
                      </a:schemeClr>
                    </a:solidFill>
                  </a:tcPr>
                </a:tc>
                <a:tc>
                  <a:txBody>
                    <a:bodyPr/>
                    <a:lstStyle/>
                    <a:p>
                      <a:pPr algn="ctr" fontAlgn="ctr"/>
                      <a:r>
                        <a:rPr lang="en-US" altLang="zh-CN" sz="1100" b="0" i="0" u="none" strike="noStrike" dirty="0">
                          <a:solidFill>
                            <a:srgbClr val="000000"/>
                          </a:solidFill>
                          <a:latin typeface="宋体"/>
                        </a:rPr>
                        <a:t>0.1</a:t>
                      </a:r>
                    </a:p>
                  </a:txBody>
                  <a:tcPr marL="9525" marR="9525" marT="9525" marB="0" anchor="ctr">
                    <a:lnL>
                      <a:noFill/>
                    </a:lnL>
                    <a:lnR>
                      <a:noFill/>
                    </a:lnR>
                    <a:lnT>
                      <a:noFill/>
                    </a:lnT>
                    <a:lnB>
                      <a:noFill/>
                    </a:lnB>
                    <a:solidFill>
                      <a:schemeClr val="bg1">
                        <a:lumMod val="75000"/>
                      </a:schemeClr>
                    </a:solidFill>
                  </a:tcPr>
                </a:tc>
              </a:tr>
            </a:tbl>
          </a:graphicData>
        </a:graphic>
      </p:graphicFrame>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1317278" y="450603"/>
            <a:ext cx="6255118" cy="1408018"/>
            <a:chOff x="6096001" y="2061026"/>
            <a:chExt cx="5182233" cy="1408015"/>
          </a:xfrm>
        </p:grpSpPr>
        <p:sp>
          <p:nvSpPr>
            <p:cNvPr id="13" name="文本框 12"/>
            <p:cNvSpPr txBox="1"/>
            <p:nvPr/>
          </p:nvSpPr>
          <p:spPr>
            <a:xfrm>
              <a:off x="6096001" y="2061026"/>
              <a:ext cx="5017654" cy="523219"/>
            </a:xfrm>
            <a:prstGeom prst="rect">
              <a:avLst/>
            </a:prstGeom>
            <a:noFill/>
          </p:spPr>
          <p:txBody>
            <a:bodyPr wrap="none" rtlCol="0">
              <a:spAutoFit/>
              <a:scene3d>
                <a:camera prst="orthographicFront"/>
                <a:lightRig rig="threePt" dir="t"/>
              </a:scene3d>
              <a:sp3d contourW="12700"/>
            </a:bodyPr>
            <a:lstStyle/>
            <a:p>
              <a:r>
                <a:rPr lang="en-US" altLang="zh-CN" sz="2800" dirty="0" smtClean="0"/>
                <a:t>8.</a:t>
              </a:r>
              <a:r>
                <a:rPr lang="en-US" sz="2800" dirty="0" smtClean="0"/>
                <a:t>  Recommender Systems </a:t>
              </a:r>
              <a:r>
                <a:rPr lang="zh-CN" altLang="en-US" sz="2800" dirty="0" smtClean="0"/>
                <a:t>推荐系统</a:t>
              </a:r>
              <a:endParaRPr lang="zh-CN" altLang="en-US" sz="2400" dirty="0"/>
            </a:p>
          </p:txBody>
        </p:sp>
        <p:sp>
          <p:nvSpPr>
            <p:cNvPr id="14" name="文本框 13"/>
            <p:cNvSpPr txBox="1"/>
            <p:nvPr/>
          </p:nvSpPr>
          <p:spPr>
            <a:xfrm>
              <a:off x="6188335" y="2681968"/>
              <a:ext cx="5089899" cy="787073"/>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sz="1600" dirty="0" smtClean="0"/>
                <a:t>最初用于计算欧几里得空间中两个点的距离，假设</a:t>
              </a:r>
              <a:r>
                <a:rPr lang="en-US" altLang="zh-CN" sz="1600" dirty="0" smtClean="0"/>
                <a:t>x</a:t>
              </a:r>
              <a:r>
                <a:rPr lang="zh-CN" altLang="en-US" sz="1600" dirty="0" smtClean="0"/>
                <a:t>，</a:t>
              </a:r>
              <a:r>
                <a:rPr lang="en-US" altLang="zh-CN" sz="1600" dirty="0" smtClean="0"/>
                <a:t>y</a:t>
              </a:r>
              <a:r>
                <a:rPr lang="zh-CN" altLang="en-US" sz="1600" dirty="0" smtClean="0"/>
                <a:t>是</a:t>
              </a:r>
              <a:r>
                <a:rPr lang="en-US" altLang="zh-CN" sz="1600" dirty="0" smtClean="0"/>
                <a:t>n</a:t>
              </a:r>
              <a:r>
                <a:rPr lang="zh-CN" altLang="en-US" sz="1600" dirty="0" smtClean="0"/>
                <a:t>维空间的两个点，它们之间的欧几里得距离是：</a:t>
              </a:r>
              <a:endParaRPr lang="zh-CN" altLang="en-US" sz="1600"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4" name="AutoShape 2" descr="https://img-blog.csdn.net/20161119101438943?watermark/2/text/aHR0cDovL2Jsb2cuY3Nkbi5uZXQv/font/5a6L5L2T/fontsize/400/fill/I0JBQkFCMA==/dissolve/70/gravity/Cen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文本框 13"/>
          <p:cNvSpPr txBox="1"/>
          <p:nvPr/>
        </p:nvSpPr>
        <p:spPr>
          <a:xfrm>
            <a:off x="1500166" y="3071810"/>
            <a:ext cx="6143668" cy="1200329"/>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sz="1600" dirty="0" smtClean="0"/>
              <a:t>可以看出，当 </a:t>
            </a:r>
            <a:r>
              <a:rPr lang="en-US" altLang="zh-CN" sz="1600" dirty="0" smtClean="0"/>
              <a:t>n = 2</a:t>
            </a:r>
            <a:r>
              <a:rPr lang="zh-CN" altLang="en-US" sz="1600" dirty="0" smtClean="0"/>
              <a:t>时，欧几里得距离就是平面上两个点的距离。当用欧几里得距离表示相似度时，一般采用如下公式进行转换：距离越小，相似度越大</a:t>
            </a:r>
            <a:endParaRPr lang="zh-CN" altLang="en-US" sz="1600" dirty="0"/>
          </a:p>
        </p:txBody>
      </p:sp>
      <p:pic>
        <p:nvPicPr>
          <p:cNvPr id="3" name="Picture 2" descr="C:\Users\xiaoxiaobo123\Desktop\20160601085346614.png"/>
          <p:cNvPicPr>
            <a:picLocks noChangeAspect="1" noChangeArrowheads="1"/>
          </p:cNvPicPr>
          <p:nvPr/>
        </p:nvPicPr>
        <p:blipFill>
          <a:blip r:embed="rId4"/>
          <a:srcRect/>
          <a:stretch>
            <a:fillRect/>
          </a:stretch>
        </p:blipFill>
        <p:spPr bwMode="auto">
          <a:xfrm>
            <a:off x="2643174" y="1928802"/>
            <a:ext cx="3173176" cy="714380"/>
          </a:xfrm>
          <a:prstGeom prst="rect">
            <a:avLst/>
          </a:prstGeom>
          <a:noFill/>
        </p:spPr>
      </p:pic>
      <p:pic>
        <p:nvPicPr>
          <p:cNvPr id="2051" name="Picture 3" descr="C:\Users\xiaoxiaobo123\Desktop\20160601085546905.png"/>
          <p:cNvPicPr>
            <a:picLocks noChangeAspect="1" noChangeArrowheads="1"/>
          </p:cNvPicPr>
          <p:nvPr/>
        </p:nvPicPr>
        <p:blipFill>
          <a:blip r:embed="rId5"/>
          <a:srcRect/>
          <a:stretch>
            <a:fillRect/>
          </a:stretch>
        </p:blipFill>
        <p:spPr bwMode="auto">
          <a:xfrm>
            <a:off x="2643174" y="4429132"/>
            <a:ext cx="3143272" cy="781570"/>
          </a:xfrm>
          <a:prstGeom prst="rect">
            <a:avLst/>
          </a:prstGeom>
          <a:noFill/>
        </p:spPr>
      </p:pic>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1317278" y="450603"/>
            <a:ext cx="6183680" cy="4809951"/>
            <a:chOff x="6096001" y="2061026"/>
            <a:chExt cx="5123048" cy="4809941"/>
          </a:xfrm>
        </p:grpSpPr>
        <p:sp>
          <p:nvSpPr>
            <p:cNvPr id="13" name="文本框 12"/>
            <p:cNvSpPr txBox="1"/>
            <p:nvPr/>
          </p:nvSpPr>
          <p:spPr>
            <a:xfrm>
              <a:off x="6096001" y="2061026"/>
              <a:ext cx="3878184" cy="523219"/>
            </a:xfrm>
            <a:prstGeom prst="rect">
              <a:avLst/>
            </a:prstGeom>
            <a:noFill/>
          </p:spPr>
          <p:txBody>
            <a:bodyPr wrap="none" rtlCol="0">
              <a:spAutoFit/>
              <a:scene3d>
                <a:camera prst="orthographicFront"/>
                <a:lightRig rig="threePt" dir="t"/>
              </a:scene3d>
              <a:sp3d contourW="12700"/>
            </a:bodyPr>
            <a:lstStyle/>
            <a:p>
              <a:r>
                <a:rPr lang="en-US" altLang="zh-CN" sz="2800" dirty="0" smtClean="0"/>
                <a:t>9.</a:t>
              </a:r>
              <a:r>
                <a:rPr lang="en-US" sz="2800" dirty="0" smtClean="0"/>
                <a:t>   Deep Learning </a:t>
              </a:r>
              <a:r>
                <a:rPr lang="zh-CN" altLang="en-US" sz="2800" dirty="0" smtClean="0"/>
                <a:t>深度学习</a:t>
              </a:r>
              <a:endParaRPr lang="zh-CN" altLang="en-US" sz="2400" dirty="0"/>
            </a:p>
          </p:txBody>
        </p:sp>
        <p:sp>
          <p:nvSpPr>
            <p:cNvPr id="14" name="文本框 13"/>
            <p:cNvSpPr txBox="1"/>
            <p:nvPr/>
          </p:nvSpPr>
          <p:spPr>
            <a:xfrm>
              <a:off x="6129150" y="3039157"/>
              <a:ext cx="5089899" cy="3831810"/>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人工神经网络是一种非线性机器学习算法，它受大脑中信息处理元素的启发，其有效性已经在一系列问题中得到验证，其中最重要的是预测建模。</a:t>
              </a:r>
              <a:endParaRPr lang="en-US" altLang="zh-CN" dirty="0" smtClean="0"/>
            </a:p>
            <a:p>
              <a:pPr indent="457200">
                <a:lnSpc>
                  <a:spcPct val="150000"/>
                </a:lnSpc>
              </a:pPr>
              <a:r>
                <a:rPr lang="zh-CN" altLang="en-US" dirty="0" smtClean="0"/>
                <a:t>  神经网络的执行涉及线性代数数据结构的相乘和相加。如果扩展到多个维度，深度学习方法可以处理向量、矩阵，甚至输入和系数的张量，此处的张量是一个两维以上的矩阵。</a:t>
              </a:r>
            </a:p>
            <a:p>
              <a:pPr indent="457200">
                <a:lnSpc>
                  <a:spcPct val="150000"/>
                </a:lnSpc>
              </a:pPr>
              <a:r>
                <a:rPr lang="zh-CN" altLang="en-US" dirty="0" smtClean="0"/>
                <a:t>线性代数是描述深度学习方法的核心，它通过矩阵表示法来实现深度学习方法</a:t>
              </a:r>
            </a:p>
            <a:p>
              <a:pPr indent="457200">
                <a:lnSpc>
                  <a:spcPct val="150000"/>
                </a:lnSpc>
              </a:pP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4" name="AutoShape 2" descr="https://img-blog.csdn.net/20161119101438943?watermark/2/text/aHR0cDovL2Jsb2cuY3Nkbi5uZXQv/font/5a6L5L2T/fontsize/400/fill/I0JBQkFCMA==/dissolve/70/gravity/Cen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1285852" y="450603"/>
            <a:ext cx="7358114" cy="5505407"/>
            <a:chOff x="6069965" y="2061026"/>
            <a:chExt cx="6096042" cy="5505400"/>
          </a:xfrm>
        </p:grpSpPr>
        <p:sp>
          <p:nvSpPr>
            <p:cNvPr id="13" name="文本框 12"/>
            <p:cNvSpPr txBox="1"/>
            <p:nvPr/>
          </p:nvSpPr>
          <p:spPr>
            <a:xfrm>
              <a:off x="6096001" y="2061026"/>
              <a:ext cx="1603431" cy="523219"/>
            </a:xfrm>
            <a:prstGeom prst="rect">
              <a:avLst/>
            </a:prstGeom>
            <a:noFill/>
          </p:spPr>
          <p:txBody>
            <a:bodyPr wrap="none" rtlCol="0">
              <a:spAutoFit/>
              <a:scene3d>
                <a:camera prst="orthographicFront"/>
                <a:lightRig rig="threePt" dir="t"/>
              </a:scene3d>
              <a:sp3d contourW="12700"/>
            </a:bodyPr>
            <a:lstStyle/>
            <a:p>
              <a:r>
                <a:rPr lang="en-US" altLang="zh-CN" sz="2800" b="1" dirty="0" smtClean="0">
                  <a:solidFill>
                    <a:schemeClr val="accent2"/>
                  </a:solidFill>
                </a:rPr>
                <a:t>1.</a:t>
              </a:r>
              <a:r>
                <a:rPr lang="zh-CN" altLang="en-US" sz="2800" b="1" dirty="0" smtClean="0">
                  <a:solidFill>
                    <a:schemeClr val="accent2"/>
                  </a:solidFill>
                </a:rPr>
                <a:t>前言</a:t>
              </a:r>
              <a:endParaRPr lang="zh-CN" altLang="en-US" sz="2800" b="1" dirty="0">
                <a:solidFill>
                  <a:schemeClr val="accent2"/>
                </a:solidFill>
              </a:endParaRPr>
            </a:p>
          </p:txBody>
        </p:sp>
        <p:sp>
          <p:nvSpPr>
            <p:cNvPr id="14" name="文本框 13"/>
            <p:cNvSpPr txBox="1"/>
            <p:nvPr/>
          </p:nvSpPr>
          <p:spPr>
            <a:xfrm>
              <a:off x="6069965" y="3110596"/>
              <a:ext cx="6096042" cy="4455830"/>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sz="2400" dirty="0" smtClean="0"/>
                <a:t>机器学习学者张志华教授曾经说过：“搞好机器学习，关键是数学，但你又不能把机器学习变成搞数学，那样就漫无边际了。</a:t>
              </a:r>
              <a:endParaRPr lang="en-US" altLang="zh-CN" sz="2400" dirty="0" smtClean="0"/>
            </a:p>
            <a:p>
              <a:pPr indent="457200">
                <a:lnSpc>
                  <a:spcPct val="150000"/>
                </a:lnSpc>
              </a:pPr>
              <a:r>
                <a:rPr lang="zh-CN" altLang="en-US" sz="2400" dirty="0" smtClean="0"/>
                <a:t>线性代数是数学的分支学科，涉及矢量、矩阵和线性变换。</a:t>
              </a:r>
            </a:p>
            <a:p>
              <a:pPr indent="457200">
                <a:lnSpc>
                  <a:spcPct val="150000"/>
                </a:lnSpc>
              </a:pPr>
              <a:r>
                <a:rPr lang="zh-CN" altLang="en-US" sz="2400" dirty="0" smtClean="0"/>
                <a:t>它是机器学习的重要基础，从描述算法操作的符号到代码中算法的实现，都属于该学科的研究范围。</a:t>
              </a:r>
            </a:p>
            <a:p>
              <a:pPr indent="457200">
                <a:lnSpc>
                  <a:spcPct val="150000"/>
                </a:lnSpc>
              </a:pPr>
              <a:endParaRPr lang="en-US" altLang="zh-CN" sz="2400" dirty="0">
                <a:solidFill>
                  <a:schemeClr val="bg1">
                    <a:lumMod val="65000"/>
                  </a:schemeClr>
                </a:solidFill>
                <a:ea typeface="时尚中黑简体" panose="01010104010101010101" pitchFamily="2" charset="-122"/>
              </a:endParaRPr>
            </a:p>
          </p:txBody>
        </p:sp>
      </p:gr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928662" y="450603"/>
            <a:ext cx="6143668" cy="3514084"/>
            <a:chOff x="5774041" y="2061026"/>
            <a:chExt cx="5089899" cy="3514078"/>
          </a:xfrm>
        </p:grpSpPr>
        <p:sp>
          <p:nvSpPr>
            <p:cNvPr id="13" name="文本框 12"/>
            <p:cNvSpPr txBox="1"/>
            <p:nvPr/>
          </p:nvSpPr>
          <p:spPr>
            <a:xfrm>
              <a:off x="6096001" y="2061026"/>
              <a:ext cx="4680328" cy="523219"/>
            </a:xfrm>
            <a:prstGeom prst="rect">
              <a:avLst/>
            </a:prstGeom>
            <a:noFill/>
          </p:spPr>
          <p:txBody>
            <a:bodyPr wrap="none" rtlCol="0">
              <a:spAutoFit/>
              <a:scene3d>
                <a:camera prst="orthographicFront"/>
                <a:lightRig rig="threePt" dir="t"/>
              </a:scene3d>
              <a:sp3d contourW="12700"/>
            </a:bodyPr>
            <a:lstStyle/>
            <a:p>
              <a:r>
                <a:rPr lang="en-US" altLang="zh-CN" sz="2800" b="1" dirty="0" smtClean="0">
                  <a:solidFill>
                    <a:schemeClr val="accent2"/>
                  </a:solidFill>
                </a:rPr>
                <a:t>2.</a:t>
              </a:r>
              <a:r>
                <a:rPr lang="en-US" sz="2800" dirty="0" smtClean="0"/>
                <a:t> </a:t>
              </a:r>
              <a:r>
                <a:rPr lang="en-US" altLang="en-US" sz="2400" dirty="0" smtClean="0"/>
                <a:t> Images and Photographs</a:t>
              </a:r>
              <a:r>
                <a:rPr lang="zh-CN" altLang="en-US" sz="2400" dirty="0" smtClean="0"/>
                <a:t>图像与照片</a:t>
              </a:r>
              <a:endParaRPr lang="zh-CN" altLang="en-US" sz="2400" dirty="0"/>
            </a:p>
          </p:txBody>
        </p:sp>
        <p:sp>
          <p:nvSpPr>
            <p:cNvPr id="14" name="文本框 13"/>
            <p:cNvSpPr txBox="1"/>
            <p:nvPr/>
          </p:nvSpPr>
          <p:spPr>
            <a:xfrm>
              <a:off x="5774041" y="3039157"/>
              <a:ext cx="5089899" cy="2535947"/>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你使用的每个图像本身都是一个固定宽度和高度的表格结构，每个单元格有用于表示黑白图像的 </a:t>
              </a:r>
              <a:r>
                <a:rPr lang="en-US" altLang="zh-CN" dirty="0" smtClean="0"/>
                <a:t>1 </a:t>
              </a:r>
              <a:r>
                <a:rPr lang="zh-CN" altLang="en-US" dirty="0" smtClean="0"/>
                <a:t>个像素值或表示彩色图像的 </a:t>
              </a:r>
              <a:r>
                <a:rPr lang="en-US" altLang="zh-CN" dirty="0" smtClean="0"/>
                <a:t>3 </a:t>
              </a:r>
              <a:r>
                <a:rPr lang="zh-CN" altLang="en-US" dirty="0" smtClean="0"/>
                <a:t>个像素值。</a:t>
              </a:r>
            </a:p>
            <a:p>
              <a:pPr indent="457200">
                <a:lnSpc>
                  <a:spcPct val="150000"/>
                </a:lnSpc>
              </a:pPr>
              <a:r>
                <a:rPr lang="zh-CN" altLang="en-US" dirty="0" smtClean="0"/>
                <a:t>照片也是线性代数矩阵的一种。</a:t>
              </a:r>
            </a:p>
            <a:p>
              <a:pPr indent="457200">
                <a:lnSpc>
                  <a:spcPct val="150000"/>
                </a:lnSpc>
              </a:pPr>
              <a:r>
                <a:rPr lang="zh-CN" altLang="en-US" dirty="0" smtClean="0"/>
                <a:t>与图像相关的操作，如裁剪、缩放、剪切等，都是使用线性代数的符号和运算来描述的。</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53" name="Picture 5" descr="C:\Users\xiaoxiaobo123\Desktop\20171228135928458"/>
          <p:cNvPicPr>
            <a:picLocks noChangeAspect="1" noChangeArrowheads="1"/>
          </p:cNvPicPr>
          <p:nvPr/>
        </p:nvPicPr>
        <p:blipFill>
          <a:blip r:embed="rId4"/>
          <a:srcRect/>
          <a:stretch>
            <a:fillRect/>
          </a:stretch>
        </p:blipFill>
        <p:spPr bwMode="auto">
          <a:xfrm>
            <a:off x="4786314" y="3500438"/>
            <a:ext cx="4090782" cy="3109907"/>
          </a:xfrm>
          <a:prstGeom prst="rect">
            <a:avLst/>
          </a:prstGeom>
          <a:noFill/>
        </p:spPr>
      </p:pic>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928662" y="450603"/>
            <a:ext cx="6143668" cy="6056446"/>
            <a:chOff x="5774041" y="2061026"/>
            <a:chExt cx="5089899" cy="6056434"/>
          </a:xfrm>
        </p:grpSpPr>
        <p:sp>
          <p:nvSpPr>
            <p:cNvPr id="13" name="文本框 12"/>
            <p:cNvSpPr txBox="1"/>
            <p:nvPr/>
          </p:nvSpPr>
          <p:spPr>
            <a:xfrm>
              <a:off x="6096001" y="2061026"/>
              <a:ext cx="4170355" cy="523219"/>
            </a:xfrm>
            <a:prstGeom prst="rect">
              <a:avLst/>
            </a:prstGeom>
            <a:noFill/>
          </p:spPr>
          <p:txBody>
            <a:bodyPr wrap="none" rtlCol="0">
              <a:spAutoFit/>
              <a:scene3d>
                <a:camera prst="orthographicFront"/>
                <a:lightRig rig="threePt" dir="t"/>
              </a:scene3d>
              <a:sp3d contourW="12700"/>
            </a:bodyPr>
            <a:lstStyle/>
            <a:p>
              <a:r>
                <a:rPr lang="en-US" altLang="zh-CN" sz="2800" b="1" dirty="0" smtClean="0">
                  <a:solidFill>
                    <a:schemeClr val="accent2"/>
                  </a:solidFill>
                </a:rPr>
                <a:t>3.</a:t>
              </a:r>
              <a:r>
                <a:rPr lang="en-US" sz="2800" dirty="0" smtClean="0"/>
                <a:t> </a:t>
              </a:r>
              <a:r>
                <a:rPr lang="en-US" altLang="en-US" sz="2400" dirty="0" smtClean="0"/>
                <a:t> </a:t>
              </a:r>
              <a:r>
                <a:rPr lang="en-US" sz="2400" dirty="0" smtClean="0"/>
                <a:t>One-Hot Encoding one-hot </a:t>
              </a:r>
              <a:r>
                <a:rPr lang="zh-CN" altLang="en-US" sz="2400" dirty="0" smtClean="0"/>
                <a:t>编码</a:t>
              </a:r>
              <a:endParaRPr lang="zh-CN" altLang="en-US" sz="2400" dirty="0"/>
            </a:p>
          </p:txBody>
        </p:sp>
        <p:sp>
          <p:nvSpPr>
            <p:cNvPr id="14" name="文本框 13"/>
            <p:cNvSpPr txBox="1"/>
            <p:nvPr/>
          </p:nvSpPr>
          <p:spPr>
            <a:xfrm>
              <a:off x="5774041" y="3039157"/>
              <a:ext cx="5089899" cy="5078303"/>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有时机器学习中要用到分类数据。</a:t>
              </a:r>
            </a:p>
            <a:p>
              <a:pPr indent="457200">
                <a:lnSpc>
                  <a:spcPct val="150000"/>
                </a:lnSpc>
              </a:pPr>
              <a:r>
                <a:rPr lang="zh-CN" altLang="en-US" dirty="0" smtClean="0"/>
                <a:t>可能是用于解决分类问题的类别标签，也可能是分类输入变量。</a:t>
              </a:r>
            </a:p>
            <a:p>
              <a:pPr indent="457200">
                <a:lnSpc>
                  <a:spcPct val="150000"/>
                </a:lnSpc>
              </a:pPr>
              <a:r>
                <a:rPr lang="zh-CN" altLang="en-US" dirty="0" smtClean="0"/>
                <a:t>对分类变量进行编码以使它们更易于使用并通过某些技术进行学习是很常见的。</a:t>
              </a:r>
              <a:r>
                <a:rPr lang="en-US" altLang="zh-CN" dirty="0" smtClean="0"/>
                <a:t>one-hot </a:t>
              </a:r>
              <a:r>
                <a:rPr lang="zh-CN" altLang="en-US" dirty="0" smtClean="0"/>
                <a:t>编码是一种常见的分类变量编码。</a:t>
              </a:r>
            </a:p>
            <a:p>
              <a:pPr indent="457200">
                <a:lnSpc>
                  <a:spcPct val="150000"/>
                </a:lnSpc>
              </a:pPr>
              <a:r>
                <a:rPr lang="en-US" altLang="zh-CN" dirty="0" smtClean="0"/>
                <a:t>one-hot </a:t>
              </a:r>
              <a:r>
                <a:rPr lang="zh-CN" altLang="en-US" dirty="0" smtClean="0"/>
                <a:t>编码可以理解为：将离散型特征的每一种取值都看成一种状态，若你的这一特征中有</a:t>
              </a:r>
              <a:r>
                <a:rPr lang="en-US" altLang="zh-CN" dirty="0" smtClean="0"/>
                <a:t>N</a:t>
              </a:r>
              <a:r>
                <a:rPr lang="zh-CN" altLang="en-US" dirty="0" smtClean="0"/>
                <a:t>个不相同的取值，那么我们就可以将该特征抽象成</a:t>
              </a:r>
              <a:r>
                <a:rPr lang="en-US" altLang="zh-CN" dirty="0" smtClean="0"/>
                <a:t>N</a:t>
              </a:r>
              <a:r>
                <a:rPr lang="zh-CN" altLang="en-US" dirty="0" smtClean="0"/>
                <a:t>种不同的状态，</a:t>
              </a:r>
              <a:r>
                <a:rPr lang="en-US" altLang="zh-CN" dirty="0" smtClean="0"/>
                <a:t>one-hot</a:t>
              </a:r>
              <a:r>
                <a:rPr lang="zh-CN" altLang="en-US" dirty="0" smtClean="0"/>
                <a:t>编码保证了每一个取值只会使得一种状态处于“激活态”，也就是说这</a:t>
              </a:r>
              <a:r>
                <a:rPr lang="en-US" altLang="zh-CN" dirty="0" smtClean="0"/>
                <a:t>N</a:t>
              </a:r>
              <a:r>
                <a:rPr lang="zh-CN" altLang="en-US" dirty="0" smtClean="0"/>
                <a:t>种状态中只有一个状态位值为</a:t>
              </a:r>
              <a:r>
                <a:rPr lang="en-US" altLang="zh-CN" dirty="0" smtClean="0"/>
                <a:t>1</a:t>
              </a:r>
              <a:r>
                <a:rPr lang="zh-CN" altLang="en-US" dirty="0" smtClean="0"/>
                <a:t>，其他状态位都是</a:t>
              </a:r>
              <a:r>
                <a:rPr lang="en-US" altLang="zh-CN" dirty="0" smtClean="0"/>
                <a:t>0</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928662" y="450602"/>
            <a:ext cx="6143668" cy="1347464"/>
            <a:chOff x="5774041" y="2061026"/>
            <a:chExt cx="5089899" cy="1347462"/>
          </a:xfrm>
        </p:grpSpPr>
        <p:sp>
          <p:nvSpPr>
            <p:cNvPr id="13" name="文本框 12"/>
            <p:cNvSpPr txBox="1"/>
            <p:nvPr/>
          </p:nvSpPr>
          <p:spPr>
            <a:xfrm>
              <a:off x="6096001" y="2061026"/>
              <a:ext cx="4170355" cy="523219"/>
            </a:xfrm>
            <a:prstGeom prst="rect">
              <a:avLst/>
            </a:prstGeom>
            <a:noFill/>
          </p:spPr>
          <p:txBody>
            <a:bodyPr wrap="none" rtlCol="0">
              <a:spAutoFit/>
              <a:scene3d>
                <a:camera prst="orthographicFront"/>
                <a:lightRig rig="threePt" dir="t"/>
              </a:scene3d>
              <a:sp3d contourW="12700"/>
            </a:bodyPr>
            <a:lstStyle/>
            <a:p>
              <a:r>
                <a:rPr lang="en-US" altLang="zh-CN" sz="2800" b="1" dirty="0" smtClean="0">
                  <a:solidFill>
                    <a:schemeClr val="accent2"/>
                  </a:solidFill>
                </a:rPr>
                <a:t>3.</a:t>
              </a:r>
              <a:r>
                <a:rPr lang="en-US" sz="2800" dirty="0" smtClean="0"/>
                <a:t> </a:t>
              </a:r>
              <a:r>
                <a:rPr lang="en-US" altLang="en-US" sz="2400" dirty="0" smtClean="0"/>
                <a:t> </a:t>
              </a:r>
              <a:r>
                <a:rPr lang="en-US" sz="2400" dirty="0" smtClean="0"/>
                <a:t>One-Hot Encoding one-hot </a:t>
              </a:r>
              <a:r>
                <a:rPr lang="zh-CN" altLang="en-US" sz="2400" dirty="0" smtClean="0"/>
                <a:t>编码</a:t>
              </a:r>
              <a:endParaRPr lang="zh-CN" altLang="en-US" sz="2400" dirty="0"/>
            </a:p>
          </p:txBody>
        </p:sp>
        <p:sp>
          <p:nvSpPr>
            <p:cNvPr id="14" name="文本框 13"/>
            <p:cNvSpPr txBox="1"/>
            <p:nvPr/>
          </p:nvSpPr>
          <p:spPr>
            <a:xfrm>
              <a:off x="5774041" y="3039157"/>
              <a:ext cx="5089899" cy="369331"/>
            </a:xfrm>
            <a:prstGeom prst="rect">
              <a:avLst/>
            </a:prstGeom>
            <a:noFill/>
          </p:spPr>
          <p:txBody>
            <a:bodyPr wrap="square" rtlCol="0">
              <a:spAutoFit/>
              <a:scene3d>
                <a:camera prst="orthographicFront"/>
                <a:lightRig rig="threePt" dir="t"/>
              </a:scene3d>
              <a:sp3d contourW="12700"/>
            </a:bodyPr>
            <a:lstStyle/>
            <a:p>
              <a:r>
                <a:rPr lang="zh-CN" altLang="en-US" dirty="0" smtClean="0"/>
                <a:t>例如，共计 </a:t>
              </a:r>
              <a:r>
                <a:rPr lang="en-US" altLang="zh-CN" dirty="0" smtClean="0"/>
                <a:t>3 </a:t>
              </a:r>
              <a:r>
                <a:rPr lang="zh-CN" altLang="en-US" dirty="0" smtClean="0"/>
                <a:t>行的颜色变量：</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8131" name="Picture 3"/>
          <p:cNvPicPr>
            <a:picLocks noChangeAspect="1" noChangeArrowheads="1"/>
          </p:cNvPicPr>
          <p:nvPr/>
        </p:nvPicPr>
        <p:blipFill>
          <a:blip r:embed="rId4"/>
          <a:srcRect/>
          <a:stretch>
            <a:fillRect/>
          </a:stretch>
        </p:blipFill>
        <p:spPr bwMode="auto">
          <a:xfrm>
            <a:off x="928662" y="2071678"/>
            <a:ext cx="7584930" cy="857256"/>
          </a:xfrm>
          <a:prstGeom prst="rect">
            <a:avLst/>
          </a:prstGeom>
          <a:noFill/>
          <a:ln w="9525">
            <a:noFill/>
            <a:miter lim="800000"/>
            <a:headEnd/>
            <a:tailEnd/>
          </a:ln>
          <a:effectLst/>
        </p:spPr>
      </p:pic>
      <p:sp>
        <p:nvSpPr>
          <p:cNvPr id="9" name="文本框 13"/>
          <p:cNvSpPr txBox="1"/>
          <p:nvPr/>
        </p:nvSpPr>
        <p:spPr>
          <a:xfrm>
            <a:off x="928662" y="3143248"/>
            <a:ext cx="6143668" cy="369332"/>
          </a:xfrm>
          <a:prstGeom prst="rect">
            <a:avLst/>
          </a:prstGeom>
          <a:noFill/>
        </p:spPr>
        <p:txBody>
          <a:bodyPr wrap="square" rtlCol="0">
            <a:spAutoFit/>
            <a:scene3d>
              <a:camera prst="orthographicFront"/>
              <a:lightRig rig="threePt" dir="t"/>
            </a:scene3d>
            <a:sp3d contourW="12700"/>
          </a:bodyPr>
          <a:lstStyle/>
          <a:p>
            <a:r>
              <a:rPr lang="zh-CN" altLang="en-US" dirty="0" smtClean="0"/>
              <a:t>这些变量可能被编码为：</a:t>
            </a:r>
            <a:endParaRPr lang="zh-CN" altLang="en-US" dirty="0"/>
          </a:p>
        </p:txBody>
      </p:sp>
      <p:pic>
        <p:nvPicPr>
          <p:cNvPr id="48132" name="Picture 4"/>
          <p:cNvPicPr>
            <a:picLocks noChangeAspect="1" noChangeArrowheads="1"/>
          </p:cNvPicPr>
          <p:nvPr/>
        </p:nvPicPr>
        <p:blipFill>
          <a:blip r:embed="rId5"/>
          <a:srcRect/>
          <a:stretch>
            <a:fillRect/>
          </a:stretch>
        </p:blipFill>
        <p:spPr bwMode="auto">
          <a:xfrm>
            <a:off x="928662" y="3929066"/>
            <a:ext cx="7572428" cy="895350"/>
          </a:xfrm>
          <a:prstGeom prst="rect">
            <a:avLst/>
          </a:prstGeom>
          <a:noFill/>
          <a:ln w="9525">
            <a:noFill/>
            <a:miter lim="800000"/>
            <a:headEnd/>
            <a:tailEnd/>
          </a:ln>
          <a:effectLst/>
        </p:spPr>
      </p:pic>
      <p:sp>
        <p:nvSpPr>
          <p:cNvPr id="11" name="文本框 13"/>
          <p:cNvSpPr txBox="1"/>
          <p:nvPr/>
        </p:nvSpPr>
        <p:spPr>
          <a:xfrm>
            <a:off x="857224" y="5000636"/>
            <a:ext cx="6143668" cy="646331"/>
          </a:xfrm>
          <a:prstGeom prst="rect">
            <a:avLst/>
          </a:prstGeom>
          <a:noFill/>
        </p:spPr>
        <p:txBody>
          <a:bodyPr wrap="square" rtlCol="0">
            <a:spAutoFit/>
            <a:scene3d>
              <a:camera prst="orthographicFront"/>
              <a:lightRig rig="threePt" dir="t"/>
            </a:scene3d>
            <a:sp3d contourW="12700"/>
          </a:bodyPr>
          <a:lstStyle/>
          <a:p>
            <a:r>
              <a:rPr lang="zh-CN" altLang="en-US" dirty="0" smtClean="0"/>
              <a:t>每一行都被编码为一个二进制矢量，一个被赋予「</a:t>
            </a:r>
            <a:r>
              <a:rPr lang="en-US" altLang="zh-CN" dirty="0" smtClean="0"/>
              <a:t>0</a:t>
            </a:r>
            <a:r>
              <a:rPr lang="zh-CN" altLang="en-US" dirty="0" smtClean="0"/>
              <a:t>」或「</a:t>
            </a:r>
            <a:r>
              <a:rPr lang="en-US" altLang="zh-CN" dirty="0" smtClean="0"/>
              <a:t>1</a:t>
            </a:r>
            <a:r>
              <a:rPr lang="zh-CN" altLang="en-US" dirty="0" smtClean="0"/>
              <a:t>」值的矢量。</a:t>
            </a:r>
            <a:endParaRPr lang="zh-CN" altLang="en-US" dirty="0"/>
          </a:p>
        </p:txBody>
      </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928662" y="450603"/>
            <a:ext cx="6143668" cy="4345079"/>
            <a:chOff x="5774041" y="2061026"/>
            <a:chExt cx="5089899" cy="4345072"/>
          </a:xfrm>
        </p:grpSpPr>
        <p:sp>
          <p:nvSpPr>
            <p:cNvPr id="13" name="文本框 12"/>
            <p:cNvSpPr txBox="1"/>
            <p:nvPr/>
          </p:nvSpPr>
          <p:spPr>
            <a:xfrm>
              <a:off x="6096001" y="2061026"/>
              <a:ext cx="3093303" cy="523219"/>
            </a:xfrm>
            <a:prstGeom prst="rect">
              <a:avLst/>
            </a:prstGeom>
            <a:noFill/>
          </p:spPr>
          <p:txBody>
            <a:bodyPr wrap="none" rtlCol="0">
              <a:spAutoFit/>
              <a:scene3d>
                <a:camera prst="orthographicFront"/>
                <a:lightRig rig="threePt" dir="t"/>
              </a:scene3d>
              <a:sp3d contourW="12700"/>
            </a:bodyPr>
            <a:lstStyle/>
            <a:p>
              <a:r>
                <a:rPr lang="en-US" altLang="zh-CN" sz="2800" b="1" dirty="0" smtClean="0">
                  <a:solidFill>
                    <a:schemeClr val="accent2"/>
                  </a:solidFill>
                </a:rPr>
                <a:t>4.</a:t>
              </a:r>
              <a:r>
                <a:rPr lang="en-US" sz="2800" dirty="0" smtClean="0"/>
                <a:t> </a:t>
              </a:r>
              <a:r>
                <a:rPr lang="en-US" altLang="en-US" sz="2400" dirty="0" smtClean="0"/>
                <a:t> </a:t>
              </a:r>
              <a:r>
                <a:rPr lang="en-US" sz="2400" dirty="0" smtClean="0"/>
                <a:t> Regularization </a:t>
              </a:r>
              <a:r>
                <a:rPr lang="zh-CN" altLang="en-US" sz="2400" dirty="0" smtClean="0"/>
                <a:t>正则化</a:t>
              </a:r>
              <a:endParaRPr lang="zh-CN" altLang="en-US" sz="2400" dirty="0"/>
            </a:p>
          </p:txBody>
        </p:sp>
        <p:sp>
          <p:nvSpPr>
            <p:cNvPr id="14" name="文本框 13"/>
            <p:cNvSpPr txBox="1"/>
            <p:nvPr/>
          </p:nvSpPr>
          <p:spPr>
            <a:xfrm>
              <a:off x="5774041" y="3039157"/>
              <a:ext cx="5089899" cy="3366941"/>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在应用机器学习时，我们往往寻求最简单可行的模型来发挥解决问题的最佳技能。</a:t>
              </a:r>
            </a:p>
            <a:p>
              <a:pPr indent="457200">
                <a:lnSpc>
                  <a:spcPct val="150000"/>
                </a:lnSpc>
              </a:pPr>
              <a:r>
                <a:rPr lang="zh-CN" altLang="en-US" dirty="0" smtClean="0"/>
                <a:t>较简单的模型通常更擅长从具体示例泛化到未见过的数据。</a:t>
              </a:r>
            </a:p>
            <a:p>
              <a:pPr indent="457200">
                <a:lnSpc>
                  <a:spcPct val="150000"/>
                </a:lnSpc>
              </a:pPr>
              <a:r>
                <a:rPr lang="zh-CN" altLang="en-US" dirty="0" smtClean="0"/>
                <a:t>在涉及系数的许多方法中，例如回归方法和人工神经网络，较简单的模型通常具有较小的系数值。</a:t>
              </a:r>
            </a:p>
            <a:p>
              <a:pPr indent="457200">
                <a:lnSpc>
                  <a:spcPct val="150000"/>
                </a:lnSpc>
              </a:pPr>
              <a:r>
                <a:rPr lang="zh-CN" altLang="en-US" dirty="0" smtClean="0"/>
                <a:t>一种常用于模型在数据拟合时尽量减小系数值的技术称为正则化，常见的实现包括正则化的 </a:t>
              </a:r>
              <a:r>
                <a:rPr lang="en-US" altLang="zh-CN" dirty="0" smtClean="0"/>
                <a:t>L2 </a:t>
              </a:r>
              <a:r>
                <a:rPr lang="zh-CN" altLang="en-US" dirty="0" smtClean="0"/>
                <a:t>和 </a:t>
              </a:r>
              <a:r>
                <a:rPr lang="en-US" altLang="zh-CN" dirty="0" smtClean="0"/>
                <a:t>L1 </a:t>
              </a:r>
              <a:r>
                <a:rPr lang="zh-CN" altLang="en-US" dirty="0" smtClean="0"/>
                <a:t>形式。</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928662" y="450603"/>
            <a:ext cx="6143668" cy="5640948"/>
            <a:chOff x="5774041" y="2061026"/>
            <a:chExt cx="5089899" cy="5640940"/>
          </a:xfrm>
        </p:grpSpPr>
        <p:sp>
          <p:nvSpPr>
            <p:cNvPr id="13" name="文本框 12"/>
            <p:cNvSpPr txBox="1"/>
            <p:nvPr/>
          </p:nvSpPr>
          <p:spPr>
            <a:xfrm>
              <a:off x="6096001" y="2061026"/>
              <a:ext cx="3093303" cy="523219"/>
            </a:xfrm>
            <a:prstGeom prst="rect">
              <a:avLst/>
            </a:prstGeom>
            <a:noFill/>
          </p:spPr>
          <p:txBody>
            <a:bodyPr wrap="none" rtlCol="0">
              <a:spAutoFit/>
              <a:scene3d>
                <a:camera prst="orthographicFront"/>
                <a:lightRig rig="threePt" dir="t"/>
              </a:scene3d>
              <a:sp3d contourW="12700"/>
            </a:bodyPr>
            <a:lstStyle/>
            <a:p>
              <a:r>
                <a:rPr lang="en-US" altLang="zh-CN" sz="2800" b="1" dirty="0" smtClean="0">
                  <a:solidFill>
                    <a:schemeClr val="accent2"/>
                  </a:solidFill>
                </a:rPr>
                <a:t>4.</a:t>
              </a:r>
              <a:r>
                <a:rPr lang="en-US" sz="2800" dirty="0" smtClean="0"/>
                <a:t> </a:t>
              </a:r>
              <a:r>
                <a:rPr lang="en-US" altLang="en-US" sz="2400" dirty="0" smtClean="0"/>
                <a:t> </a:t>
              </a:r>
              <a:r>
                <a:rPr lang="en-US" sz="2400" dirty="0" smtClean="0"/>
                <a:t> Regularization </a:t>
              </a:r>
              <a:r>
                <a:rPr lang="zh-CN" altLang="en-US" sz="2400" dirty="0" smtClean="0"/>
                <a:t>正则化</a:t>
              </a:r>
              <a:endParaRPr lang="zh-CN" altLang="en-US" sz="2400" dirty="0"/>
            </a:p>
          </p:txBody>
        </p:sp>
        <p:sp>
          <p:nvSpPr>
            <p:cNvPr id="14" name="文本框 13"/>
            <p:cNvSpPr txBox="1"/>
            <p:nvPr/>
          </p:nvSpPr>
          <p:spPr>
            <a:xfrm>
              <a:off x="5774041" y="3039158"/>
              <a:ext cx="5089899" cy="4662808"/>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en-US" altLang="zh-CN" dirty="0" smtClean="0"/>
                <a:t>1. </a:t>
              </a:r>
              <a:r>
                <a:rPr lang="zh-CN" altLang="en-US" dirty="0" smtClean="0"/>
                <a:t>正则化的目的：防止过拟合！</a:t>
              </a:r>
            </a:p>
            <a:p>
              <a:pPr indent="457200">
                <a:lnSpc>
                  <a:spcPct val="150000"/>
                </a:lnSpc>
              </a:pPr>
              <a:r>
                <a:rPr lang="en-US" altLang="zh-CN" dirty="0" smtClean="0"/>
                <a:t>2. </a:t>
              </a:r>
              <a:r>
                <a:rPr lang="zh-CN" altLang="en-US" dirty="0" smtClean="0"/>
                <a:t>正则化的本质：约束（限制）要优化的参数。</a:t>
              </a:r>
              <a:endParaRPr lang="en-US" altLang="zh-CN" dirty="0" smtClean="0"/>
            </a:p>
            <a:p>
              <a:pPr indent="457200">
                <a:lnSpc>
                  <a:spcPct val="150000"/>
                </a:lnSpc>
              </a:pPr>
              <a:r>
                <a:rPr lang="zh-CN" altLang="en-US" dirty="0" smtClean="0"/>
                <a:t>关于第一点：过拟合指的是给定一堆数据，这堆数据带有噪声，利用模型去拟合这堆数据，可能会把噪声数据也给拟合了，这点很致命，一方面会造成模型比较复杂（想想看，本来一次函数能够拟合的数据，现在由于数据带有噪声，导致要用五次函数来拟合，多复杂！），另一方面，模型的泛化性能太差了（本来是一次函数生成的数据，结果由于噪声的干扰，得到的模型是五次的），遇到了新的数据让你测试，你所得到的过拟合的模型，正确率是很差的。</a:t>
              </a:r>
            </a:p>
            <a:p>
              <a:pPr indent="457200">
                <a:lnSpc>
                  <a:spcPct val="150000"/>
                </a:lnSpc>
              </a:pP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928662" y="450603"/>
            <a:ext cx="6906747" cy="5176076"/>
            <a:chOff x="5774041" y="2061026"/>
            <a:chExt cx="5722094" cy="5176072"/>
          </a:xfrm>
        </p:grpSpPr>
        <p:sp>
          <p:nvSpPr>
            <p:cNvPr id="13" name="文本框 12"/>
            <p:cNvSpPr txBox="1"/>
            <p:nvPr/>
          </p:nvSpPr>
          <p:spPr>
            <a:xfrm>
              <a:off x="6096001" y="2061026"/>
              <a:ext cx="5400134" cy="523219"/>
            </a:xfrm>
            <a:prstGeom prst="rect">
              <a:avLst/>
            </a:prstGeom>
            <a:noFill/>
          </p:spPr>
          <p:txBody>
            <a:bodyPr wrap="none" rtlCol="0">
              <a:spAutoFit/>
              <a:scene3d>
                <a:camera prst="orthographicFront"/>
                <a:lightRig rig="threePt" dir="t"/>
              </a:scene3d>
              <a:sp3d contourW="12700"/>
            </a:bodyPr>
            <a:lstStyle/>
            <a:p>
              <a:r>
                <a:rPr lang="en-US" altLang="zh-CN" sz="2800" b="1" dirty="0" smtClean="0">
                  <a:solidFill>
                    <a:schemeClr val="accent2"/>
                  </a:solidFill>
                </a:rPr>
                <a:t>5.</a:t>
              </a:r>
              <a:r>
                <a:rPr lang="en-US" sz="2800" dirty="0" smtClean="0"/>
                <a:t> </a:t>
              </a:r>
              <a:r>
                <a:rPr lang="en-US" altLang="en-US" sz="2400" dirty="0" smtClean="0"/>
                <a:t> </a:t>
              </a:r>
              <a:r>
                <a:rPr lang="en-US" sz="2400" dirty="0" smtClean="0"/>
                <a:t>  Dataset and Data Files </a:t>
              </a:r>
              <a:r>
                <a:rPr lang="zh-CN" altLang="en-US" sz="2400" dirty="0" smtClean="0"/>
                <a:t>数据集和数据文件</a:t>
              </a:r>
              <a:endParaRPr lang="zh-CN" altLang="en-US" sz="2400" dirty="0"/>
            </a:p>
          </p:txBody>
        </p:sp>
        <p:sp>
          <p:nvSpPr>
            <p:cNvPr id="14" name="文本框 13"/>
            <p:cNvSpPr txBox="1"/>
            <p:nvPr/>
          </p:nvSpPr>
          <p:spPr>
            <a:xfrm>
              <a:off x="5774041" y="3039158"/>
              <a:ext cx="5089899" cy="4197940"/>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在机器学习中，你可以在数据集上拟合一个模型。</a:t>
              </a:r>
            </a:p>
            <a:p>
              <a:pPr indent="457200">
                <a:lnSpc>
                  <a:spcPct val="150000"/>
                </a:lnSpc>
              </a:pPr>
              <a:r>
                <a:rPr lang="zh-CN" altLang="en-US" dirty="0" smtClean="0"/>
                <a:t>这是表格式的一组数字，其中每行代表一组观察值，每列代表观测的一个特征。</a:t>
              </a:r>
              <a:endParaRPr lang="en-US" altLang="zh-CN" dirty="0" smtClean="0"/>
            </a:p>
            <a:p>
              <a:pPr indent="457200">
                <a:lnSpc>
                  <a:spcPct val="150000"/>
                </a:lnSpc>
              </a:pPr>
              <a:r>
                <a:rPr lang="zh-CN" altLang="en-US" dirty="0" smtClean="0"/>
                <a:t>这些数据实际上是一个矩阵：线性代数中的一个关键数据结构。</a:t>
              </a:r>
              <a:endParaRPr lang="en-US" altLang="zh-CN" dirty="0" smtClean="0"/>
            </a:p>
            <a:p>
              <a:pPr indent="457200">
                <a:lnSpc>
                  <a:spcPct val="150000"/>
                </a:lnSpc>
              </a:pPr>
              <a:r>
                <a:rPr lang="zh-CN" altLang="en-US" dirty="0" smtClean="0"/>
                <a:t>接下来，将数据分解为输入数据和输出数据，来拟合一个监督机器学习模型（如测量值和花卉品种）</a:t>
              </a:r>
              <a:endParaRPr lang="en-US" altLang="zh-CN" dirty="0" smtClean="0"/>
            </a:p>
            <a:p>
              <a:pPr indent="457200">
                <a:lnSpc>
                  <a:spcPct val="150000"/>
                </a:lnSpc>
              </a:pPr>
              <a:r>
                <a:rPr lang="zh-CN" altLang="en-US" dirty="0" smtClean="0"/>
                <a:t>每行长度相同，即每行的数据个数相同，因此我们可以说数据是矢量化的。这些行数据可以一次性或成批地提供给模型</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p:cNvPicPr>
            <a:picLocks noChangeAspect="1" noChangeArrowheads="1"/>
          </p:cNvPicPr>
          <p:nvPr/>
        </p:nvPicPr>
        <p:blipFill>
          <a:blip r:embed="rId4"/>
          <a:srcRect/>
          <a:stretch>
            <a:fillRect/>
          </a:stretch>
        </p:blipFill>
        <p:spPr bwMode="auto">
          <a:xfrm>
            <a:off x="2571736" y="5357826"/>
            <a:ext cx="2928958" cy="1188051"/>
          </a:xfrm>
          <a:prstGeom prst="rect">
            <a:avLst/>
          </a:prstGeom>
          <a:noFill/>
          <a:ln w="9525">
            <a:noFill/>
            <a:miter lim="800000"/>
            <a:headEnd/>
            <a:tailEnd/>
          </a:ln>
          <a:effectLst/>
        </p:spPr>
      </p:pic>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928662" y="450603"/>
            <a:ext cx="6143668" cy="6056445"/>
            <a:chOff x="5774041" y="2061026"/>
            <a:chExt cx="5089899" cy="6056440"/>
          </a:xfrm>
        </p:grpSpPr>
        <p:sp>
          <p:nvSpPr>
            <p:cNvPr id="13" name="文本框 12"/>
            <p:cNvSpPr txBox="1"/>
            <p:nvPr/>
          </p:nvSpPr>
          <p:spPr>
            <a:xfrm>
              <a:off x="6096001" y="2061026"/>
              <a:ext cx="4176996" cy="523220"/>
            </a:xfrm>
            <a:prstGeom prst="rect">
              <a:avLst/>
            </a:prstGeom>
            <a:noFill/>
          </p:spPr>
          <p:txBody>
            <a:bodyPr wrap="none" rtlCol="0">
              <a:spAutoFit/>
              <a:scene3d>
                <a:camera prst="orthographicFront"/>
                <a:lightRig rig="threePt" dir="t"/>
              </a:scene3d>
              <a:sp3d contourW="12700"/>
            </a:bodyPr>
            <a:lstStyle/>
            <a:p>
              <a:r>
                <a:rPr lang="en-US" altLang="zh-CN" sz="2800" dirty="0" smtClean="0"/>
                <a:t>6.</a:t>
              </a:r>
              <a:r>
                <a:rPr lang="en-US" sz="2800" dirty="0" smtClean="0"/>
                <a:t> Linear Regression </a:t>
              </a:r>
              <a:r>
                <a:rPr lang="zh-CN" altLang="en-US" sz="2800" dirty="0" smtClean="0"/>
                <a:t>线性回归</a:t>
              </a:r>
              <a:endParaRPr lang="zh-CN" altLang="en-US" sz="2400" dirty="0"/>
            </a:p>
          </p:txBody>
        </p:sp>
        <p:sp>
          <p:nvSpPr>
            <p:cNvPr id="14" name="文本框 13"/>
            <p:cNvSpPr txBox="1"/>
            <p:nvPr/>
          </p:nvSpPr>
          <p:spPr>
            <a:xfrm>
              <a:off x="5774041" y="3039158"/>
              <a:ext cx="5089899" cy="5078308"/>
            </a:xfrm>
            <a:prstGeom prst="rect">
              <a:avLst/>
            </a:prstGeom>
            <a:noFill/>
          </p:spPr>
          <p:txBody>
            <a:bodyPr wrap="square" rtlCol="0">
              <a:spAutoFit/>
              <a:scene3d>
                <a:camera prst="orthographicFront"/>
                <a:lightRig rig="threePt" dir="t"/>
              </a:scene3d>
              <a:sp3d contourW="12700"/>
            </a:bodyPr>
            <a:lstStyle/>
            <a:p>
              <a:pPr indent="457200">
                <a:lnSpc>
                  <a:spcPct val="150000"/>
                </a:lnSpc>
              </a:pPr>
              <a:r>
                <a:rPr lang="zh-CN" altLang="en-US" dirty="0" smtClean="0"/>
                <a:t>线性回归是一种用于描述变量之间关系的统计学传统方法。</a:t>
              </a:r>
              <a:endParaRPr lang="en-US" altLang="zh-CN" dirty="0" smtClean="0"/>
            </a:p>
            <a:p>
              <a:pPr indent="457200">
                <a:lnSpc>
                  <a:spcPct val="150000"/>
                </a:lnSpc>
              </a:pPr>
              <a:r>
                <a:rPr lang="zh-CN" altLang="en-US" dirty="0" smtClean="0"/>
                <a:t>该方法通常在机器学习中用于预测较简单的回归问题的数值。</a:t>
              </a:r>
            </a:p>
            <a:p>
              <a:pPr indent="457200">
                <a:lnSpc>
                  <a:spcPct val="150000"/>
                </a:lnSpc>
              </a:pPr>
              <a:r>
                <a:rPr lang="zh-CN" altLang="en-US" dirty="0" smtClean="0"/>
                <a:t>描述和解决线性回归问题有很多种方法，即找到一组系数，用这些系数与每个输入变量相乘并将结果相加，得出最佳的输出变量预测。</a:t>
              </a:r>
            </a:p>
            <a:p>
              <a:pPr indent="457200">
                <a:lnSpc>
                  <a:spcPct val="150000"/>
                </a:lnSpc>
              </a:pPr>
              <a:r>
                <a:rPr lang="zh-CN" altLang="en-US" dirty="0" smtClean="0"/>
                <a:t>如果您使用过机器学习工具或机器学习库，解决线性回归问题的最常用方法是通过最小二乘优化，这一方法是使用线性回归的矩阵分解方法解决的</a:t>
              </a:r>
              <a:endParaRPr lang="en-US" altLang="zh-CN" dirty="0" smtClean="0"/>
            </a:p>
            <a:p>
              <a:pPr indent="457200">
                <a:lnSpc>
                  <a:spcPct val="150000"/>
                </a:lnSpc>
              </a:pPr>
              <a:r>
                <a:rPr lang="zh-CN" altLang="en-US" dirty="0" smtClean="0"/>
                <a:t>即使是线性回归方程的常用总结方法也使用线性代数符号</a:t>
              </a:r>
              <a:r>
                <a:rPr lang="en-US" altLang="zh-CN" dirty="0" smtClean="0"/>
                <a:t>y=A*b,</a:t>
              </a:r>
              <a:r>
                <a:rPr lang="zh-CN" altLang="en-US" dirty="0" smtClean="0"/>
                <a:t>其中，</a:t>
              </a:r>
              <a:r>
                <a:rPr lang="en-US" altLang="zh-CN" dirty="0" smtClean="0"/>
                <a:t>y </a:t>
              </a:r>
              <a:r>
                <a:rPr lang="zh-CN" altLang="en-US" dirty="0" smtClean="0"/>
                <a:t>是输出变量，</a:t>
              </a:r>
              <a:r>
                <a:rPr lang="en-US" altLang="zh-CN" dirty="0" smtClean="0"/>
                <a:t>A </a:t>
              </a:r>
              <a:r>
                <a:rPr lang="zh-CN" altLang="en-US" dirty="0" smtClean="0"/>
                <a:t>是数据集，</a:t>
              </a:r>
              <a:r>
                <a:rPr lang="en-US" altLang="zh-CN" dirty="0" smtClean="0"/>
                <a:t>b </a:t>
              </a:r>
              <a:r>
                <a:rPr lang="zh-CN" altLang="en-US" dirty="0" smtClean="0"/>
                <a:t>是模型系数。</a:t>
              </a:r>
              <a:endParaRPr lang="zh-CN" altLang="en-US" dirty="0"/>
            </a:p>
          </p:txBody>
        </p:sp>
      </p:grpSp>
      <p:sp>
        <p:nvSpPr>
          <p:cNvPr id="2050" name="AutoShape 2"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s://img-blog.csdn.net/2017122813592845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4" name="AutoShape 2" descr="https://img-blog.csdn.net/20161119101438943?watermark/2/text/aHR0cDovL2Jsb2cuY3Nkbi5uZXQv/font/5a6L5L2T/fontsize/400/fill/I0JBQkFCMA==/dissolve/70/gravity/Cen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 xmlns:p14="http://schemas.microsoft.com/office/powerpoint/2010/main" val="1518504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TotalTime>
  <Words>1541</Words>
  <Application>Microsoft Office PowerPoint</Application>
  <PresentationFormat>全屏显示(4:3)</PresentationFormat>
  <Paragraphs>111</Paragraphs>
  <Slides>17</Slides>
  <Notes>17</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包图主题2</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xiaoxiaobo123</dc:creator>
  <cp:lastModifiedBy>xiaoxiaobo123</cp:lastModifiedBy>
  <cp:revision>91</cp:revision>
  <dcterms:created xsi:type="dcterms:W3CDTF">2018-09-05T02:13:46Z</dcterms:created>
  <dcterms:modified xsi:type="dcterms:W3CDTF">2018-10-17T04:54:45Z</dcterms:modified>
</cp:coreProperties>
</file>