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2" r:id="rId5"/>
    <p:sldId id="263" r:id="rId6"/>
    <p:sldId id="270" r:id="rId7"/>
    <p:sldId id="265" r:id="rId8"/>
    <p:sldId id="273" r:id="rId9"/>
    <p:sldId id="274" r:id="rId10"/>
    <p:sldId id="275" r:id="rId11"/>
    <p:sldId id="276" r:id="rId12"/>
    <p:sldId id="277" r:id="rId13"/>
    <p:sldId id="278" r:id="rId14"/>
    <p:sldId id="279" r:id="rId15"/>
    <p:sldId id="284" r:id="rId16"/>
    <p:sldId id="285" r:id="rId17"/>
    <p:sldId id="286" r:id="rId18"/>
    <p:sldId id="287" r:id="rId19"/>
    <p:sldId id="288" r:id="rId20"/>
    <p:sldId id="289" r:id="rId21"/>
    <p:sldId id="299" r:id="rId22"/>
    <p:sldId id="300" r:id="rId23"/>
    <p:sldId id="301" r:id="rId24"/>
    <p:sldId id="302" r:id="rId25"/>
    <p:sldId id="303" r:id="rId26"/>
    <p:sldId id="290" r:id="rId27"/>
    <p:sldId id="292" r:id="rId28"/>
    <p:sldId id="293" r:id="rId29"/>
    <p:sldId id="294" r:id="rId30"/>
    <p:sldId id="295" r:id="rId31"/>
    <p:sldId id="296" r:id="rId32"/>
    <p:sldId id="297" r:id="rId33"/>
    <p:sldId id="298" r:id="rId3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9" d="100"/>
          <a:sy n="79" d="100"/>
        </p:scale>
        <p:origin x="-1546" y="-82"/>
      </p:cViewPr>
      <p:guideLst>
        <p:guide orient="horz" pos="2160"/>
        <p:guide pos="293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drawings/_rels/vmlDrawing2.vml.rels><?xml version="1.0" encoding="UTF-8" standalone="yes"?>
<Relationships xmlns="http://schemas.openxmlformats.org/package/2006/relationships"><Relationship Id="rId5" Type="http://schemas.openxmlformats.org/officeDocument/2006/relationships/image" Target="../media/image31.wmf"/><Relationship Id="rId4" Type="http://schemas.openxmlformats.org/officeDocument/2006/relationships/image" Target="../media/image30.wmf"/><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685800" y="3196686"/>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ctrTitle"/>
          </p:nvPr>
        </p:nvSpPr>
        <p:spPr>
          <a:xfrm>
            <a:off x="685800" y="1676401"/>
            <a:ext cx="7772400" cy="1538286"/>
          </a:xfrm>
        </p:spPr>
        <p:txBody>
          <a:bodyPr anchor="b"/>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371600" y="3214686"/>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CD9A1F02-4CB7-41BD-915C-FA48727F33D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30C669B-F54F-427B-82C8-3D709D0EE714}"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CD9A1F02-4CB7-41BD-915C-FA48727F33D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30C669B-F54F-427B-82C8-3D709D0EE714}" type="slidenum">
              <a:rPr lang="zh-CN" altLang="en-US" smtClean="0"/>
            </a:fld>
            <a:endParaRPr lang="zh-CN" altLang="en-US"/>
          </a:p>
        </p:txBody>
      </p:sp>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15206" y="274638"/>
            <a:ext cx="1471594" cy="6011882"/>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686568" cy="6011882"/>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CD9A1F02-4CB7-41BD-915C-FA48727F33D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30C669B-F54F-427B-82C8-3D709D0EE714}"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73152" y="6400800"/>
            <a:ext cx="3200400" cy="283800"/>
          </a:xfrm>
        </p:spPr>
        <p:txBody>
          <a:bodyPr/>
          <a:lstStyle/>
          <a:p>
            <a:fld id="{CD9A1F02-4CB7-41BD-915C-FA48727F33D4}" type="datetimeFigureOut">
              <a:rPr lang="zh-CN" altLang="en-US" smtClean="0"/>
            </a:fld>
            <a:endParaRPr lang="zh-CN" altLang="en-US"/>
          </a:p>
        </p:txBody>
      </p:sp>
      <p:sp>
        <p:nvSpPr>
          <p:cNvPr id="5" name="页脚占位符 4"/>
          <p:cNvSpPr>
            <a:spLocks noGrp="1"/>
          </p:cNvSpPr>
          <p:nvPr>
            <p:ph type="ftr" sz="quarter" idx="11"/>
          </p:nvPr>
        </p:nvSpPr>
        <p:spPr>
          <a:xfrm>
            <a:off x="5330952" y="6400800"/>
            <a:ext cx="3733800" cy="283800"/>
          </a:xfrm>
        </p:spPr>
        <p:txBody>
          <a:bodyPr/>
          <a:lstStyle/>
          <a:p>
            <a:endParaRPr lang="zh-CN" altLang="en-US"/>
          </a:p>
        </p:txBody>
      </p:sp>
      <p:sp>
        <p:nvSpPr>
          <p:cNvPr id="6" name="灯片编号占位符 5"/>
          <p:cNvSpPr>
            <a:spLocks noGrp="1"/>
          </p:cNvSpPr>
          <p:nvPr>
            <p:ph type="sldNum" sz="quarter" idx="12"/>
          </p:nvPr>
        </p:nvSpPr>
        <p:spPr/>
        <p:txBody>
          <a:bodyPr/>
          <a:lstStyle/>
          <a:p>
            <a:fld id="{330C669B-F54F-427B-82C8-3D709D0EE71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p:nvSpPr>
        <p:spPr>
          <a:xfrm>
            <a:off x="685800" y="3143248"/>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722313" y="3143248"/>
            <a:ext cx="7772400" cy="1362075"/>
          </a:xfrm>
        </p:spPr>
        <p:txBody>
          <a:bodyPr anchor="t"/>
          <a:lstStyle>
            <a:lvl1pPr algn="ctr">
              <a:defRPr sz="4000" b="0"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1643061"/>
            <a:ext cx="7772400" cy="1500187"/>
          </a:xfrm>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CD9A1F02-4CB7-41BD-915C-FA48727F33D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30C669B-F54F-427B-82C8-3D709D0EE71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CD9A1F02-4CB7-41BD-915C-FA48727F33D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30C669B-F54F-427B-82C8-3D709D0EE71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endParaRPr kumimoji="0"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endParaRPr kumimoji="0"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CD9A1F02-4CB7-41BD-915C-FA48727F33D4}"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30C669B-F54F-427B-82C8-3D709D0EE71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CD9A1F02-4CB7-41BD-915C-FA48727F33D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30C669B-F54F-427B-82C8-3D709D0EE71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Ref idx="1002">
        <a:schemeClr val="bg2"/>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D9A1F02-4CB7-41BD-915C-FA48727F33D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30C669B-F54F-427B-82C8-3D709D0EE714}" type="slidenum">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2786050" y="1053546"/>
            <a:ext cx="59040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2786050" y="228600"/>
            <a:ext cx="5900752" cy="842946"/>
          </a:xfrm>
        </p:spPr>
        <p:txBody>
          <a:bodyPr anchor="b"/>
          <a:lstStyle>
            <a:lvl1pPr algn="ctr">
              <a:defRPr sz="2800" b="0"/>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2786050" y="1142984"/>
            <a:ext cx="5900750" cy="51435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457205" y="1142984"/>
            <a:ext cx="2257408" cy="5143536"/>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CD9A1F02-4CB7-41BD-915C-FA48727F33D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30C669B-F54F-427B-82C8-3D709D0EE714}"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3400" y="304800"/>
            <a:ext cx="6400800" cy="685800"/>
          </a:xfrm>
        </p:spPr>
        <p:txBody>
          <a:bodyPr anchor="ctr"/>
          <a:lstStyle>
            <a:lvl1pPr algn="l">
              <a:defRPr sz="2400" b="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701552" y="1143000"/>
            <a:ext cx="7223248" cy="3980172"/>
          </a:xfrm>
          <a:prstGeom prst="roundRect">
            <a:avLst>
              <a:gd name="adj" fmla="val 18278"/>
            </a:avLst>
          </a:prstGeom>
          <a:solidFill>
            <a:schemeClr val="accent1">
              <a:tint val="40000"/>
            </a:schemeClr>
          </a:solidFill>
          <a:ln w="50800" cap="rnd">
            <a:gradFill flip="none" rotWithShape="1">
              <a:gsLst>
                <a:gs pos="0">
                  <a:schemeClr val="accent1">
                    <a:shade val="50000"/>
                  </a:schemeClr>
                </a:gs>
                <a:gs pos="20000">
                  <a:schemeClr val="accent2">
                    <a:shade val="50000"/>
                  </a:schemeClr>
                </a:gs>
                <a:gs pos="40000">
                  <a:schemeClr val="accent3">
                    <a:shade val="50000"/>
                  </a:schemeClr>
                </a:gs>
                <a:gs pos="60000">
                  <a:schemeClr val="accent4">
                    <a:shade val="50000"/>
                  </a:schemeClr>
                </a:gs>
                <a:gs pos="80000">
                  <a:schemeClr val="accent5">
                    <a:shade val="50000"/>
                  </a:schemeClr>
                </a:gs>
                <a:gs pos="100000">
                  <a:schemeClr val="accent6">
                    <a:shade val="50000"/>
                  </a:schemeClr>
                </a:gs>
              </a:gsLst>
              <a:path path="circle">
                <a:fillToRect l="50000" t="50000" r="50000" b="50000"/>
              </a:path>
              <a:tileRect/>
            </a:gradFill>
            <a:round/>
          </a:ln>
          <a:effectLst>
            <a:outerShdw blurRad="50800" dist="38100" dir="5400000" algn="tl"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2362200" y="5410200"/>
            <a:ext cx="5657888" cy="804862"/>
          </a:xfrm>
        </p:spPr>
        <p:txBody>
          <a:bodyPr anchor="ctr"/>
          <a:lstStyle>
            <a:lvl1pPr marL="0" indent="0" algn="r">
              <a:buNone/>
              <a:defRPr sz="1200" b="0"/>
            </a:lvl1pPr>
            <a:lvl2pPr marL="457200" indent="0" algn="r">
              <a:buNone/>
              <a:defRPr sz="1200" b="0"/>
            </a:lvl2pPr>
            <a:lvl3pPr marL="914400" indent="0" algn="r">
              <a:buNone/>
              <a:defRPr sz="1200" b="0"/>
            </a:lvl3pPr>
            <a:lvl4pPr marL="1371600" indent="0" algn="r">
              <a:buNone/>
              <a:defRPr sz="1200" b="0"/>
            </a:lvl4pPr>
            <a:lvl5pPr marL="1828800" indent="0" algn="r">
              <a:buNone/>
              <a:defRPr sz="1200" b="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CD9A1F02-4CB7-41BD-915C-FA48727F33D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30C669B-F54F-427B-82C8-3D709D0EE714}" type="slidenum">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矩形 6"/>
          <p:cNvSpPr/>
          <p:nvPr/>
        </p:nvSpPr>
        <p:spPr>
          <a:xfrm>
            <a:off x="0" y="6678000"/>
            <a:ext cx="9144000" cy="180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686320"/>
          </a:xfrm>
          <a:prstGeom prst="rect">
            <a:avLst/>
          </a:prstGeom>
        </p:spPr>
        <p:txBody>
          <a:bodyPr vert="horz" rtlCol="0">
            <a:normAutofit/>
          </a:bodyPr>
          <a:lstStyle/>
          <a:p>
            <a:pPr lvl="0" eaLnBrk="1" latinLnBrk="0" hangingPunct="1"/>
            <a:r>
              <a:rPr kumimoji="0" lang="zh-CN" altLang="en-US" smtClean="0"/>
              <a:t>单击此处编辑母版文本样式</a:t>
            </a:r>
            <a:endParaRPr kumimoji="0" lang="zh-CN" altLang="en-US" smtClean="0"/>
          </a:p>
          <a:p>
            <a:pPr lvl="1" eaLnBrk="1" latinLnBrk="0" hangingPunct="1"/>
            <a:r>
              <a:rPr kumimoji="0" lang="zh-CN" altLang="en-US" smtClean="0"/>
              <a:t>第二级</a:t>
            </a:r>
            <a:endParaRPr kumimoji="0" lang="zh-CN" altLang="en-US" smtClean="0"/>
          </a:p>
          <a:p>
            <a:pPr lvl="2" eaLnBrk="1" latinLnBrk="0" hangingPunct="1"/>
            <a:r>
              <a:rPr kumimoji="0" lang="zh-CN" altLang="en-US" smtClean="0"/>
              <a:t>第三级</a:t>
            </a:r>
            <a:endParaRPr kumimoji="0" lang="zh-CN" altLang="en-US" smtClean="0"/>
          </a:p>
          <a:p>
            <a:pPr lvl="3" eaLnBrk="1" latinLnBrk="0" hangingPunct="1"/>
            <a:r>
              <a:rPr kumimoji="0" lang="zh-CN" altLang="en-US" smtClean="0"/>
              <a:t>第四级</a:t>
            </a:r>
            <a:endParaRPr kumimoji="0" lang="zh-CN" altLang="en-US" smtClean="0"/>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76200" y="6400800"/>
            <a:ext cx="3200400" cy="283800"/>
          </a:xfrm>
          <a:prstGeom prst="rect">
            <a:avLst/>
          </a:prstGeom>
        </p:spPr>
        <p:txBody>
          <a:bodyPr vert="horz" rtlCol="0" anchor="b"/>
          <a:lstStyle>
            <a:lvl1pPr algn="l" eaLnBrk="1" latinLnBrk="0" hangingPunct="1">
              <a:defRPr kumimoji="0" sz="1100">
                <a:solidFill>
                  <a:schemeClr val="tx2">
                    <a:lumMod val="75000"/>
                    <a:lumOff val="25000"/>
                  </a:schemeClr>
                </a:solidFill>
              </a:defRPr>
            </a:lvl1pPr>
          </a:lstStyle>
          <a:p>
            <a:fld id="{CD9A1F02-4CB7-41BD-915C-FA48727F33D4}" type="datetimeFigureOut">
              <a:rPr lang="zh-CN" altLang="en-US" smtClean="0"/>
            </a:fld>
            <a:endParaRPr lang="zh-CN" altLang="en-US"/>
          </a:p>
        </p:txBody>
      </p:sp>
      <p:sp>
        <p:nvSpPr>
          <p:cNvPr id="5" name="页脚占位符 4"/>
          <p:cNvSpPr>
            <a:spLocks noGrp="1"/>
          </p:cNvSpPr>
          <p:nvPr>
            <p:ph type="ftr" sz="quarter" idx="3"/>
          </p:nvPr>
        </p:nvSpPr>
        <p:spPr>
          <a:xfrm>
            <a:off x="5334000" y="6400800"/>
            <a:ext cx="3733800" cy="283800"/>
          </a:xfrm>
          <a:prstGeom prst="rect">
            <a:avLst/>
          </a:prstGeom>
        </p:spPr>
        <p:txBody>
          <a:bodyPr vert="horz" rtlCol="0" anchor="ctr"/>
          <a:lstStyle>
            <a:lvl1pPr algn="r" eaLnBrk="1" latinLnBrk="0" hangingPunct="1">
              <a:defRPr kumimoji="0" sz="1100">
                <a:solidFill>
                  <a:schemeClr val="tx2">
                    <a:lumMod val="75000"/>
                    <a:lumOff val="25000"/>
                  </a:schemeClr>
                </a:solidFill>
              </a:defRPr>
            </a:lvl1pPr>
          </a:lstStyle>
          <a:p>
            <a:endParaRPr lang="zh-CN" altLang="en-US"/>
          </a:p>
        </p:txBody>
      </p:sp>
      <p:sp>
        <p:nvSpPr>
          <p:cNvPr id="6" name="灯片编号占位符 5"/>
          <p:cNvSpPr>
            <a:spLocks noGrp="1"/>
          </p:cNvSpPr>
          <p:nvPr>
            <p:ph type="sldNum" sz="quarter" idx="4"/>
          </p:nvPr>
        </p:nvSpPr>
        <p:spPr>
          <a:xfrm>
            <a:off x="4114800" y="6400800"/>
            <a:ext cx="914400" cy="283464"/>
          </a:xfrm>
          <a:prstGeom prst="rect">
            <a:avLst/>
          </a:prstGeom>
          <a:noFill/>
        </p:spPr>
        <p:txBody>
          <a:bodyPr vert="horz" lIns="45720" rIns="45720" rtlCol="0" anchor="ctr"/>
          <a:lstStyle>
            <a:lvl1pPr algn="ctr" eaLnBrk="1" latinLnBrk="0" hangingPunct="1">
              <a:defRPr kumimoji="0" sz="1100" b="0">
                <a:solidFill>
                  <a:schemeClr val="tx2">
                    <a:lumMod val="75000"/>
                    <a:lumOff val="25000"/>
                  </a:schemeClr>
                </a:solidFill>
              </a:defRPr>
            </a:lvl1pPr>
          </a:lstStyle>
          <a:p>
            <a:fld id="{330C669B-F54F-427B-82C8-3D709D0EE714}" type="slidenum">
              <a:rPr lang="zh-CN" altLang="en-US" smtClean="0"/>
            </a:fld>
            <a:endParaRPr lang="zh-CN" altLang="en-US"/>
          </a:p>
        </p:txBody>
      </p:sp>
      <p:sp>
        <p:nvSpPr>
          <p:cNvPr id="8" name="矩形 7"/>
          <p:cNvSpPr/>
          <p:nvPr/>
        </p:nvSpPr>
        <p:spPr>
          <a:xfrm>
            <a:off x="0" y="0"/>
            <a:ext cx="9144000" cy="108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50000"/>
        <a:buFont typeface="Wingdings 2" panose="05020102010507070707"/>
        <a:buChar char="ß"/>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50000"/>
        <a:buFont typeface="Wingdings 2" panose="05020102010507070707"/>
        <a:buChar char="Þ"/>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50000"/>
        <a:buFont typeface="Wingdings 2" panose="05020102010507070707"/>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50000"/>
        <a:buFont typeface="Wingdings 2" panose="05020102010507070707"/>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50000"/>
        <a:buFont typeface="Wingdings 2" panose="05020102010507070707"/>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14.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26.png"/><Relationship Id="rId7" Type="http://schemas.openxmlformats.org/officeDocument/2006/relationships/image" Target="../media/image25.wmf"/><Relationship Id="rId6" Type="http://schemas.openxmlformats.org/officeDocument/2006/relationships/oleObject" Target="../embeddings/oleObject3.bin"/><Relationship Id="rId5" Type="http://schemas.openxmlformats.org/officeDocument/2006/relationships/image" Target="../media/image24.wmf"/><Relationship Id="rId4" Type="http://schemas.openxmlformats.org/officeDocument/2006/relationships/oleObject" Target="../embeddings/oleObject2.bin"/><Relationship Id="rId3" Type="http://schemas.openxmlformats.org/officeDocument/2006/relationships/image" Target="../media/image23.wmf"/><Relationship Id="rId2" Type="http://schemas.openxmlformats.org/officeDocument/2006/relationships/oleObject" Target="../embeddings/oleObject1.bin"/><Relationship Id="rId10" Type="http://schemas.openxmlformats.org/officeDocument/2006/relationships/vmlDrawing" Target="../drawings/vmlDrawing1.vml"/><Relationship Id="rId1" Type="http://schemas.openxmlformats.org/officeDocument/2006/relationships/image" Target="../media/image22.png"/></Relationships>
</file>

<file path=ppt/slides/_rels/slide15.xml.rels><?xml version="1.0" encoding="UTF-8" standalone="yes"?>
<Relationships xmlns="http://schemas.openxmlformats.org/package/2006/relationships"><Relationship Id="rId9" Type="http://schemas.openxmlformats.org/officeDocument/2006/relationships/oleObject" Target="../embeddings/oleObject8.bin"/><Relationship Id="rId8" Type="http://schemas.openxmlformats.org/officeDocument/2006/relationships/image" Target="../media/image30.wmf"/><Relationship Id="rId7" Type="http://schemas.openxmlformats.org/officeDocument/2006/relationships/oleObject" Target="../embeddings/oleObject7.bin"/><Relationship Id="rId6" Type="http://schemas.openxmlformats.org/officeDocument/2006/relationships/image" Target="../media/image29.wmf"/><Relationship Id="rId5" Type="http://schemas.openxmlformats.org/officeDocument/2006/relationships/oleObject" Target="../embeddings/oleObject6.bin"/><Relationship Id="rId4" Type="http://schemas.openxmlformats.org/officeDocument/2006/relationships/image" Target="../media/image28.wmf"/><Relationship Id="rId3" Type="http://schemas.openxmlformats.org/officeDocument/2006/relationships/oleObject" Target="../embeddings/oleObject5.bin"/><Relationship Id="rId2" Type="http://schemas.openxmlformats.org/officeDocument/2006/relationships/image" Target="../media/image27.wmf"/><Relationship Id="rId12" Type="http://schemas.openxmlformats.org/officeDocument/2006/relationships/vmlDrawing" Target="../drawings/vmlDrawing2.vml"/><Relationship Id="rId11" Type="http://schemas.openxmlformats.org/officeDocument/2006/relationships/slideLayout" Target="../slideLayouts/slideLayout2.xml"/><Relationship Id="rId10" Type="http://schemas.openxmlformats.org/officeDocument/2006/relationships/image" Target="../media/image31.wmf"/><Relationship Id="rId1" Type="http://schemas.openxmlformats.org/officeDocument/2006/relationships/oleObject" Target="../embeddings/oleObject4.bin"/></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image" Target="../media/image33.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7.png"/><Relationship Id="rId1" Type="http://schemas.openxmlformats.org/officeDocument/2006/relationships/image" Target="../media/image36.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9.png"/><Relationship Id="rId1" Type="http://schemas.openxmlformats.org/officeDocument/2006/relationships/image" Target="../media/image38.png"/></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image" Target="../media/image41.png"/></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image" Target="../media/image44.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8.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9.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0.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1.png"/></Relationships>
</file>

<file path=ppt/slides/_rels/slide3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55.png"/><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image" Target="../media/image52.png"/></Relationships>
</file>

<file path=ppt/slides/_rels/slide3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image" Target="../media/image56.png"/></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1.png"/><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image" Target="../media/image8.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scene3d>
              <a:camera prst="orthographicFront"/>
              <a:lightRig rig="threePt" dir="t"/>
            </a:scene3d>
          </a:bodyPr>
          <a:lstStyle/>
          <a:p>
            <a:r>
              <a:rPr lang="zh-CN" altLang="en-US"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对角阵和正交</a:t>
            </a:r>
            <a:endParaRPr lang="zh-CN" altLang="en-US"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3" name="副标题 2"/>
          <p:cNvSpPr>
            <a:spLocks noGrp="1"/>
          </p:cNvSpPr>
          <p:nvPr>
            <p:ph type="subTitle" idx="1"/>
          </p:nvPr>
        </p:nvSpPr>
        <p:spPr/>
        <p:txBody>
          <a:bodyPr/>
          <a:lstStyle/>
          <a:p>
            <a:pPr algn="l"/>
            <a:r>
              <a:rPr lang="en-US" altLang="zh-CN" sz="2400">
                <a:ln w="22225">
                  <a:solidFill>
                    <a:schemeClr val="accent2"/>
                  </a:solidFill>
                  <a:prstDash val="solid"/>
                </a:ln>
                <a:solidFill>
                  <a:schemeClr val="accent2">
                    <a:lumMod val="40000"/>
                    <a:lumOff val="60000"/>
                  </a:schemeClr>
                </a:solidFill>
                <a:effectLst/>
              </a:rPr>
              <a:t>LU</a:t>
            </a:r>
            <a:r>
              <a:rPr lang="zh-CN" altLang="en-US" sz="2400">
                <a:ln w="22225">
                  <a:solidFill>
                    <a:schemeClr val="accent2"/>
                  </a:solidFill>
                  <a:prstDash val="solid"/>
                </a:ln>
                <a:solidFill>
                  <a:schemeClr val="accent2">
                    <a:lumMod val="40000"/>
                    <a:lumOff val="60000"/>
                  </a:schemeClr>
                </a:solidFill>
                <a:effectLst/>
              </a:rPr>
              <a:t>分解</a:t>
            </a:r>
            <a:endParaRPr lang="zh-CN" altLang="en-US" sz="2400">
              <a:ln w="22225">
                <a:solidFill>
                  <a:schemeClr val="accent2"/>
                </a:solidFill>
                <a:prstDash val="solid"/>
              </a:ln>
              <a:solidFill>
                <a:schemeClr val="accent2">
                  <a:lumMod val="40000"/>
                  <a:lumOff val="60000"/>
                </a:schemeClr>
              </a:solidFill>
              <a:effectLst/>
            </a:endParaRPr>
          </a:p>
          <a:p>
            <a:pPr algn="l"/>
            <a:r>
              <a:rPr lang="en-US" altLang="zh-CN" sz="2400">
                <a:ln w="22225">
                  <a:solidFill>
                    <a:schemeClr val="accent2"/>
                  </a:solidFill>
                  <a:prstDash val="solid"/>
                </a:ln>
                <a:solidFill>
                  <a:schemeClr val="accent2">
                    <a:lumMod val="40000"/>
                    <a:lumOff val="60000"/>
                  </a:schemeClr>
                </a:solidFill>
                <a:effectLst/>
              </a:rPr>
              <a:t>SVD</a:t>
            </a:r>
            <a:r>
              <a:rPr lang="zh-CN" altLang="en-US" sz="2400">
                <a:ln w="22225">
                  <a:solidFill>
                    <a:schemeClr val="accent2"/>
                  </a:solidFill>
                  <a:prstDash val="solid"/>
                </a:ln>
                <a:solidFill>
                  <a:schemeClr val="accent2">
                    <a:lumMod val="40000"/>
                    <a:lumOff val="60000"/>
                  </a:schemeClr>
                </a:solidFill>
                <a:effectLst/>
              </a:rPr>
              <a:t>在推荐系统的运用</a:t>
            </a:r>
            <a:endParaRPr lang="zh-CN" altLang="en-US" sz="2400">
              <a:ln w="22225">
                <a:solidFill>
                  <a:schemeClr val="accent2"/>
                </a:solidFill>
                <a:prstDash val="solid"/>
              </a:ln>
              <a:solidFill>
                <a:schemeClr val="accent2">
                  <a:lumMod val="40000"/>
                  <a:lumOff val="60000"/>
                </a:schemeClr>
              </a:solidFill>
              <a:effectLst/>
            </a:endParaRPr>
          </a:p>
          <a:p>
            <a:pPr algn="l"/>
            <a:r>
              <a:rPr lang="en-US" altLang="zh-CN" sz="2400">
                <a:ln w="22225">
                  <a:solidFill>
                    <a:schemeClr val="accent2"/>
                  </a:solidFill>
                  <a:prstDash val="solid"/>
                </a:ln>
                <a:solidFill>
                  <a:schemeClr val="accent2">
                    <a:lumMod val="40000"/>
                    <a:lumOff val="60000"/>
                  </a:schemeClr>
                </a:solidFill>
                <a:effectLst/>
              </a:rPr>
              <a:t>SVD</a:t>
            </a:r>
            <a:r>
              <a:rPr lang="zh-CN" altLang="en-US" sz="2400">
                <a:ln w="22225">
                  <a:solidFill>
                    <a:schemeClr val="accent2"/>
                  </a:solidFill>
                  <a:prstDash val="solid"/>
                </a:ln>
                <a:solidFill>
                  <a:schemeClr val="accent2">
                    <a:lumMod val="40000"/>
                    <a:lumOff val="60000"/>
                  </a:schemeClr>
                </a:solidFill>
                <a:effectLst/>
              </a:rPr>
              <a:t>在图片模型中的运用</a:t>
            </a:r>
            <a:endParaRPr lang="zh-CN" altLang="en-US" sz="2400">
              <a:ln w="22225">
                <a:solidFill>
                  <a:schemeClr val="accent2"/>
                </a:solidFill>
                <a:prstDash val="solid"/>
              </a:ln>
              <a:solidFill>
                <a:schemeClr val="accent2">
                  <a:lumMod val="40000"/>
                  <a:lumOff val="60000"/>
                </a:schemeClr>
              </a:solidFill>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5" name="内容占位符 4"/>
          <p:cNvSpPr/>
          <p:nvPr>
            <p:ph idx="1"/>
          </p:nvPr>
        </p:nvSpPr>
        <p:spPr/>
        <p:txBody>
          <a:bodyPr/>
          <a:p>
            <a:pPr marL="0" indent="0">
              <a:buNone/>
            </a:pPr>
            <a:endParaRPr lang="zh-CN" altLang="en-US"/>
          </a:p>
          <a:p>
            <a:endParaRPr lang="zh-CN" altLang="en-US"/>
          </a:p>
          <a:p>
            <a:endParaRPr lang="zh-CN" altLang="en-US"/>
          </a:p>
          <a:p>
            <a:endParaRPr lang="en-US" altLang="zh-CN"/>
          </a:p>
        </p:txBody>
      </p:sp>
      <p:pic>
        <p:nvPicPr>
          <p:cNvPr id="6" name="图片 5" descr="5T0LTNSPW171~}{N`{F6D]S"/>
          <p:cNvPicPr>
            <a:picLocks noChangeAspect="1"/>
          </p:cNvPicPr>
          <p:nvPr/>
        </p:nvPicPr>
        <p:blipFill>
          <a:blip r:embed="rId1"/>
          <a:stretch>
            <a:fillRect/>
          </a:stretch>
        </p:blipFill>
        <p:spPr>
          <a:xfrm>
            <a:off x="457200" y="274955"/>
            <a:ext cx="8533765" cy="2461260"/>
          </a:xfrm>
          <a:prstGeom prst="rect">
            <a:avLst/>
          </a:prstGeom>
        </p:spPr>
      </p:pic>
      <p:pic>
        <p:nvPicPr>
          <p:cNvPr id="7" name="图片 6" descr="1141f45ea4b5c9c0bbb7dfed3142f4c9_70"/>
          <p:cNvPicPr>
            <a:picLocks noChangeAspect="1"/>
          </p:cNvPicPr>
          <p:nvPr/>
        </p:nvPicPr>
        <p:blipFill>
          <a:blip r:embed="rId2"/>
          <a:stretch>
            <a:fillRect/>
          </a:stretch>
        </p:blipFill>
        <p:spPr>
          <a:xfrm>
            <a:off x="457200" y="2736215"/>
            <a:ext cx="8533765" cy="399605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pPr algn="l"/>
            <a:r>
              <a:rPr lang="zh-CN" altLang="en-US" sz="1800"/>
              <a:t>Crout分解：</a:t>
            </a:r>
            <a:br>
              <a:rPr lang="zh-CN" altLang="en-US" sz="1800"/>
            </a:br>
            <a:r>
              <a:rPr lang="zh-CN" altLang="en-US" sz="1800"/>
              <a:t>Doolittle分解将矩阵分解成一个单位下三角矩阵和一个上三角矩阵，而Crout分解是将矩阵分解为一个下三角分解和一个单位上三角矩阵</a:t>
            </a:r>
            <a:endParaRPr lang="zh-CN" altLang="en-US" sz="1800"/>
          </a:p>
        </p:txBody>
      </p:sp>
      <p:pic>
        <p:nvPicPr>
          <p:cNvPr id="4" name="内容占位符 3" descr="3e56a889c2ae4605963b48ee8ce8d0a0_70"/>
          <p:cNvPicPr>
            <a:picLocks noChangeAspect="1"/>
          </p:cNvPicPr>
          <p:nvPr>
            <p:ph idx="1"/>
          </p:nvPr>
        </p:nvPicPr>
        <p:blipFill>
          <a:blip r:embed="rId1"/>
          <a:stretch>
            <a:fillRect/>
          </a:stretch>
        </p:blipFill>
        <p:spPr>
          <a:xfrm>
            <a:off x="607695" y="1327785"/>
            <a:ext cx="7804150" cy="494982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descr="ed93bd9621e2e3225e84fb9281f4dd0f_70"/>
          <p:cNvPicPr>
            <a:picLocks noChangeAspect="1"/>
          </p:cNvPicPr>
          <p:nvPr>
            <p:ph idx="1"/>
          </p:nvPr>
        </p:nvPicPr>
        <p:blipFill>
          <a:blip r:embed="rId1"/>
          <a:stretch>
            <a:fillRect/>
          </a:stretch>
        </p:blipFill>
        <p:spPr>
          <a:xfrm>
            <a:off x="64770" y="190500"/>
            <a:ext cx="8781415" cy="643636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descr="666cd44b68ad3ee4e829732b97fb2bf9_70"/>
          <p:cNvPicPr>
            <a:picLocks noChangeAspect="1"/>
          </p:cNvPicPr>
          <p:nvPr>
            <p:ph idx="1"/>
          </p:nvPr>
        </p:nvPicPr>
        <p:blipFill>
          <a:blip r:embed="rId1"/>
          <a:stretch>
            <a:fillRect/>
          </a:stretch>
        </p:blipFill>
        <p:spPr>
          <a:xfrm>
            <a:off x="208280" y="197485"/>
            <a:ext cx="8717915" cy="625729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5" name="内容占位符 4"/>
          <p:cNvSpPr/>
          <p:nvPr>
            <p:ph idx="1"/>
          </p:nvPr>
        </p:nvSpPr>
        <p:spPr/>
        <p:txBody>
          <a:bodyPr/>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r>
              <a:rPr lang="zh-CN" altLang="en-US" sz="1800"/>
              <a:t>对称正定矩阵</a:t>
            </a:r>
            <a:endParaRPr lang="zh-CN" altLang="en-US" sz="1800"/>
          </a:p>
          <a:p>
            <a:pPr marL="0" indent="0">
              <a:buNone/>
            </a:pPr>
            <a:r>
              <a:rPr lang="zh-CN" altLang="en-US" sz="1800"/>
              <a:t>设                ，若</a:t>
            </a:r>
            <a:r>
              <a:rPr lang="en-US" altLang="zh-CN" sz="1800"/>
              <a:t>A=</a:t>
            </a:r>
            <a:r>
              <a:rPr lang="zh-CN" altLang="en-US" sz="1800"/>
              <a:t>    ，对任意的                    ，都有             </a:t>
            </a:r>
            <a:r>
              <a:rPr lang="en-US" altLang="zh-CN" sz="1800"/>
              <a:t>&gt;0,</a:t>
            </a:r>
            <a:r>
              <a:rPr lang="zh-CN" altLang="en-US" sz="1800"/>
              <a:t>    则称A为对称正定矩阵。</a:t>
            </a:r>
            <a:endParaRPr lang="zh-CN" altLang="en-US" sz="1800"/>
          </a:p>
        </p:txBody>
      </p:sp>
      <p:pic>
        <p:nvPicPr>
          <p:cNvPr id="7" name="图片 6" descr="b96e33b898b65ea92f4ca02527f08ccb_63d9f2d3572c11df58c4a617682762d0f703c2e9"/>
          <p:cNvPicPr>
            <a:picLocks noChangeAspect="1"/>
          </p:cNvPicPr>
          <p:nvPr/>
        </p:nvPicPr>
        <p:blipFill>
          <a:blip r:embed="rId1"/>
          <a:stretch>
            <a:fillRect/>
          </a:stretch>
        </p:blipFill>
        <p:spPr>
          <a:xfrm>
            <a:off x="786130" y="4874260"/>
            <a:ext cx="961390" cy="213995"/>
          </a:xfrm>
          <a:prstGeom prst="rect">
            <a:avLst/>
          </a:prstGeom>
        </p:spPr>
      </p:pic>
      <p:graphicFrame>
        <p:nvGraphicFramePr>
          <p:cNvPr id="8" name="对象 7">
            <a:hlinkClick r:id="" action="ppaction://ole?verb="/>
          </p:cNvPr>
          <p:cNvGraphicFramePr>
            <a:graphicFrameLocks noChangeAspect="1"/>
          </p:cNvGraphicFramePr>
          <p:nvPr/>
        </p:nvGraphicFramePr>
        <p:xfrm>
          <a:off x="2390775" y="4821555"/>
          <a:ext cx="254000" cy="266700"/>
        </p:xfrm>
        <a:graphic>
          <a:graphicData uri="http://schemas.openxmlformats.org/presentationml/2006/ole">
            <mc:AlternateContent xmlns:mc="http://schemas.openxmlformats.org/markup-compatibility/2006">
              <mc:Choice xmlns:v="urn:schemas-microsoft-com:vml" Requires="v">
                <p:oleObj spid="_x0000_s1025" name="" r:id="rId2" imgW="254000" imgH="266700" progId="Equation.KSEE3">
                  <p:embed/>
                </p:oleObj>
              </mc:Choice>
              <mc:Fallback>
                <p:oleObj name="" r:id="rId2" imgW="254000" imgH="266700" progId="Equation.KSEE3">
                  <p:embed/>
                  <p:pic>
                    <p:nvPicPr>
                      <p:cNvPr id="0" name="图片 1024"/>
                      <p:cNvPicPr/>
                      <p:nvPr/>
                    </p:nvPicPr>
                    <p:blipFill>
                      <a:blip r:embed="rId3"/>
                      <a:stretch>
                        <a:fillRect/>
                      </a:stretch>
                    </p:blipFill>
                    <p:spPr>
                      <a:xfrm>
                        <a:off x="2390775" y="4821555"/>
                        <a:ext cx="254000" cy="266700"/>
                      </a:xfrm>
                      <a:prstGeom prst="rect">
                        <a:avLst/>
                      </a:prstGeom>
                    </p:spPr>
                  </p:pic>
                </p:oleObj>
              </mc:Fallback>
            </mc:AlternateContent>
          </a:graphicData>
        </a:graphic>
      </p:graphicFrame>
      <p:graphicFrame>
        <p:nvGraphicFramePr>
          <p:cNvPr id="9" name="对象 8">
            <a:hlinkClick r:id="" action="ppaction://ole?verb="/>
          </p:cNvPr>
          <p:cNvGraphicFramePr>
            <a:graphicFrameLocks noChangeAspect="1"/>
          </p:cNvGraphicFramePr>
          <p:nvPr/>
        </p:nvGraphicFramePr>
        <p:xfrm>
          <a:off x="3868420" y="4815205"/>
          <a:ext cx="962660" cy="342900"/>
        </p:xfrm>
        <a:graphic>
          <a:graphicData uri="http://schemas.openxmlformats.org/presentationml/2006/ole">
            <mc:AlternateContent xmlns:mc="http://schemas.openxmlformats.org/markup-compatibility/2006">
              <mc:Choice xmlns:v="urn:schemas-microsoft-com:vml" Requires="v">
                <p:oleObj spid="_x0000_s1026" name="" r:id="rId4" imgW="749300" imgH="266700" progId="Equation.KSEE3">
                  <p:embed/>
                </p:oleObj>
              </mc:Choice>
              <mc:Fallback>
                <p:oleObj name="" r:id="rId4" imgW="749300" imgH="266700" progId="Equation.KSEE3">
                  <p:embed/>
                  <p:pic>
                    <p:nvPicPr>
                      <p:cNvPr id="0" name="图片 1025"/>
                      <p:cNvPicPr/>
                      <p:nvPr/>
                    </p:nvPicPr>
                    <p:blipFill>
                      <a:blip r:embed="rId5"/>
                      <a:stretch>
                        <a:fillRect/>
                      </a:stretch>
                    </p:blipFill>
                    <p:spPr>
                      <a:xfrm>
                        <a:off x="3868420" y="4815205"/>
                        <a:ext cx="962660" cy="342900"/>
                      </a:xfrm>
                      <a:prstGeom prst="rect">
                        <a:avLst/>
                      </a:prstGeom>
                    </p:spPr>
                  </p:pic>
                </p:oleObj>
              </mc:Fallback>
            </mc:AlternateContent>
          </a:graphicData>
        </a:graphic>
      </p:graphicFrame>
      <p:graphicFrame>
        <p:nvGraphicFramePr>
          <p:cNvPr id="10" name="对象 9">
            <a:hlinkClick r:id="" action="ppaction://ole?verb="/>
          </p:cNvPr>
          <p:cNvGraphicFramePr>
            <a:graphicFrameLocks noChangeAspect="1"/>
          </p:cNvGraphicFramePr>
          <p:nvPr/>
        </p:nvGraphicFramePr>
        <p:xfrm>
          <a:off x="5634990" y="4848225"/>
          <a:ext cx="508000" cy="266700"/>
        </p:xfrm>
        <a:graphic>
          <a:graphicData uri="http://schemas.openxmlformats.org/presentationml/2006/ole">
            <mc:AlternateContent xmlns:mc="http://schemas.openxmlformats.org/markup-compatibility/2006">
              <mc:Choice xmlns:v="urn:schemas-microsoft-com:vml" Requires="v">
                <p:oleObj spid="_x0000_s1027" name="" r:id="rId6" imgW="508000" imgH="266700" progId="Equation.KSEE3">
                  <p:embed/>
                </p:oleObj>
              </mc:Choice>
              <mc:Fallback>
                <p:oleObj name="" r:id="rId6" imgW="508000" imgH="266700" progId="Equation.KSEE3">
                  <p:embed/>
                  <p:pic>
                    <p:nvPicPr>
                      <p:cNvPr id="0" name="图片 1026"/>
                      <p:cNvPicPr/>
                      <p:nvPr/>
                    </p:nvPicPr>
                    <p:blipFill>
                      <a:blip r:embed="rId7"/>
                      <a:stretch>
                        <a:fillRect/>
                      </a:stretch>
                    </p:blipFill>
                    <p:spPr>
                      <a:xfrm>
                        <a:off x="5634990" y="4848225"/>
                        <a:ext cx="508000" cy="266700"/>
                      </a:xfrm>
                      <a:prstGeom prst="rect">
                        <a:avLst/>
                      </a:prstGeom>
                    </p:spPr>
                  </p:pic>
                </p:oleObj>
              </mc:Fallback>
            </mc:AlternateContent>
          </a:graphicData>
        </a:graphic>
      </p:graphicFrame>
      <p:pic>
        <p:nvPicPr>
          <p:cNvPr id="12" name="图片 11"/>
          <p:cNvPicPr>
            <a:picLocks noChangeAspect="1"/>
          </p:cNvPicPr>
          <p:nvPr/>
        </p:nvPicPr>
        <p:blipFill>
          <a:blip r:embed="rId8"/>
          <a:stretch>
            <a:fillRect/>
          </a:stretch>
        </p:blipFill>
        <p:spPr>
          <a:xfrm>
            <a:off x="165100" y="222885"/>
            <a:ext cx="8645525" cy="421830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en-US" altLang="zh-CN" sz="2800"/>
              <a:t>SVD</a:t>
            </a:r>
            <a:r>
              <a:rPr lang="zh-CN" altLang="en-US" sz="2800"/>
              <a:t>分解</a:t>
            </a:r>
            <a:endParaRPr lang="zh-CN" altLang="en-US" sz="2800"/>
          </a:p>
        </p:txBody>
      </p:sp>
      <p:sp>
        <p:nvSpPr>
          <p:cNvPr id="3" name="内容占位符 2"/>
          <p:cNvSpPr>
            <a:spLocks noGrp="1"/>
          </p:cNvSpPr>
          <p:nvPr>
            <p:ph idx="1"/>
          </p:nvPr>
        </p:nvSpPr>
        <p:spPr/>
        <p:txBody>
          <a:bodyPr>
            <a:normAutofit fontScale="90000"/>
          </a:bodyPr>
          <a:p>
            <a:pPr marL="0" indent="0">
              <a:buNone/>
            </a:pPr>
            <a:r>
              <a:rPr lang="zh-CN" altLang="en-US" sz="1800"/>
              <a:t>假设有 m×n的矩阵 A，那么 SVD 就是要找到如下式的这么一个分解，将 A分解为 3 个矩阵的乘积：</a:t>
            </a:r>
            <a:endParaRPr lang="zh-CN" altLang="en-US" sz="1800"/>
          </a:p>
          <a:p>
            <a:pPr marL="0" indent="0">
              <a:buNone/>
            </a:pPr>
            <a:r>
              <a:rPr lang="zh-CN" altLang="en-US" sz="1800"/>
              <a:t>                                </a:t>
            </a:r>
            <a:endParaRPr lang="zh-CN" altLang="en-US" sz="1800"/>
          </a:p>
          <a:p>
            <a:pPr marL="0" indent="0">
              <a:buNone/>
            </a:pPr>
            <a:r>
              <a:rPr lang="zh-CN" altLang="en-US" sz="1800"/>
              <a:t>其中，U 和 V都是正交矩阵 （Orthogonal Matrix），在复数域内的话就是酉矩阵（Unitary Matrix），即</a:t>
            </a:r>
            <a:endParaRPr lang="zh-CN" altLang="en-US" sz="1800"/>
          </a:p>
          <a:p>
            <a:pPr marL="0" indent="0">
              <a:buNone/>
            </a:pPr>
            <a:r>
              <a:rPr lang="zh-CN" altLang="en-US" sz="1800"/>
              <a:t>                                      </a:t>
            </a:r>
            <a:endParaRPr lang="zh-CN" altLang="en-US" sz="1800"/>
          </a:p>
          <a:p>
            <a:pPr marL="0" indent="0">
              <a:buNone/>
            </a:pPr>
            <a:r>
              <a:rPr lang="zh-CN" altLang="en-US" sz="1800"/>
              <a:t>                                       </a:t>
            </a:r>
            <a:endParaRPr lang="zh-CN" altLang="en-US" sz="1800"/>
          </a:p>
          <a:p>
            <a:pPr marL="0" indent="0">
              <a:buNone/>
            </a:pPr>
            <a:r>
              <a:rPr lang="zh-CN" altLang="en-US" sz="1800"/>
              <a:t>换句话说，就是说 U 的转置等于 U 的逆，V的转置等于 V的逆：</a:t>
            </a:r>
            <a:endParaRPr lang="zh-CN" altLang="en-US" sz="1800"/>
          </a:p>
          <a:p>
            <a:pPr marL="0" indent="0">
              <a:buNone/>
            </a:pPr>
            <a:r>
              <a:rPr lang="zh-CN" altLang="en-US" sz="1800"/>
              <a:t>                                        </a:t>
            </a:r>
            <a:endParaRPr lang="zh-CN" altLang="en-US" sz="1800"/>
          </a:p>
          <a:p>
            <a:pPr marL="0" indent="0">
              <a:buNone/>
            </a:pPr>
            <a:r>
              <a:rPr lang="zh-CN" altLang="en-US" sz="1800"/>
              <a:t>                                       </a:t>
            </a:r>
            <a:endParaRPr lang="zh-CN" altLang="en-US" sz="1800"/>
          </a:p>
          <a:p>
            <a:pPr marL="0" indent="0">
              <a:buNone/>
            </a:pPr>
            <a:r>
              <a:rPr lang="zh-CN" altLang="en-US" sz="1800"/>
              <a:t>而 Σ 就是一个非负实对角矩阵</a:t>
            </a:r>
            <a:endParaRPr lang="zh-CN" altLang="en-US" sz="1800"/>
          </a:p>
          <a:p>
            <a:pPr marL="0" indent="0">
              <a:buNone/>
            </a:pPr>
            <a:r>
              <a:rPr lang="zh-CN" altLang="en-US" sz="1800"/>
              <a:t>求解步骤：</a:t>
            </a:r>
            <a:endParaRPr lang="zh-CN" altLang="en-US" sz="1800"/>
          </a:p>
          <a:p>
            <a:pPr marL="0" indent="0">
              <a:buNone/>
            </a:pPr>
            <a:r>
              <a:rPr lang="zh-CN" altLang="en-US" sz="1800"/>
              <a:t>U和 V的列分别叫做 A 的 左奇异向量（left-singular vectors）和 右奇异向量（right-singular vectors），Σ的对角线上的值叫做 A 的奇异值（singular values）。</a:t>
            </a:r>
            <a:endParaRPr lang="zh-CN" altLang="en-US" sz="1800"/>
          </a:p>
          <a:p>
            <a:pPr marL="0" indent="0">
              <a:buNone/>
            </a:pPr>
            <a:r>
              <a:rPr lang="zh-CN" altLang="en-US" sz="1800"/>
              <a:t>其实整个求解 SVD 的过程就是求解这 3 个矩阵的过程，而求解这 3 个矩阵的过程就是求解特征值和特征向量的过程，问题就在于 求谁的特征值和特征向量。</a:t>
            </a:r>
            <a:endParaRPr lang="zh-CN" altLang="en-US" sz="1800"/>
          </a:p>
          <a:p>
            <a:pPr marL="0" indent="0">
              <a:buNone/>
            </a:pPr>
            <a:endParaRPr lang="zh-CN" altLang="en-US" sz="1800"/>
          </a:p>
        </p:txBody>
      </p:sp>
      <p:graphicFrame>
        <p:nvGraphicFramePr>
          <p:cNvPr id="4" name="对象 3">
            <a:hlinkClick r:id="" action="ppaction://ole?verb="/>
          </p:cNvPr>
          <p:cNvGraphicFramePr>
            <a:graphicFrameLocks noChangeAspect="1"/>
          </p:cNvGraphicFramePr>
          <p:nvPr/>
        </p:nvGraphicFramePr>
        <p:xfrm>
          <a:off x="2849245" y="2055495"/>
          <a:ext cx="2235200" cy="407670"/>
        </p:xfrm>
        <a:graphic>
          <a:graphicData uri="http://schemas.openxmlformats.org/presentationml/2006/ole">
            <mc:AlternateContent xmlns:mc="http://schemas.openxmlformats.org/markup-compatibility/2006">
              <mc:Choice xmlns:v="urn:schemas-microsoft-com:vml" Requires="v">
                <p:oleObj spid="_x0000_s1025" name="" r:id="rId1" imgW="1524000" imgH="292100" progId="Equation.KSEE3">
                  <p:embed/>
                </p:oleObj>
              </mc:Choice>
              <mc:Fallback>
                <p:oleObj name="" r:id="rId1" imgW="1524000" imgH="292100" progId="Equation.KSEE3">
                  <p:embed/>
                  <p:pic>
                    <p:nvPicPr>
                      <p:cNvPr id="0" name="图片 1024"/>
                      <p:cNvPicPr/>
                      <p:nvPr/>
                    </p:nvPicPr>
                    <p:blipFill>
                      <a:blip r:embed="rId2"/>
                      <a:stretch>
                        <a:fillRect/>
                      </a:stretch>
                    </p:blipFill>
                    <p:spPr>
                      <a:xfrm>
                        <a:off x="2849245" y="2055495"/>
                        <a:ext cx="2235200" cy="407670"/>
                      </a:xfrm>
                      <a:prstGeom prst="rect">
                        <a:avLst/>
                      </a:prstGeom>
                    </p:spPr>
                  </p:pic>
                </p:oleObj>
              </mc:Fallback>
            </mc:AlternateContent>
          </a:graphicData>
        </a:graphic>
      </p:graphicFrame>
      <p:graphicFrame>
        <p:nvGraphicFramePr>
          <p:cNvPr id="5" name="对象 4">
            <a:hlinkClick r:id="" action="ppaction://ole?verb="/>
          </p:cNvPr>
          <p:cNvGraphicFramePr>
            <a:graphicFrameLocks noChangeAspect="1"/>
          </p:cNvGraphicFramePr>
          <p:nvPr/>
        </p:nvGraphicFramePr>
        <p:xfrm>
          <a:off x="2558415" y="2906395"/>
          <a:ext cx="1856105" cy="278765"/>
        </p:xfrm>
        <a:graphic>
          <a:graphicData uri="http://schemas.openxmlformats.org/presentationml/2006/ole">
            <mc:AlternateContent xmlns:mc="http://schemas.openxmlformats.org/markup-compatibility/2006">
              <mc:Choice xmlns:v="urn:schemas-microsoft-com:vml" Requires="v">
                <p:oleObj spid="_x0000_s1026" name="" r:id="rId3" imgW="1002665" imgH="279400" progId="Equation.KSEE3">
                  <p:embed/>
                </p:oleObj>
              </mc:Choice>
              <mc:Fallback>
                <p:oleObj name="" r:id="rId3" imgW="1002665" imgH="279400" progId="Equation.KSEE3">
                  <p:embed/>
                  <p:pic>
                    <p:nvPicPr>
                      <p:cNvPr id="0" name="图片 1025"/>
                      <p:cNvPicPr/>
                      <p:nvPr/>
                    </p:nvPicPr>
                    <p:blipFill>
                      <a:blip r:embed="rId4"/>
                      <a:stretch>
                        <a:fillRect/>
                      </a:stretch>
                    </p:blipFill>
                    <p:spPr>
                      <a:xfrm>
                        <a:off x="2558415" y="2906395"/>
                        <a:ext cx="1856105" cy="278765"/>
                      </a:xfrm>
                      <a:prstGeom prst="rect">
                        <a:avLst/>
                      </a:prstGeom>
                    </p:spPr>
                  </p:pic>
                </p:oleObj>
              </mc:Fallback>
            </mc:AlternateContent>
          </a:graphicData>
        </a:graphic>
      </p:graphicFrame>
      <p:graphicFrame>
        <p:nvGraphicFramePr>
          <p:cNvPr id="6" name="对象 5">
            <a:hlinkClick r:id="" action="ppaction://ole?verb="/>
          </p:cNvPr>
          <p:cNvGraphicFramePr>
            <a:graphicFrameLocks noChangeAspect="1"/>
          </p:cNvGraphicFramePr>
          <p:nvPr/>
        </p:nvGraphicFramePr>
        <p:xfrm>
          <a:off x="2558415" y="3247390"/>
          <a:ext cx="1738630" cy="321310"/>
        </p:xfrm>
        <a:graphic>
          <a:graphicData uri="http://schemas.openxmlformats.org/presentationml/2006/ole">
            <mc:AlternateContent xmlns:mc="http://schemas.openxmlformats.org/markup-compatibility/2006">
              <mc:Choice xmlns:v="urn:schemas-microsoft-com:vml" Requires="v">
                <p:oleObj spid="_x0000_s1027" name="" r:id="rId5" imgW="927100" imgH="279400" progId="Equation.KSEE3">
                  <p:embed/>
                </p:oleObj>
              </mc:Choice>
              <mc:Fallback>
                <p:oleObj name="" r:id="rId5" imgW="927100" imgH="279400" progId="Equation.KSEE3">
                  <p:embed/>
                  <p:pic>
                    <p:nvPicPr>
                      <p:cNvPr id="0" name="图片 1026"/>
                      <p:cNvPicPr/>
                      <p:nvPr/>
                    </p:nvPicPr>
                    <p:blipFill>
                      <a:blip r:embed="rId6"/>
                      <a:stretch>
                        <a:fillRect/>
                      </a:stretch>
                    </p:blipFill>
                    <p:spPr>
                      <a:xfrm>
                        <a:off x="2558415" y="3247390"/>
                        <a:ext cx="1738630" cy="321310"/>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2558415" y="3858260"/>
          <a:ext cx="907415" cy="279400"/>
        </p:xfrm>
        <a:graphic>
          <a:graphicData uri="http://schemas.openxmlformats.org/presentationml/2006/ole">
            <mc:AlternateContent xmlns:mc="http://schemas.openxmlformats.org/markup-compatibility/2006">
              <mc:Choice xmlns:v="urn:schemas-microsoft-com:vml" Requires="v">
                <p:oleObj spid="_x0000_s1028" name="" r:id="rId7" imgW="685800" imgH="279400" progId="Equation.KSEE3">
                  <p:embed/>
                </p:oleObj>
              </mc:Choice>
              <mc:Fallback>
                <p:oleObj name="" r:id="rId7" imgW="685800" imgH="279400" progId="Equation.KSEE3">
                  <p:embed/>
                  <p:pic>
                    <p:nvPicPr>
                      <p:cNvPr id="0" name="图片 1027"/>
                      <p:cNvPicPr/>
                      <p:nvPr/>
                    </p:nvPicPr>
                    <p:blipFill>
                      <a:blip r:embed="rId8"/>
                      <a:stretch>
                        <a:fillRect/>
                      </a:stretch>
                    </p:blipFill>
                    <p:spPr>
                      <a:xfrm>
                        <a:off x="2558415" y="3858260"/>
                        <a:ext cx="907415" cy="279400"/>
                      </a:xfrm>
                      <a:prstGeom prst="rect">
                        <a:avLst/>
                      </a:prstGeom>
                    </p:spPr>
                  </p:pic>
                </p:oleObj>
              </mc:Fallback>
            </mc:AlternateContent>
          </a:graphicData>
        </a:graphic>
      </p:graphicFrame>
      <p:graphicFrame>
        <p:nvGraphicFramePr>
          <p:cNvPr id="8" name="对象 7">
            <a:hlinkClick r:id="" action="ppaction://ole?verb="/>
          </p:cNvPr>
          <p:cNvGraphicFramePr>
            <a:graphicFrameLocks noChangeAspect="1"/>
          </p:cNvGraphicFramePr>
          <p:nvPr/>
        </p:nvGraphicFramePr>
        <p:xfrm>
          <a:off x="2558415" y="4196080"/>
          <a:ext cx="833755" cy="279400"/>
        </p:xfrm>
        <a:graphic>
          <a:graphicData uri="http://schemas.openxmlformats.org/presentationml/2006/ole">
            <mc:AlternateContent xmlns:mc="http://schemas.openxmlformats.org/markup-compatibility/2006">
              <mc:Choice xmlns:v="urn:schemas-microsoft-com:vml" Requires="v">
                <p:oleObj spid="_x0000_s1029" name="" r:id="rId9" imgW="647700" imgH="279400" progId="Equation.KSEE3">
                  <p:embed/>
                </p:oleObj>
              </mc:Choice>
              <mc:Fallback>
                <p:oleObj name="" r:id="rId9" imgW="647700" imgH="279400" progId="Equation.KSEE3">
                  <p:embed/>
                  <p:pic>
                    <p:nvPicPr>
                      <p:cNvPr id="0" name="图片 1028"/>
                      <p:cNvPicPr/>
                      <p:nvPr/>
                    </p:nvPicPr>
                    <p:blipFill>
                      <a:blip r:embed="rId10"/>
                      <a:stretch>
                        <a:fillRect/>
                      </a:stretch>
                    </p:blipFill>
                    <p:spPr>
                      <a:xfrm>
                        <a:off x="2558415" y="4196080"/>
                        <a:ext cx="833755" cy="279400"/>
                      </a:xfrm>
                      <a:prstGeom prst="rect">
                        <a:avLst/>
                      </a:prstGeom>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pPr marL="0" indent="0">
              <a:buNone/>
            </a:pPr>
            <a:r>
              <a:rPr lang="zh-CN" altLang="en-US" sz="1800"/>
              <a:t>U的列由 AAT 的单位化过的特征向量构成</a:t>
            </a:r>
            <a:endParaRPr lang="zh-CN" altLang="en-US" sz="1800"/>
          </a:p>
          <a:p>
            <a:pPr marL="0" indent="0">
              <a:buNone/>
            </a:pPr>
            <a:r>
              <a:rPr lang="zh-CN" altLang="en-US" sz="1800"/>
              <a:t>V的列由 ATA 的单位化过的特征向量构成</a:t>
            </a:r>
            <a:endParaRPr lang="zh-CN" altLang="en-US" sz="1800"/>
          </a:p>
          <a:p>
            <a:pPr marL="0" indent="0">
              <a:buNone/>
            </a:pPr>
            <a:r>
              <a:rPr lang="zh-CN" altLang="en-US" sz="1800"/>
              <a:t>Σ的对角元素来源于 AAT 或 ATA 的特征值的平方根，并且是按从大到小的顺序排列的</a:t>
            </a:r>
            <a:endParaRPr lang="zh-CN" altLang="en-US" sz="1800"/>
          </a:p>
          <a:p>
            <a:pPr marL="0" indent="0">
              <a:buNone/>
            </a:pPr>
            <a:r>
              <a:rPr lang="zh-CN" altLang="en-US" sz="1800"/>
              <a:t>知道了这些，那么求解 SVD 的步骤就显而易见了：</a:t>
            </a:r>
            <a:endParaRPr lang="zh-CN" altLang="en-US" sz="1800"/>
          </a:p>
          <a:p>
            <a:pPr marL="0" indent="0">
              <a:buNone/>
            </a:pPr>
            <a:r>
              <a:rPr lang="zh-CN" altLang="en-US" sz="1800"/>
              <a:t>求 AAT 的特征值和特征向量，用单位化的特征向量构成 U</a:t>
            </a:r>
            <a:endParaRPr lang="zh-CN" altLang="en-US" sz="1800"/>
          </a:p>
          <a:p>
            <a:pPr marL="0" indent="0">
              <a:buNone/>
            </a:pPr>
            <a:r>
              <a:rPr lang="zh-CN" altLang="en-US" sz="1800"/>
              <a:t>求 ATA 的特征值和特征向量，用单位化的特征向量构成 V</a:t>
            </a:r>
            <a:endParaRPr lang="zh-CN" altLang="en-US" sz="1800"/>
          </a:p>
          <a:p>
            <a:pPr marL="0" indent="0">
              <a:buNone/>
            </a:pPr>
            <a:r>
              <a:rPr lang="zh-CN" altLang="en-US" sz="1800"/>
              <a:t>将 AAT 或者 ATA的特征值求平方根，然后构成 Σ</a:t>
            </a:r>
            <a:endParaRPr lang="zh-CN" altLang="en-US" sz="1800"/>
          </a:p>
          <a:p>
            <a:pPr marL="0" indent="0">
              <a:buNone/>
            </a:pPr>
            <a:r>
              <a:rPr lang="zh-CN" altLang="en-US" sz="1800"/>
              <a:t>举例：</a:t>
            </a:r>
            <a:endParaRPr lang="zh-CN" altLang="en-US" sz="1800"/>
          </a:p>
          <a:p>
            <a:pPr marL="0" indent="0">
              <a:buNone/>
            </a:pPr>
            <a:r>
              <a:rPr lang="zh-CN" altLang="en-US" sz="1800"/>
              <a:t>假设</a:t>
            </a:r>
            <a:endParaRPr lang="zh-CN" altLang="en-US" sz="1800"/>
          </a:p>
          <a:p>
            <a:pPr marL="0" indent="0">
              <a:buNone/>
            </a:pPr>
            <a:r>
              <a:rPr lang="zh-CN" altLang="en-US" sz="1800"/>
              <a:t>                        </a:t>
            </a:r>
            <a:endParaRPr lang="zh-CN" altLang="en-US" sz="1800"/>
          </a:p>
        </p:txBody>
      </p:sp>
      <p:pic>
        <p:nvPicPr>
          <p:cNvPr id="4" name="图片 3"/>
          <p:cNvPicPr>
            <a:picLocks noChangeAspect="1"/>
          </p:cNvPicPr>
          <p:nvPr/>
        </p:nvPicPr>
        <p:blipFill>
          <a:blip r:embed="rId1"/>
          <a:stretch>
            <a:fillRect/>
          </a:stretch>
        </p:blipFill>
        <p:spPr>
          <a:xfrm>
            <a:off x="952500" y="4854575"/>
            <a:ext cx="4454525" cy="136652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pPr marL="0" indent="0">
              <a:buNone/>
            </a:pPr>
            <a:r>
              <a:rPr lang="zh-CN" altLang="en-US" sz="1800"/>
              <a:t>那么可以计算得到</a:t>
            </a:r>
            <a:endParaRPr lang="zh-CN" altLang="en-US" sz="1800"/>
          </a:p>
          <a:p>
            <a:pPr marL="0" indent="0">
              <a:buNone/>
            </a:pPr>
            <a:endParaRPr lang="zh-CN" altLang="en-US" sz="1800"/>
          </a:p>
          <a:p>
            <a:pPr marL="0" indent="0">
              <a:buNone/>
            </a:pPr>
            <a:endParaRPr lang="zh-CN" altLang="en-US" sz="1800"/>
          </a:p>
          <a:p>
            <a:pPr marL="0" indent="0">
              <a:buNone/>
            </a:pPr>
            <a:endParaRPr lang="zh-CN" altLang="en-US" sz="1800"/>
          </a:p>
          <a:p>
            <a:pPr marL="0" indent="0">
              <a:buNone/>
            </a:pPr>
            <a:endParaRPr lang="zh-CN" altLang="en-US" sz="1800"/>
          </a:p>
          <a:p>
            <a:pPr marL="0" indent="0">
              <a:buNone/>
            </a:pPr>
            <a:r>
              <a:rPr lang="zh-CN" altLang="en-US" sz="1800"/>
              <a:t>接下来就是求这个矩阵的特征值和特征向量了</a:t>
            </a:r>
            <a:endParaRPr lang="zh-CN" altLang="en-US" sz="1800"/>
          </a:p>
          <a:p>
            <a:pPr marL="0" indent="0">
              <a:buNone/>
            </a:pPr>
            <a:endParaRPr lang="zh-CN" altLang="en-US" sz="1800"/>
          </a:p>
          <a:p>
            <a:pPr marL="0" indent="0">
              <a:buNone/>
            </a:pPr>
            <a:endParaRPr lang="zh-CN" altLang="en-US" sz="1800"/>
          </a:p>
          <a:p>
            <a:pPr marL="0" indent="0">
              <a:buNone/>
            </a:pPr>
            <a:r>
              <a:rPr lang="zh-CN" altLang="en-US" sz="1800"/>
              <a:t>要想该方程组有非零解（即非零特征值），那么系数矩阵 AAT−λE 的行列式必须为 0</a:t>
            </a:r>
            <a:endParaRPr lang="zh-CN" altLang="en-US" sz="1800"/>
          </a:p>
          <a:p>
            <a:pPr marL="0" indent="0">
              <a:buNone/>
            </a:pPr>
            <a:endParaRPr lang="zh-CN" altLang="en-US" sz="1800"/>
          </a:p>
          <a:p>
            <a:pPr marL="0" indent="0">
              <a:buNone/>
            </a:pPr>
            <a:endParaRPr lang="zh-CN" altLang="en-US" sz="1800"/>
          </a:p>
          <a:p>
            <a:pPr marL="0" indent="0">
              <a:buNone/>
            </a:pPr>
            <a:endParaRPr lang="zh-CN" altLang="en-US" sz="1800"/>
          </a:p>
          <a:p>
            <a:pPr marL="0" indent="0">
              <a:buNone/>
            </a:pPr>
            <a:endParaRPr lang="zh-CN" altLang="en-US" sz="1800"/>
          </a:p>
        </p:txBody>
      </p:sp>
      <p:pic>
        <p:nvPicPr>
          <p:cNvPr id="4" name="图片 3"/>
          <p:cNvPicPr>
            <a:picLocks noChangeAspect="1"/>
          </p:cNvPicPr>
          <p:nvPr/>
        </p:nvPicPr>
        <p:blipFill>
          <a:blip r:embed="rId1"/>
          <a:stretch>
            <a:fillRect/>
          </a:stretch>
        </p:blipFill>
        <p:spPr>
          <a:xfrm>
            <a:off x="1887855" y="2035175"/>
            <a:ext cx="3171190" cy="972820"/>
          </a:xfrm>
          <a:prstGeom prst="rect">
            <a:avLst/>
          </a:prstGeom>
        </p:spPr>
      </p:pic>
      <p:pic>
        <p:nvPicPr>
          <p:cNvPr id="5" name="图片 4"/>
          <p:cNvPicPr>
            <a:picLocks noChangeAspect="1"/>
          </p:cNvPicPr>
          <p:nvPr/>
        </p:nvPicPr>
        <p:blipFill>
          <a:blip r:embed="rId2"/>
          <a:stretch>
            <a:fillRect/>
          </a:stretch>
        </p:blipFill>
        <p:spPr>
          <a:xfrm>
            <a:off x="1483360" y="3627120"/>
            <a:ext cx="4808220" cy="632460"/>
          </a:xfrm>
          <a:prstGeom prst="rect">
            <a:avLst/>
          </a:prstGeom>
        </p:spPr>
      </p:pic>
      <p:pic>
        <p:nvPicPr>
          <p:cNvPr id="6" name="图片 5"/>
          <p:cNvPicPr>
            <a:picLocks noChangeAspect="1"/>
          </p:cNvPicPr>
          <p:nvPr/>
        </p:nvPicPr>
        <p:blipFill>
          <a:blip r:embed="rId3"/>
          <a:stretch>
            <a:fillRect/>
          </a:stretch>
        </p:blipFill>
        <p:spPr>
          <a:xfrm>
            <a:off x="937895" y="4809490"/>
            <a:ext cx="6751320" cy="161544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normAutofit lnSpcReduction="10000"/>
          </a:bodyPr>
          <a:p>
            <a:pPr marL="0" indent="0">
              <a:buNone/>
            </a:pPr>
            <a:r>
              <a:rPr lang="zh-CN" altLang="en-US" sz="1400"/>
              <a:t>可以得到 λ1≈29.86606875，λ2≈0.13393125，λ3=λ4=0，有 4 个特征值，因为特征多项式 |AAT−λE|是一个 4 次多项式。对应的单位化过的特征向量为</a:t>
            </a:r>
            <a:endParaRPr lang="zh-CN" altLang="en-US" sz="1800"/>
          </a:p>
          <a:p>
            <a:pPr marL="0" indent="0">
              <a:buNone/>
            </a:pPr>
            <a:endParaRPr lang="zh-CN" altLang="en-US" sz="1800"/>
          </a:p>
          <a:p>
            <a:pPr marL="0" indent="0">
              <a:buNone/>
            </a:pPr>
            <a:endParaRPr lang="zh-CN" altLang="en-US" sz="1800"/>
          </a:p>
          <a:p>
            <a:pPr marL="0" indent="0">
              <a:buNone/>
            </a:pPr>
            <a:endParaRPr lang="zh-CN" altLang="en-US" sz="1800"/>
          </a:p>
          <a:p>
            <a:pPr marL="0" indent="0">
              <a:buNone/>
            </a:pPr>
            <a:endParaRPr lang="zh-CN" altLang="en-US" sz="1800"/>
          </a:p>
          <a:p>
            <a:pPr marL="0" indent="0">
              <a:buNone/>
            </a:pPr>
            <a:endParaRPr lang="zh-CN" altLang="en-US" sz="1800"/>
          </a:p>
          <a:p>
            <a:pPr marL="0" indent="0">
              <a:buNone/>
            </a:pPr>
            <a:endParaRPr lang="zh-CN" altLang="en-US" sz="1400"/>
          </a:p>
          <a:p>
            <a:pPr marL="0" indent="0">
              <a:buNone/>
            </a:pPr>
            <a:r>
              <a:rPr lang="zh-CN" altLang="en-US" sz="1400"/>
              <a:t>这就是矩阵 U了。</a:t>
            </a:r>
            <a:endParaRPr lang="zh-CN" altLang="en-US" sz="1400"/>
          </a:p>
          <a:p>
            <a:pPr marL="0" indent="0">
              <a:buNone/>
            </a:pPr>
            <a:r>
              <a:rPr lang="zh-CN" altLang="en-US" sz="1400"/>
              <a:t>同样的过程求解 ATA 的特征值和特征向量，求得 λ1≈0.13393125，λ2≈29.86606875，将特征值降序排列后对应的单位化过的特征向量为</a:t>
            </a:r>
            <a:endParaRPr lang="zh-CN" altLang="en-US" sz="1400"/>
          </a:p>
          <a:p>
            <a:pPr marL="0" indent="0">
              <a:buNone/>
            </a:pPr>
            <a:endParaRPr lang="zh-CN" altLang="en-US" sz="1400"/>
          </a:p>
          <a:p>
            <a:pPr marL="0" indent="0">
              <a:buNone/>
            </a:pPr>
            <a:endParaRPr lang="zh-CN" altLang="en-US" sz="1400"/>
          </a:p>
          <a:p>
            <a:pPr marL="0" indent="0">
              <a:buNone/>
            </a:pPr>
            <a:endParaRPr lang="zh-CN" altLang="en-US" sz="1400"/>
          </a:p>
          <a:p>
            <a:pPr marL="0" indent="0">
              <a:buNone/>
            </a:pPr>
            <a:endParaRPr lang="zh-CN" altLang="en-US" sz="1400"/>
          </a:p>
          <a:p>
            <a:pPr marL="0" indent="0">
              <a:buNone/>
            </a:pPr>
            <a:endParaRPr lang="zh-CN" altLang="en-US" sz="1400"/>
          </a:p>
          <a:p>
            <a:pPr marL="0" indent="0">
              <a:buNone/>
            </a:pPr>
            <a:endParaRPr lang="zh-CN" altLang="en-US" sz="1400"/>
          </a:p>
          <a:p>
            <a:pPr marL="0" indent="0">
              <a:buNone/>
            </a:pPr>
            <a:r>
              <a:rPr lang="zh-CN" altLang="en-US" sz="1400"/>
              <a:t>这就是矩阵 V了。</a:t>
            </a:r>
            <a:endParaRPr lang="zh-CN" altLang="en-US" sz="1400"/>
          </a:p>
          <a:p>
            <a:pPr marL="0" indent="0">
              <a:buNone/>
            </a:pPr>
            <a:endParaRPr lang="zh-CN" altLang="en-US" sz="1800"/>
          </a:p>
          <a:p>
            <a:pPr marL="0" indent="0">
              <a:buNone/>
            </a:pPr>
            <a:endParaRPr lang="zh-CN" altLang="en-US" sz="1800"/>
          </a:p>
          <a:p>
            <a:pPr marL="0" indent="0">
              <a:buNone/>
            </a:pPr>
            <a:endParaRPr lang="zh-CN" altLang="en-US" sz="1800"/>
          </a:p>
        </p:txBody>
      </p:sp>
      <p:pic>
        <p:nvPicPr>
          <p:cNvPr id="4" name="图片 3"/>
          <p:cNvPicPr>
            <a:picLocks noChangeAspect="1"/>
          </p:cNvPicPr>
          <p:nvPr/>
        </p:nvPicPr>
        <p:blipFill>
          <a:blip r:embed="rId1"/>
          <a:stretch>
            <a:fillRect/>
          </a:stretch>
        </p:blipFill>
        <p:spPr>
          <a:xfrm>
            <a:off x="1540510" y="2153920"/>
            <a:ext cx="5929630" cy="1637030"/>
          </a:xfrm>
          <a:prstGeom prst="rect">
            <a:avLst/>
          </a:prstGeom>
        </p:spPr>
      </p:pic>
      <p:pic>
        <p:nvPicPr>
          <p:cNvPr id="5" name="图片 4"/>
          <p:cNvPicPr>
            <a:picLocks noChangeAspect="1"/>
          </p:cNvPicPr>
          <p:nvPr/>
        </p:nvPicPr>
        <p:blipFill>
          <a:blip r:embed="rId2"/>
          <a:stretch>
            <a:fillRect/>
          </a:stretch>
        </p:blipFill>
        <p:spPr>
          <a:xfrm>
            <a:off x="2409825" y="4735195"/>
            <a:ext cx="3816350" cy="113157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a:xfrm>
            <a:off x="457835" y="1111250"/>
            <a:ext cx="8228965" cy="5175250"/>
          </a:xfrm>
        </p:spPr>
        <p:txBody>
          <a:bodyPr/>
          <a:p>
            <a:pPr marL="0" indent="0">
              <a:buNone/>
            </a:pPr>
            <a:r>
              <a:rPr lang="zh-CN" altLang="en-US" sz="1800"/>
              <a:t>而矩阵 Σ 根据上面说的为特征值的平方根构成的对角矩阵</a:t>
            </a:r>
            <a:endParaRPr lang="zh-CN" altLang="en-US" sz="1800"/>
          </a:p>
          <a:p>
            <a:pPr marL="0" indent="0">
              <a:buNone/>
            </a:pPr>
            <a:endParaRPr lang="zh-CN" altLang="en-US" sz="1800"/>
          </a:p>
          <a:p>
            <a:pPr marL="0" indent="0">
              <a:buNone/>
            </a:pPr>
            <a:endParaRPr lang="zh-CN" altLang="en-US" sz="1800"/>
          </a:p>
          <a:p>
            <a:pPr marL="0" indent="0">
              <a:buNone/>
            </a:pPr>
            <a:endParaRPr lang="zh-CN" altLang="en-US" sz="1800"/>
          </a:p>
          <a:p>
            <a:pPr marL="0" indent="0">
              <a:buNone/>
            </a:pPr>
            <a:endParaRPr lang="zh-CN" altLang="en-US" sz="1800"/>
          </a:p>
          <a:p>
            <a:pPr marL="0" indent="0">
              <a:buNone/>
            </a:pPr>
            <a:endParaRPr lang="zh-CN" altLang="en-US" sz="1800"/>
          </a:p>
          <a:p>
            <a:pPr marL="0" indent="0">
              <a:buNone/>
            </a:pPr>
            <a:r>
              <a:rPr lang="zh-CN" altLang="en-US" sz="1800"/>
              <a:t>到此，SVD 分解就结束了，原来的矩阵 A就被分解成了 3 个矩阵的乘积。</a:t>
            </a:r>
            <a:endParaRPr lang="zh-CN" altLang="en-US" sz="1800"/>
          </a:p>
          <a:p>
            <a:pPr marL="0" indent="0">
              <a:buNone/>
            </a:pPr>
            <a:endParaRPr lang="zh-CN" altLang="en-US" sz="1800"/>
          </a:p>
          <a:p>
            <a:pPr marL="0" indent="0">
              <a:buNone/>
            </a:pPr>
            <a:endParaRPr lang="zh-CN" altLang="en-US" sz="1800"/>
          </a:p>
        </p:txBody>
      </p:sp>
      <p:pic>
        <p:nvPicPr>
          <p:cNvPr id="4" name="图片 3"/>
          <p:cNvPicPr>
            <a:picLocks noChangeAspect="1"/>
          </p:cNvPicPr>
          <p:nvPr/>
        </p:nvPicPr>
        <p:blipFill>
          <a:blip r:embed="rId1"/>
          <a:stretch>
            <a:fillRect/>
          </a:stretch>
        </p:blipFill>
        <p:spPr>
          <a:xfrm>
            <a:off x="2201545" y="1608455"/>
            <a:ext cx="4259580" cy="1310640"/>
          </a:xfrm>
          <a:prstGeom prst="rect">
            <a:avLst/>
          </a:prstGeom>
        </p:spPr>
      </p:pic>
      <p:pic>
        <p:nvPicPr>
          <p:cNvPr id="5" name="图片 4"/>
          <p:cNvPicPr>
            <a:picLocks noChangeAspect="1"/>
          </p:cNvPicPr>
          <p:nvPr/>
        </p:nvPicPr>
        <p:blipFill>
          <a:blip r:embed="rId2"/>
          <a:stretch>
            <a:fillRect/>
          </a:stretch>
        </p:blipFill>
        <p:spPr>
          <a:xfrm>
            <a:off x="146685" y="4077335"/>
            <a:ext cx="8875395" cy="206438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对角阵</a:t>
            </a:r>
            <a:endParaRPr lang="zh-CN" altLang="en-US" dirty="0"/>
          </a:p>
        </p:txBody>
      </p:sp>
      <p:sp>
        <p:nvSpPr>
          <p:cNvPr id="3" name="内容占位符 2"/>
          <p:cNvSpPr>
            <a:spLocks noGrp="1"/>
          </p:cNvSpPr>
          <p:nvPr>
            <p:ph idx="1"/>
          </p:nvPr>
        </p:nvSpPr>
        <p:spPr/>
        <p:txBody>
          <a:bodyPr>
            <a:normAutofit fontScale="77500" lnSpcReduction="20000"/>
          </a:bodyPr>
          <a:lstStyle/>
          <a:p>
            <a:pPr marL="0" indent="0">
              <a:buNone/>
            </a:pPr>
            <a:r>
              <a:rPr lang="zh-CN" altLang="en-US" dirty="0" smtClean="0"/>
              <a:t>一、定义</a:t>
            </a:r>
            <a:endParaRPr lang="en-US" altLang="zh-CN" dirty="0" smtClean="0"/>
          </a:p>
          <a:p>
            <a:pPr marL="0" indent="0">
              <a:buNone/>
            </a:pPr>
            <a:r>
              <a:rPr lang="zh-CN" altLang="en-US" sz="2200" dirty="0"/>
              <a:t>只有对角线上有非</a:t>
            </a:r>
            <a:r>
              <a:rPr lang="en-US" altLang="zh-CN" sz="2200" dirty="0"/>
              <a:t>0</a:t>
            </a:r>
            <a:r>
              <a:rPr lang="zh-CN" altLang="en-US" sz="2200" dirty="0"/>
              <a:t>元素的矩阵称为</a:t>
            </a:r>
            <a:r>
              <a:rPr lang="zh-CN" altLang="en-US" sz="2200" b="1" dirty="0"/>
              <a:t>对角矩阵</a:t>
            </a:r>
            <a:r>
              <a:rPr lang="zh-CN" altLang="en-US" sz="2200" dirty="0"/>
              <a:t>，或说若一个方阵除了主对角线上的元素外，其余元素都等于零，则称之为</a:t>
            </a:r>
            <a:r>
              <a:rPr lang="zh-CN" altLang="en-US" sz="2200" b="1" dirty="0"/>
              <a:t>对角阵</a:t>
            </a:r>
            <a:r>
              <a:rPr lang="zh-CN" altLang="en-US" sz="2200" dirty="0"/>
              <a:t>，其形状</a:t>
            </a:r>
            <a:r>
              <a:rPr lang="zh-CN" altLang="en-US" sz="2200" dirty="0" smtClean="0"/>
              <a:t>为</a:t>
            </a:r>
            <a:endParaRPr lang="en-US" altLang="zh-CN" sz="2200" dirty="0" smtClean="0"/>
          </a:p>
          <a:p>
            <a:pPr marL="0" indent="0">
              <a:buNone/>
            </a:pPr>
            <a:r>
              <a:rPr lang="en-US" altLang="zh-CN" sz="2200" dirty="0"/>
              <a:t> </a:t>
            </a:r>
            <a:r>
              <a:rPr lang="en-US" altLang="zh-CN" sz="2200" dirty="0" smtClean="0"/>
              <a:t>  </a:t>
            </a:r>
            <a:endParaRPr lang="en-US" altLang="zh-CN" sz="2200" dirty="0" smtClean="0"/>
          </a:p>
          <a:p>
            <a:pPr marL="0" indent="0">
              <a:buNone/>
            </a:pPr>
            <a:r>
              <a:rPr lang="en-US" altLang="zh-CN" sz="2000" dirty="0"/>
              <a:t> </a:t>
            </a:r>
            <a:r>
              <a:rPr lang="en-US" altLang="zh-CN" sz="2000" dirty="0" smtClean="0"/>
              <a:t>             </a:t>
            </a:r>
            <a:endParaRPr lang="en-US" altLang="zh-CN" sz="2000" dirty="0" smtClean="0"/>
          </a:p>
          <a:p>
            <a:pPr marL="0" indent="0">
              <a:buNone/>
            </a:pPr>
            <a:r>
              <a:rPr lang="en-US" altLang="zh-CN" sz="2000" dirty="0"/>
              <a:t> </a:t>
            </a:r>
            <a:r>
              <a:rPr lang="en-US" altLang="zh-CN" sz="2000" dirty="0" smtClean="0"/>
              <a:t>         </a:t>
            </a:r>
            <a:endParaRPr lang="en-US" altLang="zh-CN" sz="2000" dirty="0" smtClean="0"/>
          </a:p>
          <a:p>
            <a:pPr marL="0" indent="0">
              <a:buNone/>
            </a:pPr>
            <a:endParaRPr lang="en-US" altLang="zh-CN" sz="2200" dirty="0" smtClean="0">
              <a:solidFill>
                <a:srgbClr val="333333"/>
              </a:solidFill>
              <a:latin typeface="Arial" panose="020B0604020202020204"/>
            </a:endParaRPr>
          </a:p>
          <a:p>
            <a:pPr marL="0" indent="0">
              <a:buNone/>
            </a:pPr>
            <a:endParaRPr lang="en-US" altLang="zh-CN" sz="2200" dirty="0" smtClean="0">
              <a:solidFill>
                <a:srgbClr val="333333"/>
              </a:solidFill>
              <a:latin typeface="Arial" panose="020B0604020202020204"/>
            </a:endParaRPr>
          </a:p>
          <a:p>
            <a:pPr marL="0" indent="0">
              <a:buNone/>
            </a:pPr>
            <a:endParaRPr lang="en-US" altLang="zh-CN" sz="2200" dirty="0">
              <a:solidFill>
                <a:srgbClr val="333333"/>
              </a:solidFill>
              <a:latin typeface="Arial" panose="020B0604020202020204"/>
            </a:endParaRPr>
          </a:p>
          <a:p>
            <a:pPr marL="0" indent="0">
              <a:buNone/>
            </a:pPr>
            <a:endParaRPr lang="en-US" altLang="zh-CN" sz="2200" dirty="0" smtClean="0">
              <a:solidFill>
                <a:srgbClr val="333333"/>
              </a:solidFill>
              <a:latin typeface="Arial" panose="020B0604020202020204"/>
            </a:endParaRPr>
          </a:p>
          <a:p>
            <a:pPr marL="0" indent="0">
              <a:buNone/>
            </a:pPr>
            <a:endParaRPr lang="en-US" altLang="zh-CN" sz="2200" dirty="0" smtClean="0">
              <a:solidFill>
                <a:srgbClr val="333333"/>
              </a:solidFill>
              <a:latin typeface="Arial" panose="020B0604020202020204"/>
            </a:endParaRPr>
          </a:p>
          <a:p>
            <a:pPr marL="0" indent="0">
              <a:buNone/>
            </a:pPr>
            <a:r>
              <a:rPr lang="zh-CN" altLang="en-US" sz="2200" dirty="0" smtClean="0">
                <a:solidFill>
                  <a:srgbClr val="333333"/>
                </a:solidFill>
                <a:latin typeface="Arial" panose="020B0604020202020204"/>
              </a:rPr>
              <a:t>简称为：</a:t>
            </a:r>
            <a:r>
              <a:rPr lang="zh-CN" altLang="en-US" dirty="0"/>
              <a:t> </a:t>
            </a:r>
            <a:endParaRPr lang="zh-CN" altLang="en-US" dirty="0"/>
          </a:p>
          <a:p>
            <a:pPr marL="0" indent="0">
              <a:buNone/>
            </a:pPr>
            <a:endParaRPr lang="en-US" altLang="zh-CN" sz="2000" dirty="0" smtClean="0"/>
          </a:p>
          <a:p>
            <a:pPr marL="0" indent="0">
              <a:buNone/>
            </a:pPr>
            <a:r>
              <a:rPr lang="zh-CN" altLang="en-US" sz="2000" dirty="0"/>
              <a:t>对角线上的元素相等的对角矩阵称为</a:t>
            </a:r>
            <a:r>
              <a:rPr lang="zh-CN" altLang="en-US" sz="2000" b="1" dirty="0"/>
              <a:t>数量矩阵</a:t>
            </a:r>
            <a:r>
              <a:rPr lang="zh-CN" altLang="en-US" sz="2000" dirty="0" smtClean="0"/>
              <a:t>，                       </a:t>
            </a:r>
            <a:endParaRPr lang="en-US" altLang="zh-CN" sz="2000" dirty="0" smtClean="0"/>
          </a:p>
          <a:p>
            <a:pPr marL="0" indent="0">
              <a:buNone/>
            </a:pPr>
            <a:r>
              <a:rPr lang="zh-CN" altLang="en-US" sz="2000" dirty="0" smtClean="0"/>
              <a:t>对角线</a:t>
            </a:r>
            <a:r>
              <a:rPr lang="zh-CN" altLang="en-US" sz="2000" dirty="0"/>
              <a:t>上的元素都为</a:t>
            </a:r>
            <a:r>
              <a:rPr lang="en-US" altLang="zh-CN" sz="2000" dirty="0"/>
              <a:t>1</a:t>
            </a:r>
            <a:r>
              <a:rPr lang="zh-CN" altLang="en-US" sz="2000" dirty="0"/>
              <a:t>的</a:t>
            </a:r>
            <a:r>
              <a:rPr lang="en-US" altLang="zh-CN" sz="2000" dirty="0"/>
              <a:t>n</a:t>
            </a:r>
            <a:r>
              <a:rPr lang="zh-CN" altLang="en-US" sz="2000" dirty="0"/>
              <a:t>阶对角（矩）阵</a:t>
            </a:r>
            <a:r>
              <a:rPr lang="zh-CN" altLang="en-US" sz="2000" dirty="0" smtClean="0"/>
              <a:t>称为</a:t>
            </a:r>
            <a:endParaRPr lang="en-US" altLang="zh-CN" sz="2000" dirty="0" smtClean="0"/>
          </a:p>
          <a:p>
            <a:pPr marL="0" indent="0">
              <a:buNone/>
            </a:pPr>
            <a:r>
              <a:rPr lang="zh-CN" altLang="en-US" sz="2000" b="1" dirty="0" smtClean="0"/>
              <a:t>单位</a:t>
            </a:r>
            <a:r>
              <a:rPr lang="zh-CN" altLang="en-US" sz="2000" b="1" dirty="0"/>
              <a:t>（矩）阵</a:t>
            </a:r>
            <a:r>
              <a:rPr lang="zh-CN" altLang="en-US" sz="2000" dirty="0"/>
              <a:t>，记作  </a:t>
            </a:r>
            <a:endParaRPr lang="zh-CN" altLang="en-US" sz="2000" dirty="0"/>
          </a:p>
          <a:p>
            <a:r>
              <a:rPr lang="zh-CN" altLang="en-US" sz="2000" dirty="0"/>
              <a:t>：</a:t>
            </a:r>
            <a:endParaRPr lang="zh-CN" altLang="en-US" sz="2000" dirty="0"/>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843808" y="2932885"/>
            <a:ext cx="2433042" cy="1144187"/>
          </a:xfrm>
          <a:prstGeom prst="rect">
            <a:avLst/>
          </a:prstGeom>
        </p:spPr>
      </p:pic>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664" y="4563090"/>
            <a:ext cx="2736304" cy="265813"/>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3519" y="5622177"/>
            <a:ext cx="193928" cy="181808"/>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32831" y="4828903"/>
            <a:ext cx="2636806" cy="155242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zh-CN" altLang="en-US" sz="2800"/>
              <a:t>推荐系统</a:t>
            </a:r>
            <a:endParaRPr lang="zh-CN" altLang="en-US" sz="2800"/>
          </a:p>
        </p:txBody>
      </p:sp>
      <p:sp>
        <p:nvSpPr>
          <p:cNvPr id="3" name="内容占位符 2"/>
          <p:cNvSpPr>
            <a:spLocks noGrp="1"/>
          </p:cNvSpPr>
          <p:nvPr>
            <p:ph idx="1"/>
          </p:nvPr>
        </p:nvSpPr>
        <p:spPr>
          <a:xfrm>
            <a:off x="457200" y="1417955"/>
            <a:ext cx="8229600" cy="4868545"/>
          </a:xfrm>
        </p:spPr>
        <p:txBody>
          <a:bodyPr>
            <a:normAutofit fontScale="70000"/>
          </a:bodyPr>
          <a:p>
            <a:pPr marL="0" indent="0">
              <a:buNone/>
            </a:pPr>
            <a:r>
              <a:rPr lang="zh-CN" altLang="en-US" sz="2400"/>
              <a:t>背景</a:t>
            </a:r>
            <a:endParaRPr lang="zh-CN" altLang="en-US" sz="2400"/>
          </a:p>
          <a:p>
            <a:pPr marL="0" indent="0">
              <a:buNone/>
            </a:pPr>
            <a:r>
              <a:rPr lang="zh-CN" altLang="en-US" sz="2400"/>
              <a:t>随着互联网行业的井喷式发展，获取信息的方式越来越多，人们从主动获取信息逐渐变成了被动接受信息，信息量也在以几何倍数式爆发增长。举一个例子，PC时代用google reader，常常有上千条未读博客更新；如今的微信公众号，也有大量的红点未阅读。垃圾信息越来越多，导致用户获取有价值信息的成本大大增加。为了解决这个问题，我个人就采取了比较极端的做法：直接忽略所有推送消息的入口。但在很多时候，有效信息的获取速度极其重要。</a:t>
            </a:r>
            <a:endParaRPr lang="zh-CN" altLang="en-US" sz="2400"/>
          </a:p>
          <a:p>
            <a:pPr marL="0" indent="0">
              <a:buNone/>
            </a:pPr>
            <a:r>
              <a:rPr lang="zh-CN" altLang="en-US" sz="2400"/>
              <a:t>由于信息的爆炸式增长，对信息获取的有效性，针对性的需求也就自然出现了。推荐系统应运而生。</a:t>
            </a:r>
            <a:endParaRPr lang="zh-CN" altLang="en-US" sz="2400"/>
          </a:p>
          <a:p>
            <a:pPr marL="0" indent="0">
              <a:buNone/>
            </a:pPr>
            <a:r>
              <a:rPr lang="zh-CN" altLang="en-US" sz="2400"/>
              <a:t>推荐形式</a:t>
            </a:r>
            <a:endParaRPr lang="zh-CN" altLang="en-US" sz="2400"/>
          </a:p>
          <a:p>
            <a:pPr marL="0" indent="0">
              <a:buNone/>
            </a:pPr>
            <a:r>
              <a:rPr lang="zh-CN" altLang="en-US" sz="2400"/>
              <a:t>电商网站常见的推荐形式包括三种： </a:t>
            </a:r>
            <a:endParaRPr lang="zh-CN" altLang="en-US" sz="2400"/>
          </a:p>
          <a:p>
            <a:pPr marL="0" indent="0">
              <a:buNone/>
            </a:pPr>
            <a:r>
              <a:rPr lang="zh-CN" altLang="en-US" sz="2400"/>
              <a:t>- 针对用户的浏览、搜索等行为所做的相关推荐； </a:t>
            </a:r>
            <a:endParaRPr lang="zh-CN" altLang="en-US" sz="2400"/>
          </a:p>
          <a:p>
            <a:pPr marL="0" indent="0">
              <a:buNone/>
            </a:pPr>
            <a:r>
              <a:rPr lang="zh-CN" altLang="en-US" sz="2400"/>
              <a:t>- 根据购物车或物品收藏所做的相似物品推荐； </a:t>
            </a:r>
            <a:endParaRPr lang="zh-CN" altLang="en-US" sz="2400"/>
          </a:p>
          <a:p>
            <a:pPr marL="0" indent="0">
              <a:buNone/>
            </a:pPr>
            <a:r>
              <a:rPr lang="zh-CN" altLang="en-US" sz="2400"/>
              <a:t>- 根据历史会员购买行为记录，利用推荐机制做EDM或会员营销。</a:t>
            </a:r>
            <a:endParaRPr lang="zh-CN" altLang="en-US" sz="2400"/>
          </a:p>
          <a:p>
            <a:pPr marL="0" indent="0">
              <a:buNone/>
            </a:pPr>
            <a:r>
              <a:rPr lang="zh-CN" altLang="en-US" sz="2400"/>
              <a:t>前面2种表现形式是大家可以在网站上看到，而第3种表现形式只有体验后才能知晓，一封邮件，一条短信，一条站内消息都是它的表现方式。</a:t>
            </a:r>
            <a:endParaRPr lang="zh-CN" altLang="en-US" sz="2400"/>
          </a:p>
          <a:p>
            <a:pPr marL="0" indent="0">
              <a:buNone/>
            </a:pPr>
            <a:endParaRPr lang="zh-CN" altLang="en-US" sz="20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6565" y="274955"/>
            <a:ext cx="8230235" cy="920750"/>
          </a:xfrm>
        </p:spPr>
        <p:txBody>
          <a:bodyPr/>
          <a:p>
            <a:pPr algn="l"/>
            <a:r>
              <a:rPr lang="zh-CN" altLang="en-US" sz="2400">
                <a:sym typeface="+mn-ea"/>
              </a:rPr>
              <a:t>推荐系统的架构</a:t>
            </a:r>
            <a:endParaRPr lang="zh-CN" altLang="en-US" sz="2400"/>
          </a:p>
        </p:txBody>
      </p:sp>
      <p:sp>
        <p:nvSpPr>
          <p:cNvPr id="3" name="内容占位符 2"/>
          <p:cNvSpPr>
            <a:spLocks noGrp="1"/>
          </p:cNvSpPr>
          <p:nvPr>
            <p:ph idx="1"/>
          </p:nvPr>
        </p:nvSpPr>
        <p:spPr>
          <a:xfrm>
            <a:off x="278765" y="1036320"/>
            <a:ext cx="8230235" cy="5241290"/>
          </a:xfrm>
        </p:spPr>
        <p:txBody>
          <a:bodyPr>
            <a:normAutofit fontScale="25000"/>
          </a:bodyPr>
          <a:p>
            <a:pPr marL="0" indent="0">
              <a:buNone/>
            </a:pPr>
            <a:r>
              <a:rPr lang="zh-CN" altLang="en-US" sz="7200"/>
              <a:t>推荐系统常见的架构体系如下：</a:t>
            </a:r>
            <a:endParaRPr lang="zh-CN" altLang="en-US" sz="6000"/>
          </a:p>
          <a:p>
            <a:pPr marL="0" indent="0">
              <a:buNone/>
            </a:pPr>
            <a:endParaRPr lang="zh-CN" altLang="en-US" sz="6000"/>
          </a:p>
          <a:p>
            <a:pPr marL="0" indent="0">
              <a:buNone/>
            </a:pPr>
            <a:endParaRPr lang="zh-CN" altLang="en-US" sz="2000"/>
          </a:p>
          <a:p>
            <a:pPr marL="0" indent="0">
              <a:buNone/>
            </a:pPr>
            <a:endParaRPr lang="zh-CN" altLang="en-US" sz="2000"/>
          </a:p>
          <a:p>
            <a:pPr marL="0" indent="0">
              <a:buNone/>
            </a:pPr>
            <a:endParaRPr lang="zh-CN" altLang="en-US" sz="2000"/>
          </a:p>
          <a:p>
            <a:pPr marL="0" indent="0">
              <a:buNone/>
            </a:pPr>
            <a:endParaRPr lang="zh-CN" altLang="en-US" sz="2000"/>
          </a:p>
          <a:p>
            <a:pPr marL="0" indent="0">
              <a:buNone/>
            </a:pPr>
            <a:endParaRPr lang="zh-CN" altLang="en-US" sz="2000"/>
          </a:p>
          <a:p>
            <a:pPr marL="0" indent="0">
              <a:buNone/>
            </a:pPr>
            <a:endParaRPr lang="zh-CN" altLang="en-US" sz="2000"/>
          </a:p>
          <a:p>
            <a:pPr marL="0" indent="0">
              <a:buNone/>
            </a:pPr>
            <a:endParaRPr lang="zh-CN" altLang="en-US" sz="2000"/>
          </a:p>
          <a:p>
            <a:pPr marL="0" indent="0">
              <a:buNone/>
            </a:pPr>
            <a:endParaRPr lang="zh-CN" altLang="en-US" sz="2000"/>
          </a:p>
          <a:p>
            <a:pPr marL="0" indent="0">
              <a:buNone/>
            </a:pPr>
            <a:endParaRPr lang="zh-CN" altLang="en-US" sz="2000"/>
          </a:p>
          <a:p>
            <a:pPr marL="0" indent="0">
              <a:buNone/>
            </a:pPr>
            <a:endParaRPr lang="zh-CN" altLang="en-US" sz="2000"/>
          </a:p>
          <a:p>
            <a:pPr marL="0" indent="0">
              <a:buNone/>
            </a:pPr>
            <a:endParaRPr lang="zh-CN" altLang="en-US" sz="2000"/>
          </a:p>
          <a:p>
            <a:pPr marL="0" indent="0">
              <a:buNone/>
            </a:pPr>
            <a:endParaRPr lang="zh-CN" altLang="en-US" sz="2000"/>
          </a:p>
          <a:p>
            <a:pPr marL="0" indent="0">
              <a:buNone/>
            </a:pPr>
            <a:endParaRPr lang="zh-CN" altLang="en-US" sz="2000"/>
          </a:p>
          <a:p>
            <a:pPr marL="0" indent="0">
              <a:buNone/>
            </a:pPr>
            <a:endParaRPr lang="zh-CN" altLang="en-US" sz="2000"/>
          </a:p>
          <a:p>
            <a:pPr marL="0" indent="0">
              <a:buNone/>
            </a:pPr>
            <a:endParaRPr lang="zh-CN" altLang="en-US" sz="2000"/>
          </a:p>
          <a:p>
            <a:pPr marL="0" indent="0">
              <a:buNone/>
            </a:pPr>
            <a:endParaRPr lang="zh-CN" altLang="en-US" sz="2000"/>
          </a:p>
          <a:p>
            <a:pPr marL="0" indent="0">
              <a:buNone/>
            </a:pPr>
            <a:endParaRPr lang="zh-CN" altLang="en-US" sz="2000"/>
          </a:p>
          <a:p>
            <a:pPr marL="0" indent="0">
              <a:buNone/>
            </a:pPr>
            <a:endParaRPr lang="zh-CN" altLang="en-US" sz="2800"/>
          </a:p>
          <a:p>
            <a:pPr marL="0" indent="0">
              <a:buNone/>
            </a:pPr>
            <a:endParaRPr lang="zh-CN" altLang="en-US" sz="2800"/>
          </a:p>
          <a:p>
            <a:pPr marL="0" indent="0">
              <a:buNone/>
            </a:pPr>
            <a:endParaRPr lang="zh-CN" altLang="en-US" sz="2800"/>
          </a:p>
          <a:p>
            <a:pPr marL="0" indent="0">
              <a:buNone/>
            </a:pPr>
            <a:endParaRPr lang="zh-CN" altLang="en-US" sz="2800"/>
          </a:p>
          <a:p>
            <a:pPr marL="0" indent="0">
              <a:buNone/>
            </a:pPr>
            <a:endParaRPr lang="zh-CN" altLang="en-US" sz="2800"/>
          </a:p>
          <a:p>
            <a:pPr marL="0" indent="0">
              <a:buNone/>
            </a:pPr>
            <a:r>
              <a:rPr lang="zh-CN" altLang="en-US" sz="6000"/>
              <a:t>从架构图可以看出，一个简单的推荐系统通常包括三个部分</a:t>
            </a:r>
            <a:endParaRPr lang="zh-CN" altLang="en-US" sz="6000"/>
          </a:p>
          <a:p>
            <a:pPr marL="0" indent="0">
              <a:buNone/>
            </a:pPr>
            <a:r>
              <a:rPr lang="zh-CN" altLang="en-US" sz="6000"/>
              <a:t>数据来源 </a:t>
            </a:r>
            <a:endParaRPr lang="zh-CN" altLang="en-US" sz="6000"/>
          </a:p>
          <a:p>
            <a:pPr marL="0" indent="0">
              <a:buNone/>
            </a:pPr>
            <a:r>
              <a:rPr lang="zh-CN" altLang="en-US" sz="6000"/>
              <a:t>该部分至少包括三部分内容:</a:t>
            </a:r>
            <a:endParaRPr lang="zh-CN" altLang="en-US" sz="6000"/>
          </a:p>
          <a:p>
            <a:pPr marL="0" indent="0">
              <a:buNone/>
            </a:pPr>
            <a:r>
              <a:rPr lang="zh-CN" altLang="en-US" sz="6000"/>
              <a:t>（1）物品信息 </a:t>
            </a:r>
            <a:endParaRPr lang="zh-CN" altLang="en-US" sz="6000"/>
          </a:p>
          <a:p>
            <a:pPr marL="0" indent="0">
              <a:buNone/>
            </a:pPr>
            <a:r>
              <a:rPr lang="zh-CN" altLang="en-US" sz="6000"/>
              <a:t>（2）用户信息，例如用户爱好，浏览记录，购买记录等 </a:t>
            </a:r>
            <a:endParaRPr lang="zh-CN" altLang="en-US" sz="6000"/>
          </a:p>
          <a:p>
            <a:pPr marL="0" indent="0">
              <a:buNone/>
            </a:pPr>
            <a:r>
              <a:rPr lang="zh-CN" altLang="en-US" sz="6000"/>
              <a:t>（3）用户的物品的偏好，例如 商品评分，商品评论等</a:t>
            </a:r>
            <a:endParaRPr lang="zh-CN" altLang="en-US" sz="6000"/>
          </a:p>
          <a:p>
            <a:pPr marL="0" indent="0">
              <a:buNone/>
            </a:pPr>
            <a:r>
              <a:rPr lang="zh-CN" altLang="en-US" sz="6000"/>
              <a:t>算法处理：常见的算法类型主要包括</a:t>
            </a:r>
            <a:endParaRPr lang="zh-CN" altLang="en-US" sz="6000"/>
          </a:p>
          <a:p>
            <a:pPr marL="0" indent="0">
              <a:buNone/>
            </a:pPr>
            <a:endParaRPr lang="zh-CN" altLang="en-US" sz="2800"/>
          </a:p>
          <a:p>
            <a:pPr marL="0" indent="0">
              <a:buNone/>
            </a:pPr>
            <a:endParaRPr lang="zh-CN" altLang="en-US" sz="2000"/>
          </a:p>
          <a:p>
            <a:pPr marL="0" indent="0">
              <a:buNone/>
            </a:pPr>
            <a:endParaRPr lang="zh-CN" altLang="en-US" sz="2000"/>
          </a:p>
          <a:p>
            <a:pPr marL="0" indent="0">
              <a:buNone/>
            </a:pPr>
            <a:r>
              <a:rPr lang="zh-CN" altLang="en-US" sz="2000"/>
              <a:t> </a:t>
            </a:r>
            <a:endParaRPr lang="zh-CN" altLang="en-US" sz="2000"/>
          </a:p>
        </p:txBody>
      </p:sp>
      <p:pic>
        <p:nvPicPr>
          <p:cNvPr id="5" name="图片 4"/>
          <p:cNvPicPr>
            <a:picLocks noChangeAspect="1"/>
          </p:cNvPicPr>
          <p:nvPr/>
        </p:nvPicPr>
        <p:blipFill>
          <a:blip r:embed="rId1"/>
          <a:stretch>
            <a:fillRect/>
          </a:stretch>
        </p:blipFill>
        <p:spPr>
          <a:xfrm>
            <a:off x="528955" y="1574165"/>
            <a:ext cx="7266940" cy="208153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a:xfrm>
            <a:off x="456565" y="1489075"/>
            <a:ext cx="8230235" cy="4797425"/>
          </a:xfrm>
        </p:spPr>
        <p:txBody>
          <a:bodyPr>
            <a:normAutofit fontScale="90000"/>
          </a:bodyPr>
          <a:p>
            <a:pPr marL="0" indent="0">
              <a:buNone/>
            </a:pPr>
            <a:r>
              <a:rPr lang="zh-CN" altLang="en-US" sz="1800"/>
              <a:t>人口统计学推荐：主要是根据用户资料信息，发现和物品的相关程度</a:t>
            </a:r>
            <a:endParaRPr lang="zh-CN" altLang="en-US" sz="1800"/>
          </a:p>
          <a:p>
            <a:pPr marL="0" indent="0">
              <a:buNone/>
            </a:pPr>
            <a:r>
              <a:rPr lang="zh-CN" altLang="en-US" sz="1800"/>
              <a:t>物品内容推荐：根据用户的偏好，推荐相似的物品给用户</a:t>
            </a:r>
            <a:endParaRPr lang="zh-CN" altLang="en-US" sz="1800"/>
          </a:p>
          <a:p>
            <a:pPr marL="0" indent="0">
              <a:buNone/>
            </a:pPr>
            <a:r>
              <a:rPr lang="zh-CN" altLang="en-US" sz="1800"/>
              <a:t>协同过滤推荐：根据用户对物品的偏好，发现物品或是用户的相关性，然后基于相关性进行推荐，主要包括:1:基于用户的推荐 2:基于物品的推荐</a:t>
            </a:r>
            <a:endParaRPr lang="zh-CN" altLang="en-US" sz="1800"/>
          </a:p>
          <a:p>
            <a:pPr marL="0" indent="0">
              <a:buNone/>
            </a:pPr>
            <a:r>
              <a:rPr lang="zh-CN" altLang="en-US" sz="1800"/>
              <a:t>SVD(奇异值分解):相当于协同过滤的相似度计算模型，主要基于用户和物品信息构成的矩阵，矩阵中的值是用户对商品的评分，这个矩阵通常是一个比较稀疏的矩阵，通过SVD算法可以得到用户与物品的特征向量PU(用户的偏好)，PI（物品的偏好）通过PU*PI得到用户对物品的评分预测</a:t>
            </a:r>
            <a:endParaRPr lang="zh-CN" altLang="en-US" sz="1800"/>
          </a:p>
          <a:p>
            <a:pPr marL="0" indent="0">
              <a:buNone/>
            </a:pPr>
            <a:r>
              <a:rPr lang="zh-CN" altLang="en-US" sz="1800"/>
              <a:t>结果展示：对推荐结果进行展示</a:t>
            </a:r>
            <a:endParaRPr lang="zh-CN" altLang="en-US"/>
          </a:p>
          <a:p>
            <a:pPr marL="0" indent="0">
              <a:buNone/>
            </a:pPr>
            <a:r>
              <a:rPr lang="zh-CN" altLang="en-US" sz="2000">
                <a:sym typeface="+mn-ea"/>
              </a:rPr>
              <a:t>主要算法：协同过滤，SVD,K-Means三种算法</a:t>
            </a:r>
            <a:endParaRPr lang="zh-CN" altLang="en-US" sz="2000">
              <a:sym typeface="+mn-ea"/>
            </a:endParaRPr>
          </a:p>
          <a:p>
            <a:pPr marL="0" indent="0">
              <a:buNone/>
            </a:pPr>
            <a:r>
              <a:rPr lang="zh-CN" altLang="en-US" sz="2000">
                <a:sym typeface="+mn-ea"/>
              </a:rPr>
              <a:t>SVD算法：</a:t>
            </a:r>
            <a:endParaRPr lang="zh-CN" altLang="en-US" sz="2000">
              <a:sym typeface="+mn-ea"/>
            </a:endParaRPr>
          </a:p>
          <a:p>
            <a:pPr marL="0" indent="0">
              <a:buNone/>
            </a:pPr>
            <a:r>
              <a:rPr lang="zh-CN" altLang="en-US" sz="2000">
                <a:sym typeface="+mn-ea"/>
              </a:rPr>
              <a:t>特征值分解是一个提取矩阵特征很不错的方法，但是它只是对方阵而言的，在现实的世界中，我们看到的大部分矩阵都不是方阵，比如说有N个学生，每个学生有M科成绩，这样形成的一个N*M的矩阵就不可能是方阵，我们怎样才能描述这样普通的矩阵呢的重要特征呢？奇异值分解可以用来干这个事情，奇异值分解是一个能适用于任意的矩阵的一种分解的方法</a:t>
            </a:r>
            <a:endParaRPr lang="zh-CN" altLang="en-US" sz="2000">
              <a:sym typeface="+mn-ea"/>
            </a:endParaRPr>
          </a:p>
          <a:p>
            <a:pPr marL="0" indent="0">
              <a:buNone/>
            </a:pPr>
            <a:endParaRPr lang="zh-CN" altLang="en-US" sz="2000">
              <a:sym typeface="+mn-ea"/>
            </a:endParaRPr>
          </a:p>
          <a:p>
            <a:pPr marL="0" indent="0">
              <a:buNone/>
            </a:pPr>
            <a:endParaRPr lang="zh-CN" altLang="en-US" sz="2000">
              <a:sym typeface="+mn-e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a:xfrm>
            <a:off x="457200" y="274955"/>
            <a:ext cx="8229600" cy="6011545"/>
          </a:xfrm>
        </p:spPr>
        <p:txBody>
          <a:bodyPr>
            <a:normAutofit fontScale="90000"/>
          </a:bodyPr>
          <a:p>
            <a:pPr marL="0" indent="0">
              <a:buNone/>
            </a:pPr>
            <a:r>
              <a:rPr lang="zh-CN" altLang="en-US" sz="2000"/>
              <a:t>算法逻辑</a:t>
            </a:r>
            <a:endParaRPr lang="zh-CN" altLang="en-US" sz="2000"/>
          </a:p>
          <a:p>
            <a:pPr marL="0" indent="0">
              <a:buNone/>
            </a:pPr>
            <a:r>
              <a:rPr lang="zh-CN" altLang="en-US" sz="2000"/>
              <a:t>算法公式：</a:t>
            </a:r>
            <a:endParaRPr lang="zh-CN" altLang="en-US" sz="2000"/>
          </a:p>
          <a:p>
            <a:pPr marL="0" indent="0">
              <a:buNone/>
            </a:pPr>
            <a:endParaRPr lang="zh-CN" altLang="en-US" sz="2000"/>
          </a:p>
          <a:p>
            <a:pPr marL="0" indent="0">
              <a:buNone/>
            </a:pPr>
            <a:endParaRPr lang="zh-CN" altLang="en-US" sz="2000"/>
          </a:p>
          <a:p>
            <a:pPr marL="0" indent="0">
              <a:buNone/>
            </a:pPr>
            <a:r>
              <a:rPr lang="zh-CN" altLang="en-US" sz="2000"/>
              <a:t> 公式说明：假设A是一个N * M的矩阵，那么得到的U是一个N * N的方阵（里面的向量是正交的，U里面的向量称为左奇异向量），Σ是一个N * M的矩阵（除了对角线的元素都是0，对角线上的元素称为奇异值），V</a:t>
            </a:r>
            <a:r>
              <a:rPr lang="en-US" altLang="zh-CN" sz="2000"/>
              <a:t>T</a:t>
            </a:r>
            <a:r>
              <a:rPr lang="zh-CN" altLang="en-US" sz="2000"/>
              <a:t>(V的转置)是一个N * N的矩阵，里面的向量也是正交的，V里面的向量称为右奇异向量），从图片来反映几个相乘的矩阵的大小可得下面的图片 </a:t>
            </a:r>
            <a:endParaRPr lang="zh-CN" altLang="en-US" sz="2000"/>
          </a:p>
          <a:p>
            <a:pPr marL="0" indent="0">
              <a:buNone/>
            </a:pPr>
            <a:endParaRPr lang="zh-CN" altLang="en-US" sz="2000"/>
          </a:p>
          <a:p>
            <a:pPr marL="0" indent="0">
              <a:buNone/>
            </a:pPr>
            <a:endParaRPr lang="zh-CN" altLang="en-US"/>
          </a:p>
          <a:p>
            <a:pPr marL="0" indent="0">
              <a:buNone/>
            </a:pPr>
            <a:endParaRPr lang="zh-CN" altLang="en-US"/>
          </a:p>
          <a:p>
            <a:pPr marL="0" indent="0">
              <a:buNone/>
            </a:pPr>
            <a:endParaRPr lang="zh-CN" altLang="en-US"/>
          </a:p>
          <a:p>
            <a:pPr marL="0" indent="0">
              <a:buNone/>
            </a:pPr>
            <a:r>
              <a:rPr lang="zh-CN" altLang="en-US" sz="1800">
                <a:sym typeface="+mn-ea"/>
              </a:rPr>
              <a:t>那么奇异值和特征值是怎么对应起来的呢？首先，我们将一个矩阵A的转置 *A，将会得到一个方阵，我们用这个方阵求特征值可以得到：</a:t>
            </a:r>
            <a:r>
              <a:rPr lang="zh-CN" altLang="en-US">
                <a:sym typeface="+mn-ea"/>
              </a:rPr>
              <a:t> </a:t>
            </a:r>
            <a:endParaRPr lang="zh-CN" altLang="en-US"/>
          </a:p>
          <a:p>
            <a:pPr marL="0" indent="0">
              <a:buNone/>
            </a:pPr>
            <a:endParaRPr lang="zh-CN" altLang="en-US"/>
          </a:p>
        </p:txBody>
      </p:sp>
      <p:pic>
        <p:nvPicPr>
          <p:cNvPr id="4" name="图片 3"/>
          <p:cNvPicPr>
            <a:picLocks noChangeAspect="1"/>
          </p:cNvPicPr>
          <p:nvPr/>
        </p:nvPicPr>
        <p:blipFill>
          <a:blip r:embed="rId1"/>
          <a:stretch>
            <a:fillRect/>
          </a:stretch>
        </p:blipFill>
        <p:spPr>
          <a:xfrm>
            <a:off x="570865" y="923290"/>
            <a:ext cx="1589405" cy="358140"/>
          </a:xfrm>
          <a:prstGeom prst="rect">
            <a:avLst/>
          </a:prstGeom>
        </p:spPr>
      </p:pic>
      <p:pic>
        <p:nvPicPr>
          <p:cNvPr id="5" name="图片 4"/>
          <p:cNvPicPr>
            <a:picLocks noChangeAspect="1"/>
          </p:cNvPicPr>
          <p:nvPr/>
        </p:nvPicPr>
        <p:blipFill>
          <a:blip r:embed="rId2"/>
          <a:stretch>
            <a:fillRect/>
          </a:stretch>
        </p:blipFill>
        <p:spPr>
          <a:xfrm>
            <a:off x="659765" y="3045460"/>
            <a:ext cx="4615180" cy="1753235"/>
          </a:xfrm>
          <a:prstGeom prst="rect">
            <a:avLst/>
          </a:prstGeom>
        </p:spPr>
      </p:pic>
      <p:pic>
        <p:nvPicPr>
          <p:cNvPr id="6" name="图片 5"/>
          <p:cNvPicPr>
            <a:picLocks noChangeAspect="1"/>
          </p:cNvPicPr>
          <p:nvPr/>
        </p:nvPicPr>
        <p:blipFill>
          <a:blip r:embed="rId3"/>
          <a:stretch>
            <a:fillRect/>
          </a:stretch>
        </p:blipFill>
        <p:spPr>
          <a:xfrm>
            <a:off x="3028950" y="5742940"/>
            <a:ext cx="1805940" cy="48577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a:xfrm>
            <a:off x="457200" y="275590"/>
            <a:ext cx="8229600" cy="6010910"/>
          </a:xfrm>
        </p:spPr>
        <p:txBody>
          <a:bodyPr>
            <a:normAutofit fontScale="90000" lnSpcReduction="20000"/>
          </a:bodyPr>
          <a:p>
            <a:pPr marL="0" indent="0">
              <a:buNone/>
            </a:pPr>
            <a:r>
              <a:rPr lang="zh-CN" altLang="en-US" sz="1800"/>
              <a:t>这里得到的v，就是我们上面的右奇异向量。此外我们还可以得到：</a:t>
            </a:r>
            <a:endParaRPr lang="zh-CN" altLang="en-US" sz="1800"/>
          </a:p>
          <a:p>
            <a:pPr marL="0" indent="0">
              <a:buNone/>
            </a:pPr>
            <a:endParaRPr lang="zh-CN" altLang="en-US" sz="1800"/>
          </a:p>
          <a:p>
            <a:pPr marL="0" indent="0">
              <a:buNone/>
            </a:pPr>
            <a:endParaRPr lang="zh-CN" altLang="en-US" sz="1800"/>
          </a:p>
          <a:p>
            <a:pPr marL="0" indent="0">
              <a:buNone/>
            </a:pPr>
            <a:endParaRPr lang="zh-CN" altLang="en-US" sz="1800"/>
          </a:p>
          <a:p>
            <a:pPr marL="0" indent="0">
              <a:buNone/>
            </a:pPr>
            <a:r>
              <a:rPr lang="zh-CN" altLang="en-US" sz="1800"/>
              <a:t>这里的σ就是上面说的奇异值，u就是上面说的左奇异向量。奇异值σ跟特征值类似，在矩阵Σ中也是从大到小排列，而且σ的减少特别的快，在很多情况下，前10%甚至1%的奇异值的和就占了全部的奇异值之和的99%以上了。也就是说，可以用前r大的奇异值来近似描述矩阵，这里定义一下部分奇异值分解 </a:t>
            </a:r>
            <a:endParaRPr lang="zh-CN" altLang="en-US" sz="1800"/>
          </a:p>
          <a:p>
            <a:pPr marL="0" indent="0">
              <a:buNone/>
            </a:pPr>
            <a:endParaRPr lang="zh-CN" altLang="en-US" sz="1800"/>
          </a:p>
          <a:p>
            <a:pPr marL="0" indent="0">
              <a:buNone/>
            </a:pPr>
            <a:endParaRPr lang="zh-CN" altLang="en-US" sz="1800"/>
          </a:p>
          <a:p>
            <a:pPr marL="0" indent="0">
              <a:buNone/>
            </a:pPr>
            <a:endParaRPr lang="zh-CN" altLang="en-US" sz="1800"/>
          </a:p>
          <a:p>
            <a:pPr marL="0" indent="0">
              <a:buNone/>
            </a:pPr>
            <a:endParaRPr lang="zh-CN" altLang="en-US" sz="1800"/>
          </a:p>
          <a:p>
            <a:pPr marL="0" indent="0">
              <a:buNone/>
            </a:pPr>
            <a:r>
              <a:rPr lang="zh-CN" altLang="en-US" sz="1800"/>
              <a:t>r是一个远小于m、n的数，这样矩阵的乘法看起来像是下面的样子</a:t>
            </a:r>
            <a:endParaRPr lang="zh-CN" altLang="en-US" sz="1800"/>
          </a:p>
          <a:p>
            <a:pPr marL="0" indent="0">
              <a:buNone/>
            </a:pPr>
            <a:endParaRPr lang="zh-CN" altLang="en-US" sz="1800"/>
          </a:p>
          <a:p>
            <a:pPr marL="0" indent="0">
              <a:buNone/>
            </a:pPr>
            <a:endParaRPr lang="zh-CN" altLang="en-US" sz="1800"/>
          </a:p>
          <a:p>
            <a:pPr marL="0" indent="0">
              <a:buNone/>
            </a:pPr>
            <a:endParaRPr lang="zh-CN" altLang="en-US" sz="1800"/>
          </a:p>
          <a:p>
            <a:pPr marL="0" indent="0">
              <a:buNone/>
            </a:pPr>
            <a:endParaRPr lang="zh-CN" altLang="en-US" sz="1800"/>
          </a:p>
          <a:p>
            <a:pPr marL="0" indent="0">
              <a:buNone/>
            </a:pPr>
            <a:endParaRPr lang="zh-CN" altLang="en-US" sz="1800"/>
          </a:p>
          <a:p>
            <a:pPr marL="0" indent="0">
              <a:buNone/>
            </a:pPr>
            <a:endParaRPr lang="zh-CN" altLang="en-US" sz="1800"/>
          </a:p>
          <a:p>
            <a:pPr marL="0" indent="0">
              <a:buNone/>
            </a:pPr>
            <a:endParaRPr lang="zh-CN" altLang="en-US" sz="1800"/>
          </a:p>
          <a:p>
            <a:pPr marL="0" indent="0">
              <a:buNone/>
            </a:pPr>
            <a:endParaRPr lang="zh-CN" altLang="en-US" sz="1800"/>
          </a:p>
          <a:p>
            <a:pPr marL="0" indent="0">
              <a:buNone/>
            </a:pPr>
            <a:r>
              <a:rPr lang="zh-CN" altLang="en-US" sz="1800"/>
              <a:t>边的三个矩阵相乘的结果将会是一个接近于A的矩阵，在这儿，r越接近于n，则相乘的结果越接近于A。而这三个矩阵的面积之和（在存储观点来说，矩阵面积 越小，存储量就越小）要远远小于原始的矩阵A，如果想要压缩空间来表示原矩阵A，存下这里的三个矩阵：U、Σ、V就好了。</a:t>
            </a:r>
            <a:endParaRPr lang="zh-CN" altLang="en-US" sz="1800"/>
          </a:p>
          <a:p>
            <a:pPr marL="0" indent="0">
              <a:buNone/>
            </a:pPr>
            <a:endParaRPr lang="zh-CN" altLang="en-US" sz="1800"/>
          </a:p>
          <a:p>
            <a:pPr marL="0" indent="0">
              <a:buNone/>
            </a:pPr>
            <a:endParaRPr lang="zh-CN" altLang="en-US" sz="1800"/>
          </a:p>
        </p:txBody>
      </p:sp>
      <p:pic>
        <p:nvPicPr>
          <p:cNvPr id="4" name="图片 3"/>
          <p:cNvPicPr>
            <a:picLocks noChangeAspect="1"/>
          </p:cNvPicPr>
          <p:nvPr/>
        </p:nvPicPr>
        <p:blipFill>
          <a:blip r:embed="rId1"/>
          <a:stretch>
            <a:fillRect/>
          </a:stretch>
        </p:blipFill>
        <p:spPr>
          <a:xfrm>
            <a:off x="1220470" y="528320"/>
            <a:ext cx="1660525" cy="650240"/>
          </a:xfrm>
          <a:prstGeom prst="rect">
            <a:avLst/>
          </a:prstGeom>
        </p:spPr>
      </p:pic>
      <p:pic>
        <p:nvPicPr>
          <p:cNvPr id="5" name="图片 4"/>
          <p:cNvPicPr>
            <a:picLocks noChangeAspect="1"/>
          </p:cNvPicPr>
          <p:nvPr/>
        </p:nvPicPr>
        <p:blipFill>
          <a:blip r:embed="rId2"/>
          <a:stretch>
            <a:fillRect/>
          </a:stretch>
        </p:blipFill>
        <p:spPr>
          <a:xfrm>
            <a:off x="1908810" y="2233930"/>
            <a:ext cx="2524125" cy="654685"/>
          </a:xfrm>
          <a:prstGeom prst="rect">
            <a:avLst/>
          </a:prstGeom>
        </p:spPr>
      </p:pic>
      <p:pic>
        <p:nvPicPr>
          <p:cNvPr id="6" name="图片 5"/>
          <p:cNvPicPr>
            <a:picLocks noChangeAspect="1"/>
          </p:cNvPicPr>
          <p:nvPr/>
        </p:nvPicPr>
        <p:blipFill>
          <a:blip r:embed="rId3"/>
          <a:stretch>
            <a:fillRect/>
          </a:stretch>
        </p:blipFill>
        <p:spPr>
          <a:xfrm>
            <a:off x="1220470" y="3475355"/>
            <a:ext cx="2824480" cy="140208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endParaRPr lang="en-US" altLang="zh-CN" sz="2000"/>
          </a:p>
        </p:txBody>
      </p:sp>
      <p:sp>
        <p:nvSpPr>
          <p:cNvPr id="3" name="内容占位符 2"/>
          <p:cNvSpPr>
            <a:spLocks noGrp="1"/>
          </p:cNvSpPr>
          <p:nvPr>
            <p:ph idx="1"/>
          </p:nvPr>
        </p:nvSpPr>
        <p:spPr>
          <a:xfrm>
            <a:off x="456565" y="978535"/>
            <a:ext cx="8230235" cy="5307965"/>
          </a:xfrm>
        </p:spPr>
        <p:txBody>
          <a:bodyPr>
            <a:normAutofit fontScale="90000" lnSpcReduction="10000"/>
          </a:bodyPr>
          <a:p>
            <a:pPr marL="0" indent="0">
              <a:buNone/>
            </a:pPr>
            <a:r>
              <a:rPr lang="zh-CN" altLang="en-US" sz="1600"/>
              <a:t>假设我们有一个矩阵，该矩阵每一列代表一个user，每一行代表一个item。</a:t>
            </a:r>
            <a:endParaRPr lang="zh-CN" altLang="en-US" sz="1600"/>
          </a:p>
          <a:p>
            <a:pPr marL="0" indent="0">
              <a:buNone/>
            </a:pPr>
            <a:endParaRPr lang="zh-CN" altLang="en-US" sz="1600"/>
          </a:p>
          <a:p>
            <a:pPr marL="0" indent="0">
              <a:buNone/>
            </a:pPr>
            <a:endParaRPr lang="zh-CN" altLang="en-US" sz="1600"/>
          </a:p>
          <a:p>
            <a:pPr marL="0" indent="0">
              <a:buNone/>
            </a:pPr>
            <a:endParaRPr lang="zh-CN" altLang="en-US" sz="1600"/>
          </a:p>
          <a:p>
            <a:pPr marL="0" indent="0">
              <a:buNone/>
            </a:pPr>
            <a:endParaRPr lang="zh-CN" altLang="en-US" sz="1600"/>
          </a:p>
          <a:p>
            <a:pPr marL="0" indent="0">
              <a:buNone/>
            </a:pPr>
            <a:endParaRPr lang="zh-CN" altLang="en-US" sz="1600"/>
          </a:p>
          <a:p>
            <a:pPr marL="0" indent="0">
              <a:buNone/>
            </a:pPr>
            <a:r>
              <a:rPr lang="zh-CN" altLang="en-US" sz="1600"/>
              <a:t>如上图，ben,tom….代表user，season n代表item。</a:t>
            </a:r>
            <a:endParaRPr lang="zh-CN" altLang="en-US" sz="1600"/>
          </a:p>
          <a:p>
            <a:pPr marL="0" indent="0">
              <a:buNone/>
            </a:pPr>
            <a:r>
              <a:rPr lang="zh-CN" altLang="en-US" sz="1600"/>
              <a:t>矩阵值代表评分（0代表未评分）：</a:t>
            </a:r>
            <a:endParaRPr lang="zh-CN" altLang="en-US" sz="1600"/>
          </a:p>
          <a:p>
            <a:pPr marL="0" indent="0">
              <a:buNone/>
            </a:pPr>
            <a:r>
              <a:rPr lang="zh-CN" altLang="en-US" sz="1600"/>
              <a:t>如 ben对season1评分为5，tom对season1 评分为5，tom对season2未评分。</a:t>
            </a:r>
            <a:endParaRPr lang="zh-CN" altLang="en-US" sz="1600"/>
          </a:p>
          <a:p>
            <a:pPr marL="0" indent="0">
              <a:buNone/>
            </a:pPr>
            <a:r>
              <a:rPr lang="zh-CN" altLang="en-US" sz="1600"/>
              <a:t>降维：（相对于机器学习中的PCA）</a:t>
            </a:r>
            <a:endParaRPr lang="zh-CN" altLang="en-US" sz="1600"/>
          </a:p>
          <a:p>
            <a:pPr marL="0" indent="0">
              <a:buNone/>
            </a:pPr>
            <a:r>
              <a:rPr lang="zh-CN" altLang="en-US" sz="1600"/>
              <a:t>下面我们将用一个具体的例子展示svd的具体过程。</a:t>
            </a:r>
            <a:endParaRPr lang="zh-CN" altLang="en-US" sz="1600"/>
          </a:p>
          <a:p>
            <a:pPr marL="0" indent="0">
              <a:buNone/>
            </a:pPr>
            <a:r>
              <a:rPr lang="zh-CN" altLang="en-US" sz="1600"/>
              <a:t>首先是A矩阵。</a:t>
            </a:r>
            <a:endParaRPr lang="zh-CN" altLang="en-US" sz="1600"/>
          </a:p>
          <a:p>
            <a:pPr marL="0" indent="0">
              <a:buNone/>
            </a:pPr>
            <a:r>
              <a:rPr lang="zh-CN" altLang="en-US" sz="1600"/>
              <a:t>A </a:t>
            </a:r>
            <a:r>
              <a:rPr lang="en-US" altLang="zh-CN" sz="1600"/>
              <a:t>=</a:t>
            </a:r>
            <a:endParaRPr lang="zh-CN" altLang="en-US" sz="1600"/>
          </a:p>
          <a:p>
            <a:pPr marL="0" indent="0">
              <a:buNone/>
            </a:pPr>
            <a:r>
              <a:rPr lang="zh-CN" altLang="en-US" sz="1600"/>
              <a:t>     5     5     0     5</a:t>
            </a:r>
            <a:endParaRPr lang="zh-CN" altLang="en-US" sz="1600"/>
          </a:p>
          <a:p>
            <a:pPr marL="0" indent="0">
              <a:buNone/>
            </a:pPr>
            <a:r>
              <a:rPr lang="zh-CN" altLang="en-US" sz="1600"/>
              <a:t>     5     0     3     4</a:t>
            </a:r>
            <a:endParaRPr lang="zh-CN" altLang="en-US" sz="1600"/>
          </a:p>
          <a:p>
            <a:pPr marL="0" indent="0">
              <a:buNone/>
            </a:pPr>
            <a:r>
              <a:rPr lang="zh-CN" altLang="en-US" sz="1600"/>
              <a:t>     3     4     0     3</a:t>
            </a:r>
            <a:endParaRPr lang="zh-CN" altLang="en-US" sz="1600"/>
          </a:p>
          <a:p>
            <a:pPr marL="0" indent="0">
              <a:buNone/>
            </a:pPr>
            <a:r>
              <a:rPr lang="zh-CN" altLang="en-US" sz="1600"/>
              <a:t>     0     0     5     3</a:t>
            </a:r>
            <a:endParaRPr lang="zh-CN" altLang="en-US" sz="1600"/>
          </a:p>
          <a:p>
            <a:pPr marL="0" indent="0">
              <a:buNone/>
            </a:pPr>
            <a:r>
              <a:rPr lang="zh-CN" altLang="en-US" sz="1600"/>
              <a:t>     5     4     4     5</a:t>
            </a:r>
            <a:endParaRPr lang="zh-CN" altLang="en-US" sz="1600"/>
          </a:p>
          <a:p>
            <a:pPr marL="0" indent="0">
              <a:buNone/>
            </a:pPr>
            <a:r>
              <a:rPr lang="zh-CN" altLang="en-US" sz="1600"/>
              <a:t>     5     4     5     5</a:t>
            </a:r>
            <a:endParaRPr lang="zh-CN" altLang="en-US" sz="1600"/>
          </a:p>
          <a:p>
            <a:pPr marL="0" indent="0">
              <a:buNone/>
            </a:pPr>
            <a:r>
              <a:rPr lang="zh-CN" altLang="en-US" sz="1600"/>
              <a:t>  </a:t>
            </a:r>
            <a:endParaRPr lang="zh-CN" altLang="en-US" sz="1600"/>
          </a:p>
          <a:p>
            <a:pPr marL="0" indent="0">
              <a:buNone/>
            </a:pPr>
            <a:r>
              <a:rPr lang="zh-CN" altLang="en-US" sz="1600"/>
              <a:t>代表上图的评分矩阵）</a:t>
            </a:r>
            <a:endParaRPr lang="zh-CN" altLang="en-US" sz="1600"/>
          </a:p>
        </p:txBody>
      </p:sp>
      <p:pic>
        <p:nvPicPr>
          <p:cNvPr id="6" name="图片 5"/>
          <p:cNvPicPr>
            <a:picLocks noChangeAspect="1"/>
          </p:cNvPicPr>
          <p:nvPr/>
        </p:nvPicPr>
        <p:blipFill>
          <a:blip r:embed="rId1"/>
          <a:stretch>
            <a:fillRect/>
          </a:stretch>
        </p:blipFill>
        <p:spPr>
          <a:xfrm>
            <a:off x="2273300" y="1249045"/>
            <a:ext cx="4295140" cy="111633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6565" y="274955"/>
            <a:ext cx="8230235" cy="841375"/>
          </a:xfrm>
        </p:spPr>
        <p:txBody>
          <a:bodyPr/>
          <a:p>
            <a:pPr algn="l"/>
            <a:r>
              <a:rPr lang="zh-CN" altLang="en-US" sz="1600"/>
              <a:t>使用matlab调用svd函数：</a:t>
            </a:r>
            <a:endParaRPr lang="zh-CN" altLang="en-US" sz="1600"/>
          </a:p>
        </p:txBody>
      </p:sp>
      <p:sp>
        <p:nvSpPr>
          <p:cNvPr id="3" name="内容占位符 2"/>
          <p:cNvSpPr>
            <a:spLocks noGrp="1"/>
          </p:cNvSpPr>
          <p:nvPr>
            <p:ph idx="1"/>
          </p:nvPr>
        </p:nvSpPr>
        <p:spPr>
          <a:xfrm>
            <a:off x="509905" y="1115695"/>
            <a:ext cx="8176895" cy="5170805"/>
          </a:xfrm>
        </p:spPr>
        <p:txBody>
          <a:bodyPr>
            <a:normAutofit fontScale="35000"/>
          </a:bodyPr>
          <a:p>
            <a:pPr marL="0" indent="0">
              <a:buNone/>
            </a:pPr>
            <a:r>
              <a:rPr lang="zh-CN" altLang="en-US"/>
              <a:t>[U,S,Vtranspose]=svd(A)</a:t>
            </a:r>
            <a:endParaRPr lang="zh-CN" altLang="en-US"/>
          </a:p>
          <a:p>
            <a:pPr marL="0" indent="0">
              <a:buNone/>
            </a:pPr>
            <a:r>
              <a:rPr lang="zh-CN" altLang="en-US"/>
              <a:t> </a:t>
            </a:r>
            <a:endParaRPr lang="zh-CN" altLang="en-US"/>
          </a:p>
          <a:p>
            <a:pPr marL="0" indent="0">
              <a:buNone/>
            </a:pPr>
            <a:r>
              <a:rPr lang="zh-CN" altLang="en-US"/>
              <a:t>U =</a:t>
            </a:r>
            <a:endParaRPr lang="zh-CN" altLang="en-US"/>
          </a:p>
          <a:p>
            <a:pPr marL="0" indent="0">
              <a:buNone/>
            </a:pPr>
            <a:r>
              <a:rPr lang="zh-CN" altLang="en-US"/>
              <a:t>   -0.4472   -0.5373   -0.0064   -0.5037   -0.3857   -0.3298</a:t>
            </a:r>
            <a:endParaRPr lang="zh-CN" altLang="en-US"/>
          </a:p>
          <a:p>
            <a:pPr marL="0" indent="0">
              <a:buNone/>
            </a:pPr>
            <a:r>
              <a:rPr lang="zh-CN" altLang="en-US"/>
              <a:t>   -0.3586    0.2461    0.8622   -0.1458    0.0780    0.2002</a:t>
            </a:r>
            <a:endParaRPr lang="zh-CN" altLang="en-US"/>
          </a:p>
          <a:p>
            <a:pPr marL="0" indent="0">
              <a:buNone/>
            </a:pPr>
            <a:r>
              <a:rPr lang="zh-CN" altLang="en-US"/>
              <a:t>   -0.2925   -0.4033   -0.2275   -0.1038    0.4360    0.7065</a:t>
            </a:r>
            <a:endParaRPr lang="zh-CN" altLang="en-US"/>
          </a:p>
          <a:p>
            <a:pPr marL="0" indent="0">
              <a:buNone/>
            </a:pPr>
            <a:r>
              <a:rPr lang="zh-CN" altLang="en-US"/>
              <a:t>   -0.2078    0.6700   -0.3951   -0.5888    0.0260    0.0667</a:t>
            </a:r>
            <a:endParaRPr lang="zh-CN" altLang="en-US"/>
          </a:p>
          <a:p>
            <a:pPr marL="0" indent="0">
              <a:buNone/>
            </a:pPr>
            <a:r>
              <a:rPr lang="zh-CN" altLang="en-US"/>
              <a:t>   -0.5099    0.0597   -0.1097    0.2869    0.5946   -0.5371</a:t>
            </a:r>
            <a:endParaRPr lang="zh-CN" altLang="en-US"/>
          </a:p>
          <a:p>
            <a:pPr marL="0" indent="0">
              <a:buNone/>
            </a:pPr>
            <a:r>
              <a:rPr lang="zh-CN" altLang="en-US"/>
              <a:t>   -0.5316    0.1887   -0.1914    0.5341   -0.5485    0.2429</a:t>
            </a:r>
            <a:endParaRPr lang="zh-CN" altLang="en-US"/>
          </a:p>
          <a:p>
            <a:pPr marL="0" indent="0">
              <a:buNone/>
            </a:pPr>
            <a:r>
              <a:rPr lang="zh-CN" altLang="en-US"/>
              <a:t> </a:t>
            </a:r>
            <a:endParaRPr lang="zh-CN" altLang="en-US"/>
          </a:p>
          <a:p>
            <a:pPr marL="0" indent="0">
              <a:buNone/>
            </a:pPr>
            <a:r>
              <a:rPr lang="zh-CN" altLang="en-US"/>
              <a:t>S =</a:t>
            </a:r>
            <a:endParaRPr lang="zh-CN" altLang="en-US"/>
          </a:p>
          <a:p>
            <a:pPr marL="0" indent="0">
              <a:buNone/>
            </a:pPr>
            <a:r>
              <a:rPr lang="zh-CN" altLang="en-US"/>
              <a:t>   17.7139         0         0         0</a:t>
            </a:r>
            <a:endParaRPr lang="zh-CN" altLang="en-US"/>
          </a:p>
          <a:p>
            <a:pPr marL="0" indent="0">
              <a:buNone/>
            </a:pPr>
            <a:r>
              <a:rPr lang="zh-CN" altLang="en-US"/>
              <a:t>         0    6.3917         0         0</a:t>
            </a:r>
            <a:endParaRPr lang="zh-CN" altLang="en-US"/>
          </a:p>
          <a:p>
            <a:pPr marL="0" indent="0">
              <a:buNone/>
            </a:pPr>
            <a:r>
              <a:rPr lang="zh-CN" altLang="en-US"/>
              <a:t>         0         0    3.0980         0</a:t>
            </a:r>
            <a:endParaRPr lang="zh-CN" altLang="en-US"/>
          </a:p>
          <a:p>
            <a:pPr marL="0" indent="0">
              <a:buNone/>
            </a:pPr>
            <a:r>
              <a:rPr lang="zh-CN" altLang="en-US"/>
              <a:t>         0         0         0    1.3290</a:t>
            </a:r>
            <a:endParaRPr lang="zh-CN" altLang="en-US"/>
          </a:p>
          <a:p>
            <a:pPr marL="0" indent="0">
              <a:buNone/>
            </a:pPr>
            <a:r>
              <a:rPr lang="zh-CN" altLang="en-US"/>
              <a:t>         0         0         0         0</a:t>
            </a:r>
            <a:endParaRPr lang="zh-CN" altLang="en-US"/>
          </a:p>
          <a:p>
            <a:pPr marL="0" indent="0">
              <a:buNone/>
            </a:pPr>
            <a:r>
              <a:rPr lang="zh-CN" altLang="en-US"/>
              <a:t>         0         0         0         0</a:t>
            </a:r>
            <a:endParaRPr lang="zh-CN" altLang="en-US"/>
          </a:p>
          <a:p>
            <a:pPr marL="0" indent="0">
              <a:buNone/>
            </a:pPr>
            <a:r>
              <a:rPr lang="zh-CN" altLang="en-US"/>
              <a:t> </a:t>
            </a:r>
            <a:endParaRPr lang="zh-CN" altLang="en-US"/>
          </a:p>
          <a:p>
            <a:pPr marL="0" indent="0">
              <a:buNone/>
            </a:pPr>
            <a:r>
              <a:rPr lang="zh-CN" altLang="en-US"/>
              <a:t>Vtranspose =</a:t>
            </a:r>
            <a:endParaRPr lang="zh-CN" altLang="en-US"/>
          </a:p>
          <a:p>
            <a:pPr marL="0" indent="0">
              <a:buNone/>
            </a:pPr>
            <a:r>
              <a:rPr lang="zh-CN" altLang="en-US"/>
              <a:t>   -0.5710   -0.2228    0.6749    0.4109</a:t>
            </a:r>
            <a:endParaRPr lang="zh-CN" altLang="en-US"/>
          </a:p>
          <a:p>
            <a:pPr marL="0" indent="0">
              <a:buNone/>
            </a:pPr>
            <a:r>
              <a:rPr lang="zh-CN" altLang="en-US"/>
              <a:t>   -0.4275   -0.5172   -0.6929    0.2637</a:t>
            </a:r>
            <a:endParaRPr lang="zh-CN" altLang="en-US"/>
          </a:p>
          <a:p>
            <a:pPr marL="0" indent="0">
              <a:buNone/>
            </a:pPr>
            <a:r>
              <a:rPr lang="zh-CN" altLang="en-US"/>
              <a:t>   -0.3846    0.8246   -0.2532    0.3286</a:t>
            </a:r>
            <a:endParaRPr lang="zh-CN" altLang="en-US"/>
          </a:p>
          <a:p>
            <a:pPr marL="0" indent="0">
              <a:buNone/>
            </a:pPr>
            <a:r>
              <a:rPr lang="zh-CN" altLang="en-US"/>
              <a:t>   -0.5859    0.0532    0.0140   -0.8085</a:t>
            </a:r>
            <a:endParaRPr lang="zh-CN" altLang="en-US"/>
          </a:p>
          <a:p>
            <a:pPr marL="0" indent="0">
              <a:buNone/>
            </a:pPr>
            <a:endParaRPr lang="zh-CN" altLang="en-US"/>
          </a:p>
          <a:p>
            <a:pPr marL="0" indent="0">
              <a:buNone/>
            </a:pPr>
            <a:endParaRPr lang="zh-CN" altLang="en-US" sz="28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a:xfrm>
            <a:off x="456565" y="960120"/>
            <a:ext cx="8230235" cy="5326380"/>
          </a:xfrm>
        </p:spPr>
        <p:txBody>
          <a:bodyPr/>
          <a:p>
            <a:pPr marL="0" indent="0">
              <a:buNone/>
            </a:pPr>
            <a:r>
              <a:rPr lang="zh-CN" altLang="en-US" sz="1800"/>
              <a:t>分解矩阵之后我们首先需要明白S的意义。</a:t>
            </a:r>
            <a:endParaRPr lang="zh-CN" altLang="en-US" sz="1800"/>
          </a:p>
          <a:p>
            <a:pPr marL="0" indent="0">
              <a:buNone/>
            </a:pPr>
            <a:r>
              <a:rPr lang="zh-CN" altLang="en-US" sz="1800"/>
              <a:t>可以看到S很特别，是个对角线矩阵。</a:t>
            </a:r>
            <a:endParaRPr lang="zh-CN" altLang="en-US" sz="1800"/>
          </a:p>
          <a:p>
            <a:pPr marL="0" indent="0">
              <a:buNone/>
            </a:pPr>
            <a:r>
              <a:rPr lang="zh-CN" altLang="en-US" sz="1800"/>
              <a:t>每个元素非负，而且依次减小，从几何意义上来说，此值和特征向量中的特征值的权重有关。</a:t>
            </a:r>
            <a:endParaRPr lang="zh-CN" altLang="en-US" sz="1800"/>
          </a:p>
          <a:p>
            <a:pPr marL="0" indent="0">
              <a:buNone/>
            </a:pPr>
            <a:r>
              <a:rPr lang="zh-CN" altLang="en-US" sz="1800"/>
              <a:t>所以可以取S对角线上前k个元素。</a:t>
            </a:r>
            <a:endParaRPr lang="zh-CN" altLang="en-US" sz="1800"/>
          </a:p>
          <a:p>
            <a:pPr marL="0" indent="0">
              <a:buNone/>
            </a:pPr>
            <a:r>
              <a:rPr lang="zh-CN" altLang="en-US" sz="1800"/>
              <a:t>当k=2时候即将S(6*4)降维成S(2*2)，</a:t>
            </a:r>
            <a:endParaRPr lang="zh-CN" altLang="en-US" sz="1800"/>
          </a:p>
          <a:p>
            <a:pPr marL="0" indent="0">
              <a:buNone/>
            </a:pPr>
            <a:r>
              <a:rPr lang="zh-CN" altLang="en-US" sz="1800"/>
              <a:t>同时U(6*6),Vtranspose(4*4)相应地变为 U(6*2),Vtranspose(4*2).</a:t>
            </a:r>
            <a:endParaRPr lang="zh-CN" altLang="en-US" sz="1800"/>
          </a:p>
          <a:p>
            <a:pPr marL="0" indent="0">
              <a:buNone/>
            </a:pPr>
            <a:r>
              <a:rPr lang="zh-CN" altLang="en-US" sz="1800"/>
              <a:t>如下图（图片里的usv矩阵元素值和我自己matlab算出的usv矩阵元素值有些正负不一致，但是本质是相同的）：</a:t>
            </a:r>
            <a:endParaRPr lang="zh-CN" altLang="en-US" sz="1800"/>
          </a:p>
          <a:p>
            <a:pPr marL="0" indent="0">
              <a:buNone/>
            </a:pPr>
            <a:endParaRPr lang="zh-CN" altLang="en-US" sz="1800"/>
          </a:p>
          <a:p>
            <a:pPr marL="0" indent="0">
              <a:buNone/>
            </a:pPr>
            <a:endParaRPr lang="zh-CN" altLang="en-US" sz="1800"/>
          </a:p>
          <a:p>
            <a:pPr marL="0" indent="0">
              <a:buNone/>
            </a:pPr>
            <a:endParaRPr lang="zh-CN" altLang="en-US" sz="1800"/>
          </a:p>
          <a:p>
            <a:pPr marL="0" indent="0">
              <a:buNone/>
            </a:pPr>
            <a:endParaRPr lang="zh-CN" altLang="en-US" sz="1800"/>
          </a:p>
          <a:p>
            <a:pPr marL="0" indent="0">
              <a:buNone/>
            </a:pPr>
            <a:endParaRPr lang="zh-CN" altLang="en-US" sz="1800"/>
          </a:p>
          <a:p>
            <a:pPr marL="0" indent="0">
              <a:buNone/>
            </a:pPr>
            <a:r>
              <a:rPr lang="zh-CN" altLang="en-US" sz="1800"/>
              <a:t>此时我们用降维后的U，S，V来相乘得到A2</a:t>
            </a:r>
            <a:endParaRPr lang="zh-CN" altLang="en-US" sz="1800"/>
          </a:p>
          <a:p>
            <a:pPr marL="0" indent="0">
              <a:buNone/>
            </a:pPr>
            <a:r>
              <a:rPr lang="zh-CN" altLang="en-US" sz="1800"/>
              <a:t>A2=U(1:6,1:2)*S(1:2,1:2)*(V(1:4,1:2))' //matlab语句</a:t>
            </a:r>
            <a:endParaRPr lang="zh-CN" altLang="en-US" sz="1800"/>
          </a:p>
          <a:p>
            <a:pPr marL="0" indent="0">
              <a:buNone/>
            </a:pPr>
            <a:endParaRPr lang="zh-CN" altLang="en-US" sz="1800"/>
          </a:p>
        </p:txBody>
      </p:sp>
      <p:pic>
        <p:nvPicPr>
          <p:cNvPr id="4" name="图片 3"/>
          <p:cNvPicPr>
            <a:picLocks noChangeAspect="1"/>
          </p:cNvPicPr>
          <p:nvPr/>
        </p:nvPicPr>
        <p:blipFill>
          <a:blip r:embed="rId1"/>
          <a:stretch>
            <a:fillRect/>
          </a:stretch>
        </p:blipFill>
        <p:spPr>
          <a:xfrm>
            <a:off x="833755" y="3871595"/>
            <a:ext cx="3587750" cy="132969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a:xfrm>
            <a:off x="456565" y="586740"/>
            <a:ext cx="8230235" cy="5699760"/>
          </a:xfrm>
        </p:spPr>
        <p:txBody>
          <a:bodyPr/>
          <a:p>
            <a:pPr marL="0" indent="0">
              <a:buNone/>
            </a:pPr>
            <a:r>
              <a:rPr lang="zh-CN" altLang="en-US" sz="1600"/>
              <a:t>A2 =</a:t>
            </a:r>
            <a:endParaRPr lang="zh-CN" altLang="en-US" sz="1600"/>
          </a:p>
          <a:p>
            <a:pPr marL="0" indent="0">
              <a:buNone/>
            </a:pPr>
            <a:r>
              <a:rPr lang="zh-CN" altLang="en-US" sz="1600"/>
              <a:t>    5.2885    5.1627    0.2149    4.4591</a:t>
            </a:r>
            <a:endParaRPr lang="zh-CN" altLang="en-US" sz="1600"/>
          </a:p>
          <a:p>
            <a:pPr marL="0" indent="0">
              <a:buNone/>
            </a:pPr>
            <a:r>
              <a:rPr lang="zh-CN" altLang="en-US" sz="1600"/>
              <a:t>    3.2768    1.9021    3.7400    3.8058</a:t>
            </a:r>
            <a:endParaRPr lang="zh-CN" altLang="en-US" sz="1600"/>
          </a:p>
          <a:p>
            <a:pPr marL="0" indent="0">
              <a:buNone/>
            </a:pPr>
            <a:r>
              <a:rPr lang="zh-CN" altLang="en-US" sz="1600"/>
              <a:t>    3.5324    3.5479   -0.1332    2.8984</a:t>
            </a:r>
            <a:endParaRPr lang="zh-CN" altLang="en-US" sz="1600"/>
          </a:p>
          <a:p>
            <a:pPr marL="0" indent="0">
              <a:buNone/>
            </a:pPr>
            <a:r>
              <a:rPr lang="zh-CN" altLang="en-US" sz="1600"/>
              <a:t>    1.1475   -0.6417    4.9472    2.3846</a:t>
            </a:r>
            <a:endParaRPr lang="zh-CN" altLang="en-US" sz="1600"/>
          </a:p>
          <a:p>
            <a:pPr marL="0" indent="0">
              <a:buNone/>
            </a:pPr>
            <a:r>
              <a:rPr lang="zh-CN" altLang="en-US" sz="1600"/>
              <a:t>    5.0727    3.6640    3.7887    5.3130</a:t>
            </a:r>
            <a:endParaRPr lang="zh-CN" altLang="en-US" sz="1600"/>
          </a:p>
          <a:p>
            <a:pPr marL="0" indent="0">
              <a:buNone/>
            </a:pPr>
            <a:r>
              <a:rPr lang="zh-CN" altLang="en-US" sz="1600"/>
              <a:t>    5.1086    3.4019    4.6166    5.5822</a:t>
            </a:r>
            <a:endParaRPr lang="zh-CN" altLang="en-US" sz="1600"/>
          </a:p>
          <a:p>
            <a:pPr marL="0" indent="0">
              <a:buNone/>
            </a:pPr>
            <a:r>
              <a:rPr lang="zh-CN" altLang="en-US" sz="1600"/>
              <a:t>此时我们可以很直观地看出，A2和A很接近，这就是之前说的降维可以看成一种数据的有损压缩。</a:t>
            </a:r>
            <a:endParaRPr lang="zh-CN" altLang="en-US" sz="1600"/>
          </a:p>
          <a:p>
            <a:pPr marL="0" indent="0">
              <a:buNone/>
            </a:pPr>
            <a:r>
              <a:rPr lang="zh-CN" altLang="en-US" sz="1600"/>
              <a:t>接下来我们开始分析该矩阵中数据的相关性</a:t>
            </a:r>
            <a:endParaRPr lang="zh-CN" altLang="en-US" sz="1600"/>
          </a:p>
          <a:p>
            <a:pPr marL="0" indent="0">
              <a:buNone/>
            </a:pPr>
            <a:r>
              <a:rPr lang="zh-CN" altLang="en-US" sz="1600"/>
              <a:t>我们将u的第一列当成x值，第二列当成y值（即u的每一行用一个二维向量表示）</a:t>
            </a:r>
            <a:endParaRPr lang="zh-CN" altLang="en-US" sz="1600"/>
          </a:p>
          <a:p>
            <a:pPr marL="0" indent="0">
              <a:buNone/>
            </a:pPr>
            <a:r>
              <a:rPr lang="zh-CN" altLang="en-US" sz="1600"/>
              <a:t>同理，v的每一行也用一个二维向量表示。如下图：</a:t>
            </a:r>
            <a:endParaRPr lang="zh-CN" altLang="en-US" sz="1600"/>
          </a:p>
          <a:p>
            <a:pPr marL="0" indent="0">
              <a:buNone/>
            </a:pPr>
            <a:endParaRPr lang="zh-CN" altLang="en-US" sz="1600"/>
          </a:p>
          <a:p>
            <a:pPr marL="0" indent="0">
              <a:buNone/>
            </a:pPr>
            <a:endParaRPr lang="zh-CN" altLang="en-US" sz="1600"/>
          </a:p>
        </p:txBody>
      </p:sp>
      <p:pic>
        <p:nvPicPr>
          <p:cNvPr id="4" name="图片 3"/>
          <p:cNvPicPr>
            <a:picLocks noChangeAspect="1"/>
          </p:cNvPicPr>
          <p:nvPr/>
        </p:nvPicPr>
        <p:blipFill>
          <a:blip r:embed="rId1"/>
          <a:stretch>
            <a:fillRect/>
          </a:stretch>
        </p:blipFill>
        <p:spPr>
          <a:xfrm>
            <a:off x="810260" y="4128135"/>
            <a:ext cx="3289300" cy="221996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a:xfrm>
            <a:off x="456565" y="1266825"/>
            <a:ext cx="8230235" cy="5019675"/>
          </a:xfrm>
        </p:spPr>
        <p:txBody>
          <a:bodyPr>
            <a:normAutofit lnSpcReduction="10000"/>
          </a:bodyPr>
          <a:p>
            <a:pPr marL="0" indent="0">
              <a:buNone/>
            </a:pPr>
            <a:r>
              <a:rPr lang="zh-CN" altLang="en-US" sz="1800"/>
              <a:t>从图中可以看出:</a:t>
            </a:r>
            <a:endParaRPr lang="zh-CN" altLang="en-US" sz="1800"/>
          </a:p>
          <a:p>
            <a:pPr marL="0" indent="0">
              <a:buNone/>
            </a:pPr>
            <a:r>
              <a:rPr lang="zh-CN" altLang="en-US" sz="1800"/>
              <a:t>Season5，Season6特别靠近。Ben和Fred也特别靠近。</a:t>
            </a:r>
            <a:endParaRPr lang="zh-CN" altLang="en-US" sz="1800"/>
          </a:p>
          <a:p>
            <a:pPr marL="0" indent="0">
              <a:buNone/>
            </a:pPr>
            <a:r>
              <a:rPr lang="zh-CN" altLang="en-US" sz="1800"/>
              <a:t>同时我们仔细看一下A矩阵可以发现，A矩阵的第5行向量和第6行向量特别相似，Ben所在的列向量和Fred所在的列向量也特别相似。</a:t>
            </a:r>
            <a:endParaRPr lang="zh-CN" altLang="en-US" sz="1800"/>
          </a:p>
          <a:p>
            <a:pPr marL="0" indent="0">
              <a:buNone/>
            </a:pPr>
            <a:r>
              <a:rPr lang="zh-CN" altLang="en-US" sz="1800"/>
              <a:t>所以，从直观上我们发现，U矩阵和V矩阵可以近似来代表A矩阵，换句话说就是将A矩阵压缩成U矩阵和V矩阵，至于压缩比例得看当时对S矩阵取前k个数的k值是多少。</a:t>
            </a:r>
            <a:endParaRPr lang="zh-CN" altLang="en-US" sz="1800"/>
          </a:p>
          <a:p>
            <a:pPr marL="0" indent="0">
              <a:buNone/>
            </a:pPr>
            <a:r>
              <a:rPr lang="zh-CN" altLang="en-US" sz="1800"/>
              <a:t>到这里，我们已经完成了一半。</a:t>
            </a:r>
            <a:endParaRPr lang="zh-CN" altLang="en-US" sz="1800"/>
          </a:p>
          <a:p>
            <a:pPr marL="0" indent="0">
              <a:buNone/>
            </a:pPr>
            <a:r>
              <a:rPr lang="zh-CN" altLang="en-US" sz="1800"/>
              <a:t>寻找相似用户</a:t>
            </a:r>
            <a:endParaRPr lang="zh-CN" altLang="en-US" sz="1800"/>
          </a:p>
          <a:p>
            <a:pPr marL="0" indent="0">
              <a:buNone/>
            </a:pPr>
            <a:r>
              <a:rPr lang="zh-CN" altLang="en-US" sz="1800"/>
              <a:t>我们假设，现在有个名字叫Bob的新用户，并且已知这个用户对season n的评分向量为：[5 5 0 0 0 5]。（此向量为行向量）</a:t>
            </a:r>
            <a:endParaRPr lang="zh-CN" altLang="en-US" sz="1800"/>
          </a:p>
          <a:p>
            <a:pPr marL="0" indent="0">
              <a:buNone/>
            </a:pPr>
            <a:r>
              <a:rPr lang="zh-CN" altLang="en-US" sz="1800"/>
              <a:t>我们的任务是要对他做出个性化的推荐。</a:t>
            </a:r>
            <a:endParaRPr lang="zh-CN" altLang="en-US" sz="1800"/>
          </a:p>
          <a:p>
            <a:pPr marL="0" indent="0">
              <a:buNone/>
            </a:pPr>
            <a:r>
              <a:rPr lang="zh-CN" altLang="en-US" sz="1800"/>
              <a:t>我们的思路首先是利用新用户的评分向量找出该用户的相似用户。</a:t>
            </a:r>
            <a:endParaRPr lang="zh-CN" altLang="en-US" sz="1800"/>
          </a:p>
          <a:p>
            <a:pPr marL="0" indent="0">
              <a:buNone/>
            </a:pPr>
            <a:endParaRPr lang="zh-CN" altLang="en-US" sz="1800"/>
          </a:p>
        </p:txBody>
      </p:sp>
      <p:pic>
        <p:nvPicPr>
          <p:cNvPr id="4" name="图片 3"/>
          <p:cNvPicPr>
            <a:picLocks noChangeAspect="1"/>
          </p:cNvPicPr>
          <p:nvPr/>
        </p:nvPicPr>
        <p:blipFill>
          <a:blip r:embed="rId1"/>
          <a:stretch>
            <a:fillRect/>
          </a:stretch>
        </p:blipFill>
        <p:spPr>
          <a:xfrm>
            <a:off x="744220" y="5062855"/>
            <a:ext cx="3048000" cy="14478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对角阵</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en-US" dirty="0" smtClean="0"/>
              <a:t>三、矩阵对角化的过程</a:t>
            </a:r>
            <a:endParaRPr lang="en-US" altLang="zh-CN" dirty="0" smtClean="0"/>
          </a:p>
          <a:p>
            <a:pPr marL="0" indent="0">
              <a:buNone/>
            </a:pPr>
            <a:r>
              <a:rPr lang="zh-CN" altLang="en-US" sz="2000" dirty="0"/>
              <a:t>下面例子中，矩阵</a:t>
            </a:r>
            <a:r>
              <a:rPr lang="en-US" altLang="zh-CN" sz="2000" dirty="0"/>
              <a:t>A</a:t>
            </a:r>
            <a:r>
              <a:rPr lang="zh-CN" altLang="en-US" sz="2000" dirty="0"/>
              <a:t>是对称的，它可以进行对角化，虽然它只有</a:t>
            </a:r>
            <a:r>
              <a:rPr lang="en-US" altLang="zh-CN" sz="2000" dirty="0"/>
              <a:t>2</a:t>
            </a:r>
            <a:r>
              <a:rPr lang="zh-CN" altLang="en-US" sz="2000" dirty="0"/>
              <a:t>个不同的特征值，但是有</a:t>
            </a:r>
            <a:r>
              <a:rPr lang="en-US" altLang="zh-CN" sz="2000" dirty="0"/>
              <a:t>4</a:t>
            </a:r>
            <a:r>
              <a:rPr lang="zh-CN" altLang="en-US" sz="2000" dirty="0"/>
              <a:t>个线性无关的特征向量，所以能进行对角化。 给定矩阵</a:t>
            </a:r>
            <a:r>
              <a:rPr lang="en-US" altLang="zh-CN" sz="2000" dirty="0"/>
              <a:t>A</a:t>
            </a:r>
            <a:r>
              <a:rPr lang="zh-CN" altLang="en-US" sz="2000" dirty="0"/>
              <a:t>，求它的特征值、特征向量，并对它进行对角化。 </a:t>
            </a:r>
            <a:endParaRPr lang="en-US" altLang="zh-CN" sz="2000" dirty="0"/>
          </a:p>
          <a:p>
            <a:pPr marL="0" indent="0">
              <a:buNone/>
            </a:pPr>
            <a:r>
              <a:rPr lang="zh-CN" altLang="en-US" sz="2000" dirty="0" smtClean="0"/>
              <a:t>（</a:t>
            </a:r>
            <a:r>
              <a:rPr lang="en-US" altLang="zh-CN" sz="2000" dirty="0"/>
              <a:t>1</a:t>
            </a:r>
            <a:r>
              <a:rPr lang="zh-CN" altLang="en-US" sz="2000" dirty="0"/>
              <a:t>）求特征多项式，</a:t>
            </a:r>
            <a:r>
              <a:rPr lang="en-US" altLang="zh-CN" sz="2000" dirty="0" err="1" smtClean="0"/>
              <a:t>matlab</a:t>
            </a:r>
            <a:r>
              <a:rPr lang="en-US" altLang="zh-CN" sz="2000" dirty="0" smtClean="0"/>
              <a:t> </a:t>
            </a:r>
            <a:r>
              <a:rPr lang="zh-CN" altLang="en-US" sz="2000" dirty="0" smtClean="0"/>
              <a:t>命令</a:t>
            </a:r>
            <a:r>
              <a:rPr lang="en-US" altLang="zh-CN" sz="2000" dirty="0"/>
              <a:t>p= poly(A)</a:t>
            </a:r>
            <a:r>
              <a:rPr lang="zh-CN" altLang="en-US" sz="2000" dirty="0"/>
              <a:t>； </a:t>
            </a:r>
            <a:endParaRPr lang="en-US" altLang="zh-CN" sz="2000" dirty="0" smtClean="0"/>
          </a:p>
          <a:p>
            <a:pPr marL="0" indent="0">
              <a:buNone/>
            </a:pPr>
            <a:r>
              <a:rPr lang="zh-CN" altLang="en-US" sz="2000" dirty="0" smtClean="0"/>
              <a:t>（</a:t>
            </a:r>
            <a:r>
              <a:rPr lang="en-US" altLang="zh-CN" sz="2000" dirty="0"/>
              <a:t>2</a:t>
            </a:r>
            <a:r>
              <a:rPr lang="zh-CN" altLang="en-US" sz="2000" dirty="0"/>
              <a:t>）求解特征多项式，求出特征值，</a:t>
            </a:r>
            <a:r>
              <a:rPr lang="en-US" altLang="zh-CN" sz="2000" dirty="0"/>
              <a:t>solve</a:t>
            </a:r>
            <a:r>
              <a:rPr lang="zh-CN" altLang="en-US" sz="2000" dirty="0"/>
              <a:t>（</a:t>
            </a:r>
            <a:r>
              <a:rPr lang="en-US" altLang="zh-CN" sz="2000" dirty="0"/>
              <a:t>P</a:t>
            </a:r>
            <a:r>
              <a:rPr lang="zh-CN" altLang="en-US" sz="2000" dirty="0"/>
              <a:t>）； </a:t>
            </a:r>
            <a:endParaRPr lang="en-US" altLang="zh-CN" sz="2000" dirty="0" smtClean="0"/>
          </a:p>
          <a:p>
            <a:pPr marL="0" indent="0">
              <a:buNone/>
            </a:pPr>
            <a:r>
              <a:rPr lang="zh-CN" altLang="en-US" sz="2000" dirty="0" smtClean="0"/>
              <a:t>（</a:t>
            </a:r>
            <a:r>
              <a:rPr lang="en-US" altLang="zh-CN" sz="2000" dirty="0"/>
              <a:t>3</a:t>
            </a:r>
            <a:r>
              <a:rPr lang="zh-CN" altLang="en-US" sz="2000" dirty="0"/>
              <a:t>）分别将特征值带入齐次方程组，求出基础解系 </a:t>
            </a:r>
            <a:endParaRPr lang="en-US" altLang="zh-CN" sz="2000" dirty="0" smtClean="0"/>
          </a:p>
          <a:p>
            <a:pPr marL="0" indent="0">
              <a:buNone/>
            </a:pPr>
            <a:r>
              <a:rPr lang="zh-CN" altLang="en-US" sz="2000" dirty="0" smtClean="0"/>
              <a:t>（</a:t>
            </a:r>
            <a:r>
              <a:rPr lang="en-US" altLang="zh-CN" sz="2000" dirty="0"/>
              <a:t>4</a:t>
            </a:r>
            <a:r>
              <a:rPr lang="zh-CN" altLang="en-US" sz="2000" dirty="0"/>
              <a:t>）针对每个特征值下的基础解系</a:t>
            </a:r>
            <a:r>
              <a:rPr lang="zh-CN" altLang="en-US" sz="2000" dirty="0" smtClean="0"/>
              <a:t>，进行对角化</a:t>
            </a:r>
            <a:endParaRPr lang="en-US" altLang="zh-CN" sz="2000" dirty="0" smtClean="0"/>
          </a:p>
          <a:p>
            <a:pPr marL="0" indent="0">
              <a:buNone/>
            </a:pPr>
            <a:endParaRPr lang="zh-CN" altLang="en-US" sz="2000"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43608" y="4869160"/>
            <a:ext cx="2161772" cy="1224136"/>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283845"/>
            <a:ext cx="8229600" cy="992505"/>
          </a:xfrm>
        </p:spPr>
        <p:txBody>
          <a:bodyPr/>
          <a:p>
            <a:pPr algn="l"/>
            <a:r>
              <a:rPr lang="zh-CN" altLang="en-US" sz="1800"/>
              <a:t>将Bob坐标添加进原来的图中：</a:t>
            </a:r>
            <a:br>
              <a:rPr lang="zh-CN" altLang="en-US" sz="1800"/>
            </a:br>
            <a:br>
              <a:rPr lang="zh-CN" altLang="en-US" sz="1800"/>
            </a:br>
            <a:endParaRPr lang="zh-CN" altLang="en-US" sz="1800"/>
          </a:p>
        </p:txBody>
      </p:sp>
      <p:sp>
        <p:nvSpPr>
          <p:cNvPr id="5" name="内容占位符 4"/>
          <p:cNvSpPr/>
          <p:nvPr>
            <p:ph idx="1"/>
          </p:nvPr>
        </p:nvSpPr>
        <p:spPr>
          <a:xfrm>
            <a:off x="378460" y="772795"/>
            <a:ext cx="8308340" cy="5513705"/>
          </a:xfrm>
        </p:spPr>
        <p:txBody>
          <a:bodyPr>
            <a:normAutofit fontScale="90000"/>
          </a:bodyPr>
          <a:p>
            <a:pPr marL="0" indent="0">
              <a:buNone/>
            </a:pPr>
            <a:endParaRPr lang="zh-CN" altLang="en-US" sz="1800"/>
          </a:p>
          <a:p>
            <a:pPr marL="0" indent="0">
              <a:buNone/>
            </a:pPr>
            <a:endParaRPr lang="zh-CN" altLang="en-US" sz="1800"/>
          </a:p>
          <a:p>
            <a:pPr marL="0" indent="0">
              <a:buNone/>
            </a:pPr>
            <a:endParaRPr lang="zh-CN" altLang="en-US" sz="1800"/>
          </a:p>
          <a:p>
            <a:pPr marL="0" indent="0">
              <a:buNone/>
            </a:pPr>
            <a:endParaRPr lang="zh-CN" altLang="en-US" sz="1800"/>
          </a:p>
          <a:p>
            <a:pPr marL="0" indent="0">
              <a:buNone/>
            </a:pPr>
            <a:endParaRPr lang="zh-CN" altLang="en-US" sz="1800"/>
          </a:p>
          <a:p>
            <a:pPr marL="0" indent="0">
              <a:buNone/>
            </a:pPr>
            <a:endParaRPr lang="zh-CN" altLang="en-US" sz="1800"/>
          </a:p>
          <a:p>
            <a:pPr marL="0" indent="0">
              <a:buNone/>
            </a:pPr>
            <a:endParaRPr lang="zh-CN" altLang="en-US" sz="1800"/>
          </a:p>
          <a:p>
            <a:pPr marL="0" indent="0">
              <a:buNone/>
            </a:pPr>
            <a:r>
              <a:rPr lang="zh-CN" altLang="en-US" sz="1800"/>
              <a:t>然后从图中找出和Bob最相似的用户。</a:t>
            </a:r>
            <a:endParaRPr lang="zh-CN" altLang="en-US" sz="1800"/>
          </a:p>
          <a:p>
            <a:pPr marL="0" indent="0">
              <a:buNone/>
            </a:pPr>
            <a:r>
              <a:rPr lang="zh-CN" altLang="en-US" sz="1800"/>
              <a:t>注意，最相似并不是距离最近的用户，这里的相似用余弦相似度计算，即夹角与Bob最小的用户坐标，可以计算出最相似的用户是ben。</a:t>
            </a:r>
            <a:endParaRPr lang="zh-CN" altLang="en-US" sz="1800"/>
          </a:p>
          <a:p>
            <a:pPr marL="0" indent="0">
              <a:buNone/>
            </a:pPr>
            <a:r>
              <a:rPr lang="zh-CN" altLang="en-US" sz="1800"/>
              <a:t>这里介绍一个非常简单的推荐策略：</a:t>
            </a:r>
            <a:endParaRPr lang="zh-CN" altLang="en-US" sz="1800"/>
          </a:p>
          <a:p>
            <a:pPr marL="0" indent="0">
              <a:buNone/>
            </a:pPr>
            <a:r>
              <a:rPr lang="zh-CN" altLang="en-US" sz="1800"/>
              <a:t>找出最相似的用户，即ben。</a:t>
            </a:r>
            <a:endParaRPr lang="zh-CN" altLang="en-US" sz="1800"/>
          </a:p>
          <a:p>
            <a:pPr marL="0" indent="0">
              <a:buNone/>
            </a:pPr>
            <a:r>
              <a:rPr lang="zh-CN" altLang="en-US" sz="1800"/>
              <a:t>观察ben的评分向量为：【5 5 3 0 5 5】。</a:t>
            </a:r>
            <a:endParaRPr lang="zh-CN" altLang="en-US" sz="1800"/>
          </a:p>
          <a:p>
            <a:pPr marL="0" indent="0">
              <a:buNone/>
            </a:pPr>
            <a:r>
              <a:rPr lang="zh-CN" altLang="en-US" sz="1800"/>
              <a:t>对比Bob的评分向量：【5 5 0 0 0 5】。</a:t>
            </a:r>
            <a:endParaRPr lang="zh-CN" altLang="en-US" sz="1800"/>
          </a:p>
          <a:p>
            <a:pPr marL="0" indent="0">
              <a:buNone/>
            </a:pPr>
            <a:r>
              <a:rPr lang="zh-CN" altLang="en-US" sz="1800"/>
              <a:t>然后找出ben评分过而Bob未评分的item并排序，即【season 5：5，season 3：3】。</a:t>
            </a:r>
            <a:endParaRPr lang="zh-CN" altLang="en-US" sz="1800"/>
          </a:p>
          <a:p>
            <a:pPr marL="0" indent="0">
              <a:buNone/>
            </a:pPr>
            <a:r>
              <a:rPr lang="zh-CN" altLang="en-US" sz="1800"/>
              <a:t>即推荐给Bob的item依次为 season5 和 season3。</a:t>
            </a:r>
            <a:endParaRPr lang="zh-CN" altLang="en-US" sz="1800"/>
          </a:p>
          <a:p>
            <a:pPr marL="0" indent="0">
              <a:buNone/>
            </a:pPr>
            <a:endParaRPr lang="zh-CN" altLang="en-US" sz="1800"/>
          </a:p>
        </p:txBody>
      </p:sp>
      <p:pic>
        <p:nvPicPr>
          <p:cNvPr id="6" name="图片 5"/>
          <p:cNvPicPr>
            <a:picLocks noChangeAspect="1"/>
          </p:cNvPicPr>
          <p:nvPr/>
        </p:nvPicPr>
        <p:blipFill>
          <a:blip r:embed="rId1"/>
          <a:stretch>
            <a:fillRect/>
          </a:stretch>
        </p:blipFill>
        <p:spPr>
          <a:xfrm>
            <a:off x="695325" y="688975"/>
            <a:ext cx="3218180" cy="217170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zh-CN" altLang="en-US" sz="2000"/>
              <a:t>图像压缩（SVD方法）</a:t>
            </a:r>
            <a:endParaRPr lang="zh-CN" altLang="en-US" sz="2000"/>
          </a:p>
        </p:txBody>
      </p:sp>
      <p:sp>
        <p:nvSpPr>
          <p:cNvPr id="3" name="内容占位符 2"/>
          <p:cNvSpPr>
            <a:spLocks noGrp="1"/>
          </p:cNvSpPr>
          <p:nvPr>
            <p:ph idx="1"/>
          </p:nvPr>
        </p:nvSpPr>
        <p:spPr>
          <a:xfrm>
            <a:off x="456565" y="1200150"/>
            <a:ext cx="8230235" cy="5086350"/>
          </a:xfrm>
        </p:spPr>
        <p:txBody>
          <a:bodyPr/>
          <a:p>
            <a:pPr marL="0" indent="0">
              <a:buNone/>
            </a:pPr>
            <a:r>
              <a:rPr lang="zh-CN" altLang="en-US" sz="1600"/>
              <a:t>奇异值分解在图像处理中有着重要应用。假定一幅图像有n</a:t>
            </a:r>
            <a:r>
              <a:rPr lang="en-US" altLang="zh-CN" sz="1600"/>
              <a:t>*</a:t>
            </a:r>
            <a:r>
              <a:rPr lang="zh-CN" altLang="en-US" sz="1600"/>
              <a:t>n个像素，如果将这n2个数据一起传送，往往会显得数据量很大。因此我们希望能够改传送另外一些比较少的数据，在接收端利用这些数据重构原图像。 </a:t>
            </a:r>
            <a:endParaRPr lang="zh-CN" altLang="en-US" sz="1600"/>
          </a:p>
          <a:p>
            <a:pPr marL="0" indent="0">
              <a:buNone/>
            </a:pPr>
            <a:r>
              <a:rPr lang="zh-CN" altLang="en-US" sz="1600"/>
              <a:t>利用矩阵的奇异值分解，提取矩阵的主要信息，从而通过比原矩阵少的数据量，来还原跟原矩阵差不多的信息。在python的numpy库中跟我们提供了svd分解的函数：</a:t>
            </a:r>
            <a:endParaRPr lang="zh-CN" altLang="en-US" sz="1600"/>
          </a:p>
          <a:p>
            <a:pPr marL="0" indent="0">
              <a:buNone/>
            </a:pPr>
            <a:r>
              <a:rPr lang="zh-CN" altLang="en-US" sz="1600"/>
              <a:t>       U, S, VT = numpy.linalg.svd(matrix)   </a:t>
            </a:r>
            <a:endParaRPr lang="zh-CN" altLang="en-US" sz="1600"/>
          </a:p>
          <a:p>
            <a:pPr marL="0" indent="0">
              <a:buNone/>
            </a:pPr>
            <a:endParaRPr lang="zh-CN" altLang="en-US" sz="1600"/>
          </a:p>
          <a:p>
            <a:pPr marL="0" indent="0">
              <a:buNone/>
            </a:pPr>
            <a:r>
              <a:rPr lang="zh-CN" altLang="en-US" sz="1600"/>
              <a:t>奇异值分解：在线性代数中，我们知道对任意一个矩阵都存在奇异值分解，            ，其中U和V是标准正交矩阵，而是一个对角矩阵，每一个对角元是该矩阵的奇异值，奇异值指的是矩阵的特征值开根号。其具体分解形式如下：</a:t>
            </a:r>
            <a:endParaRPr lang="zh-CN" altLang="en-US" sz="1600"/>
          </a:p>
          <a:p>
            <a:pPr marL="0" indent="0">
              <a:buNone/>
            </a:pPr>
            <a:endParaRPr lang="zh-CN" altLang="en-US" sz="1600"/>
          </a:p>
          <a:p>
            <a:pPr marL="0" indent="0">
              <a:buNone/>
            </a:pPr>
            <a:r>
              <a:rPr lang="zh-CN" altLang="en-US" sz="1600"/>
              <a:t> </a:t>
            </a:r>
            <a:endParaRPr lang="zh-CN" altLang="en-US" sz="1600"/>
          </a:p>
          <a:p>
            <a:pPr marL="0" indent="0">
              <a:buNone/>
            </a:pPr>
            <a:endParaRPr lang="zh-CN" altLang="en-US" sz="1600"/>
          </a:p>
          <a:p>
            <a:pPr marL="0" indent="0">
              <a:buNone/>
            </a:pPr>
            <a:endParaRPr lang="zh-CN" altLang="en-US" sz="1600"/>
          </a:p>
          <a:p>
            <a:pPr marL="0" indent="0">
              <a:buNone/>
            </a:pPr>
            <a:r>
              <a:rPr lang="zh-CN" altLang="en-US" sz="1600"/>
              <a:t>  将A展开得                                               ， 将A看成一个图像的矩阵，上面和式的每一个分量按大小排序，越大，说明越重要。而后面的权很小，可以舍去，如果只取前面k项，则数据量为(m+n+1)k&lt;&lt;m*n因而达到了压缩图像的目的。                 </a:t>
            </a:r>
            <a:endParaRPr lang="zh-CN" altLang="en-US" sz="1600"/>
          </a:p>
          <a:p>
            <a:pPr marL="0" indent="0">
              <a:buNone/>
            </a:pPr>
            <a:endParaRPr lang="zh-CN" altLang="en-US" sz="1600"/>
          </a:p>
          <a:p>
            <a:pPr marL="0" indent="0">
              <a:buNone/>
            </a:pPr>
            <a:endParaRPr lang="zh-CN" altLang="en-US" sz="1600"/>
          </a:p>
          <a:p>
            <a:pPr marL="0" indent="0">
              <a:buNone/>
            </a:pPr>
            <a:endParaRPr lang="zh-CN" altLang="en-US" sz="1600"/>
          </a:p>
        </p:txBody>
      </p:sp>
      <p:pic>
        <p:nvPicPr>
          <p:cNvPr id="6" name="图片 5" descr="feaeeadd94538c550796a8352077ba1b_1354972191_1231"/>
          <p:cNvPicPr>
            <a:picLocks noChangeAspect="1"/>
          </p:cNvPicPr>
          <p:nvPr/>
        </p:nvPicPr>
        <p:blipFill>
          <a:blip r:embed="rId1"/>
          <a:stretch>
            <a:fillRect/>
          </a:stretch>
        </p:blipFill>
        <p:spPr>
          <a:xfrm>
            <a:off x="7150735" y="3143885"/>
            <a:ext cx="678180" cy="213360"/>
          </a:xfrm>
          <a:prstGeom prst="rect">
            <a:avLst/>
          </a:prstGeom>
        </p:spPr>
      </p:pic>
      <p:pic>
        <p:nvPicPr>
          <p:cNvPr id="8" name="图片 7" descr="6250a0aeb2e6f45cff085d7e7e08fbb0_1354972223_8566"/>
          <p:cNvPicPr>
            <a:picLocks noChangeAspect="1"/>
          </p:cNvPicPr>
          <p:nvPr/>
        </p:nvPicPr>
        <p:blipFill>
          <a:blip r:embed="rId2"/>
          <a:stretch>
            <a:fillRect/>
          </a:stretch>
        </p:blipFill>
        <p:spPr>
          <a:xfrm>
            <a:off x="859790" y="3955415"/>
            <a:ext cx="2141220" cy="975360"/>
          </a:xfrm>
          <a:prstGeom prst="rect">
            <a:avLst/>
          </a:prstGeom>
        </p:spPr>
      </p:pic>
      <p:pic>
        <p:nvPicPr>
          <p:cNvPr id="9" name="图片 8" descr="67c51c05a1d6187643ac1c1ea54d9fc5_1354972205_3408"/>
          <p:cNvPicPr>
            <a:picLocks noChangeAspect="1"/>
          </p:cNvPicPr>
          <p:nvPr/>
        </p:nvPicPr>
        <p:blipFill>
          <a:blip r:embed="rId3"/>
          <a:stretch>
            <a:fillRect/>
          </a:stretch>
        </p:blipFill>
        <p:spPr>
          <a:xfrm>
            <a:off x="3891915" y="3955415"/>
            <a:ext cx="1752600" cy="944880"/>
          </a:xfrm>
          <a:prstGeom prst="rect">
            <a:avLst/>
          </a:prstGeom>
        </p:spPr>
      </p:pic>
      <p:pic>
        <p:nvPicPr>
          <p:cNvPr id="11" name="图片 10" descr="25d1c8a03d9d9ecb6b64ef129b40970f_1354972244_6186"/>
          <p:cNvPicPr>
            <a:picLocks noChangeAspect="1"/>
          </p:cNvPicPr>
          <p:nvPr/>
        </p:nvPicPr>
        <p:blipFill>
          <a:blip r:embed="rId4"/>
          <a:stretch>
            <a:fillRect/>
          </a:stretch>
        </p:blipFill>
        <p:spPr>
          <a:xfrm>
            <a:off x="1616075" y="5080635"/>
            <a:ext cx="2194560" cy="23622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7" name="内容占位符 6"/>
          <p:cNvSpPr/>
          <p:nvPr>
            <p:ph idx="1"/>
          </p:nvPr>
        </p:nvSpPr>
        <p:spPr/>
        <p:txBody>
          <a:bodyPr/>
          <a:p>
            <a:pPr marL="0" indent="0">
              <a:buNone/>
            </a:pPr>
            <a:endParaRPr lang="zh-CN" altLang="en-US"/>
          </a:p>
          <a:p>
            <a:pPr marL="0" indent="0">
              <a:buNone/>
            </a:pPr>
            <a:endParaRPr lang="zh-CN" altLang="en-US"/>
          </a:p>
          <a:p>
            <a:pPr marL="0" indent="0">
              <a:buNone/>
            </a:pPr>
            <a:endParaRPr lang="zh-CN" altLang="en-US"/>
          </a:p>
          <a:p>
            <a:pPr marL="0" indent="0">
              <a:buNone/>
            </a:pPr>
            <a:endParaRPr lang="en-US" altLang="zh-CN"/>
          </a:p>
          <a:p>
            <a:pPr marL="0" indent="0">
              <a:buNone/>
            </a:pPr>
            <a:r>
              <a:rPr lang="en-US" altLang="zh-CN" sz="2000"/>
              <a:t>K=32 </a:t>
            </a:r>
            <a:r>
              <a:rPr lang="en-US" altLang="zh-CN"/>
              <a:t>                             </a:t>
            </a:r>
            <a:r>
              <a:rPr lang="en-US" altLang="zh-CN" sz="1800"/>
              <a:t> K=128</a:t>
            </a:r>
            <a:endParaRPr lang="en-US" altLang="zh-CN" sz="1800"/>
          </a:p>
          <a:p>
            <a:pPr marL="0" indent="0">
              <a:buNone/>
            </a:pPr>
            <a:endParaRPr lang="en-US" altLang="zh-CN" sz="1800"/>
          </a:p>
        </p:txBody>
      </p:sp>
      <p:pic>
        <p:nvPicPr>
          <p:cNvPr id="8" name="图片 7"/>
          <p:cNvPicPr>
            <a:picLocks noChangeAspect="1"/>
          </p:cNvPicPr>
          <p:nvPr/>
        </p:nvPicPr>
        <p:blipFill>
          <a:blip r:embed="rId1"/>
          <a:stretch>
            <a:fillRect/>
          </a:stretch>
        </p:blipFill>
        <p:spPr>
          <a:xfrm>
            <a:off x="29845" y="74295"/>
            <a:ext cx="5936615" cy="3526155"/>
          </a:xfrm>
          <a:prstGeom prst="rect">
            <a:avLst/>
          </a:prstGeom>
        </p:spPr>
      </p:pic>
      <p:pic>
        <p:nvPicPr>
          <p:cNvPr id="9" name="图片 8"/>
          <p:cNvPicPr>
            <a:picLocks noChangeAspect="1"/>
          </p:cNvPicPr>
          <p:nvPr/>
        </p:nvPicPr>
        <p:blipFill>
          <a:blip r:embed="rId2"/>
          <a:stretch>
            <a:fillRect/>
          </a:stretch>
        </p:blipFill>
        <p:spPr>
          <a:xfrm>
            <a:off x="1379220" y="4029075"/>
            <a:ext cx="2096770" cy="2089150"/>
          </a:xfrm>
          <a:prstGeom prst="rect">
            <a:avLst/>
          </a:prstGeom>
        </p:spPr>
      </p:pic>
      <p:pic>
        <p:nvPicPr>
          <p:cNvPr id="10" name="图片 9"/>
          <p:cNvPicPr>
            <a:picLocks noChangeAspect="1"/>
          </p:cNvPicPr>
          <p:nvPr/>
        </p:nvPicPr>
        <p:blipFill>
          <a:blip r:embed="rId3"/>
          <a:stretch>
            <a:fillRect/>
          </a:stretch>
        </p:blipFill>
        <p:spPr>
          <a:xfrm>
            <a:off x="5327015" y="4017645"/>
            <a:ext cx="2195195" cy="210058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对角阵</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en-US" sz="2000" dirty="0" smtClean="0"/>
              <a:t>先求出特征值</a:t>
            </a:r>
            <a:endParaRPr lang="en-US" altLang="zh-CN" sz="2000" dirty="0" smtClean="0"/>
          </a:p>
          <a:p>
            <a:pPr marL="0" indent="0">
              <a:buNone/>
            </a:pPr>
            <a:endParaRPr lang="en-US" altLang="zh-CN" sz="2000" dirty="0" smtClean="0"/>
          </a:p>
          <a:p>
            <a:pPr marL="0" indent="0">
              <a:buNone/>
            </a:pPr>
            <a:endParaRPr lang="en-US" altLang="zh-CN" sz="2000" dirty="0"/>
          </a:p>
          <a:p>
            <a:pPr marL="0" indent="0">
              <a:buNone/>
            </a:pPr>
            <a:endParaRPr lang="en-US" altLang="zh-CN" sz="2000" dirty="0" smtClean="0"/>
          </a:p>
          <a:p>
            <a:pPr marL="0" indent="0">
              <a:buNone/>
            </a:pPr>
            <a:endParaRPr lang="en-US" altLang="zh-CN" sz="2000" dirty="0"/>
          </a:p>
          <a:p>
            <a:pPr marL="0" indent="0">
              <a:buNone/>
            </a:pPr>
            <a:endParaRPr lang="en-US" altLang="zh-CN" sz="2000" dirty="0" smtClean="0"/>
          </a:p>
          <a:p>
            <a:pPr marL="0" indent="0">
              <a:buNone/>
            </a:pPr>
            <a:endParaRPr lang="en-US" altLang="zh-CN" sz="2000" dirty="0" smtClean="0"/>
          </a:p>
          <a:p>
            <a:pPr marL="0" indent="0">
              <a:buNone/>
            </a:pPr>
            <a:r>
              <a:rPr lang="zh-CN" altLang="en-US" sz="2000" dirty="0" smtClean="0"/>
              <a:t>特征值为</a:t>
            </a:r>
            <a:r>
              <a:rPr lang="en-US" altLang="zh-CN" sz="2000" dirty="0" smtClean="0"/>
              <a:t>1</a:t>
            </a:r>
            <a:r>
              <a:rPr lang="zh-CN" altLang="en-US" sz="2000" dirty="0" smtClean="0"/>
              <a:t>、</a:t>
            </a:r>
            <a:r>
              <a:rPr lang="en-US" altLang="zh-CN" sz="2000" dirty="0" smtClean="0"/>
              <a:t>1</a:t>
            </a:r>
            <a:r>
              <a:rPr lang="zh-CN" altLang="en-US" sz="2000" dirty="0" smtClean="0"/>
              <a:t>、</a:t>
            </a:r>
            <a:r>
              <a:rPr lang="en-US" altLang="zh-CN" sz="2000" dirty="0" smtClean="0"/>
              <a:t>1</a:t>
            </a:r>
            <a:r>
              <a:rPr lang="zh-CN" altLang="en-US" sz="2000" dirty="0" smtClean="0"/>
              <a:t>、</a:t>
            </a:r>
            <a:r>
              <a:rPr lang="en-US" altLang="zh-CN" sz="2000" dirty="0" smtClean="0"/>
              <a:t>-3</a:t>
            </a:r>
            <a:endParaRPr lang="en-US" altLang="zh-CN" sz="2000" dirty="0"/>
          </a:p>
          <a:p>
            <a:pPr marL="0" indent="0">
              <a:buNone/>
            </a:pPr>
            <a:r>
              <a:rPr lang="zh-CN" altLang="en-US" sz="2000" dirty="0" smtClean="0"/>
              <a:t>由特征值求得</a:t>
            </a:r>
            <a:r>
              <a:rPr lang="zh-CN" altLang="en-US" sz="2000" dirty="0"/>
              <a:t>基础解</a:t>
            </a:r>
            <a:r>
              <a:rPr lang="zh-CN" altLang="en-US" sz="2000" dirty="0" smtClean="0"/>
              <a:t>系</a:t>
            </a:r>
            <a:endParaRPr lang="en-US" altLang="zh-CN" sz="2000" dirty="0" smtClean="0"/>
          </a:p>
          <a:p>
            <a:pPr marL="0" indent="0">
              <a:buNone/>
            </a:pPr>
            <a:endParaRPr lang="en-US" altLang="zh-CN" sz="2000" dirty="0" smtClean="0"/>
          </a:p>
          <a:p>
            <a:pPr marL="0" indent="0">
              <a:buNone/>
            </a:pPr>
            <a:endParaRPr lang="en-US" altLang="zh-CN" sz="2000" dirty="0" smtClean="0"/>
          </a:p>
          <a:p>
            <a:pPr marL="0" indent="0">
              <a:buNone/>
            </a:pPr>
            <a:r>
              <a:rPr lang="zh-CN" altLang="en-US" sz="2000" dirty="0"/>
              <a:t>由此</a:t>
            </a:r>
            <a:r>
              <a:rPr lang="zh-CN" altLang="en-US" sz="2000" dirty="0" smtClean="0"/>
              <a:t>可以得  </a:t>
            </a:r>
            <a:endParaRPr lang="en-US" altLang="zh-CN" sz="2000"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95536" y="1988840"/>
            <a:ext cx="3733800" cy="1971675"/>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2240" y="4273677"/>
            <a:ext cx="1819275" cy="1009650"/>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3888" y="4273677"/>
            <a:ext cx="1819275" cy="1009650"/>
          </a:xfrm>
          <a:prstGeom prst="rect">
            <a:avLst/>
          </a:prstGeom>
        </p:spPr>
      </p:pic>
      <p:sp>
        <p:nvSpPr>
          <p:cNvPr id="7" name="右箭头 6"/>
          <p:cNvSpPr/>
          <p:nvPr/>
        </p:nvSpPr>
        <p:spPr>
          <a:xfrm>
            <a:off x="5580112" y="453618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06497" y="5283327"/>
            <a:ext cx="2592288" cy="130252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正交</a:t>
            </a:r>
            <a:endParaRPr lang="zh-CN" altLang="en-US"/>
          </a:p>
        </p:txBody>
      </p:sp>
      <p:sp>
        <p:nvSpPr>
          <p:cNvPr id="3" name="内容占位符 2"/>
          <p:cNvSpPr>
            <a:spLocks noGrp="1"/>
          </p:cNvSpPr>
          <p:nvPr>
            <p:ph idx="1"/>
          </p:nvPr>
        </p:nvSpPr>
        <p:spPr/>
        <p:txBody>
          <a:bodyPr>
            <a:normAutofit lnSpcReduction="10000"/>
          </a:bodyPr>
          <a:p>
            <a:pPr marL="0" indent="0">
              <a:buNone/>
            </a:pPr>
            <a:r>
              <a:rPr lang="zh-CN" altLang="en-US" sz="1600"/>
              <a:t>1.正交向量组</a:t>
            </a:r>
            <a:endParaRPr lang="zh-CN" altLang="en-US" sz="1600"/>
          </a:p>
          <a:p>
            <a:pPr marL="0" indent="0">
              <a:buNone/>
            </a:pPr>
            <a:r>
              <a:rPr lang="zh-CN" altLang="en-US" sz="1600"/>
              <a:t>定义：欧式空间V的一组非零向量，如果他们俩俩向量正交，则称是一个正交向量组。</a:t>
            </a:r>
            <a:endParaRPr lang="zh-CN" altLang="en-US" sz="1600"/>
          </a:p>
          <a:p>
            <a:pPr marL="0" indent="0">
              <a:buNone/>
            </a:pPr>
            <a:r>
              <a:rPr lang="zh-CN" altLang="en-US" sz="1600"/>
              <a:t>（1）正交向量组 是 线性无关的</a:t>
            </a:r>
            <a:endParaRPr lang="zh-CN" altLang="en-US" sz="1600"/>
          </a:p>
          <a:p>
            <a:pPr marL="0" indent="0">
              <a:buNone/>
            </a:pPr>
            <a:r>
              <a:rPr lang="zh-CN" altLang="en-US" sz="1600"/>
              <a:t>（2）n维欧式空间中俩俩正交的非零向量不会超过n个，即n维欧式空间中一个正交向量组最多n个向量</a:t>
            </a:r>
            <a:endParaRPr lang="zh-CN" altLang="en-US" sz="1600"/>
          </a:p>
          <a:p>
            <a:pPr marL="0" indent="0">
              <a:buNone/>
            </a:pPr>
            <a:r>
              <a:rPr lang="zh-CN" altLang="en-US" sz="1600"/>
              <a:t>2.正交基</a:t>
            </a:r>
            <a:endParaRPr lang="zh-CN" altLang="en-US" sz="1600"/>
          </a:p>
          <a:p>
            <a:pPr marL="0" indent="0">
              <a:buNone/>
            </a:pPr>
            <a:r>
              <a:rPr lang="zh-CN" altLang="en-US" sz="1600"/>
              <a:t>在n维欧式空间中，由n个非零向量组成的正交向量组称为正交基</a:t>
            </a:r>
            <a:endParaRPr lang="zh-CN" altLang="en-US" sz="1600"/>
          </a:p>
          <a:p>
            <a:pPr marL="0" indent="0">
              <a:buNone/>
            </a:pPr>
            <a:r>
              <a:rPr lang="zh-CN" altLang="en-US" sz="1600"/>
              <a:t>3.标准正交基</a:t>
            </a:r>
            <a:endParaRPr lang="zh-CN" altLang="en-US" sz="1600"/>
          </a:p>
          <a:p>
            <a:pPr marL="0" indent="0">
              <a:buNone/>
            </a:pPr>
            <a:r>
              <a:rPr lang="zh-CN" altLang="en-US" sz="1600"/>
              <a:t>在n维欧式空间中，由n个单位向量组成的正交向量组称为标准正交基</a:t>
            </a:r>
            <a:endParaRPr lang="zh-CN" altLang="en-US" sz="1600"/>
          </a:p>
          <a:p>
            <a:pPr marL="0" indent="0">
              <a:buNone/>
            </a:pPr>
            <a:r>
              <a:rPr lang="zh-CN" altLang="en-US" sz="1600"/>
              <a:t>比如3维欧式空间中，</a:t>
            </a:r>
            <a:endParaRPr lang="zh-CN" altLang="en-US" sz="1600"/>
          </a:p>
          <a:p>
            <a:pPr marL="0" indent="0">
              <a:buNone/>
            </a:pPr>
            <a:r>
              <a:rPr lang="zh-CN" altLang="en-US" sz="1600"/>
              <a:t>(1,0,0)、(0,1,0)、(0,0,1)是一个正交向量组，因为他们俩俩向量正交</a:t>
            </a:r>
            <a:endParaRPr lang="zh-CN" altLang="en-US" sz="1600"/>
          </a:p>
          <a:p>
            <a:pPr marL="0" indent="0">
              <a:buNone/>
            </a:pPr>
            <a:endParaRPr lang="zh-CN" altLang="en-US" sz="1600"/>
          </a:p>
          <a:p>
            <a:pPr marL="0" indent="0">
              <a:buNone/>
            </a:pPr>
            <a:r>
              <a:rPr lang="zh-CN" altLang="en-US" sz="1600"/>
              <a:t>(1,0,0)、(0,1,0)、(0,0,1)是一个正交基，因为此正交向量组由n个非零向量组成</a:t>
            </a:r>
            <a:endParaRPr lang="zh-CN" altLang="en-US" sz="1600"/>
          </a:p>
          <a:p>
            <a:pPr marL="0" indent="0">
              <a:buNone/>
            </a:pPr>
            <a:endParaRPr lang="zh-CN" altLang="en-US" sz="1600"/>
          </a:p>
          <a:p>
            <a:pPr marL="0" indent="0">
              <a:buNone/>
            </a:pPr>
            <a:r>
              <a:rPr lang="zh-CN" altLang="en-US" sz="1600"/>
              <a:t>(1,0,0)、(0,1,0)、(0,0,1)是一个标准正交基，因为每个向量都是单位向量</a:t>
            </a:r>
            <a:endParaRPr lang="zh-CN" altLang="en-US" sz="1600"/>
          </a:p>
          <a:p>
            <a:pPr marL="0" indent="0">
              <a:buNone/>
            </a:pPr>
            <a:endParaRPr lang="zh-CN" altLang="en-US" sz="1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正交</a:t>
            </a:r>
            <a:endParaRPr lang="zh-CN" altLang="en-US"/>
          </a:p>
        </p:txBody>
      </p:sp>
      <p:sp>
        <p:nvSpPr>
          <p:cNvPr id="3" name="内容占位符 2"/>
          <p:cNvSpPr>
            <a:spLocks noGrp="1"/>
          </p:cNvSpPr>
          <p:nvPr>
            <p:ph idx="1"/>
          </p:nvPr>
        </p:nvSpPr>
        <p:spPr/>
        <p:txBody>
          <a:bodyPr>
            <a:normAutofit lnSpcReduction="10000"/>
          </a:bodyPr>
          <a:p>
            <a:pPr marL="0" indent="0">
              <a:buNone/>
            </a:pPr>
            <a:r>
              <a:rPr lang="en-US" altLang="zh-CN" sz="2400"/>
              <a:t>4.</a:t>
            </a:r>
            <a:r>
              <a:rPr lang="zh-CN" altLang="en-US" sz="2400"/>
              <a:t>正交矩阵</a:t>
            </a:r>
            <a:endParaRPr lang="zh-CN" altLang="en-US" sz="2400"/>
          </a:p>
          <a:p>
            <a:pPr marL="0" indent="0">
              <a:buNone/>
            </a:pPr>
            <a:r>
              <a:rPr lang="zh-CN" altLang="en-US" sz="2400"/>
              <a:t>  </a:t>
            </a:r>
            <a:r>
              <a:rPr lang="zh-CN" altLang="en-US" sz="2000"/>
              <a:t>如果：AAT=E（E为单位矩阵，AT表示</a:t>
            </a:r>
            <a:r>
              <a:rPr lang="en-US" altLang="zh-CN" sz="2000"/>
              <a:t>“</a:t>
            </a:r>
            <a:r>
              <a:rPr lang="zh-CN" altLang="en-US" sz="2000"/>
              <a:t>矩阵A的转置矩阵</a:t>
            </a:r>
            <a:r>
              <a:rPr lang="en-US" altLang="zh-CN" sz="2000"/>
              <a:t>”</a:t>
            </a:r>
            <a:r>
              <a:rPr lang="zh-CN" altLang="en-US" sz="2000"/>
              <a:t>）或ATA=E，则n阶实矩阵A称为正交矩阵，若A为正交阵，则满足以下条件 :</a:t>
            </a:r>
            <a:endParaRPr lang="zh-CN" altLang="en-US" sz="2000"/>
          </a:p>
          <a:p>
            <a:pPr marL="0" indent="0">
              <a:buNone/>
            </a:pPr>
            <a:r>
              <a:rPr lang="zh-CN" altLang="en-US" sz="2000"/>
              <a:t>1)AT是正交矩阵</a:t>
            </a:r>
            <a:endParaRPr lang="zh-CN" altLang="en-US" sz="2000"/>
          </a:p>
          <a:p>
            <a:pPr marL="0" indent="0">
              <a:buNone/>
            </a:pPr>
            <a:r>
              <a:rPr lang="zh-CN" altLang="en-US" sz="2000"/>
              <a:t>2)E为单位矩阵</a:t>
            </a:r>
            <a:endParaRPr lang="zh-CN" altLang="en-US" sz="2000"/>
          </a:p>
          <a:p>
            <a:pPr marL="0" indent="0">
              <a:buNone/>
            </a:pPr>
            <a:r>
              <a:rPr lang="zh-CN" altLang="en-US" sz="2000"/>
              <a:t>3)A的各行是单位向量且两两正交</a:t>
            </a:r>
            <a:endParaRPr lang="zh-CN" altLang="en-US" sz="2000"/>
          </a:p>
          <a:p>
            <a:pPr marL="0" indent="0">
              <a:buNone/>
            </a:pPr>
            <a:r>
              <a:rPr lang="zh-CN" altLang="en-US" sz="2000"/>
              <a:t>4)A的各列是单位向量且两两正交</a:t>
            </a:r>
            <a:endParaRPr lang="zh-CN" altLang="en-US" sz="2000"/>
          </a:p>
          <a:p>
            <a:pPr marL="0" indent="0">
              <a:buNone/>
            </a:pPr>
            <a:r>
              <a:rPr lang="zh-CN" altLang="en-US" sz="2000"/>
              <a:t>5)(Ax,Ay)=(x,y)x,y∈R</a:t>
            </a:r>
            <a:endParaRPr lang="zh-CN" altLang="en-US" sz="2000"/>
          </a:p>
          <a:p>
            <a:pPr marL="0" indent="0">
              <a:buNone/>
            </a:pPr>
            <a:r>
              <a:rPr lang="zh-CN" altLang="en-US" sz="2000"/>
              <a:t>6)|A|=1或-1</a:t>
            </a:r>
            <a:endParaRPr lang="zh-CN" altLang="en-US" sz="2000"/>
          </a:p>
          <a:p>
            <a:pPr marL="0" indent="0">
              <a:buNone/>
            </a:pPr>
            <a:r>
              <a:rPr lang="zh-CN" altLang="en-US" sz="2000"/>
              <a:t>7)                   ， </a:t>
            </a:r>
            <a:r>
              <a:rPr lang="en-US" altLang="zh-CN" sz="2000"/>
              <a:t>A</a:t>
            </a:r>
            <a:r>
              <a:rPr lang="zh-CN" altLang="en-US" sz="2000"/>
              <a:t>的转置矩阵等于</a:t>
            </a:r>
            <a:r>
              <a:rPr lang="en-US" altLang="zh-CN" sz="2000"/>
              <a:t>A</a:t>
            </a:r>
            <a:r>
              <a:rPr lang="zh-CN" altLang="en-US" sz="2000"/>
              <a:t>的逆矩阵</a:t>
            </a:r>
            <a:endParaRPr lang="zh-CN" altLang="en-US" sz="2000"/>
          </a:p>
          <a:p>
            <a:pPr marL="0" indent="0">
              <a:buNone/>
            </a:pPr>
            <a:r>
              <a:rPr lang="zh-CN" altLang="en-US" sz="2000"/>
              <a:t>8)正交矩阵通常用字母Q表示。</a:t>
            </a:r>
            <a:endParaRPr lang="zh-CN" altLang="en-US" sz="2000"/>
          </a:p>
        </p:txBody>
      </p:sp>
      <p:pic>
        <p:nvPicPr>
          <p:cNvPr id="4" name="图片 3" descr="d2d07620f3d03a9eb0db29d2654fd39e_0d338744ebf81a4c55f1e2e1da2a6059242da6d2"/>
          <p:cNvPicPr>
            <a:picLocks noChangeAspect="1"/>
          </p:cNvPicPr>
          <p:nvPr/>
        </p:nvPicPr>
        <p:blipFill>
          <a:blip r:embed="rId1"/>
          <a:stretch>
            <a:fillRect/>
          </a:stretch>
        </p:blipFill>
        <p:spPr>
          <a:xfrm>
            <a:off x="944245" y="4740275"/>
            <a:ext cx="957580" cy="22034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正交</a:t>
            </a:r>
            <a:endParaRPr lang="zh-CN" altLang="en-US"/>
          </a:p>
        </p:txBody>
      </p:sp>
      <p:sp>
        <p:nvSpPr>
          <p:cNvPr id="3" name="内容占位符 2"/>
          <p:cNvSpPr>
            <a:spLocks noGrp="1"/>
          </p:cNvSpPr>
          <p:nvPr>
            <p:ph idx="1"/>
          </p:nvPr>
        </p:nvSpPr>
        <p:spPr/>
        <p:txBody>
          <a:bodyPr/>
          <a:p>
            <a:pPr marL="0" indent="0">
              <a:buNone/>
            </a:pPr>
            <a:r>
              <a:rPr lang="zh-CN" altLang="en-US" sz="1800"/>
              <a:t>1.三角分解(LU分解)</a:t>
            </a:r>
            <a:endParaRPr lang="zh-CN" altLang="en-US" sz="1800"/>
          </a:p>
          <a:p>
            <a:pPr marL="0" indent="0">
              <a:buNone/>
            </a:pPr>
            <a:r>
              <a:rPr lang="zh-CN" altLang="en-US" sz="1800"/>
              <a:t> LU分解(LU Decomposition)是矩阵分解的一种，可以将一个矩阵分解为一个单位下三角矩阵和一个上三角矩阵的乘积（有时是它们和一个置换矩阵的乘积）。LU分解主要应用在数值分析中，用来解线性方程、求反矩阵或计算行列式。</a:t>
            </a:r>
            <a:endParaRPr lang="zh-CN" altLang="en-US" sz="1800"/>
          </a:p>
          <a:p>
            <a:pPr marL="0" indent="0">
              <a:buNone/>
            </a:pPr>
            <a:r>
              <a:rPr lang="zh-CN" altLang="en-US" sz="1800"/>
              <a:t>将系数矩阵A转变成等价两个矩阵L和U的乘积 ，即LU分解可将矩阵A分解为A=LU，其中L是下三角矩阵，U是上三角矩阵。当A的所有顺序主子式都不为0时，矩阵A可以分解为A=LU（所有顺序主子式不为0，矩阵不一定不可以进行LU分解）。其中L是下三角矩阵，U是上三角矩阵。</a:t>
            </a:r>
            <a:endParaRPr lang="zh-CN" altLang="en-US" sz="1800"/>
          </a:p>
        </p:txBody>
      </p:sp>
      <p:pic>
        <p:nvPicPr>
          <p:cNvPr id="4" name="图片 3" descr="82f09d9d28b61491083421b5975225e3_b219ebc4b74543a970e230d513178a82b901142a"/>
          <p:cNvPicPr>
            <a:picLocks noChangeAspect="1"/>
          </p:cNvPicPr>
          <p:nvPr/>
        </p:nvPicPr>
        <p:blipFill>
          <a:blip r:embed="rId1"/>
          <a:stretch>
            <a:fillRect/>
          </a:stretch>
        </p:blipFill>
        <p:spPr>
          <a:xfrm>
            <a:off x="510540" y="3964940"/>
            <a:ext cx="7945120" cy="25527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normAutofit/>
          </a:bodyPr>
          <a:p>
            <a:pPr marL="0" indent="0">
              <a:buNone/>
            </a:pPr>
            <a:r>
              <a:rPr lang="zh-CN" altLang="en-US" sz="1800"/>
              <a:t>LU分解在本质上是高斯消元法的一种表达形式。实质上是将A通过初等行变换变成一个上三角矩阵，其变换矩阵就是一个单位下三角矩阵。这正是所谓的杜尔里特算法（Doolittle algorithm）：从下至上地对矩阵A做初等行变换，将对角线左下方的元素变成零，然后再证明这些行变换的效果等同于左乘一系列单位下三角矩阵，这一系列单位下三角矩阵的乘积的逆就是L矩阵，它也是一个单位下三角矩阵。</a:t>
            </a:r>
            <a:endParaRPr lang="zh-CN" altLang="en-US" sz="2000"/>
          </a:p>
          <a:p>
            <a:pPr marL="0" indent="0">
              <a:buNone/>
            </a:pPr>
            <a:r>
              <a:rPr lang="zh-CN" altLang="en-US" sz="1800"/>
              <a:t>LU分解有若干种算法，常见的包括Doolittle、Cholesky、Crout算法。</a:t>
            </a:r>
            <a:endParaRPr lang="zh-CN" altLang="en-US" sz="1800"/>
          </a:p>
          <a:p>
            <a:pPr marL="0" indent="0">
              <a:buNone/>
            </a:pPr>
            <a:r>
              <a:rPr lang="zh-CN" altLang="en-US" sz="1800"/>
              <a:t>Doolittle算法：</a:t>
            </a:r>
            <a:endParaRPr lang="zh-CN" altLang="en-US" sz="1800"/>
          </a:p>
          <a:p>
            <a:pPr marL="0" indent="0">
              <a:buNone/>
            </a:pPr>
            <a:endParaRPr lang="zh-CN" altLang="en-US" sz="1800"/>
          </a:p>
        </p:txBody>
      </p:sp>
      <p:pic>
        <p:nvPicPr>
          <p:cNvPr id="4" name="图片 3" descr="YE0[U{F69W57@5`M~%[J)XW"/>
          <p:cNvPicPr>
            <a:picLocks noChangeAspect="1"/>
          </p:cNvPicPr>
          <p:nvPr/>
        </p:nvPicPr>
        <p:blipFill>
          <a:blip r:embed="rId1"/>
          <a:stretch>
            <a:fillRect/>
          </a:stretch>
        </p:blipFill>
        <p:spPr>
          <a:xfrm>
            <a:off x="556260" y="4171950"/>
            <a:ext cx="7916545" cy="171259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pPr marL="0" indent="0">
              <a:buNone/>
            </a:pPr>
            <a:r>
              <a:rPr lang="zh-CN" altLang="en-US" sz="1800"/>
              <a:t>由矩阵乘法定义，可知：</a:t>
            </a:r>
            <a:endParaRPr lang="zh-CN" altLang="en-US" sz="1800"/>
          </a:p>
          <a:p>
            <a:pPr marL="0" indent="0">
              <a:buNone/>
            </a:pPr>
            <a:endParaRPr lang="zh-CN" altLang="en-US" sz="1800"/>
          </a:p>
          <a:p>
            <a:pPr marL="0" indent="0">
              <a:buNone/>
            </a:pPr>
            <a:endParaRPr lang="zh-CN" altLang="en-US" sz="1800"/>
          </a:p>
          <a:p>
            <a:pPr marL="0" indent="0">
              <a:buNone/>
            </a:pPr>
            <a:endParaRPr lang="zh-CN" altLang="en-US" sz="1800"/>
          </a:p>
          <a:p>
            <a:pPr marL="0" indent="0">
              <a:buNone/>
            </a:pPr>
            <a:endParaRPr lang="zh-CN" altLang="en-US" sz="1800"/>
          </a:p>
          <a:p>
            <a:pPr marL="0" indent="0">
              <a:buNone/>
            </a:pPr>
            <a:endParaRPr lang="zh-CN" altLang="en-US" sz="1800"/>
          </a:p>
          <a:p>
            <a:pPr marL="0" indent="0">
              <a:buNone/>
            </a:pPr>
            <a:r>
              <a:rPr lang="zh-CN" altLang="en-US" sz="1800"/>
              <a:t>因此</a:t>
            </a:r>
            <a:endParaRPr lang="zh-CN" altLang="en-US" sz="1800"/>
          </a:p>
          <a:p>
            <a:pPr marL="0" indent="0">
              <a:buNone/>
            </a:pPr>
            <a:endParaRPr lang="zh-CN" altLang="en-US" sz="1800"/>
          </a:p>
          <a:p>
            <a:pPr marL="0" indent="0">
              <a:buNone/>
            </a:pPr>
            <a:endParaRPr lang="zh-CN" altLang="en-US" sz="1800"/>
          </a:p>
        </p:txBody>
      </p:sp>
      <p:pic>
        <p:nvPicPr>
          <p:cNvPr id="4" name="图片 3" descr="QQ0SGPLFPN5(_OWTWR{Z@~Y"/>
          <p:cNvPicPr>
            <a:picLocks noChangeAspect="1"/>
          </p:cNvPicPr>
          <p:nvPr/>
        </p:nvPicPr>
        <p:blipFill>
          <a:blip r:embed="rId1"/>
          <a:stretch>
            <a:fillRect/>
          </a:stretch>
        </p:blipFill>
        <p:spPr>
          <a:xfrm>
            <a:off x="634365" y="1955800"/>
            <a:ext cx="7991475" cy="1621155"/>
          </a:xfrm>
          <a:prstGeom prst="rect">
            <a:avLst/>
          </a:prstGeom>
        </p:spPr>
      </p:pic>
      <p:pic>
        <p:nvPicPr>
          <p:cNvPr id="5" name="图片 4" descr="~%2AEDZ@]HHTR6IAUZ324SO"/>
          <p:cNvPicPr>
            <a:picLocks noChangeAspect="1"/>
          </p:cNvPicPr>
          <p:nvPr/>
        </p:nvPicPr>
        <p:blipFill>
          <a:blip r:embed="rId2"/>
          <a:stretch>
            <a:fillRect/>
          </a:stretch>
        </p:blipFill>
        <p:spPr>
          <a:xfrm>
            <a:off x="635000" y="3977005"/>
            <a:ext cx="7459345" cy="1783080"/>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暗香扑面">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shade val="70000"/>
                <a:satMod val="1000000"/>
              </a:schemeClr>
            </a:gs>
            <a:gs pos="31000">
              <a:schemeClr val="phClr">
                <a:shade val="85000"/>
                <a:satMod val="450000"/>
              </a:schemeClr>
            </a:gs>
            <a:gs pos="100000">
              <a:schemeClr val="phClr">
                <a:tint val="70000"/>
                <a:satMod val="300000"/>
              </a:schemeClr>
            </a:gs>
          </a:gsLst>
          <a:path path="circle">
            <a:fillToRect l="50000" t="150000" r="50000"/>
          </a:path>
        </a:gradFill>
        <a:blipFill>
          <a:blip xmlns:r="http://schemas.openxmlformats.org/officeDocument/2006/relationships" r:embed="rId2">
            <a:duotone>
              <a:schemeClr val="phClr">
                <a:tint val="100000"/>
                <a:shade val="70000"/>
                <a:hueMod val="100000"/>
                <a:satMod val="100000"/>
              </a:schemeClr>
              <a:schemeClr val="phClr">
                <a:tint val="90000"/>
                <a:shade val="100000"/>
                <a:hueMod val="100000"/>
                <a:satMod val="10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Fan</Template>
  <TotalTime>0</TotalTime>
  <Words>7316</Words>
  <Application>WPS 演示</Application>
  <PresentationFormat>全屏显示(4:3)</PresentationFormat>
  <Paragraphs>413</Paragraphs>
  <Slides>32</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8</vt:i4>
      </vt:variant>
      <vt:variant>
        <vt:lpstr>幻灯片标题</vt:lpstr>
      </vt:variant>
      <vt:variant>
        <vt:i4>32</vt:i4>
      </vt:variant>
    </vt:vector>
  </HeadingPairs>
  <TitlesOfParts>
    <vt:vector size="52" baseType="lpstr">
      <vt:lpstr>Arial</vt:lpstr>
      <vt:lpstr>宋体</vt:lpstr>
      <vt:lpstr>Wingdings</vt:lpstr>
      <vt:lpstr>Wingdings 2</vt:lpstr>
      <vt:lpstr>Arial</vt:lpstr>
      <vt:lpstr>Franklin Gothic Book</vt:lpstr>
      <vt:lpstr>微软雅黑</vt:lpstr>
      <vt:lpstr>Franklin Gothic Medium</vt:lpstr>
      <vt:lpstr>黑体</vt:lpstr>
      <vt:lpstr>Arial Unicode MS</vt:lpstr>
      <vt:lpstr>Calibri</vt:lpstr>
      <vt:lpstr>暗香扑面</vt:lpstr>
      <vt:lpstr>Equation.KSEE3</vt:lpstr>
      <vt:lpstr>Equation.KSEE3</vt:lpstr>
      <vt:lpstr>Equation.KSEE3</vt:lpstr>
      <vt:lpstr>Equation.KSEE3</vt:lpstr>
      <vt:lpstr>Equation.KSEE3</vt:lpstr>
      <vt:lpstr>Equation.KSEE3</vt:lpstr>
      <vt:lpstr>Equation.KSEE3</vt:lpstr>
      <vt:lpstr>Equation.KSEE3</vt:lpstr>
      <vt:lpstr>对角阵和正交</vt:lpstr>
      <vt:lpstr>对角阵</vt:lpstr>
      <vt:lpstr>对角阵</vt:lpstr>
      <vt:lpstr>对角阵</vt:lpstr>
      <vt:lpstr>正交</vt:lpstr>
      <vt:lpstr>正交</vt:lpstr>
      <vt:lpstr>正交</vt:lpstr>
      <vt:lpstr>PowerPoint 演示文稿</vt:lpstr>
      <vt:lpstr>PowerPoint 演示文稿</vt:lpstr>
      <vt:lpstr>PowerPoint 演示文稿</vt:lpstr>
      <vt:lpstr>Crout分解： Doolittle分解将矩阵分解成一个单位下三角矩阵和一个上三角矩阵，而Crout分解是将矩阵分解为一个下三角分解和一个单位上三角矩阵</vt:lpstr>
      <vt:lpstr>PowerPoint 演示文稿</vt:lpstr>
      <vt:lpstr>PowerPoint 演示文稿</vt:lpstr>
      <vt:lpstr>PowerPoint 演示文稿</vt:lpstr>
      <vt:lpstr>SVD分解</vt:lpstr>
      <vt:lpstr>PowerPoint 演示文稿</vt:lpstr>
      <vt:lpstr>PowerPoint 演示文稿</vt:lpstr>
      <vt:lpstr>PowerPoint 演示文稿</vt:lpstr>
      <vt:lpstr>PowerPoint 演示文稿</vt:lpstr>
      <vt:lpstr>推荐系统</vt:lpstr>
      <vt:lpstr>推荐系统的架构</vt:lpstr>
      <vt:lpstr>PowerPoint 演示文稿</vt:lpstr>
      <vt:lpstr>PowerPoint 演示文稿</vt:lpstr>
      <vt:lpstr>PowerPoint 演示文稿</vt:lpstr>
      <vt:lpstr>PowerPoint 演示文稿</vt:lpstr>
      <vt:lpstr>使用matlab调用svd函数：</vt:lpstr>
      <vt:lpstr>PowerPoint 演示文稿</vt:lpstr>
      <vt:lpstr>PowerPoint 演示文稿</vt:lpstr>
      <vt:lpstr>PowerPoint 演示文稿</vt:lpstr>
      <vt:lpstr>将Bob坐标添加进原来的图中：  </vt:lpstr>
      <vt:lpstr>图像压缩（SVD方法）</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对角阵和正交</dc:title>
  <dc:creator>胡带</dc:creator>
  <cp:lastModifiedBy>ヤиа傷……</cp:lastModifiedBy>
  <cp:revision>38</cp:revision>
  <dcterms:created xsi:type="dcterms:W3CDTF">2018-11-16T10:53:00Z</dcterms:created>
  <dcterms:modified xsi:type="dcterms:W3CDTF">2018-11-21T05:05:00Z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2052-11.1.0.7932</vt:lpwstr>
  </property>
</Properties>
</file>