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60" r:id="rId4"/>
    <p:sldId id="257" r:id="rId5"/>
    <p:sldId id="332" r:id="rId6"/>
    <p:sldId id="334" r:id="rId7"/>
    <p:sldId id="335" r:id="rId8"/>
    <p:sldId id="333" r:id="rId9"/>
    <p:sldId id="336" r:id="rId10"/>
    <p:sldId id="338" r:id="rId11"/>
    <p:sldId id="339" r:id="rId12"/>
    <p:sldId id="340" r:id="rId13"/>
    <p:sldId id="342" r:id="rId14"/>
    <p:sldId id="341" r:id="rId15"/>
    <p:sldId id="344" r:id="rId16"/>
    <p:sldId id="346" r:id="rId17"/>
    <p:sldId id="347" r:id="rId18"/>
    <p:sldId id="348" r:id="rId19"/>
    <p:sldId id="349" r:id="rId20"/>
    <p:sldId id="350" r:id="rId21"/>
    <p:sldId id="351" r:id="rId22"/>
    <p:sldId id="353" r:id="rId23"/>
    <p:sldId id="296"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F8A"/>
    <a:srgbClr val="394659"/>
    <a:srgbClr val="595959"/>
    <a:srgbClr val="4B5C75"/>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2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BE8EA-59C2-484C-BAFE-1336E8AEA6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F5750-D1BB-487B-94FA-EAAA1421A8E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996F28C-6EAF-4EAF-9D75-5A3494FFCEEE}" type="datetimeFigureOut">
              <a:rPr lang="zh-CN" altLang="en-US" smtClean="0"/>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309035" cy="685800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309035" cy="6858000"/>
          </a:xfrm>
          <a:prstGeom prst="rect">
            <a:avLst/>
          </a:prstGeom>
        </p:spPr>
      </p:pic>
      <p:sp>
        <p:nvSpPr>
          <p:cNvPr id="7" name="矩形 6"/>
          <p:cNvSpPr/>
          <p:nvPr userDrawn="1"/>
        </p:nvSpPr>
        <p:spPr>
          <a:xfrm>
            <a:off x="0" y="1055076"/>
            <a:ext cx="1775791" cy="5802924"/>
          </a:xfrm>
          <a:prstGeom prst="rect">
            <a:avLst/>
          </a:prstGeom>
          <a:solidFill>
            <a:srgbClr val="4B5C7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1"/>
            <a:ext cx="1775791" cy="1055077"/>
          </a:xfrm>
          <a:prstGeom prst="rect">
            <a:avLst/>
          </a:prstGeom>
          <a:solidFill>
            <a:srgbClr val="394659"/>
          </a:solidFill>
          <a:ln>
            <a:noFill/>
          </a:ln>
          <a:effectLst>
            <a:reflection stA="80000" endPos="59000" dist="381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996F28C-6EAF-4EAF-9D75-5A3494FFCE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FF2483-FC78-4540-8F5D-FF944A83C00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6F28C-6EAF-4EAF-9D75-5A3494FFCE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F2483-FC78-4540-8F5D-FF944A83C00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a:off x="3591857" y="4201145"/>
            <a:ext cx="6913798" cy="0"/>
          </a:xfrm>
          <a:prstGeom prst="line">
            <a:avLst/>
          </a:prstGeom>
          <a:ln>
            <a:solidFill>
              <a:srgbClr val="004F8A"/>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3591857" y="4512452"/>
            <a:ext cx="1956256" cy="505770"/>
            <a:chOff x="3414279" y="3942615"/>
            <a:chExt cx="1956256" cy="505770"/>
          </a:xfrm>
        </p:grpSpPr>
        <p:sp>
          <p:nvSpPr>
            <p:cNvPr id="9" name="文本框 8"/>
            <p:cNvSpPr txBox="1"/>
            <p:nvPr/>
          </p:nvSpPr>
          <p:spPr>
            <a:xfrm>
              <a:off x="3765255" y="3942615"/>
              <a:ext cx="1605280" cy="460375"/>
            </a:xfrm>
            <a:prstGeom prst="rect">
              <a:avLst/>
            </a:prstGeom>
            <a:noFill/>
          </p:spPr>
          <p:txBody>
            <a:bodyPr wrap="non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汇报人：齐传凯</a:t>
              </a:r>
              <a:endParaRPr lang="zh-CN" altLang="en-US" sz="1600" dirty="0" smtClean="0">
                <a:latin typeface="微软雅黑" panose="020B0503020204020204" pitchFamily="34" charset="-122"/>
                <a:ea typeface="微软雅黑" panose="020B0503020204020204" pitchFamily="34" charset="-122"/>
              </a:endParaRPr>
            </a:p>
          </p:txBody>
        </p:sp>
        <p:sp>
          <p:nvSpPr>
            <p:cNvPr id="10" name="KSO_Shape"/>
            <p:cNvSpPr/>
            <p:nvPr/>
          </p:nvSpPr>
          <p:spPr bwMode="auto">
            <a:xfrm>
              <a:off x="3414279" y="3944675"/>
              <a:ext cx="397931" cy="503710"/>
            </a:xfrm>
            <a:custGeom>
              <a:avLst/>
              <a:gdLst>
                <a:gd name="T0" fmla="*/ 508479 w 1679575"/>
                <a:gd name="T1" fmla="*/ 933537 h 2125662"/>
                <a:gd name="T2" fmla="*/ 645344 w 1679575"/>
                <a:gd name="T3" fmla="*/ 1004349 h 2125662"/>
                <a:gd name="T4" fmla="*/ 637947 w 1679575"/>
                <a:gd name="T5" fmla="*/ 1045870 h 2125662"/>
                <a:gd name="T6" fmla="*/ 629410 w 1679575"/>
                <a:gd name="T7" fmla="*/ 1095637 h 2125662"/>
                <a:gd name="T8" fmla="*/ 645913 w 1679575"/>
                <a:gd name="T9" fmla="*/ 1148533 h 2125662"/>
                <a:gd name="T10" fmla="*/ 923628 w 1679575"/>
                <a:gd name="T11" fmla="*/ 1679766 h 2125662"/>
                <a:gd name="T12" fmla="*/ 886068 w 1679575"/>
                <a:gd name="T13" fmla="*/ 1137442 h 2125662"/>
                <a:gd name="T14" fmla="*/ 896597 w 1679575"/>
                <a:gd name="T15" fmla="*/ 1083408 h 2125662"/>
                <a:gd name="T16" fmla="*/ 885214 w 1679575"/>
                <a:gd name="T17" fmla="*/ 1039044 h 2125662"/>
                <a:gd name="T18" fmla="*/ 917083 w 1679575"/>
                <a:gd name="T19" fmla="*/ 999799 h 2125662"/>
                <a:gd name="T20" fmla="*/ 1048543 w 1679575"/>
                <a:gd name="T21" fmla="*/ 927280 h 2125662"/>
                <a:gd name="T22" fmla="*/ 1168905 w 1679575"/>
                <a:gd name="T23" fmla="*/ 933822 h 2125662"/>
                <a:gd name="T24" fmla="*/ 1257397 w 1679575"/>
                <a:gd name="T25" fmla="*/ 1021128 h 2125662"/>
                <a:gd name="T26" fmla="*/ 1333655 w 1679575"/>
                <a:gd name="T27" fmla="*/ 1118957 h 2125662"/>
                <a:gd name="T28" fmla="*/ 1397392 w 1679575"/>
                <a:gd name="T29" fmla="*/ 1227592 h 2125662"/>
                <a:gd name="T30" fmla="*/ 1446903 w 1679575"/>
                <a:gd name="T31" fmla="*/ 1349025 h 2125662"/>
                <a:gd name="T32" fmla="*/ 1482186 w 1679575"/>
                <a:gd name="T33" fmla="*/ 1483540 h 2125662"/>
                <a:gd name="T34" fmla="*/ 1501820 w 1679575"/>
                <a:gd name="T35" fmla="*/ 1632274 h 2125662"/>
                <a:gd name="T36" fmla="*/ 1439790 w 1679575"/>
                <a:gd name="T37" fmla="*/ 1742331 h 2125662"/>
                <a:gd name="T38" fmla="*/ 1242601 w 1679575"/>
                <a:gd name="T39" fmla="*/ 1826794 h 2125662"/>
                <a:gd name="T40" fmla="*/ 1035738 w 1679575"/>
                <a:gd name="T41" fmla="*/ 1881112 h 2125662"/>
                <a:gd name="T42" fmla="*/ 822331 w 1679575"/>
                <a:gd name="T43" fmla="*/ 1904432 h 2125662"/>
                <a:gd name="T44" fmla="*/ 596403 w 1679575"/>
                <a:gd name="T45" fmla="*/ 1894194 h 2125662"/>
                <a:gd name="T46" fmla="*/ 373036 w 1679575"/>
                <a:gd name="T47" fmla="*/ 1847838 h 2125662"/>
                <a:gd name="T48" fmla="*/ 159344 w 1679575"/>
                <a:gd name="T49" fmla="*/ 1766788 h 2125662"/>
                <a:gd name="T50" fmla="*/ 0 w 1679575"/>
                <a:gd name="T51" fmla="*/ 1676354 h 2125662"/>
                <a:gd name="T52" fmla="*/ 15365 w 1679575"/>
                <a:gd name="T53" fmla="*/ 1518519 h 2125662"/>
                <a:gd name="T54" fmla="*/ 47234 w 1679575"/>
                <a:gd name="T55" fmla="*/ 1376611 h 2125662"/>
                <a:gd name="T56" fmla="*/ 94468 w 1679575"/>
                <a:gd name="T57" fmla="*/ 1249206 h 2125662"/>
                <a:gd name="T58" fmla="*/ 155930 w 1679575"/>
                <a:gd name="T59" fmla="*/ 1135735 h 2125662"/>
                <a:gd name="T60" fmla="*/ 230765 w 1679575"/>
                <a:gd name="T61" fmla="*/ 1035348 h 2125662"/>
                <a:gd name="T62" fmla="*/ 317835 w 1679575"/>
                <a:gd name="T63" fmla="*/ 946334 h 2125662"/>
                <a:gd name="T64" fmla="*/ 427669 w 1679575"/>
                <a:gd name="T65" fmla="*/ 860449 h 2125662"/>
                <a:gd name="T66" fmla="*/ 831848 w 1679575"/>
                <a:gd name="T67" fmla="*/ 5125 h 2125662"/>
                <a:gd name="T68" fmla="*/ 927152 w 1679575"/>
                <a:gd name="T69" fmla="*/ 31035 h 2125662"/>
                <a:gd name="T70" fmla="*/ 1013353 w 1679575"/>
                <a:gd name="T71" fmla="*/ 76590 h 2125662"/>
                <a:gd name="T72" fmla="*/ 1087035 w 1679575"/>
                <a:gd name="T73" fmla="*/ 138945 h 2125662"/>
                <a:gd name="T74" fmla="*/ 1145356 w 1679575"/>
                <a:gd name="T75" fmla="*/ 215250 h 2125662"/>
                <a:gd name="T76" fmla="*/ 1186607 w 1679575"/>
                <a:gd name="T77" fmla="*/ 303514 h 2125662"/>
                <a:gd name="T78" fmla="*/ 1207944 w 1679575"/>
                <a:gd name="T79" fmla="*/ 401174 h 2125662"/>
                <a:gd name="T80" fmla="*/ 1205383 w 1679575"/>
                <a:gd name="T81" fmla="*/ 513924 h 2125662"/>
                <a:gd name="T82" fmla="*/ 1172382 w 1679575"/>
                <a:gd name="T83" fmla="*/ 626673 h 2125662"/>
                <a:gd name="T84" fmla="*/ 1112924 w 1679575"/>
                <a:gd name="T85" fmla="*/ 725187 h 2125662"/>
                <a:gd name="T86" fmla="*/ 1030706 w 1679575"/>
                <a:gd name="T87" fmla="*/ 804625 h 2125662"/>
                <a:gd name="T88" fmla="*/ 915204 w 1679575"/>
                <a:gd name="T89" fmla="*/ 867264 h 2125662"/>
                <a:gd name="T90" fmla="*/ 837253 w 1679575"/>
                <a:gd name="T91" fmla="*/ 887764 h 2125662"/>
                <a:gd name="T92" fmla="*/ 753044 w 1679575"/>
                <a:gd name="T93" fmla="*/ 893458 h 2125662"/>
                <a:gd name="T94" fmla="*/ 658879 w 1679575"/>
                <a:gd name="T95" fmla="*/ 881215 h 2125662"/>
                <a:gd name="T96" fmla="*/ 572394 w 1679575"/>
                <a:gd name="T97" fmla="*/ 850180 h 2125662"/>
                <a:gd name="T98" fmla="*/ 494728 w 1679575"/>
                <a:gd name="T99" fmla="*/ 802917 h 2125662"/>
                <a:gd name="T100" fmla="*/ 424459 w 1679575"/>
                <a:gd name="T101" fmla="*/ 736576 h 2125662"/>
                <a:gd name="T102" fmla="*/ 366992 w 1679575"/>
                <a:gd name="T103" fmla="*/ 651159 h 2125662"/>
                <a:gd name="T104" fmla="*/ 330578 w 1679575"/>
                <a:gd name="T105" fmla="*/ 553500 h 2125662"/>
                <a:gd name="T106" fmla="*/ 317206 w 1679575"/>
                <a:gd name="T107" fmla="*/ 446729 h 2125662"/>
                <a:gd name="T108" fmla="*/ 328586 w 1679575"/>
                <a:gd name="T109" fmla="*/ 345653 h 2125662"/>
                <a:gd name="T110" fmla="*/ 361587 w 1679575"/>
                <a:gd name="T111" fmla="*/ 253403 h 2125662"/>
                <a:gd name="T112" fmla="*/ 412795 w 1679575"/>
                <a:gd name="T113" fmla="*/ 171118 h 2125662"/>
                <a:gd name="T114" fmla="*/ 479934 w 1679575"/>
                <a:gd name="T115" fmla="*/ 101931 h 2125662"/>
                <a:gd name="T116" fmla="*/ 560729 w 1679575"/>
                <a:gd name="T117" fmla="*/ 48972 h 2125662"/>
                <a:gd name="T118" fmla="*/ 652620 w 1679575"/>
                <a:gd name="T119" fmla="*/ 13952 h 2125662"/>
                <a:gd name="T120" fmla="*/ 752191 w 1679575"/>
                <a:gd name="T121" fmla="*/ 0 h 21256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679575" h="2125662">
                  <a:moveTo>
                    <a:pt x="481421" y="957262"/>
                  </a:moveTo>
                  <a:lnTo>
                    <a:pt x="484914" y="961070"/>
                  </a:lnTo>
                  <a:lnTo>
                    <a:pt x="490948" y="968686"/>
                  </a:lnTo>
                  <a:lnTo>
                    <a:pt x="497299" y="975667"/>
                  </a:lnTo>
                  <a:lnTo>
                    <a:pt x="510319" y="990264"/>
                  </a:lnTo>
                  <a:lnTo>
                    <a:pt x="523657" y="1003909"/>
                  </a:lnTo>
                  <a:lnTo>
                    <a:pt x="537947" y="1017237"/>
                  </a:lnTo>
                  <a:lnTo>
                    <a:pt x="552237" y="1029613"/>
                  </a:lnTo>
                  <a:lnTo>
                    <a:pt x="567480" y="1041671"/>
                  </a:lnTo>
                  <a:lnTo>
                    <a:pt x="583040" y="1053095"/>
                  </a:lnTo>
                  <a:lnTo>
                    <a:pt x="598601" y="1063884"/>
                  </a:lnTo>
                  <a:lnTo>
                    <a:pt x="615114" y="1074039"/>
                  </a:lnTo>
                  <a:lnTo>
                    <a:pt x="631627" y="1083558"/>
                  </a:lnTo>
                  <a:lnTo>
                    <a:pt x="649093" y="1092126"/>
                  </a:lnTo>
                  <a:lnTo>
                    <a:pt x="666241" y="1100377"/>
                  </a:lnTo>
                  <a:lnTo>
                    <a:pt x="684025" y="1107993"/>
                  </a:lnTo>
                  <a:lnTo>
                    <a:pt x="701808" y="1114657"/>
                  </a:lnTo>
                  <a:lnTo>
                    <a:pt x="720226" y="1120686"/>
                  </a:lnTo>
                  <a:lnTo>
                    <a:pt x="738645" y="1125763"/>
                  </a:lnTo>
                  <a:lnTo>
                    <a:pt x="734517" y="1130840"/>
                  </a:lnTo>
                  <a:lnTo>
                    <a:pt x="730706" y="1135283"/>
                  </a:lnTo>
                  <a:lnTo>
                    <a:pt x="727213" y="1140043"/>
                  </a:lnTo>
                  <a:lnTo>
                    <a:pt x="723402" y="1145437"/>
                  </a:lnTo>
                  <a:lnTo>
                    <a:pt x="720544" y="1150515"/>
                  </a:lnTo>
                  <a:lnTo>
                    <a:pt x="717368" y="1155909"/>
                  </a:lnTo>
                  <a:lnTo>
                    <a:pt x="714510" y="1161304"/>
                  </a:lnTo>
                  <a:lnTo>
                    <a:pt x="711970" y="1167016"/>
                  </a:lnTo>
                  <a:lnTo>
                    <a:pt x="710064" y="1172410"/>
                  </a:lnTo>
                  <a:lnTo>
                    <a:pt x="708159" y="1178439"/>
                  </a:lnTo>
                  <a:lnTo>
                    <a:pt x="706254" y="1184151"/>
                  </a:lnTo>
                  <a:lnTo>
                    <a:pt x="704983" y="1190498"/>
                  </a:lnTo>
                  <a:lnTo>
                    <a:pt x="704031" y="1196210"/>
                  </a:lnTo>
                  <a:lnTo>
                    <a:pt x="702761" y="1202556"/>
                  </a:lnTo>
                  <a:lnTo>
                    <a:pt x="702443" y="1208903"/>
                  </a:lnTo>
                  <a:lnTo>
                    <a:pt x="702125" y="1215249"/>
                  </a:lnTo>
                  <a:lnTo>
                    <a:pt x="702443" y="1222548"/>
                  </a:lnTo>
                  <a:lnTo>
                    <a:pt x="703078" y="1229529"/>
                  </a:lnTo>
                  <a:lnTo>
                    <a:pt x="704348" y="1236510"/>
                  </a:lnTo>
                  <a:lnTo>
                    <a:pt x="705619" y="1243174"/>
                  </a:lnTo>
                  <a:lnTo>
                    <a:pt x="707206" y="1249838"/>
                  </a:lnTo>
                  <a:lnTo>
                    <a:pt x="709112" y="1256819"/>
                  </a:lnTo>
                  <a:lnTo>
                    <a:pt x="711652" y="1263166"/>
                  </a:lnTo>
                  <a:lnTo>
                    <a:pt x="714193" y="1269512"/>
                  </a:lnTo>
                  <a:lnTo>
                    <a:pt x="717686" y="1275542"/>
                  </a:lnTo>
                  <a:lnTo>
                    <a:pt x="720861" y="1281571"/>
                  </a:lnTo>
                  <a:lnTo>
                    <a:pt x="724355" y="1287283"/>
                  </a:lnTo>
                  <a:lnTo>
                    <a:pt x="728483" y="1292995"/>
                  </a:lnTo>
                  <a:lnTo>
                    <a:pt x="732611" y="1298389"/>
                  </a:lnTo>
                  <a:lnTo>
                    <a:pt x="737057" y="1303784"/>
                  </a:lnTo>
                  <a:lnTo>
                    <a:pt x="742138" y="1308861"/>
                  </a:lnTo>
                  <a:lnTo>
                    <a:pt x="746901" y="1313304"/>
                  </a:lnTo>
                  <a:lnTo>
                    <a:pt x="672275" y="1874339"/>
                  </a:lnTo>
                  <a:lnTo>
                    <a:pt x="854237" y="2050773"/>
                  </a:lnTo>
                  <a:lnTo>
                    <a:pt x="1030800" y="1874339"/>
                  </a:lnTo>
                  <a:lnTo>
                    <a:pt x="956173" y="1313304"/>
                  </a:lnTo>
                  <a:lnTo>
                    <a:pt x="961572" y="1308544"/>
                  </a:lnTo>
                  <a:lnTo>
                    <a:pt x="966018" y="1303466"/>
                  </a:lnTo>
                  <a:lnTo>
                    <a:pt x="970781" y="1298072"/>
                  </a:lnTo>
                  <a:lnTo>
                    <a:pt x="974910" y="1292995"/>
                  </a:lnTo>
                  <a:lnTo>
                    <a:pt x="978720" y="1286965"/>
                  </a:lnTo>
                  <a:lnTo>
                    <a:pt x="982531" y="1281571"/>
                  </a:lnTo>
                  <a:lnTo>
                    <a:pt x="986024" y="1275224"/>
                  </a:lnTo>
                  <a:lnTo>
                    <a:pt x="988882" y="1269195"/>
                  </a:lnTo>
                  <a:lnTo>
                    <a:pt x="991423" y="1262849"/>
                  </a:lnTo>
                  <a:lnTo>
                    <a:pt x="994281" y="1256502"/>
                  </a:lnTo>
                  <a:lnTo>
                    <a:pt x="996186" y="1249838"/>
                  </a:lnTo>
                  <a:lnTo>
                    <a:pt x="997774" y="1243174"/>
                  </a:lnTo>
                  <a:lnTo>
                    <a:pt x="999044" y="1236510"/>
                  </a:lnTo>
                  <a:lnTo>
                    <a:pt x="999997" y="1229212"/>
                  </a:lnTo>
                  <a:lnTo>
                    <a:pt x="1000632" y="1222548"/>
                  </a:lnTo>
                  <a:lnTo>
                    <a:pt x="1000632" y="1215249"/>
                  </a:lnTo>
                  <a:lnTo>
                    <a:pt x="1000632" y="1208903"/>
                  </a:lnTo>
                  <a:lnTo>
                    <a:pt x="1000314" y="1203191"/>
                  </a:lnTo>
                  <a:lnTo>
                    <a:pt x="999679" y="1197479"/>
                  </a:lnTo>
                  <a:lnTo>
                    <a:pt x="998727" y="1191767"/>
                  </a:lnTo>
                  <a:lnTo>
                    <a:pt x="997456" y="1186055"/>
                  </a:lnTo>
                  <a:lnTo>
                    <a:pt x="996186" y="1180661"/>
                  </a:lnTo>
                  <a:lnTo>
                    <a:pt x="994598" y="1175266"/>
                  </a:lnTo>
                  <a:lnTo>
                    <a:pt x="992375" y="1169872"/>
                  </a:lnTo>
                  <a:lnTo>
                    <a:pt x="990152" y="1164794"/>
                  </a:lnTo>
                  <a:lnTo>
                    <a:pt x="987929" y="1159400"/>
                  </a:lnTo>
                  <a:lnTo>
                    <a:pt x="985389" y="1154640"/>
                  </a:lnTo>
                  <a:lnTo>
                    <a:pt x="982849" y="1149563"/>
                  </a:lnTo>
                  <a:lnTo>
                    <a:pt x="979355" y="1144803"/>
                  </a:lnTo>
                  <a:lnTo>
                    <a:pt x="976497" y="1139725"/>
                  </a:lnTo>
                  <a:lnTo>
                    <a:pt x="973004" y="1135283"/>
                  </a:lnTo>
                  <a:lnTo>
                    <a:pt x="969829" y="1130840"/>
                  </a:lnTo>
                  <a:lnTo>
                    <a:pt x="987612" y="1126398"/>
                  </a:lnTo>
                  <a:lnTo>
                    <a:pt x="1005713" y="1121320"/>
                  </a:lnTo>
                  <a:lnTo>
                    <a:pt x="1023496" y="1115609"/>
                  </a:lnTo>
                  <a:lnTo>
                    <a:pt x="1041280" y="1109262"/>
                  </a:lnTo>
                  <a:lnTo>
                    <a:pt x="1058428" y="1101963"/>
                  </a:lnTo>
                  <a:lnTo>
                    <a:pt x="1075576" y="1094665"/>
                  </a:lnTo>
                  <a:lnTo>
                    <a:pt x="1092089" y="1086097"/>
                  </a:lnTo>
                  <a:lnTo>
                    <a:pt x="1108602" y="1076895"/>
                  </a:lnTo>
                  <a:lnTo>
                    <a:pt x="1124480" y="1067375"/>
                  </a:lnTo>
                  <a:lnTo>
                    <a:pt x="1140041" y="1056903"/>
                  </a:lnTo>
                  <a:lnTo>
                    <a:pt x="1155601" y="1046114"/>
                  </a:lnTo>
                  <a:lnTo>
                    <a:pt x="1170209" y="1034690"/>
                  </a:lnTo>
                  <a:lnTo>
                    <a:pt x="1184817" y="1022632"/>
                  </a:lnTo>
                  <a:lnTo>
                    <a:pt x="1198472" y="1009938"/>
                  </a:lnTo>
                  <a:lnTo>
                    <a:pt x="1211809" y="996928"/>
                  </a:lnTo>
                  <a:lnTo>
                    <a:pt x="1225147" y="983283"/>
                  </a:lnTo>
                  <a:lnTo>
                    <a:pt x="1228640" y="979792"/>
                  </a:lnTo>
                  <a:lnTo>
                    <a:pt x="1232451" y="982966"/>
                  </a:lnTo>
                  <a:lnTo>
                    <a:pt x="1257220" y="1002005"/>
                  </a:lnTo>
                  <a:lnTo>
                    <a:pt x="1281037" y="1021680"/>
                  </a:lnTo>
                  <a:lnTo>
                    <a:pt x="1304537" y="1041989"/>
                  </a:lnTo>
                  <a:lnTo>
                    <a:pt x="1316604" y="1052143"/>
                  </a:lnTo>
                  <a:lnTo>
                    <a:pt x="1327719" y="1062615"/>
                  </a:lnTo>
                  <a:lnTo>
                    <a:pt x="1338833" y="1073404"/>
                  </a:lnTo>
                  <a:lnTo>
                    <a:pt x="1349948" y="1084193"/>
                  </a:lnTo>
                  <a:lnTo>
                    <a:pt x="1361062" y="1094982"/>
                  </a:lnTo>
                  <a:lnTo>
                    <a:pt x="1371860" y="1105771"/>
                  </a:lnTo>
                  <a:lnTo>
                    <a:pt x="1382339" y="1116561"/>
                  </a:lnTo>
                  <a:lnTo>
                    <a:pt x="1392818" y="1127984"/>
                  </a:lnTo>
                  <a:lnTo>
                    <a:pt x="1403298" y="1139408"/>
                  </a:lnTo>
                  <a:lnTo>
                    <a:pt x="1413460" y="1150832"/>
                  </a:lnTo>
                  <a:lnTo>
                    <a:pt x="1423304" y="1162573"/>
                  </a:lnTo>
                  <a:lnTo>
                    <a:pt x="1433149" y="1174314"/>
                  </a:lnTo>
                  <a:lnTo>
                    <a:pt x="1442675" y="1186373"/>
                  </a:lnTo>
                  <a:lnTo>
                    <a:pt x="1452202" y="1198748"/>
                  </a:lnTo>
                  <a:lnTo>
                    <a:pt x="1461411" y="1210807"/>
                  </a:lnTo>
                  <a:lnTo>
                    <a:pt x="1470621" y="1223183"/>
                  </a:lnTo>
                  <a:lnTo>
                    <a:pt x="1479830" y="1235876"/>
                  </a:lnTo>
                  <a:lnTo>
                    <a:pt x="1488404" y="1248569"/>
                  </a:lnTo>
                  <a:lnTo>
                    <a:pt x="1496978" y="1261262"/>
                  </a:lnTo>
                  <a:lnTo>
                    <a:pt x="1505552" y="1274272"/>
                  </a:lnTo>
                  <a:lnTo>
                    <a:pt x="1513809" y="1287600"/>
                  </a:lnTo>
                  <a:lnTo>
                    <a:pt x="1521748" y="1300611"/>
                  </a:lnTo>
                  <a:lnTo>
                    <a:pt x="1529687" y="1314573"/>
                  </a:lnTo>
                  <a:lnTo>
                    <a:pt x="1537308" y="1328218"/>
                  </a:lnTo>
                  <a:lnTo>
                    <a:pt x="1544930" y="1341863"/>
                  </a:lnTo>
                  <a:lnTo>
                    <a:pt x="1552234" y="1355826"/>
                  </a:lnTo>
                  <a:lnTo>
                    <a:pt x="1559537" y="1369788"/>
                  </a:lnTo>
                  <a:lnTo>
                    <a:pt x="1566206" y="1384385"/>
                  </a:lnTo>
                  <a:lnTo>
                    <a:pt x="1573193" y="1398982"/>
                  </a:lnTo>
                  <a:lnTo>
                    <a:pt x="1579544" y="1413579"/>
                  </a:lnTo>
                  <a:lnTo>
                    <a:pt x="1586213" y="1428176"/>
                  </a:lnTo>
                  <a:lnTo>
                    <a:pt x="1592246" y="1443725"/>
                  </a:lnTo>
                  <a:lnTo>
                    <a:pt x="1598280" y="1458640"/>
                  </a:lnTo>
                  <a:lnTo>
                    <a:pt x="1603996" y="1473871"/>
                  </a:lnTo>
                  <a:lnTo>
                    <a:pt x="1609712" y="1489738"/>
                  </a:lnTo>
                  <a:lnTo>
                    <a:pt x="1614793" y="1505287"/>
                  </a:lnTo>
                  <a:lnTo>
                    <a:pt x="1620191" y="1521153"/>
                  </a:lnTo>
                  <a:lnTo>
                    <a:pt x="1624955" y="1537337"/>
                  </a:lnTo>
                  <a:lnTo>
                    <a:pt x="1630036" y="1553521"/>
                  </a:lnTo>
                  <a:lnTo>
                    <a:pt x="1634482" y="1570339"/>
                  </a:lnTo>
                  <a:lnTo>
                    <a:pt x="1638610" y="1586840"/>
                  </a:lnTo>
                  <a:lnTo>
                    <a:pt x="1643056" y="1603976"/>
                  </a:lnTo>
                  <a:lnTo>
                    <a:pt x="1646867" y="1620794"/>
                  </a:lnTo>
                  <a:lnTo>
                    <a:pt x="1650677" y="1637930"/>
                  </a:lnTo>
                  <a:lnTo>
                    <a:pt x="1654170" y="1655383"/>
                  </a:lnTo>
                  <a:lnTo>
                    <a:pt x="1657664" y="1673153"/>
                  </a:lnTo>
                  <a:lnTo>
                    <a:pt x="1660522" y="1690923"/>
                  </a:lnTo>
                  <a:lnTo>
                    <a:pt x="1663697" y="1709011"/>
                  </a:lnTo>
                  <a:lnTo>
                    <a:pt x="1666238" y="1727099"/>
                  </a:lnTo>
                  <a:lnTo>
                    <a:pt x="1668461" y="1745821"/>
                  </a:lnTo>
                  <a:lnTo>
                    <a:pt x="1670684" y="1764226"/>
                  </a:lnTo>
                  <a:lnTo>
                    <a:pt x="1672589" y="1783266"/>
                  </a:lnTo>
                  <a:lnTo>
                    <a:pt x="1674177" y="1802305"/>
                  </a:lnTo>
                  <a:lnTo>
                    <a:pt x="1676082" y="1821345"/>
                  </a:lnTo>
                  <a:lnTo>
                    <a:pt x="1677352" y="1841019"/>
                  </a:lnTo>
                  <a:lnTo>
                    <a:pt x="1678305" y="1860694"/>
                  </a:lnTo>
                  <a:lnTo>
                    <a:pt x="1679258" y="1880368"/>
                  </a:lnTo>
                  <a:lnTo>
                    <a:pt x="1679575" y="1900677"/>
                  </a:lnTo>
                  <a:lnTo>
                    <a:pt x="1679575" y="1903850"/>
                  </a:lnTo>
                  <a:lnTo>
                    <a:pt x="1677035" y="1905437"/>
                  </a:lnTo>
                  <a:lnTo>
                    <a:pt x="1653853" y="1918765"/>
                  </a:lnTo>
                  <a:lnTo>
                    <a:pt x="1630353" y="1931775"/>
                  </a:lnTo>
                  <a:lnTo>
                    <a:pt x="1606854" y="1944151"/>
                  </a:lnTo>
                  <a:lnTo>
                    <a:pt x="1583037" y="1956209"/>
                  </a:lnTo>
                  <a:lnTo>
                    <a:pt x="1558902" y="1967950"/>
                  </a:lnTo>
                  <a:lnTo>
                    <a:pt x="1534768" y="1979374"/>
                  </a:lnTo>
                  <a:lnTo>
                    <a:pt x="1510316" y="1990163"/>
                  </a:lnTo>
                  <a:lnTo>
                    <a:pt x="1485864" y="2000635"/>
                  </a:lnTo>
                  <a:lnTo>
                    <a:pt x="1461411" y="2010790"/>
                  </a:lnTo>
                  <a:lnTo>
                    <a:pt x="1436642" y="2020627"/>
                  </a:lnTo>
                  <a:lnTo>
                    <a:pt x="1411872" y="2029512"/>
                  </a:lnTo>
                  <a:lnTo>
                    <a:pt x="1386785" y="2038397"/>
                  </a:lnTo>
                  <a:lnTo>
                    <a:pt x="1361380" y="2046965"/>
                  </a:lnTo>
                  <a:lnTo>
                    <a:pt x="1335975" y="2054581"/>
                  </a:lnTo>
                  <a:lnTo>
                    <a:pt x="1310570" y="2062514"/>
                  </a:lnTo>
                  <a:lnTo>
                    <a:pt x="1285166" y="2069495"/>
                  </a:lnTo>
                  <a:lnTo>
                    <a:pt x="1259443" y="2076159"/>
                  </a:lnTo>
                  <a:lnTo>
                    <a:pt x="1233403" y="2082506"/>
                  </a:lnTo>
                  <a:lnTo>
                    <a:pt x="1207681" y="2088535"/>
                  </a:lnTo>
                  <a:lnTo>
                    <a:pt x="1181959" y="2093929"/>
                  </a:lnTo>
                  <a:lnTo>
                    <a:pt x="1155919" y="2099007"/>
                  </a:lnTo>
                  <a:lnTo>
                    <a:pt x="1129561" y="2103767"/>
                  </a:lnTo>
                  <a:lnTo>
                    <a:pt x="1103204" y="2107892"/>
                  </a:lnTo>
                  <a:lnTo>
                    <a:pt x="1077164" y="2111382"/>
                  </a:lnTo>
                  <a:lnTo>
                    <a:pt x="1050806" y="2114873"/>
                  </a:lnTo>
                  <a:lnTo>
                    <a:pt x="1024131" y="2117729"/>
                  </a:lnTo>
                  <a:lnTo>
                    <a:pt x="997774" y="2119950"/>
                  </a:lnTo>
                  <a:lnTo>
                    <a:pt x="971099" y="2121854"/>
                  </a:lnTo>
                  <a:lnTo>
                    <a:pt x="944424" y="2123441"/>
                  </a:lnTo>
                  <a:lnTo>
                    <a:pt x="917749" y="2125028"/>
                  </a:lnTo>
                  <a:lnTo>
                    <a:pt x="891074" y="2125662"/>
                  </a:lnTo>
                  <a:lnTo>
                    <a:pt x="864399" y="2125662"/>
                  </a:lnTo>
                  <a:lnTo>
                    <a:pt x="835818" y="2125662"/>
                  </a:lnTo>
                  <a:lnTo>
                    <a:pt x="807238" y="2124710"/>
                  </a:lnTo>
                  <a:lnTo>
                    <a:pt x="778657" y="2123124"/>
                  </a:lnTo>
                  <a:lnTo>
                    <a:pt x="750395" y="2121537"/>
                  </a:lnTo>
                  <a:lnTo>
                    <a:pt x="722132" y="2119316"/>
                  </a:lnTo>
                  <a:lnTo>
                    <a:pt x="693869" y="2116777"/>
                  </a:lnTo>
                  <a:lnTo>
                    <a:pt x="665606" y="2113604"/>
                  </a:lnTo>
                  <a:lnTo>
                    <a:pt x="637661" y="2109478"/>
                  </a:lnTo>
                  <a:lnTo>
                    <a:pt x="609398" y="2105353"/>
                  </a:lnTo>
                  <a:lnTo>
                    <a:pt x="581453" y="2100593"/>
                  </a:lnTo>
                  <a:lnTo>
                    <a:pt x="553825" y="2095199"/>
                  </a:lnTo>
                  <a:lnTo>
                    <a:pt x="525880" y="2089487"/>
                  </a:lnTo>
                  <a:lnTo>
                    <a:pt x="498252" y="2083458"/>
                  </a:lnTo>
                  <a:lnTo>
                    <a:pt x="470624" y="2076476"/>
                  </a:lnTo>
                  <a:lnTo>
                    <a:pt x="443314" y="2069495"/>
                  </a:lnTo>
                  <a:lnTo>
                    <a:pt x="416321" y="2061879"/>
                  </a:lnTo>
                  <a:lnTo>
                    <a:pt x="389011" y="2053629"/>
                  </a:lnTo>
                  <a:lnTo>
                    <a:pt x="362019" y="2045378"/>
                  </a:lnTo>
                  <a:lnTo>
                    <a:pt x="335343" y="2036176"/>
                  </a:lnTo>
                  <a:lnTo>
                    <a:pt x="308668" y="2026656"/>
                  </a:lnTo>
                  <a:lnTo>
                    <a:pt x="282311" y="2016502"/>
                  </a:lnTo>
                  <a:lnTo>
                    <a:pt x="255953" y="2006030"/>
                  </a:lnTo>
                  <a:lnTo>
                    <a:pt x="229913" y="1994923"/>
                  </a:lnTo>
                  <a:lnTo>
                    <a:pt x="203556" y="1983499"/>
                  </a:lnTo>
                  <a:lnTo>
                    <a:pt x="177833" y="1971441"/>
                  </a:lnTo>
                  <a:lnTo>
                    <a:pt x="152429" y="1959065"/>
                  </a:lnTo>
                  <a:lnTo>
                    <a:pt x="127024" y="1946372"/>
                  </a:lnTo>
                  <a:lnTo>
                    <a:pt x="101619" y="1933044"/>
                  </a:lnTo>
                  <a:lnTo>
                    <a:pt x="76532" y="1919399"/>
                  </a:lnTo>
                  <a:lnTo>
                    <a:pt x="51762" y="1905437"/>
                  </a:lnTo>
                  <a:lnTo>
                    <a:pt x="27310" y="1890523"/>
                  </a:lnTo>
                  <a:lnTo>
                    <a:pt x="2858" y="1875291"/>
                  </a:lnTo>
                  <a:lnTo>
                    <a:pt x="0" y="1888301"/>
                  </a:lnTo>
                  <a:lnTo>
                    <a:pt x="0" y="1870531"/>
                  </a:lnTo>
                  <a:lnTo>
                    <a:pt x="952" y="1850222"/>
                  </a:lnTo>
                  <a:lnTo>
                    <a:pt x="2223" y="1829913"/>
                  </a:lnTo>
                  <a:lnTo>
                    <a:pt x="3493" y="1809604"/>
                  </a:lnTo>
                  <a:lnTo>
                    <a:pt x="5398" y="1790247"/>
                  </a:lnTo>
                  <a:lnTo>
                    <a:pt x="6986" y="1770573"/>
                  </a:lnTo>
                  <a:lnTo>
                    <a:pt x="9209" y="1750898"/>
                  </a:lnTo>
                  <a:lnTo>
                    <a:pt x="11749" y="1732176"/>
                  </a:lnTo>
                  <a:lnTo>
                    <a:pt x="14290" y="1713136"/>
                  </a:lnTo>
                  <a:lnTo>
                    <a:pt x="17148" y="1694414"/>
                  </a:lnTo>
                  <a:lnTo>
                    <a:pt x="20006" y="1676009"/>
                  </a:lnTo>
                  <a:lnTo>
                    <a:pt x="23499" y="1657604"/>
                  </a:lnTo>
                  <a:lnTo>
                    <a:pt x="26992" y="1639834"/>
                  </a:lnTo>
                  <a:lnTo>
                    <a:pt x="30486" y="1621746"/>
                  </a:lnTo>
                  <a:lnTo>
                    <a:pt x="34931" y="1604293"/>
                  </a:lnTo>
                  <a:lnTo>
                    <a:pt x="38742" y="1586840"/>
                  </a:lnTo>
                  <a:lnTo>
                    <a:pt x="43188" y="1569704"/>
                  </a:lnTo>
                  <a:lnTo>
                    <a:pt x="47951" y="1552569"/>
                  </a:lnTo>
                  <a:lnTo>
                    <a:pt x="52715" y="1536068"/>
                  </a:lnTo>
                  <a:lnTo>
                    <a:pt x="57796" y="1519249"/>
                  </a:lnTo>
                  <a:lnTo>
                    <a:pt x="62877" y="1503066"/>
                  </a:lnTo>
                  <a:lnTo>
                    <a:pt x="68593" y="1486564"/>
                  </a:lnTo>
                  <a:lnTo>
                    <a:pt x="73991" y="1470698"/>
                  </a:lnTo>
                  <a:lnTo>
                    <a:pt x="80025" y="1455149"/>
                  </a:lnTo>
                  <a:lnTo>
                    <a:pt x="86059" y="1439283"/>
                  </a:lnTo>
                  <a:lnTo>
                    <a:pt x="92410" y="1424051"/>
                  </a:lnTo>
                  <a:lnTo>
                    <a:pt x="98761" y="1409137"/>
                  </a:lnTo>
                  <a:lnTo>
                    <a:pt x="105430" y="1393905"/>
                  </a:lnTo>
                  <a:lnTo>
                    <a:pt x="112098" y="1378990"/>
                  </a:lnTo>
                  <a:lnTo>
                    <a:pt x="119402" y="1364393"/>
                  </a:lnTo>
                  <a:lnTo>
                    <a:pt x="126706" y="1350114"/>
                  </a:lnTo>
                  <a:lnTo>
                    <a:pt x="134010" y="1335834"/>
                  </a:lnTo>
                  <a:lnTo>
                    <a:pt x="141632" y="1321871"/>
                  </a:lnTo>
                  <a:lnTo>
                    <a:pt x="149571" y="1307909"/>
                  </a:lnTo>
                  <a:lnTo>
                    <a:pt x="157510" y="1294264"/>
                  </a:lnTo>
                  <a:lnTo>
                    <a:pt x="165766" y="1280936"/>
                  </a:lnTo>
                  <a:lnTo>
                    <a:pt x="174023" y="1267291"/>
                  </a:lnTo>
                  <a:lnTo>
                    <a:pt x="182597" y="1253963"/>
                  </a:lnTo>
                  <a:lnTo>
                    <a:pt x="191171" y="1241270"/>
                  </a:lnTo>
                  <a:lnTo>
                    <a:pt x="200380" y="1228260"/>
                  </a:lnTo>
                  <a:lnTo>
                    <a:pt x="209589" y="1215884"/>
                  </a:lnTo>
                  <a:lnTo>
                    <a:pt x="218799" y="1203191"/>
                  </a:lnTo>
                  <a:lnTo>
                    <a:pt x="228008" y="1191133"/>
                  </a:lnTo>
                  <a:lnTo>
                    <a:pt x="237852" y="1178757"/>
                  </a:lnTo>
                  <a:lnTo>
                    <a:pt x="247697" y="1167016"/>
                  </a:lnTo>
                  <a:lnTo>
                    <a:pt x="257541" y="1155275"/>
                  </a:lnTo>
                  <a:lnTo>
                    <a:pt x="267703" y="1143533"/>
                  </a:lnTo>
                  <a:lnTo>
                    <a:pt x="278182" y="1132110"/>
                  </a:lnTo>
                  <a:lnTo>
                    <a:pt x="288662" y="1120686"/>
                  </a:lnTo>
                  <a:lnTo>
                    <a:pt x="298824" y="1109579"/>
                  </a:lnTo>
                  <a:lnTo>
                    <a:pt x="309938" y="1098473"/>
                  </a:lnTo>
                  <a:lnTo>
                    <a:pt x="320735" y="1087684"/>
                  </a:lnTo>
                  <a:lnTo>
                    <a:pt x="331850" y="1076895"/>
                  </a:lnTo>
                  <a:lnTo>
                    <a:pt x="343282" y="1066423"/>
                  </a:lnTo>
                  <a:lnTo>
                    <a:pt x="354715" y="1055951"/>
                  </a:lnTo>
                  <a:lnTo>
                    <a:pt x="366147" y="1045797"/>
                  </a:lnTo>
                  <a:lnTo>
                    <a:pt x="377897" y="1035642"/>
                  </a:lnTo>
                  <a:lnTo>
                    <a:pt x="389964" y="1025805"/>
                  </a:lnTo>
                  <a:lnTo>
                    <a:pt x="401714" y="1015968"/>
                  </a:lnTo>
                  <a:lnTo>
                    <a:pt x="414099" y="1006448"/>
                  </a:lnTo>
                  <a:lnTo>
                    <a:pt x="426801" y="996928"/>
                  </a:lnTo>
                  <a:lnTo>
                    <a:pt x="439186" y="987408"/>
                  </a:lnTo>
                  <a:lnTo>
                    <a:pt x="451571" y="977888"/>
                  </a:lnTo>
                  <a:lnTo>
                    <a:pt x="477293" y="960118"/>
                  </a:lnTo>
                  <a:lnTo>
                    <a:pt x="481421" y="957262"/>
                  </a:lnTo>
                  <a:close/>
                  <a:moveTo>
                    <a:pt x="839471" y="0"/>
                  </a:moveTo>
                  <a:lnTo>
                    <a:pt x="852171" y="0"/>
                  </a:lnTo>
                  <a:lnTo>
                    <a:pt x="865506" y="0"/>
                  </a:lnTo>
                  <a:lnTo>
                    <a:pt x="878206" y="636"/>
                  </a:lnTo>
                  <a:lnTo>
                    <a:pt x="890906" y="1271"/>
                  </a:lnTo>
                  <a:lnTo>
                    <a:pt x="903288" y="2542"/>
                  </a:lnTo>
                  <a:lnTo>
                    <a:pt x="915988" y="3813"/>
                  </a:lnTo>
                  <a:lnTo>
                    <a:pt x="928371" y="5719"/>
                  </a:lnTo>
                  <a:lnTo>
                    <a:pt x="940436" y="7943"/>
                  </a:lnTo>
                  <a:lnTo>
                    <a:pt x="952818" y="10167"/>
                  </a:lnTo>
                  <a:lnTo>
                    <a:pt x="964883" y="12708"/>
                  </a:lnTo>
                  <a:lnTo>
                    <a:pt x="976631" y="15568"/>
                  </a:lnTo>
                  <a:lnTo>
                    <a:pt x="988696" y="19062"/>
                  </a:lnTo>
                  <a:lnTo>
                    <a:pt x="1000443" y="22239"/>
                  </a:lnTo>
                  <a:lnTo>
                    <a:pt x="1011873" y="26052"/>
                  </a:lnTo>
                  <a:lnTo>
                    <a:pt x="1023621" y="30182"/>
                  </a:lnTo>
                  <a:lnTo>
                    <a:pt x="1034733" y="34630"/>
                  </a:lnTo>
                  <a:lnTo>
                    <a:pt x="1046163" y="39395"/>
                  </a:lnTo>
                  <a:lnTo>
                    <a:pt x="1057276" y="44161"/>
                  </a:lnTo>
                  <a:lnTo>
                    <a:pt x="1068388" y="48926"/>
                  </a:lnTo>
                  <a:lnTo>
                    <a:pt x="1079183" y="54645"/>
                  </a:lnTo>
                  <a:lnTo>
                    <a:pt x="1089661" y="60046"/>
                  </a:lnTo>
                  <a:lnTo>
                    <a:pt x="1100456" y="66082"/>
                  </a:lnTo>
                  <a:lnTo>
                    <a:pt x="1110616" y="72119"/>
                  </a:lnTo>
                  <a:lnTo>
                    <a:pt x="1120776" y="78790"/>
                  </a:lnTo>
                  <a:lnTo>
                    <a:pt x="1130936" y="85462"/>
                  </a:lnTo>
                  <a:lnTo>
                    <a:pt x="1140461" y="92134"/>
                  </a:lnTo>
                  <a:lnTo>
                    <a:pt x="1150303" y="99123"/>
                  </a:lnTo>
                  <a:lnTo>
                    <a:pt x="1159828" y="106430"/>
                  </a:lnTo>
                  <a:lnTo>
                    <a:pt x="1169353" y="114055"/>
                  </a:lnTo>
                  <a:lnTo>
                    <a:pt x="1178561" y="121680"/>
                  </a:lnTo>
                  <a:lnTo>
                    <a:pt x="1187133" y="129623"/>
                  </a:lnTo>
                  <a:lnTo>
                    <a:pt x="1196023" y="137883"/>
                  </a:lnTo>
                  <a:lnTo>
                    <a:pt x="1204596" y="146143"/>
                  </a:lnTo>
                  <a:lnTo>
                    <a:pt x="1213168" y="155039"/>
                  </a:lnTo>
                  <a:lnTo>
                    <a:pt x="1221106" y="163299"/>
                  </a:lnTo>
                  <a:lnTo>
                    <a:pt x="1229043" y="172513"/>
                  </a:lnTo>
                  <a:lnTo>
                    <a:pt x="1236981" y="181726"/>
                  </a:lnTo>
                  <a:lnTo>
                    <a:pt x="1244283" y="190939"/>
                  </a:lnTo>
                  <a:lnTo>
                    <a:pt x="1251586" y="200153"/>
                  </a:lnTo>
                  <a:lnTo>
                    <a:pt x="1258888" y="210001"/>
                  </a:lnTo>
                  <a:lnTo>
                    <a:pt x="1265556" y="219850"/>
                  </a:lnTo>
                  <a:lnTo>
                    <a:pt x="1272223" y="230017"/>
                  </a:lnTo>
                  <a:lnTo>
                    <a:pt x="1278256" y="240183"/>
                  </a:lnTo>
                  <a:lnTo>
                    <a:pt x="1284606" y="250667"/>
                  </a:lnTo>
                  <a:lnTo>
                    <a:pt x="1290321" y="261151"/>
                  </a:lnTo>
                  <a:lnTo>
                    <a:pt x="1296353" y="271953"/>
                  </a:lnTo>
                  <a:lnTo>
                    <a:pt x="1301433" y="282755"/>
                  </a:lnTo>
                  <a:lnTo>
                    <a:pt x="1306831" y="293239"/>
                  </a:lnTo>
                  <a:lnTo>
                    <a:pt x="1311593" y="304359"/>
                  </a:lnTo>
                  <a:lnTo>
                    <a:pt x="1316356" y="315796"/>
                  </a:lnTo>
                  <a:lnTo>
                    <a:pt x="1320483" y="327234"/>
                  </a:lnTo>
                  <a:lnTo>
                    <a:pt x="1324293" y="338671"/>
                  </a:lnTo>
                  <a:lnTo>
                    <a:pt x="1328421" y="350426"/>
                  </a:lnTo>
                  <a:lnTo>
                    <a:pt x="1331913" y="362181"/>
                  </a:lnTo>
                  <a:lnTo>
                    <a:pt x="1335088" y="373936"/>
                  </a:lnTo>
                  <a:lnTo>
                    <a:pt x="1337946" y="386009"/>
                  </a:lnTo>
                  <a:lnTo>
                    <a:pt x="1340803" y="398081"/>
                  </a:lnTo>
                  <a:lnTo>
                    <a:pt x="1343026" y="410472"/>
                  </a:lnTo>
                  <a:lnTo>
                    <a:pt x="1344931" y="422862"/>
                  </a:lnTo>
                  <a:lnTo>
                    <a:pt x="1346518" y="435252"/>
                  </a:lnTo>
                  <a:lnTo>
                    <a:pt x="1348106" y="447643"/>
                  </a:lnTo>
                  <a:lnTo>
                    <a:pt x="1349058" y="460033"/>
                  </a:lnTo>
                  <a:lnTo>
                    <a:pt x="1350011" y="472741"/>
                  </a:lnTo>
                  <a:lnTo>
                    <a:pt x="1350646" y="485449"/>
                  </a:lnTo>
                  <a:lnTo>
                    <a:pt x="1350963" y="498475"/>
                  </a:lnTo>
                  <a:lnTo>
                    <a:pt x="1350646" y="513407"/>
                  </a:lnTo>
                  <a:lnTo>
                    <a:pt x="1349693" y="528975"/>
                  </a:lnTo>
                  <a:lnTo>
                    <a:pt x="1348423" y="543907"/>
                  </a:lnTo>
                  <a:lnTo>
                    <a:pt x="1347153" y="558521"/>
                  </a:lnTo>
                  <a:lnTo>
                    <a:pt x="1345248" y="573453"/>
                  </a:lnTo>
                  <a:lnTo>
                    <a:pt x="1342708" y="588067"/>
                  </a:lnTo>
                  <a:lnTo>
                    <a:pt x="1339851" y="602682"/>
                  </a:lnTo>
                  <a:lnTo>
                    <a:pt x="1336358" y="616660"/>
                  </a:lnTo>
                  <a:lnTo>
                    <a:pt x="1332866" y="631275"/>
                  </a:lnTo>
                  <a:lnTo>
                    <a:pt x="1328738" y="645254"/>
                  </a:lnTo>
                  <a:lnTo>
                    <a:pt x="1324293" y="658915"/>
                  </a:lnTo>
                  <a:lnTo>
                    <a:pt x="1319531" y="672576"/>
                  </a:lnTo>
                  <a:lnTo>
                    <a:pt x="1314133" y="685920"/>
                  </a:lnTo>
                  <a:lnTo>
                    <a:pt x="1308418" y="699263"/>
                  </a:lnTo>
                  <a:lnTo>
                    <a:pt x="1302386" y="712607"/>
                  </a:lnTo>
                  <a:lnTo>
                    <a:pt x="1296353" y="725315"/>
                  </a:lnTo>
                  <a:lnTo>
                    <a:pt x="1289368" y="738023"/>
                  </a:lnTo>
                  <a:lnTo>
                    <a:pt x="1282383" y="750413"/>
                  </a:lnTo>
                  <a:lnTo>
                    <a:pt x="1275081" y="762486"/>
                  </a:lnTo>
                  <a:lnTo>
                    <a:pt x="1267143" y="774559"/>
                  </a:lnTo>
                  <a:lnTo>
                    <a:pt x="1259206" y="786313"/>
                  </a:lnTo>
                  <a:lnTo>
                    <a:pt x="1250633" y="797751"/>
                  </a:lnTo>
                  <a:lnTo>
                    <a:pt x="1242061" y="809188"/>
                  </a:lnTo>
                  <a:lnTo>
                    <a:pt x="1232853" y="819990"/>
                  </a:lnTo>
                  <a:lnTo>
                    <a:pt x="1223963" y="830792"/>
                  </a:lnTo>
                  <a:lnTo>
                    <a:pt x="1214121" y="841276"/>
                  </a:lnTo>
                  <a:lnTo>
                    <a:pt x="1204278" y="851442"/>
                  </a:lnTo>
                  <a:lnTo>
                    <a:pt x="1193801" y="860974"/>
                  </a:lnTo>
                  <a:lnTo>
                    <a:pt x="1183323" y="870822"/>
                  </a:lnTo>
                  <a:lnTo>
                    <a:pt x="1172528" y="880036"/>
                  </a:lnTo>
                  <a:lnTo>
                    <a:pt x="1161733" y="889249"/>
                  </a:lnTo>
                  <a:lnTo>
                    <a:pt x="1150303" y="897827"/>
                  </a:lnTo>
                  <a:lnTo>
                    <a:pt x="1134746" y="909264"/>
                  </a:lnTo>
                  <a:lnTo>
                    <a:pt x="1118236" y="920066"/>
                  </a:lnTo>
                  <a:lnTo>
                    <a:pt x="1101408" y="929915"/>
                  </a:lnTo>
                  <a:lnTo>
                    <a:pt x="1084581" y="939446"/>
                  </a:lnTo>
                  <a:lnTo>
                    <a:pt x="1066801" y="948342"/>
                  </a:lnTo>
                  <a:lnTo>
                    <a:pt x="1048703" y="956602"/>
                  </a:lnTo>
                  <a:lnTo>
                    <a:pt x="1040131" y="960414"/>
                  </a:lnTo>
                  <a:lnTo>
                    <a:pt x="1030606" y="963909"/>
                  </a:lnTo>
                  <a:lnTo>
                    <a:pt x="1021398" y="967722"/>
                  </a:lnTo>
                  <a:lnTo>
                    <a:pt x="1011873" y="970899"/>
                  </a:lnTo>
                  <a:lnTo>
                    <a:pt x="1002348" y="973758"/>
                  </a:lnTo>
                  <a:lnTo>
                    <a:pt x="993141" y="976617"/>
                  </a:lnTo>
                  <a:lnTo>
                    <a:pt x="983616" y="979794"/>
                  </a:lnTo>
                  <a:lnTo>
                    <a:pt x="973773" y="982018"/>
                  </a:lnTo>
                  <a:lnTo>
                    <a:pt x="963931" y="984560"/>
                  </a:lnTo>
                  <a:lnTo>
                    <a:pt x="954088" y="986466"/>
                  </a:lnTo>
                  <a:lnTo>
                    <a:pt x="944246" y="988372"/>
                  </a:lnTo>
                  <a:lnTo>
                    <a:pt x="934403" y="990596"/>
                  </a:lnTo>
                  <a:lnTo>
                    <a:pt x="924561" y="991867"/>
                  </a:lnTo>
                  <a:lnTo>
                    <a:pt x="914401" y="993455"/>
                  </a:lnTo>
                  <a:lnTo>
                    <a:pt x="904241" y="994409"/>
                  </a:lnTo>
                  <a:lnTo>
                    <a:pt x="893763" y="995362"/>
                  </a:lnTo>
                  <a:lnTo>
                    <a:pt x="883603" y="995997"/>
                  </a:lnTo>
                  <a:lnTo>
                    <a:pt x="873126" y="996632"/>
                  </a:lnTo>
                  <a:lnTo>
                    <a:pt x="862648" y="996950"/>
                  </a:lnTo>
                  <a:lnTo>
                    <a:pt x="852171" y="996950"/>
                  </a:lnTo>
                  <a:lnTo>
                    <a:pt x="840423" y="996950"/>
                  </a:lnTo>
                  <a:lnTo>
                    <a:pt x="828358" y="996315"/>
                  </a:lnTo>
                  <a:lnTo>
                    <a:pt x="816293" y="995679"/>
                  </a:lnTo>
                  <a:lnTo>
                    <a:pt x="804546" y="994726"/>
                  </a:lnTo>
                  <a:lnTo>
                    <a:pt x="792798" y="993455"/>
                  </a:lnTo>
                  <a:lnTo>
                    <a:pt x="781368" y="992185"/>
                  </a:lnTo>
                  <a:lnTo>
                    <a:pt x="769621" y="990278"/>
                  </a:lnTo>
                  <a:lnTo>
                    <a:pt x="758191" y="988054"/>
                  </a:lnTo>
                  <a:lnTo>
                    <a:pt x="746761" y="985831"/>
                  </a:lnTo>
                  <a:lnTo>
                    <a:pt x="735331" y="983289"/>
                  </a:lnTo>
                  <a:lnTo>
                    <a:pt x="724218" y="980430"/>
                  </a:lnTo>
                  <a:lnTo>
                    <a:pt x="713106" y="977253"/>
                  </a:lnTo>
                  <a:lnTo>
                    <a:pt x="702311" y="973758"/>
                  </a:lnTo>
                  <a:lnTo>
                    <a:pt x="691198" y="970263"/>
                  </a:lnTo>
                  <a:lnTo>
                    <a:pt x="680721" y="966768"/>
                  </a:lnTo>
                  <a:lnTo>
                    <a:pt x="670243" y="962321"/>
                  </a:lnTo>
                  <a:lnTo>
                    <a:pt x="659448" y="958190"/>
                  </a:lnTo>
                  <a:lnTo>
                    <a:pt x="648971" y="953425"/>
                  </a:lnTo>
                  <a:lnTo>
                    <a:pt x="638811" y="948659"/>
                  </a:lnTo>
                  <a:lnTo>
                    <a:pt x="628651" y="943894"/>
                  </a:lnTo>
                  <a:lnTo>
                    <a:pt x="618491" y="938493"/>
                  </a:lnTo>
                  <a:lnTo>
                    <a:pt x="608648" y="933410"/>
                  </a:lnTo>
                  <a:lnTo>
                    <a:pt x="599123" y="927373"/>
                  </a:lnTo>
                  <a:lnTo>
                    <a:pt x="589281" y="921655"/>
                  </a:lnTo>
                  <a:lnTo>
                    <a:pt x="579756" y="915618"/>
                  </a:lnTo>
                  <a:lnTo>
                    <a:pt x="570548" y="909264"/>
                  </a:lnTo>
                  <a:lnTo>
                    <a:pt x="561023" y="902910"/>
                  </a:lnTo>
                  <a:lnTo>
                    <a:pt x="552133" y="895921"/>
                  </a:lnTo>
                  <a:lnTo>
                    <a:pt x="543561" y="889249"/>
                  </a:lnTo>
                  <a:lnTo>
                    <a:pt x="534671" y="881942"/>
                  </a:lnTo>
                  <a:lnTo>
                    <a:pt x="526098" y="874952"/>
                  </a:lnTo>
                  <a:lnTo>
                    <a:pt x="517526" y="867328"/>
                  </a:lnTo>
                  <a:lnTo>
                    <a:pt x="508318" y="858750"/>
                  </a:lnTo>
                  <a:lnTo>
                    <a:pt x="499428" y="849854"/>
                  </a:lnTo>
                  <a:lnTo>
                    <a:pt x="490538" y="840958"/>
                  </a:lnTo>
                  <a:lnTo>
                    <a:pt x="481648" y="831427"/>
                  </a:lnTo>
                  <a:lnTo>
                    <a:pt x="473711" y="821896"/>
                  </a:lnTo>
                  <a:lnTo>
                    <a:pt x="465456" y="812047"/>
                  </a:lnTo>
                  <a:lnTo>
                    <a:pt x="457518" y="801881"/>
                  </a:lnTo>
                  <a:lnTo>
                    <a:pt x="449898" y="791714"/>
                  </a:lnTo>
                  <a:lnTo>
                    <a:pt x="442596" y="781548"/>
                  </a:lnTo>
                  <a:lnTo>
                    <a:pt x="435293" y="770746"/>
                  </a:lnTo>
                  <a:lnTo>
                    <a:pt x="428626" y="759944"/>
                  </a:lnTo>
                  <a:lnTo>
                    <a:pt x="421958" y="749142"/>
                  </a:lnTo>
                  <a:lnTo>
                    <a:pt x="415608" y="738023"/>
                  </a:lnTo>
                  <a:lnTo>
                    <a:pt x="409576" y="726585"/>
                  </a:lnTo>
                  <a:lnTo>
                    <a:pt x="403861" y="715148"/>
                  </a:lnTo>
                  <a:lnTo>
                    <a:pt x="398463" y="703393"/>
                  </a:lnTo>
                  <a:lnTo>
                    <a:pt x="393383" y="691638"/>
                  </a:lnTo>
                  <a:lnTo>
                    <a:pt x="388303" y="679566"/>
                  </a:lnTo>
                  <a:lnTo>
                    <a:pt x="383858" y="667493"/>
                  </a:lnTo>
                  <a:lnTo>
                    <a:pt x="379731" y="655420"/>
                  </a:lnTo>
                  <a:lnTo>
                    <a:pt x="375603" y="643030"/>
                  </a:lnTo>
                  <a:lnTo>
                    <a:pt x="372111" y="630322"/>
                  </a:lnTo>
                  <a:lnTo>
                    <a:pt x="368936" y="617614"/>
                  </a:lnTo>
                  <a:lnTo>
                    <a:pt x="365443" y="604588"/>
                  </a:lnTo>
                  <a:lnTo>
                    <a:pt x="362903" y="591880"/>
                  </a:lnTo>
                  <a:lnTo>
                    <a:pt x="360681" y="578854"/>
                  </a:lnTo>
                  <a:lnTo>
                    <a:pt x="358776" y="565828"/>
                  </a:lnTo>
                  <a:lnTo>
                    <a:pt x="357188" y="552485"/>
                  </a:lnTo>
                  <a:lnTo>
                    <a:pt x="355601" y="539141"/>
                  </a:lnTo>
                  <a:lnTo>
                    <a:pt x="354648" y="525480"/>
                  </a:lnTo>
                  <a:lnTo>
                    <a:pt x="354331" y="511819"/>
                  </a:lnTo>
                  <a:lnTo>
                    <a:pt x="354013" y="498475"/>
                  </a:lnTo>
                  <a:lnTo>
                    <a:pt x="354331" y="485449"/>
                  </a:lnTo>
                  <a:lnTo>
                    <a:pt x="354648" y="472741"/>
                  </a:lnTo>
                  <a:lnTo>
                    <a:pt x="355601" y="460033"/>
                  </a:lnTo>
                  <a:lnTo>
                    <a:pt x="356871" y="447643"/>
                  </a:lnTo>
                  <a:lnTo>
                    <a:pt x="358141" y="434935"/>
                  </a:lnTo>
                  <a:lnTo>
                    <a:pt x="360046" y="422544"/>
                  </a:lnTo>
                  <a:lnTo>
                    <a:pt x="361951" y="410472"/>
                  </a:lnTo>
                  <a:lnTo>
                    <a:pt x="364173" y="397763"/>
                  </a:lnTo>
                  <a:lnTo>
                    <a:pt x="366713" y="385691"/>
                  </a:lnTo>
                  <a:lnTo>
                    <a:pt x="369888" y="373936"/>
                  </a:lnTo>
                  <a:lnTo>
                    <a:pt x="373063" y="361863"/>
                  </a:lnTo>
                  <a:lnTo>
                    <a:pt x="376556" y="350108"/>
                  </a:lnTo>
                  <a:lnTo>
                    <a:pt x="380683" y="338671"/>
                  </a:lnTo>
                  <a:lnTo>
                    <a:pt x="384493" y="326916"/>
                  </a:lnTo>
                  <a:lnTo>
                    <a:pt x="388621" y="315796"/>
                  </a:lnTo>
                  <a:lnTo>
                    <a:pt x="393383" y="304359"/>
                  </a:lnTo>
                  <a:lnTo>
                    <a:pt x="398146" y="293239"/>
                  </a:lnTo>
                  <a:lnTo>
                    <a:pt x="403543" y="282755"/>
                  </a:lnTo>
                  <a:lnTo>
                    <a:pt x="408623" y="271636"/>
                  </a:lnTo>
                  <a:lnTo>
                    <a:pt x="414656" y="261151"/>
                  </a:lnTo>
                  <a:lnTo>
                    <a:pt x="420371" y="250667"/>
                  </a:lnTo>
                  <a:lnTo>
                    <a:pt x="426721" y="240183"/>
                  </a:lnTo>
                  <a:lnTo>
                    <a:pt x="432753" y="230017"/>
                  </a:lnTo>
                  <a:lnTo>
                    <a:pt x="439421" y="219850"/>
                  </a:lnTo>
                  <a:lnTo>
                    <a:pt x="446088" y="210001"/>
                  </a:lnTo>
                  <a:lnTo>
                    <a:pt x="453391" y="200153"/>
                  </a:lnTo>
                  <a:lnTo>
                    <a:pt x="460693" y="190939"/>
                  </a:lnTo>
                  <a:lnTo>
                    <a:pt x="467996" y="181408"/>
                  </a:lnTo>
                  <a:lnTo>
                    <a:pt x="475933" y="172195"/>
                  </a:lnTo>
                  <a:lnTo>
                    <a:pt x="483871" y="163299"/>
                  </a:lnTo>
                  <a:lnTo>
                    <a:pt x="491808" y="154403"/>
                  </a:lnTo>
                  <a:lnTo>
                    <a:pt x="500381" y="146143"/>
                  </a:lnTo>
                  <a:lnTo>
                    <a:pt x="508953" y="137565"/>
                  </a:lnTo>
                  <a:lnTo>
                    <a:pt x="517526" y="129305"/>
                  </a:lnTo>
                  <a:lnTo>
                    <a:pt x="526416" y="121680"/>
                  </a:lnTo>
                  <a:lnTo>
                    <a:pt x="535623" y="113738"/>
                  </a:lnTo>
                  <a:lnTo>
                    <a:pt x="545148" y="106113"/>
                  </a:lnTo>
                  <a:lnTo>
                    <a:pt x="554673" y="99123"/>
                  </a:lnTo>
                  <a:lnTo>
                    <a:pt x="564516" y="92134"/>
                  </a:lnTo>
                  <a:lnTo>
                    <a:pt x="574041" y="85462"/>
                  </a:lnTo>
                  <a:lnTo>
                    <a:pt x="584201" y="78473"/>
                  </a:lnTo>
                  <a:lnTo>
                    <a:pt x="594361" y="72119"/>
                  </a:lnTo>
                  <a:lnTo>
                    <a:pt x="604838" y="66082"/>
                  </a:lnTo>
                  <a:lnTo>
                    <a:pt x="615316" y="60046"/>
                  </a:lnTo>
                  <a:lnTo>
                    <a:pt x="625793" y="54645"/>
                  </a:lnTo>
                  <a:lnTo>
                    <a:pt x="636906" y="48926"/>
                  </a:lnTo>
                  <a:lnTo>
                    <a:pt x="647701" y="44161"/>
                  </a:lnTo>
                  <a:lnTo>
                    <a:pt x="658813" y="39395"/>
                  </a:lnTo>
                  <a:lnTo>
                    <a:pt x="670243" y="34630"/>
                  </a:lnTo>
                  <a:lnTo>
                    <a:pt x="681356" y="30182"/>
                  </a:lnTo>
                  <a:lnTo>
                    <a:pt x="693103" y="26052"/>
                  </a:lnTo>
                  <a:lnTo>
                    <a:pt x="704533" y="22239"/>
                  </a:lnTo>
                  <a:lnTo>
                    <a:pt x="716281" y="19062"/>
                  </a:lnTo>
                  <a:lnTo>
                    <a:pt x="728346" y="15568"/>
                  </a:lnTo>
                  <a:lnTo>
                    <a:pt x="740093" y="12708"/>
                  </a:lnTo>
                  <a:lnTo>
                    <a:pt x="752158" y="10167"/>
                  </a:lnTo>
                  <a:lnTo>
                    <a:pt x="764541" y="7625"/>
                  </a:lnTo>
                  <a:lnTo>
                    <a:pt x="776606" y="5719"/>
                  </a:lnTo>
                  <a:lnTo>
                    <a:pt x="788988" y="3813"/>
                  </a:lnTo>
                  <a:lnTo>
                    <a:pt x="801688" y="2542"/>
                  </a:lnTo>
                  <a:lnTo>
                    <a:pt x="814071" y="1271"/>
                  </a:lnTo>
                  <a:lnTo>
                    <a:pt x="826771" y="636"/>
                  </a:lnTo>
                  <a:lnTo>
                    <a:pt x="839471" y="0"/>
                  </a:lnTo>
                  <a:close/>
                </a:path>
              </a:pathLst>
            </a:custGeom>
            <a:solidFill>
              <a:schemeClr val="tx1">
                <a:lumMod val="65000"/>
                <a:lumOff val="35000"/>
              </a:schemeClr>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600">
                <a:solidFill>
                  <a:srgbClr val="FFFFFF"/>
                </a:solidFill>
              </a:endParaRPr>
            </a:p>
          </p:txBody>
        </p:sp>
      </p:grpSp>
      <p:grpSp>
        <p:nvGrpSpPr>
          <p:cNvPr id="16" name="组合 15"/>
          <p:cNvGrpSpPr/>
          <p:nvPr/>
        </p:nvGrpSpPr>
        <p:grpSpPr>
          <a:xfrm>
            <a:off x="8023628" y="4514512"/>
            <a:ext cx="2176632" cy="503710"/>
            <a:chOff x="8802980" y="3944675"/>
            <a:chExt cx="2176632" cy="503710"/>
          </a:xfrm>
        </p:grpSpPr>
        <p:sp>
          <p:nvSpPr>
            <p:cNvPr id="12" name="KSO_Shape"/>
            <p:cNvSpPr/>
            <p:nvPr/>
          </p:nvSpPr>
          <p:spPr>
            <a:xfrm>
              <a:off x="8802980" y="3944675"/>
              <a:ext cx="503710" cy="503710"/>
            </a:xfrm>
            <a:custGeom>
              <a:avLst/>
              <a:gdLst>
                <a:gd name="connsiteX0" fmla="*/ 320662 w 792088"/>
                <a:gd name="connsiteY0" fmla="*/ 99114 h 792088"/>
                <a:gd name="connsiteX1" fmla="*/ 320662 w 792088"/>
                <a:gd name="connsiteY1" fmla="*/ 475062 h 792088"/>
                <a:gd name="connsiteX2" fmla="*/ 696610 w 792088"/>
                <a:gd name="connsiteY2" fmla="*/ 475062 h 792088"/>
                <a:gd name="connsiteX3" fmla="*/ 696610 w 792088"/>
                <a:gd name="connsiteY3" fmla="*/ 434076 h 792088"/>
                <a:gd name="connsiteX4" fmla="*/ 361648 w 792088"/>
                <a:gd name="connsiteY4" fmla="*/ 434076 h 792088"/>
                <a:gd name="connsiteX5" fmla="*/ 361648 w 792088"/>
                <a:gd name="connsiteY5" fmla="*/ 99114 h 792088"/>
                <a:gd name="connsiteX6" fmla="*/ 396044 w 792088"/>
                <a:gd name="connsiteY6" fmla="*/ 0 h 792088"/>
                <a:gd name="connsiteX7" fmla="*/ 792088 w 792088"/>
                <a:gd name="connsiteY7" fmla="*/ 396044 h 792088"/>
                <a:gd name="connsiteX8" fmla="*/ 396044 w 792088"/>
                <a:gd name="connsiteY8" fmla="*/ 792088 h 792088"/>
                <a:gd name="connsiteX9" fmla="*/ 0 w 792088"/>
                <a:gd name="connsiteY9" fmla="*/ 396044 h 792088"/>
                <a:gd name="connsiteX10" fmla="*/ 396044 w 792088"/>
                <a:gd name="connsiteY10" fmla="*/ 0 h 79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92088" h="792088">
                  <a:moveTo>
                    <a:pt x="320662" y="99114"/>
                  </a:moveTo>
                  <a:lnTo>
                    <a:pt x="320662" y="475062"/>
                  </a:lnTo>
                  <a:lnTo>
                    <a:pt x="696610" y="475062"/>
                  </a:lnTo>
                  <a:lnTo>
                    <a:pt x="696610" y="434076"/>
                  </a:lnTo>
                  <a:lnTo>
                    <a:pt x="361648" y="434076"/>
                  </a:lnTo>
                  <a:lnTo>
                    <a:pt x="361648" y="99114"/>
                  </a:lnTo>
                  <a:close/>
                  <a:moveTo>
                    <a:pt x="396044" y="0"/>
                  </a:moveTo>
                  <a:cubicBezTo>
                    <a:pt x="614773" y="0"/>
                    <a:pt x="792088" y="177315"/>
                    <a:pt x="792088" y="396044"/>
                  </a:cubicBezTo>
                  <a:cubicBezTo>
                    <a:pt x="792088" y="614773"/>
                    <a:pt x="614773" y="792088"/>
                    <a:pt x="396044" y="792088"/>
                  </a:cubicBezTo>
                  <a:cubicBezTo>
                    <a:pt x="177315" y="792088"/>
                    <a:pt x="0" y="614773"/>
                    <a:pt x="0" y="396044"/>
                  </a:cubicBezTo>
                  <a:cubicBezTo>
                    <a:pt x="0" y="177315"/>
                    <a:pt x="177315" y="0"/>
                    <a:pt x="396044" y="0"/>
                  </a:cubicBezTo>
                  <a:close/>
                </a:path>
              </a:pathLst>
            </a:custGeom>
            <a:solidFill>
              <a:schemeClr val="tx1">
                <a:lumMod val="65000"/>
                <a:lumOff val="3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en-US" sz="1600">
                <a:solidFill>
                  <a:srgbClr val="FFFFFF"/>
                </a:solidFill>
              </a:endParaRPr>
            </a:p>
          </p:txBody>
        </p:sp>
        <p:sp>
          <p:nvSpPr>
            <p:cNvPr id="14" name="文本框 13"/>
            <p:cNvSpPr txBox="1"/>
            <p:nvPr/>
          </p:nvSpPr>
          <p:spPr>
            <a:xfrm>
              <a:off x="9253682" y="3949334"/>
              <a:ext cx="1725930" cy="460375"/>
            </a:xfrm>
            <a:prstGeom prst="rect">
              <a:avLst/>
            </a:prstGeom>
            <a:noFill/>
          </p:spPr>
          <p:txBody>
            <a:bodyPr wrap="none" rtlCol="0">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时间：</a:t>
              </a:r>
              <a:r>
                <a:rPr lang="en-US" altLang="zh-CN" sz="1600" dirty="0" smtClean="0">
                  <a:latin typeface="微软雅黑" panose="020B0503020204020204" pitchFamily="34" charset="-122"/>
                  <a:ea typeface="微软雅黑" panose="020B0503020204020204" pitchFamily="34" charset="-122"/>
                </a:rPr>
                <a:t>2019.3.26</a:t>
              </a:r>
              <a:endParaRPr lang="zh-CN" altLang="en-US" sz="1600" dirty="0">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9895025" y="2745345"/>
            <a:ext cx="2429294" cy="1370027"/>
            <a:chOff x="8564451" y="2716812"/>
            <a:chExt cx="579549" cy="1361673"/>
          </a:xfrm>
        </p:grpSpPr>
        <p:sp>
          <p:nvSpPr>
            <p:cNvPr id="23" name="矩形 22"/>
            <p:cNvSpPr/>
            <p:nvPr/>
          </p:nvSpPr>
          <p:spPr>
            <a:xfrm>
              <a:off x="8564451" y="2716812"/>
              <a:ext cx="579549" cy="99349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8564451" y="3805061"/>
              <a:ext cx="579549" cy="273424"/>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60960" y="2704529"/>
            <a:ext cx="9405620" cy="1477581"/>
            <a:chOff x="0" y="2861681"/>
            <a:chExt cx="5991142" cy="1477834"/>
          </a:xfrm>
        </p:grpSpPr>
        <p:sp>
          <p:nvSpPr>
            <p:cNvPr id="26" name="矩形 25"/>
            <p:cNvSpPr/>
            <p:nvPr/>
          </p:nvSpPr>
          <p:spPr>
            <a:xfrm>
              <a:off x="0" y="4066091"/>
              <a:ext cx="5991141" cy="273424"/>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0" y="2869873"/>
              <a:ext cx="5991142" cy="993490"/>
            </a:xfrm>
            <a:prstGeom prst="rect">
              <a:avLst/>
            </a:prstGeom>
            <a:solidFill>
              <a:srgbClr val="004F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2697049" y="2861681"/>
              <a:ext cx="3294091" cy="744904"/>
            </a:xfrm>
            <a:prstGeom prst="rect">
              <a:avLst/>
            </a:prstGeom>
            <a:noFill/>
          </p:spPr>
          <p:txBody>
            <a:bodyPr wrap="square" rtlCol="0">
              <a:spAutoFit/>
            </a:bodyPr>
            <a:lstStyle/>
            <a:p>
              <a:pPr algn="r">
                <a:lnSpc>
                  <a:spcPct val="125000"/>
                </a:lnSpc>
              </a:pPr>
              <a:endParaRPr lang="zh-CN" altLang="en-US" sz="3400" b="1" dirty="0" smtClean="0">
                <a:solidFill>
                  <a:schemeClr val="bg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418133" y="2523293"/>
            <a:ext cx="1224000" cy="1223998"/>
            <a:chOff x="222586" y="2787385"/>
            <a:chExt cx="1224000" cy="1223998"/>
          </a:xfrm>
        </p:grpSpPr>
        <p:sp>
          <p:nvSpPr>
            <p:cNvPr id="31" name="椭圆 30"/>
            <p:cNvSpPr/>
            <p:nvPr/>
          </p:nvSpPr>
          <p:spPr>
            <a:xfrm>
              <a:off x="222586" y="2787385"/>
              <a:ext cx="1224000" cy="1223998"/>
            </a:xfrm>
            <a:prstGeom prst="ellipse">
              <a:avLst/>
            </a:prstGeom>
            <a:solidFill>
              <a:srgbClr val="004F8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Freeform 5"/>
            <p:cNvSpPr>
              <a:spLocks noEditPoints="1"/>
            </p:cNvSpPr>
            <p:nvPr/>
          </p:nvSpPr>
          <p:spPr bwMode="auto">
            <a:xfrm>
              <a:off x="446632" y="3034538"/>
              <a:ext cx="775907" cy="729691"/>
            </a:xfrm>
            <a:custGeom>
              <a:avLst/>
              <a:gdLst>
                <a:gd name="T0" fmla="*/ 8 w 97"/>
                <a:gd name="T1" fmla="*/ 10 h 91"/>
                <a:gd name="T2" fmla="*/ 28 w 97"/>
                <a:gd name="T3" fmla="*/ 10 h 91"/>
                <a:gd name="T4" fmla="*/ 41 w 97"/>
                <a:gd name="T5" fmla="*/ 45 h 91"/>
                <a:gd name="T6" fmla="*/ 51 w 97"/>
                <a:gd name="T7" fmla="*/ 41 h 91"/>
                <a:gd name="T8" fmla="*/ 59 w 97"/>
                <a:gd name="T9" fmla="*/ 46 h 91"/>
                <a:gd name="T10" fmla="*/ 66 w 97"/>
                <a:gd name="T11" fmla="*/ 27 h 91"/>
                <a:gd name="T12" fmla="*/ 73 w 97"/>
                <a:gd name="T13" fmla="*/ 34 h 91"/>
                <a:gd name="T14" fmla="*/ 83 w 97"/>
                <a:gd name="T15" fmla="*/ 23 h 91"/>
                <a:gd name="T16" fmla="*/ 73 w 97"/>
                <a:gd name="T17" fmla="*/ 40 h 91"/>
                <a:gd name="T18" fmla="*/ 67 w 97"/>
                <a:gd name="T19" fmla="*/ 33 h 91"/>
                <a:gd name="T20" fmla="*/ 61 w 97"/>
                <a:gd name="T21" fmla="*/ 51 h 91"/>
                <a:gd name="T22" fmla="*/ 51 w 97"/>
                <a:gd name="T23" fmla="*/ 45 h 91"/>
                <a:gd name="T24" fmla="*/ 41 w 97"/>
                <a:gd name="T25" fmla="*/ 45 h 91"/>
                <a:gd name="T26" fmla="*/ 74 w 97"/>
                <a:gd name="T27" fmla="*/ 86 h 91"/>
                <a:gd name="T28" fmla="*/ 43 w 97"/>
                <a:gd name="T29" fmla="*/ 91 h 91"/>
                <a:gd name="T30" fmla="*/ 63 w 97"/>
                <a:gd name="T31" fmla="*/ 68 h 91"/>
                <a:gd name="T32" fmla="*/ 97 w 97"/>
                <a:gd name="T33" fmla="*/ 68 h 91"/>
                <a:gd name="T34" fmla="*/ 97 w 97"/>
                <a:gd name="T35" fmla="*/ 6 h 91"/>
                <a:gd name="T36" fmla="*/ 93 w 97"/>
                <a:gd name="T37" fmla="*/ 3 h 91"/>
                <a:gd name="T38" fmla="*/ 34 w 97"/>
                <a:gd name="T39" fmla="*/ 9 h 91"/>
                <a:gd name="T40" fmla="*/ 90 w 97"/>
                <a:gd name="T41" fmla="*/ 61 h 91"/>
                <a:gd name="T42" fmla="*/ 36 w 97"/>
                <a:gd name="T43" fmla="*/ 68 h 91"/>
                <a:gd name="T44" fmla="*/ 54 w 97"/>
                <a:gd name="T45" fmla="*/ 84 h 91"/>
                <a:gd name="T46" fmla="*/ 63 w 97"/>
                <a:gd name="T47" fmla="*/ 68 h 91"/>
                <a:gd name="T48" fmla="*/ 7 w 97"/>
                <a:gd name="T49" fmla="*/ 55 h 91"/>
                <a:gd name="T50" fmla="*/ 14 w 97"/>
                <a:gd name="T51" fmla="*/ 91 h 91"/>
                <a:gd name="T52" fmla="*/ 20 w 97"/>
                <a:gd name="T53" fmla="*/ 60 h 91"/>
                <a:gd name="T54" fmla="*/ 31 w 97"/>
                <a:gd name="T55" fmla="*/ 91 h 91"/>
                <a:gd name="T56" fmla="*/ 28 w 97"/>
                <a:gd name="T57" fmla="*/ 33 h 91"/>
                <a:gd name="T58" fmla="*/ 55 w 97"/>
                <a:gd name="T59" fmla="*/ 24 h 91"/>
                <a:gd name="T60" fmla="*/ 20 w 97"/>
                <a:gd name="T61" fmla="*/ 23 h 91"/>
                <a:gd name="T62" fmla="*/ 19 w 97"/>
                <a:gd name="T63" fmla="*/ 27 h 91"/>
                <a:gd name="T64" fmla="*/ 18 w 97"/>
                <a:gd name="T65" fmla="*/ 47 h 91"/>
                <a:gd name="T66" fmla="*/ 18 w 97"/>
                <a:gd name="T67" fmla="*/ 47 h 91"/>
                <a:gd name="T68" fmla="*/ 18 w 97"/>
                <a:gd name="T69" fmla="*/ 47 h 91"/>
                <a:gd name="T70" fmla="*/ 16 w 97"/>
                <a:gd name="T71" fmla="*/ 27 h 91"/>
                <a:gd name="T72" fmla="*/ 16 w 97"/>
                <a:gd name="T73" fmla="*/ 23 h 91"/>
                <a:gd name="T74" fmla="*/ 0 w 97"/>
                <a:gd name="T75" fmla="*/ 5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7" h="91">
                  <a:moveTo>
                    <a:pt x="18" y="0"/>
                  </a:moveTo>
                  <a:cubicBezTo>
                    <a:pt x="12" y="0"/>
                    <a:pt x="8" y="4"/>
                    <a:pt x="8" y="10"/>
                  </a:cubicBezTo>
                  <a:cubicBezTo>
                    <a:pt x="8" y="16"/>
                    <a:pt x="12" y="20"/>
                    <a:pt x="18" y="20"/>
                  </a:cubicBezTo>
                  <a:cubicBezTo>
                    <a:pt x="24" y="20"/>
                    <a:pt x="28" y="16"/>
                    <a:pt x="28" y="10"/>
                  </a:cubicBezTo>
                  <a:cubicBezTo>
                    <a:pt x="28" y="4"/>
                    <a:pt x="24" y="0"/>
                    <a:pt x="18" y="0"/>
                  </a:cubicBezTo>
                  <a:close/>
                  <a:moveTo>
                    <a:pt x="41" y="45"/>
                  </a:moveTo>
                  <a:cubicBezTo>
                    <a:pt x="50" y="42"/>
                    <a:pt x="50" y="42"/>
                    <a:pt x="50" y="42"/>
                  </a:cubicBezTo>
                  <a:cubicBezTo>
                    <a:pt x="51" y="41"/>
                    <a:pt x="51" y="41"/>
                    <a:pt x="51" y="41"/>
                  </a:cubicBezTo>
                  <a:cubicBezTo>
                    <a:pt x="52" y="42"/>
                    <a:pt x="52" y="42"/>
                    <a:pt x="52" y="42"/>
                  </a:cubicBezTo>
                  <a:cubicBezTo>
                    <a:pt x="59" y="46"/>
                    <a:pt x="59" y="46"/>
                    <a:pt x="59" y="46"/>
                  </a:cubicBezTo>
                  <a:cubicBezTo>
                    <a:pt x="65" y="29"/>
                    <a:pt x="65" y="29"/>
                    <a:pt x="65" y="29"/>
                  </a:cubicBezTo>
                  <a:cubicBezTo>
                    <a:pt x="66" y="27"/>
                    <a:pt x="66" y="27"/>
                    <a:pt x="66" y="27"/>
                  </a:cubicBezTo>
                  <a:cubicBezTo>
                    <a:pt x="67" y="29"/>
                    <a:pt x="67" y="29"/>
                    <a:pt x="67" y="29"/>
                  </a:cubicBezTo>
                  <a:cubicBezTo>
                    <a:pt x="73" y="34"/>
                    <a:pt x="73" y="34"/>
                    <a:pt x="73" y="34"/>
                  </a:cubicBezTo>
                  <a:cubicBezTo>
                    <a:pt x="81" y="21"/>
                    <a:pt x="81" y="21"/>
                    <a:pt x="81" y="21"/>
                  </a:cubicBezTo>
                  <a:cubicBezTo>
                    <a:pt x="83" y="23"/>
                    <a:pt x="83" y="23"/>
                    <a:pt x="83" y="23"/>
                  </a:cubicBezTo>
                  <a:cubicBezTo>
                    <a:pt x="75" y="38"/>
                    <a:pt x="75" y="38"/>
                    <a:pt x="75" y="38"/>
                  </a:cubicBezTo>
                  <a:cubicBezTo>
                    <a:pt x="73" y="40"/>
                    <a:pt x="73" y="40"/>
                    <a:pt x="73" y="40"/>
                  </a:cubicBezTo>
                  <a:cubicBezTo>
                    <a:pt x="72" y="38"/>
                    <a:pt x="72" y="38"/>
                    <a:pt x="72" y="38"/>
                  </a:cubicBezTo>
                  <a:cubicBezTo>
                    <a:pt x="67" y="33"/>
                    <a:pt x="67" y="33"/>
                    <a:pt x="67" y="33"/>
                  </a:cubicBezTo>
                  <a:cubicBezTo>
                    <a:pt x="61" y="49"/>
                    <a:pt x="61" y="49"/>
                    <a:pt x="61" y="49"/>
                  </a:cubicBezTo>
                  <a:cubicBezTo>
                    <a:pt x="61" y="51"/>
                    <a:pt x="61" y="51"/>
                    <a:pt x="61" y="51"/>
                  </a:cubicBezTo>
                  <a:cubicBezTo>
                    <a:pt x="59" y="50"/>
                    <a:pt x="59" y="50"/>
                    <a:pt x="59" y="50"/>
                  </a:cubicBezTo>
                  <a:cubicBezTo>
                    <a:pt x="51" y="45"/>
                    <a:pt x="51" y="45"/>
                    <a:pt x="51" y="45"/>
                  </a:cubicBezTo>
                  <a:cubicBezTo>
                    <a:pt x="42" y="48"/>
                    <a:pt x="42" y="48"/>
                    <a:pt x="42" y="48"/>
                  </a:cubicBezTo>
                  <a:cubicBezTo>
                    <a:pt x="41" y="45"/>
                    <a:pt x="41" y="45"/>
                    <a:pt x="41" y="45"/>
                  </a:cubicBezTo>
                  <a:close/>
                  <a:moveTo>
                    <a:pt x="43" y="86"/>
                  </a:moveTo>
                  <a:cubicBezTo>
                    <a:pt x="74" y="86"/>
                    <a:pt x="74" y="86"/>
                    <a:pt x="74" y="86"/>
                  </a:cubicBezTo>
                  <a:cubicBezTo>
                    <a:pt x="74" y="91"/>
                    <a:pt x="74" y="91"/>
                    <a:pt x="74" y="91"/>
                  </a:cubicBezTo>
                  <a:cubicBezTo>
                    <a:pt x="43" y="91"/>
                    <a:pt x="43" y="91"/>
                    <a:pt x="43" y="91"/>
                  </a:cubicBezTo>
                  <a:cubicBezTo>
                    <a:pt x="43" y="86"/>
                    <a:pt x="43" y="86"/>
                    <a:pt x="43" y="86"/>
                  </a:cubicBezTo>
                  <a:close/>
                  <a:moveTo>
                    <a:pt x="63" y="68"/>
                  </a:moveTo>
                  <a:cubicBezTo>
                    <a:pt x="93" y="68"/>
                    <a:pt x="93" y="68"/>
                    <a:pt x="93" y="68"/>
                  </a:cubicBezTo>
                  <a:cubicBezTo>
                    <a:pt x="97" y="68"/>
                    <a:pt x="97" y="68"/>
                    <a:pt x="97" y="68"/>
                  </a:cubicBezTo>
                  <a:cubicBezTo>
                    <a:pt x="97" y="64"/>
                    <a:pt x="97" y="64"/>
                    <a:pt x="97" y="64"/>
                  </a:cubicBezTo>
                  <a:cubicBezTo>
                    <a:pt x="97" y="6"/>
                    <a:pt x="97" y="6"/>
                    <a:pt x="97" y="6"/>
                  </a:cubicBezTo>
                  <a:cubicBezTo>
                    <a:pt x="97" y="3"/>
                    <a:pt x="97" y="3"/>
                    <a:pt x="97" y="3"/>
                  </a:cubicBezTo>
                  <a:cubicBezTo>
                    <a:pt x="93" y="3"/>
                    <a:pt x="93" y="3"/>
                    <a:pt x="93" y="3"/>
                  </a:cubicBezTo>
                  <a:cubicBezTo>
                    <a:pt x="34" y="3"/>
                    <a:pt x="34" y="3"/>
                    <a:pt x="34" y="3"/>
                  </a:cubicBezTo>
                  <a:cubicBezTo>
                    <a:pt x="34" y="9"/>
                    <a:pt x="34" y="9"/>
                    <a:pt x="34" y="9"/>
                  </a:cubicBezTo>
                  <a:cubicBezTo>
                    <a:pt x="90" y="9"/>
                    <a:pt x="90" y="9"/>
                    <a:pt x="90" y="9"/>
                  </a:cubicBezTo>
                  <a:cubicBezTo>
                    <a:pt x="90" y="61"/>
                    <a:pt x="90" y="61"/>
                    <a:pt x="90" y="61"/>
                  </a:cubicBezTo>
                  <a:cubicBezTo>
                    <a:pt x="36" y="61"/>
                    <a:pt x="36" y="61"/>
                    <a:pt x="36" y="61"/>
                  </a:cubicBezTo>
                  <a:cubicBezTo>
                    <a:pt x="36" y="68"/>
                    <a:pt x="36" y="68"/>
                    <a:pt x="36" y="68"/>
                  </a:cubicBezTo>
                  <a:cubicBezTo>
                    <a:pt x="54" y="68"/>
                    <a:pt x="54" y="68"/>
                    <a:pt x="54" y="68"/>
                  </a:cubicBezTo>
                  <a:cubicBezTo>
                    <a:pt x="54" y="84"/>
                    <a:pt x="54" y="84"/>
                    <a:pt x="54" y="84"/>
                  </a:cubicBezTo>
                  <a:cubicBezTo>
                    <a:pt x="63" y="84"/>
                    <a:pt x="63" y="84"/>
                    <a:pt x="63" y="84"/>
                  </a:cubicBezTo>
                  <a:cubicBezTo>
                    <a:pt x="63" y="68"/>
                    <a:pt x="63" y="68"/>
                    <a:pt x="63" y="68"/>
                  </a:cubicBezTo>
                  <a:close/>
                  <a:moveTo>
                    <a:pt x="0" y="50"/>
                  </a:moveTo>
                  <a:cubicBezTo>
                    <a:pt x="7" y="55"/>
                    <a:pt x="7" y="55"/>
                    <a:pt x="7" y="55"/>
                  </a:cubicBezTo>
                  <a:cubicBezTo>
                    <a:pt x="5" y="91"/>
                    <a:pt x="5" y="91"/>
                    <a:pt x="5" y="91"/>
                  </a:cubicBezTo>
                  <a:cubicBezTo>
                    <a:pt x="14" y="91"/>
                    <a:pt x="14" y="91"/>
                    <a:pt x="14" y="91"/>
                  </a:cubicBezTo>
                  <a:cubicBezTo>
                    <a:pt x="16" y="60"/>
                    <a:pt x="16" y="60"/>
                    <a:pt x="16" y="60"/>
                  </a:cubicBezTo>
                  <a:cubicBezTo>
                    <a:pt x="20" y="60"/>
                    <a:pt x="20" y="60"/>
                    <a:pt x="20" y="60"/>
                  </a:cubicBezTo>
                  <a:cubicBezTo>
                    <a:pt x="22" y="91"/>
                    <a:pt x="22" y="91"/>
                    <a:pt x="22" y="91"/>
                  </a:cubicBezTo>
                  <a:cubicBezTo>
                    <a:pt x="31" y="91"/>
                    <a:pt x="31" y="91"/>
                    <a:pt x="31" y="91"/>
                  </a:cubicBezTo>
                  <a:cubicBezTo>
                    <a:pt x="29" y="55"/>
                    <a:pt x="29" y="55"/>
                    <a:pt x="29" y="55"/>
                  </a:cubicBezTo>
                  <a:cubicBezTo>
                    <a:pt x="28" y="33"/>
                    <a:pt x="28" y="33"/>
                    <a:pt x="28" y="33"/>
                  </a:cubicBezTo>
                  <a:cubicBezTo>
                    <a:pt x="50" y="32"/>
                    <a:pt x="50" y="32"/>
                    <a:pt x="50" y="32"/>
                  </a:cubicBezTo>
                  <a:cubicBezTo>
                    <a:pt x="55" y="24"/>
                    <a:pt x="55" y="24"/>
                    <a:pt x="55" y="24"/>
                  </a:cubicBezTo>
                  <a:cubicBezTo>
                    <a:pt x="30" y="23"/>
                    <a:pt x="30" y="23"/>
                    <a:pt x="30" y="23"/>
                  </a:cubicBezTo>
                  <a:cubicBezTo>
                    <a:pt x="20" y="23"/>
                    <a:pt x="20" y="23"/>
                    <a:pt x="20" y="23"/>
                  </a:cubicBezTo>
                  <a:cubicBezTo>
                    <a:pt x="20" y="24"/>
                    <a:pt x="20" y="24"/>
                    <a:pt x="20" y="24"/>
                  </a:cubicBezTo>
                  <a:cubicBezTo>
                    <a:pt x="19" y="27"/>
                    <a:pt x="19" y="27"/>
                    <a:pt x="19" y="27"/>
                  </a:cubicBezTo>
                  <a:cubicBezTo>
                    <a:pt x="22" y="43"/>
                    <a:pt x="22" y="43"/>
                    <a:pt x="22" y="43"/>
                  </a:cubicBezTo>
                  <a:cubicBezTo>
                    <a:pt x="18" y="47"/>
                    <a:pt x="18" y="47"/>
                    <a:pt x="18" y="47"/>
                  </a:cubicBezTo>
                  <a:cubicBezTo>
                    <a:pt x="18" y="47"/>
                    <a:pt x="18" y="47"/>
                    <a:pt x="18" y="47"/>
                  </a:cubicBezTo>
                  <a:cubicBezTo>
                    <a:pt x="18" y="47"/>
                    <a:pt x="18" y="47"/>
                    <a:pt x="18" y="47"/>
                  </a:cubicBezTo>
                  <a:cubicBezTo>
                    <a:pt x="18" y="47"/>
                    <a:pt x="18" y="47"/>
                    <a:pt x="18" y="47"/>
                  </a:cubicBezTo>
                  <a:cubicBezTo>
                    <a:pt x="18" y="47"/>
                    <a:pt x="18" y="47"/>
                    <a:pt x="18" y="47"/>
                  </a:cubicBezTo>
                  <a:cubicBezTo>
                    <a:pt x="14" y="43"/>
                    <a:pt x="14" y="43"/>
                    <a:pt x="14" y="43"/>
                  </a:cubicBezTo>
                  <a:cubicBezTo>
                    <a:pt x="16" y="27"/>
                    <a:pt x="16" y="27"/>
                    <a:pt x="16" y="27"/>
                  </a:cubicBezTo>
                  <a:cubicBezTo>
                    <a:pt x="15" y="24"/>
                    <a:pt x="15" y="24"/>
                    <a:pt x="15" y="24"/>
                  </a:cubicBezTo>
                  <a:cubicBezTo>
                    <a:pt x="16" y="23"/>
                    <a:pt x="16" y="23"/>
                    <a:pt x="16" y="23"/>
                  </a:cubicBezTo>
                  <a:cubicBezTo>
                    <a:pt x="5" y="23"/>
                    <a:pt x="5" y="23"/>
                    <a:pt x="5" y="23"/>
                  </a:cubicBezTo>
                  <a:lnTo>
                    <a:pt x="0" y="5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3" name="组合 32"/>
          <p:cNvGrpSpPr/>
          <p:nvPr/>
        </p:nvGrpSpPr>
        <p:grpSpPr>
          <a:xfrm>
            <a:off x="1790027" y="2529253"/>
            <a:ext cx="1224000" cy="1223998"/>
            <a:chOff x="1734969" y="2787385"/>
            <a:chExt cx="1224000" cy="1223998"/>
          </a:xfrm>
        </p:grpSpPr>
        <p:sp>
          <p:nvSpPr>
            <p:cNvPr id="34" name="椭圆 33"/>
            <p:cNvSpPr/>
            <p:nvPr/>
          </p:nvSpPr>
          <p:spPr>
            <a:xfrm>
              <a:off x="1734969" y="2787385"/>
              <a:ext cx="1224000" cy="1223998"/>
            </a:xfrm>
            <a:prstGeom prst="ellipse">
              <a:avLst/>
            </a:prstGeom>
            <a:solidFill>
              <a:srgbClr val="004F8A"/>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Freeform 9"/>
            <p:cNvSpPr>
              <a:spLocks noEditPoints="1"/>
            </p:cNvSpPr>
            <p:nvPr/>
          </p:nvSpPr>
          <p:spPr bwMode="auto">
            <a:xfrm>
              <a:off x="1945451" y="3091502"/>
              <a:ext cx="803035" cy="615763"/>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417830" y="574040"/>
            <a:ext cx="11414760" cy="1938020"/>
          </a:xfrm>
          <a:prstGeom prst="rect">
            <a:avLst/>
          </a:prstGeom>
          <a:noFill/>
        </p:spPr>
        <p:txBody>
          <a:bodyPr wrap="square" rtlCol="0">
            <a:spAutoFit/>
          </a:bodyPr>
          <a:p>
            <a:r>
              <a:rPr lang="zh-CN" altLang="en-US" sz="4000" b="1">
                <a:solidFill>
                  <a:schemeClr val="accent1"/>
                </a:solidFill>
                <a:effectLst>
                  <a:outerShdw blurRad="38100" dist="25400" dir="5400000" algn="ctr" rotWithShape="0">
                    <a:srgbClr val="6E747A">
                      <a:alpha val="43000"/>
                    </a:srgbClr>
                  </a:outerShdw>
                </a:effectLst>
              </a:rPr>
              <a:t>A framework for data-driven analysis of materials under uncertainty:   </a:t>
            </a:r>
            <a:endParaRPr lang="zh-CN" altLang="en-US" sz="4000" b="1">
              <a:solidFill>
                <a:schemeClr val="accent1"/>
              </a:solidFill>
              <a:effectLst>
                <a:outerShdw blurRad="38100" dist="25400" dir="5400000" algn="ctr" rotWithShape="0">
                  <a:srgbClr val="6E747A">
                    <a:alpha val="43000"/>
                  </a:srgbClr>
                </a:outerShdw>
              </a:effectLst>
            </a:endParaRPr>
          </a:p>
          <a:p>
            <a:r>
              <a:rPr lang="zh-CN" altLang="en-US" sz="4000" b="1">
                <a:solidFill>
                  <a:schemeClr val="accent1"/>
                </a:solidFill>
                <a:effectLst>
                  <a:outerShdw blurRad="38100" dist="25400" dir="5400000" algn="ctr" rotWithShape="0">
                    <a:srgbClr val="6E747A">
                      <a:alpha val="43000"/>
                    </a:srgbClr>
                  </a:outerShdw>
                </a:effectLst>
              </a:rPr>
              <a:t>Countering the curse of dimensionality</a:t>
            </a:r>
            <a:endParaRPr lang="zh-CN" altLang="en-US" sz="4000" b="1">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par>
                                <p:cTn id="20" presetID="22" presetClass="entr" presetSubtype="8"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par>
                                <p:cTn id="23" presetID="22" presetClass="entr" presetSubtype="2"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right)">
                                      <p:cBhvr>
                                        <p:cTn id="25" dur="500"/>
                                        <p:tgtEl>
                                          <p:spTgt spid="22"/>
                                        </p:tgtEl>
                                      </p:cBhvr>
                                    </p:animEffect>
                                  </p:childTnLst>
                                </p:cTn>
                              </p:par>
                              <p:par>
                                <p:cTn id="26" presetID="53" presetClass="entr" presetSubtype="16" fill="hold" nodeType="withEffect">
                                  <p:stCondLst>
                                    <p:cond delay="4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animEffect transition="in" filter="fade">
                                      <p:cBhvr>
                                        <p:cTn id="30" dur="500"/>
                                        <p:tgtEl>
                                          <p:spTgt spid="30"/>
                                        </p:tgtEl>
                                      </p:cBhvr>
                                    </p:animEffect>
                                  </p:childTnLst>
                                </p:cTn>
                              </p:par>
                              <p:par>
                                <p:cTn id="31" presetID="53" presetClass="entr" presetSubtype="16" fill="hold" nodeType="withEffect">
                                  <p:stCondLst>
                                    <p:cond delay="400"/>
                                  </p:stCondLst>
                                  <p:childTnLst>
                                    <p:set>
                                      <p:cBhvr>
                                        <p:cTn id="32" dur="1" fill="hold">
                                          <p:stCondLst>
                                            <p:cond delay="0"/>
                                          </p:stCondLst>
                                        </p:cTn>
                                        <p:tgtEl>
                                          <p:spTgt spid="33"/>
                                        </p:tgtEl>
                                        <p:attrNameLst>
                                          <p:attrName>style.visibility</p:attrName>
                                        </p:attrNameLst>
                                      </p:cBhvr>
                                      <p:to>
                                        <p:strVal val="visible"/>
                                      </p:to>
                                    </p:set>
                                    <p:anim calcmode="lin" valueType="num">
                                      <p:cBhvr>
                                        <p:cTn id="33" dur="500" fill="hold"/>
                                        <p:tgtEl>
                                          <p:spTgt spid="33"/>
                                        </p:tgtEl>
                                        <p:attrNameLst>
                                          <p:attrName>ppt_w</p:attrName>
                                        </p:attrNameLst>
                                      </p:cBhvr>
                                      <p:tavLst>
                                        <p:tav tm="0">
                                          <p:val>
                                            <p:fltVal val="0"/>
                                          </p:val>
                                        </p:tav>
                                        <p:tav tm="100000">
                                          <p:val>
                                            <p:strVal val="#ppt_w"/>
                                          </p:val>
                                        </p:tav>
                                      </p:tavLst>
                                    </p:anim>
                                    <p:anim calcmode="lin" valueType="num">
                                      <p:cBhvr>
                                        <p:cTn id="34" dur="500" fill="hold"/>
                                        <p:tgtEl>
                                          <p:spTgt spid="33"/>
                                        </p:tgtEl>
                                        <p:attrNameLst>
                                          <p:attrName>ppt_h</p:attrName>
                                        </p:attrNameLst>
                                      </p:cBhvr>
                                      <p:tavLst>
                                        <p:tav tm="0">
                                          <p:val>
                                            <p:fltVal val="0"/>
                                          </p:val>
                                        </p:tav>
                                        <p:tav tm="100000">
                                          <p:val>
                                            <p:strVal val="#ppt_h"/>
                                          </p:val>
                                        </p:tav>
                                      </p:tavLst>
                                    </p:anim>
                                    <p:animEffect transition="in" filter="fade">
                                      <p:cBhvr>
                                        <p:cTn id="3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275840" y="1556385"/>
            <a:ext cx="8798560" cy="553085"/>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考虑到上述标准，选择具有各自界限的四个微结构描述符：</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2525395" y="2448560"/>
            <a:ext cx="8945880" cy="624840"/>
          </a:xfrm>
          <a:prstGeom prst="rect">
            <a:avLst/>
          </a:prstGeom>
        </p:spPr>
      </p:pic>
      <p:sp>
        <p:nvSpPr>
          <p:cNvPr id="9" name="文本框 8"/>
          <p:cNvSpPr txBox="1"/>
          <p:nvPr/>
        </p:nvSpPr>
        <p:spPr>
          <a:xfrm>
            <a:off x="2244090" y="3442970"/>
            <a:ext cx="8798560" cy="101473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其中V f是颗粒体积分数，N p是颗粒数，A r是颗粒半轴纵横比，¯rd 在粒子中心测量的最近距离的平均值。 以上描述符遵循以下内容限制：</a:t>
            </a:r>
            <a:endParaRPr lang="zh-CN" altLang="en-US" sz="20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2525395" y="4789170"/>
            <a:ext cx="8945880" cy="1534160"/>
          </a:xfrm>
          <a:prstGeom prst="rect">
            <a:avLst/>
          </a:prstGeom>
        </p:spPr>
      </p:pic>
      <p:sp>
        <p:nvSpPr>
          <p:cNvPr id="12" name="文本框 11"/>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2355850" y="1952625"/>
            <a:ext cx="4063365" cy="4225290"/>
          </a:xfrm>
          <a:prstGeom prst="rect">
            <a:avLst/>
          </a:prstGeom>
        </p:spPr>
      </p:pic>
      <p:sp>
        <p:nvSpPr>
          <p:cNvPr id="13" name="文本框 12"/>
          <p:cNvSpPr txBox="1"/>
          <p:nvPr/>
        </p:nvSpPr>
        <p:spPr>
          <a:xfrm>
            <a:off x="6488430" y="1802765"/>
            <a:ext cx="4766310" cy="4246245"/>
          </a:xfrm>
          <a:prstGeom prst="rect">
            <a:avLst/>
          </a:prstGeom>
          <a:noFill/>
        </p:spPr>
        <p:txBody>
          <a:bodyPr wrap="square" rtlCol="0">
            <a:spAutoFit/>
          </a:bodyPr>
          <a:p>
            <a:pPr>
              <a:lnSpc>
                <a:spcPct val="150000"/>
              </a:lnSpc>
            </a:pPr>
            <a:r>
              <a:rPr lang="en-US" sz="2000" dirty="0">
                <a:latin typeface="微软雅黑" panose="020B0503020204020204" pitchFamily="34" charset="-122"/>
                <a:ea typeface="微软雅黑" panose="020B0503020204020204" pitchFamily="34" charset="-122"/>
              </a:rPr>
              <a:t>       通过随机生成每个椭圆粒子的中心位置和半轴取向并通过排除违反上述约束的粒子来创建每个RVE的每个实现。</a:t>
            </a:r>
            <a:r>
              <a:rPr lang="zh-CN" altLang="en-US" sz="2000" dirty="0">
                <a:latin typeface="微软雅黑" panose="020B0503020204020204" pitchFamily="34" charset="-122"/>
                <a:ea typeface="微软雅黑" panose="020B0503020204020204" pitchFamily="34" charset="-122"/>
              </a:rPr>
              <a:t>其中每一个粒子都是一个可拉伸的弹性单元，在这里之研究每个弹性单元的描述符（特征），对于这个问题，每种成分只考虑几种</a:t>
            </a:r>
            <a:r>
              <a:rPr lang="zh-CN" altLang="en-US" sz="2000" dirty="0">
                <a:latin typeface="微软雅黑" panose="020B0503020204020204" pitchFamily="34" charset="-122"/>
                <a:ea typeface="微软雅黑" panose="020B0503020204020204" pitchFamily="34" charset="-122"/>
              </a:rPr>
              <a:t>种特定的材料而不改变其性质，</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（不考虑硬性基质的具体特性）</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3268345" y="1501140"/>
            <a:ext cx="6654165" cy="4928870"/>
          </a:xfrm>
          <a:prstGeom prst="rect">
            <a:avLst/>
          </a:prstGeom>
        </p:spPr>
      </p:pic>
      <p:sp>
        <p:nvSpPr>
          <p:cNvPr id="9" name="文本框 8"/>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60930" y="1577975"/>
            <a:ext cx="8798560" cy="193802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创建材料相应数据</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       该过程是量化每种微结构对一系列其他描述符（边界条件和/或材料特性）的响应的不确定性。</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其中q（m，p，l）i是微观结构m，属性集p和边界条件l的均匀化感兴趣量。</a:t>
            </a:r>
            <a:endParaRPr lang="en-US" altLang="zh-CN"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4247515" y="3789045"/>
            <a:ext cx="5083810" cy="1181735"/>
          </a:xfrm>
          <a:prstGeom prst="rect">
            <a:avLst/>
          </a:prstGeom>
        </p:spPr>
      </p:pic>
      <p:pic>
        <p:nvPicPr>
          <p:cNvPr id="11" name="图片 10"/>
          <p:cNvPicPr>
            <a:picLocks noChangeAspect="1"/>
          </p:cNvPicPr>
          <p:nvPr/>
        </p:nvPicPr>
        <p:blipFill>
          <a:blip r:embed="rId2"/>
          <a:stretch>
            <a:fillRect/>
          </a:stretch>
        </p:blipFill>
        <p:spPr>
          <a:xfrm>
            <a:off x="4580890" y="4970145"/>
            <a:ext cx="4750435" cy="1404620"/>
          </a:xfrm>
          <a:prstGeom prst="rect">
            <a:avLst/>
          </a:prstGeom>
        </p:spPr>
      </p:pic>
      <p:sp>
        <p:nvSpPr>
          <p:cNvPr id="14" name="文本框 13"/>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60930" y="1577975"/>
            <a:ext cx="8798560" cy="553085"/>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机器学习（对于单个</a:t>
            </a:r>
            <a:r>
              <a:rPr lang="en-US" altLang="zh-CN" sz="2000" dirty="0">
                <a:latin typeface="微软雅黑" panose="020B0503020204020204" pitchFamily="34" charset="-122"/>
                <a:ea typeface="微软雅黑" panose="020B0503020204020204" pitchFamily="34" charset="-122"/>
              </a:rPr>
              <a:t>RVE</a:t>
            </a:r>
            <a:r>
              <a:rPr lang="zh-CN" altLang="en-US" sz="2000" dirty="0">
                <a:latin typeface="微软雅黑" panose="020B0503020204020204" pitchFamily="34" charset="-122"/>
                <a:ea typeface="微软雅黑" panose="020B0503020204020204" pitchFamily="34" charset="-122"/>
              </a:rPr>
              <a:t>的数据分析，即：全部特征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2456180" y="2131060"/>
            <a:ext cx="5013960" cy="1897380"/>
          </a:xfrm>
          <a:prstGeom prst="rect">
            <a:avLst/>
          </a:prstGeom>
        </p:spPr>
      </p:pic>
      <p:pic>
        <p:nvPicPr>
          <p:cNvPr id="13" name="图片 12"/>
          <p:cNvPicPr>
            <a:picLocks noChangeAspect="1"/>
          </p:cNvPicPr>
          <p:nvPr/>
        </p:nvPicPr>
        <p:blipFill>
          <a:blip r:embed="rId2"/>
          <a:stretch>
            <a:fillRect/>
          </a:stretch>
        </p:blipFill>
        <p:spPr>
          <a:xfrm>
            <a:off x="2456180" y="4359275"/>
            <a:ext cx="4838700" cy="1874520"/>
          </a:xfrm>
          <a:prstGeom prst="rect">
            <a:avLst/>
          </a:prstGeom>
        </p:spPr>
      </p:pic>
      <p:sp>
        <p:nvSpPr>
          <p:cNvPr id="14" name="文本框 13"/>
          <p:cNvSpPr txBox="1"/>
          <p:nvPr/>
        </p:nvSpPr>
        <p:spPr>
          <a:xfrm>
            <a:off x="8355965" y="2707005"/>
            <a:ext cx="1699895" cy="553085"/>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（属性集合</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8345170" y="4871720"/>
            <a:ext cx="2028825" cy="553085"/>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（边界条件</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60930" y="1577975"/>
            <a:ext cx="8798560" cy="553085"/>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机器学习（对于单个</a:t>
            </a:r>
            <a:r>
              <a:rPr lang="en-US" altLang="zh-CN" sz="2000" dirty="0">
                <a:latin typeface="微软雅黑" panose="020B0503020204020204" pitchFamily="34" charset="-122"/>
                <a:ea typeface="微软雅黑" panose="020B0503020204020204" pitchFamily="34" charset="-122"/>
              </a:rPr>
              <a:t>RVE</a:t>
            </a:r>
            <a:r>
              <a:rPr lang="zh-CN" altLang="en-US" sz="2000" dirty="0">
                <a:latin typeface="微软雅黑" panose="020B0503020204020204" pitchFamily="34" charset="-122"/>
                <a:ea typeface="微软雅黑" panose="020B0503020204020204" pitchFamily="34" charset="-122"/>
              </a:rPr>
              <a:t>的数据分析，即：全部特征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2644140" y="2353310"/>
            <a:ext cx="8686800" cy="3550920"/>
          </a:xfrm>
          <a:prstGeom prst="rect">
            <a:avLst/>
          </a:prstGeom>
        </p:spPr>
      </p:pic>
      <p:sp>
        <p:nvSpPr>
          <p:cNvPr id="11" name="文本框 10"/>
          <p:cNvSpPr txBox="1"/>
          <p:nvPr/>
        </p:nvSpPr>
        <p:spPr>
          <a:xfrm>
            <a:off x="3011805" y="6195060"/>
            <a:ext cx="2540000" cy="398780"/>
          </a:xfrm>
          <a:prstGeom prst="rect">
            <a:avLst/>
          </a:prstGeom>
          <a:noFill/>
        </p:spPr>
        <p:txBody>
          <a:bodyPr wrap="square" rtlCol="0" anchor="t">
            <a:spAutoFit/>
          </a:bodyPr>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应变能密度</a:t>
            </a:r>
            <a:endParaRPr lang="zh-CN" altLang="en-US" sz="20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7607300" y="6195060"/>
            <a:ext cx="3488055" cy="398780"/>
          </a:xfrm>
          <a:prstGeom prst="rect">
            <a:avLst/>
          </a:prstGeom>
          <a:noFill/>
        </p:spPr>
        <p:txBody>
          <a:bodyPr wrap="square" rtlCol="0" anchor="t">
            <a:spAutoFit/>
          </a:bodyPr>
          <a:p>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Piola-Kirchhoff应力分量</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60930" y="1567815"/>
            <a:ext cx="8798560" cy="101473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机器学习（对于一般性特征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外部和边界情况</a:t>
            </a:r>
            <a:endParaRPr lang="zh-CN" altLang="en-US" sz="2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2360930" y="2696210"/>
            <a:ext cx="5293995" cy="3444875"/>
          </a:xfrm>
          <a:prstGeom prst="rect">
            <a:avLst/>
          </a:prstGeom>
        </p:spPr>
      </p:pic>
      <p:sp>
        <p:nvSpPr>
          <p:cNvPr id="13" name="文本框 12"/>
          <p:cNvSpPr txBox="1"/>
          <p:nvPr/>
        </p:nvSpPr>
        <p:spPr>
          <a:xfrm>
            <a:off x="7974330" y="2356485"/>
            <a:ext cx="4086860" cy="378460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根据实验数据使用神经网络和克里金法所得到的模型。（克里金法假定采样点之间的距离或方向可以反映可用于说明表面变化的空间相关性。克里金法工具可将数学函数与指定数量的点或指定半径内的所有点进行拟合以确定每个位置的输出值。）</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39975" y="1557020"/>
            <a:ext cx="8798560" cy="101473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机器学习（对于一般性特征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考虑外部环境：</a:t>
            </a:r>
            <a:endParaRPr lang="zh-CN" altLang="en-US" sz="20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2794635" y="2947035"/>
            <a:ext cx="4885055" cy="3291840"/>
          </a:xfrm>
          <a:prstGeom prst="rect">
            <a:avLst/>
          </a:prstGeom>
        </p:spPr>
      </p:pic>
      <p:sp>
        <p:nvSpPr>
          <p:cNvPr id="14" name="文本框 13"/>
          <p:cNvSpPr txBox="1"/>
          <p:nvPr/>
        </p:nvSpPr>
        <p:spPr>
          <a:xfrm>
            <a:off x="8175625" y="1417320"/>
            <a:ext cx="3939540" cy="470789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对于外部填充和边界条件图6中所示的最大误差发生在变形空间的高度局部区域，这些对应于两个主要绿色应变显着为负（低于-0.1）并且未充分采样变形空间的区域。 回想一下图3，很明显即使对于千分之一的DoE，由于该区域的小尺寸，压缩区域仅用几个点进行采样。 在该区域中局部细化DoE减少了模型的误差</a:t>
            </a:r>
            <a:endParaRPr lang="zh-CN" altLang="en-US" sz="20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39975" y="1557020"/>
            <a:ext cx="8798560" cy="101473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机器学习（对于一般性特征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考虑外部环境：</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8175625" y="1417320"/>
            <a:ext cx="3939540" cy="4246245"/>
          </a:xfrm>
          <a:prstGeom prst="rect">
            <a:avLst/>
          </a:prstGeom>
          <a:noFill/>
        </p:spPr>
        <p:txBody>
          <a:bodyPr wrap="square" rtlCol="0">
            <a:spAutoFit/>
          </a:bodyPr>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可以观察到，响应的灵敏度对于E 11和E 22基本相同，因为RVE是各向同性的并且边界是对称的。 有趣的是，对E 12的敏感性可以忽略不计，这表明对于大部分变形空间，对响应的影响很小。 这可能与E 12不是确定本构定律所必需的事实有关，因为只有两个变形不变量。   </a:t>
            </a: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2910205" y="2707005"/>
            <a:ext cx="4512945" cy="3624580"/>
          </a:xfrm>
          <a:prstGeom prst="rect">
            <a:avLst/>
          </a:prstGeom>
        </p:spPr>
      </p:pic>
      <p:sp>
        <p:nvSpPr>
          <p:cNvPr id="12" name="文本框 11"/>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39975" y="1557020"/>
            <a:ext cx="8798560" cy="101473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机器学习（对于一般性特征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：粒子属性</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8175625" y="2277110"/>
            <a:ext cx="3939540" cy="2861310"/>
          </a:xfrm>
          <a:prstGeom prst="rect">
            <a:avLst/>
          </a:prstGeom>
          <a:noFill/>
        </p:spPr>
        <p:txBody>
          <a:bodyPr wrap="square" rtlCol="0">
            <a:spAutoFit/>
          </a:bodyPr>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可以观察到，同</a:t>
            </a:r>
            <a:r>
              <a:rPr lang="en-US" altLang="zh-CN" sz="2000" dirty="0">
                <a:latin typeface="微软雅黑" panose="020B0503020204020204" pitchFamily="34" charset="-122"/>
                <a:ea typeface="微软雅黑" panose="020B0503020204020204" pitchFamily="34" charset="-122"/>
              </a:rPr>
              <a:t>E1</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E2</a:t>
            </a:r>
            <a:r>
              <a:rPr lang="zh-CN" altLang="en-US" sz="2000" dirty="0">
                <a:latin typeface="微软雅黑" panose="020B0503020204020204" pitchFamily="34" charset="-122"/>
                <a:ea typeface="微软雅黑" panose="020B0503020204020204" pitchFamily="34" charset="-122"/>
              </a:rPr>
              <a:t>相似</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在例子属性的问题同样出现</a:t>
            </a:r>
            <a:r>
              <a:rPr lang="en-US" altLang="zh-CN" sz="2000" dirty="0">
                <a:latin typeface="微软雅黑" panose="020B0503020204020204" pitchFamily="34" charset="-122"/>
                <a:ea typeface="微软雅黑" panose="020B0503020204020204" pitchFamily="34" charset="-122"/>
              </a:rPr>
              <a:t>Vf</a:t>
            </a:r>
            <a:r>
              <a:rPr lang="zh-CN" altLang="en-US" sz="2000" dirty="0">
                <a:latin typeface="微软雅黑" panose="020B0503020204020204" pitchFamily="34" charset="-122"/>
                <a:ea typeface="微软雅黑" panose="020B0503020204020204" pitchFamily="34" charset="-122"/>
              </a:rPr>
              <a:t>为主要敏感度，先比较之下 </a:t>
            </a:r>
            <a:r>
              <a:rPr lang="zh-CN" altLang="en-US" sz="2000" dirty="0">
                <a:latin typeface="微软雅黑" panose="020B0503020204020204" pitchFamily="34" charset="-122"/>
                <a:ea typeface="微软雅黑" panose="020B0503020204020204" pitchFamily="34" charset="-122"/>
                <a:sym typeface="+mn-ea"/>
              </a:rPr>
              <a:t>N p颗粒数，A r颗粒半轴纵横比，¯rd 在粒子中心测量的最近距离的平均值就可以忽略不计</a:t>
            </a:r>
            <a:endParaRPr lang="zh-CN" altLang="en-US" sz="2000" dirty="0">
              <a:latin typeface="微软雅黑" panose="020B0503020204020204" pitchFamily="34" charset="-122"/>
              <a:ea typeface="微软雅黑" panose="020B0503020204020204" pitchFamily="34" charset="-122"/>
              <a:sym typeface="+mn-ea"/>
            </a:endParaRPr>
          </a:p>
        </p:txBody>
      </p:sp>
      <p:pic>
        <p:nvPicPr>
          <p:cNvPr id="12" name="图片 11"/>
          <p:cNvPicPr>
            <a:picLocks noChangeAspect="1"/>
          </p:cNvPicPr>
          <p:nvPr/>
        </p:nvPicPr>
        <p:blipFill>
          <a:blip r:embed="rId1"/>
          <a:stretch>
            <a:fillRect/>
          </a:stretch>
        </p:blipFill>
        <p:spPr>
          <a:xfrm>
            <a:off x="2339975" y="2749550"/>
            <a:ext cx="5280660" cy="3331210"/>
          </a:xfrm>
          <a:prstGeom prst="rect">
            <a:avLst/>
          </a:prstGeom>
        </p:spPr>
      </p:pic>
      <p:sp>
        <p:nvSpPr>
          <p:cNvPr id="13" name="文本框 12"/>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37488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0"/>
            <a:ext cx="12192000" cy="6858000"/>
          </a:xfrm>
          <a:prstGeom prst="rect">
            <a:avLst/>
          </a:prstGeom>
          <a:solidFill>
            <a:srgbClr val="394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088312" y="1754269"/>
            <a:ext cx="3711198" cy="3685636"/>
            <a:chOff x="581833" y="1754269"/>
            <a:chExt cx="3711198" cy="3685636"/>
          </a:xfrm>
        </p:grpSpPr>
        <p:sp>
          <p:nvSpPr>
            <p:cNvPr id="7" name="KSO_Shape"/>
            <p:cNvSpPr/>
            <p:nvPr/>
          </p:nvSpPr>
          <p:spPr bwMode="auto">
            <a:xfrm>
              <a:off x="581833" y="1754269"/>
              <a:ext cx="3711198" cy="368563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E9E9E9"/>
            </a:solidFill>
            <a:ln>
              <a:noFill/>
            </a:ln>
          </p:spPr>
          <p:txBody>
            <a:bodyPr bIns="720000"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ndParaRPr>
            </a:p>
          </p:txBody>
        </p:sp>
        <p:sp>
          <p:nvSpPr>
            <p:cNvPr id="8" name="文本框 7"/>
            <p:cNvSpPr txBox="1"/>
            <p:nvPr/>
          </p:nvSpPr>
          <p:spPr>
            <a:xfrm>
              <a:off x="1063977" y="1937880"/>
              <a:ext cx="2857096" cy="1060450"/>
            </a:xfrm>
            <a:prstGeom prst="rect">
              <a:avLst/>
            </a:prstGeom>
            <a:noFill/>
          </p:spPr>
          <p:txBody>
            <a:bodyPr anchor="ctr"/>
            <a:lstStyle/>
            <a:p>
              <a:pPr>
                <a:defRPr/>
              </a:pPr>
              <a:r>
                <a:rPr lang="en-US" altLang="zh-CN" sz="8000" spc="400" dirty="0">
                  <a:solidFill>
                    <a:srgbClr val="394659"/>
                  </a:solidFill>
                  <a:latin typeface="Broadway" panose="04040905080B02020502" pitchFamily="82" charset="0"/>
                  <a:ea typeface="华文中宋" panose="02010600040101010101" pitchFamily="2" charset="-122"/>
                </a:rPr>
                <a:t>C</a:t>
              </a:r>
              <a:r>
                <a:rPr lang="en-US" altLang="zh-CN" sz="2400" spc="400" dirty="0">
                  <a:solidFill>
                    <a:srgbClr val="394659"/>
                  </a:solidFill>
                  <a:latin typeface="Broadway" panose="04040905080B02020502" pitchFamily="82" charset="0"/>
                  <a:ea typeface="华文中宋" panose="02010600040101010101" pitchFamily="2" charset="-122"/>
                </a:rPr>
                <a:t>ONTENTS</a:t>
              </a:r>
              <a:endParaRPr lang="zh-CN" altLang="en-US" sz="4400" spc="400" dirty="0">
                <a:solidFill>
                  <a:srgbClr val="394659"/>
                </a:solidFill>
                <a:latin typeface="Broadway" panose="04040905080B02020502" pitchFamily="82" charset="0"/>
                <a:ea typeface="华文中宋" panose="02010600040101010101" pitchFamily="2" charset="-122"/>
              </a:endParaRPr>
            </a:p>
          </p:txBody>
        </p:sp>
        <p:sp>
          <p:nvSpPr>
            <p:cNvPr id="9" name="文本框 103"/>
            <p:cNvSpPr txBox="1">
              <a:spLocks noChangeArrowheads="1"/>
            </p:cNvSpPr>
            <p:nvPr/>
          </p:nvSpPr>
          <p:spPr bwMode="auto">
            <a:xfrm>
              <a:off x="1824389" y="2093455"/>
              <a:ext cx="1836738"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2800" dirty="0">
                  <a:solidFill>
                    <a:srgbClr val="394659"/>
                  </a:solidFill>
                  <a:latin typeface="微软雅黑" panose="020B0503020204020204" pitchFamily="34" charset="-122"/>
                  <a:ea typeface="微软雅黑" panose="020B0503020204020204" pitchFamily="34" charset="-122"/>
                </a:rPr>
                <a:t>目录</a:t>
              </a:r>
              <a:endParaRPr lang="zh-CN" altLang="en-US" sz="2800" dirty="0">
                <a:solidFill>
                  <a:srgbClr val="394659"/>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5483011" y="1754269"/>
            <a:ext cx="5403148" cy="557212"/>
            <a:chOff x="5495711" y="1754269"/>
            <a:chExt cx="5403148" cy="557212"/>
          </a:xfrm>
        </p:grpSpPr>
        <p:sp>
          <p:nvSpPr>
            <p:cNvPr id="10" name="任意多边形 9"/>
            <p:cNvSpPr/>
            <p:nvPr/>
          </p:nvSpPr>
          <p:spPr>
            <a:xfrm>
              <a:off x="5900522" y="1754269"/>
              <a:ext cx="4998337" cy="557212"/>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36000" rIns="36000" bIns="36000" anchor="ctr"/>
            <a:lstStyle/>
            <a:p>
              <a:pPr>
                <a:defRPr/>
              </a:pPr>
              <a:r>
                <a:rPr lang="zh-CN" altLang="en-US" sz="2400" dirty="0" smtClean="0">
                  <a:solidFill>
                    <a:srgbClr val="394659"/>
                  </a:solidFill>
                  <a:latin typeface="微软雅黑" panose="020B0503020204020204" pitchFamily="34" charset="-122"/>
                  <a:ea typeface="微软雅黑" panose="020B0503020204020204" pitchFamily="34" charset="-122"/>
                </a:rPr>
                <a:t>论文简介</a:t>
              </a:r>
              <a:endParaRPr lang="zh-CN" altLang="en-US" sz="2400" dirty="0" smtClean="0">
                <a:solidFill>
                  <a:srgbClr val="394659"/>
                </a:solidFill>
                <a:latin typeface="微软雅黑" panose="020B0503020204020204" pitchFamily="34" charset="-122"/>
                <a:ea typeface="微软雅黑" panose="020B0503020204020204" pitchFamily="34" charset="-122"/>
              </a:endParaRPr>
            </a:p>
          </p:txBody>
        </p:sp>
        <p:sp>
          <p:nvSpPr>
            <p:cNvPr id="11" name="椭圆 10"/>
            <p:cNvSpPr/>
            <p:nvPr/>
          </p:nvSpPr>
          <p:spPr>
            <a:xfrm>
              <a:off x="5495711" y="1789194"/>
              <a:ext cx="487363" cy="487362"/>
            </a:xfrm>
            <a:prstGeom prst="ellipse">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394659"/>
                  </a:solidFill>
                  <a:latin typeface="微软雅黑" panose="020B0503020204020204" pitchFamily="34" charset="-122"/>
                  <a:ea typeface="微软雅黑" panose="020B0503020204020204" pitchFamily="34" charset="-122"/>
                </a:rPr>
                <a:t>1</a:t>
              </a:r>
              <a:endParaRPr lang="zh-CN" altLang="en-US" sz="2800" dirty="0">
                <a:solidFill>
                  <a:srgbClr val="394659"/>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5483011" y="2633768"/>
            <a:ext cx="5403148" cy="557213"/>
            <a:chOff x="5489361" y="2543257"/>
            <a:chExt cx="5403148" cy="557213"/>
          </a:xfrm>
        </p:grpSpPr>
        <p:sp>
          <p:nvSpPr>
            <p:cNvPr id="12" name="任意多边形 11"/>
            <p:cNvSpPr/>
            <p:nvPr/>
          </p:nvSpPr>
          <p:spPr>
            <a:xfrm>
              <a:off x="5894172" y="2543257"/>
              <a:ext cx="4998337" cy="557213"/>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36000" rIns="36000" bIns="36000" anchor="ctr"/>
            <a:lstStyle/>
            <a:p>
              <a:pPr algn="l">
                <a:buClrTx/>
                <a:buSzTx/>
                <a:buFontTx/>
                <a:defRPr/>
              </a:pPr>
              <a:r>
                <a:rPr lang="zh-CN" altLang="en-US" sz="2400" dirty="0" smtClean="0">
                  <a:solidFill>
                    <a:srgbClr val="394659"/>
                  </a:solidFill>
                  <a:latin typeface="微软雅黑" panose="020B0503020204020204" pitchFamily="34" charset="-122"/>
                  <a:ea typeface="微软雅黑" panose="020B0503020204020204" pitchFamily="34" charset="-122"/>
                </a:rPr>
                <a:t>实验流程</a:t>
              </a:r>
              <a:endParaRPr lang="zh-CN" altLang="en-US" sz="2400" dirty="0" smtClean="0">
                <a:solidFill>
                  <a:srgbClr val="394659"/>
                </a:solidFill>
                <a:latin typeface="微软雅黑" panose="020B0503020204020204" pitchFamily="34" charset="-122"/>
                <a:ea typeface="微软雅黑" panose="020B0503020204020204" pitchFamily="34" charset="-122"/>
              </a:endParaRPr>
            </a:p>
          </p:txBody>
        </p:sp>
        <p:sp>
          <p:nvSpPr>
            <p:cNvPr id="13" name="椭圆 12"/>
            <p:cNvSpPr/>
            <p:nvPr/>
          </p:nvSpPr>
          <p:spPr>
            <a:xfrm>
              <a:off x="5489361" y="2543257"/>
              <a:ext cx="487363" cy="487363"/>
            </a:xfrm>
            <a:prstGeom prst="ellipse">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394659"/>
                  </a:solidFill>
                  <a:latin typeface="微软雅黑" panose="020B0503020204020204" pitchFamily="34" charset="-122"/>
                  <a:ea typeface="微软雅黑" panose="020B0503020204020204" pitchFamily="34" charset="-122"/>
                </a:rPr>
                <a:t>2</a:t>
              </a:r>
              <a:endParaRPr lang="zh-CN" altLang="en-US" sz="2800" dirty="0">
                <a:solidFill>
                  <a:srgbClr val="394659"/>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5483011" y="3487868"/>
            <a:ext cx="5403148" cy="558800"/>
            <a:chOff x="5483011" y="3430986"/>
            <a:chExt cx="5403148" cy="558800"/>
          </a:xfrm>
        </p:grpSpPr>
        <p:sp>
          <p:nvSpPr>
            <p:cNvPr id="14" name="任意多边形 13"/>
            <p:cNvSpPr/>
            <p:nvPr/>
          </p:nvSpPr>
          <p:spPr>
            <a:xfrm>
              <a:off x="5887822" y="3430986"/>
              <a:ext cx="4998337" cy="558800"/>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36000" rIns="36000" bIns="36000" anchor="ctr"/>
            <a:lstStyle/>
            <a:p>
              <a:pPr algn="l">
                <a:buClrTx/>
                <a:buSzTx/>
                <a:buFontTx/>
                <a:defRPr/>
              </a:pPr>
              <a:r>
                <a:rPr lang="zh-CN" altLang="en-US" sz="2400" dirty="0" smtClean="0">
                  <a:solidFill>
                    <a:srgbClr val="394659"/>
                  </a:solidFill>
                  <a:latin typeface="微软雅黑" panose="020B0503020204020204" pitchFamily="34" charset="-122"/>
                  <a:ea typeface="微软雅黑" panose="020B0503020204020204" pitchFamily="34" charset="-122"/>
                </a:rPr>
                <a:t>实验实例</a:t>
              </a:r>
              <a:endParaRPr lang="zh-CN" altLang="en-US" sz="2400" dirty="0" smtClean="0">
                <a:solidFill>
                  <a:srgbClr val="394659"/>
                </a:solidFill>
                <a:latin typeface="微软雅黑" panose="020B0503020204020204" pitchFamily="34" charset="-122"/>
                <a:ea typeface="微软雅黑" panose="020B0503020204020204" pitchFamily="34" charset="-122"/>
              </a:endParaRPr>
            </a:p>
          </p:txBody>
        </p:sp>
        <p:sp>
          <p:nvSpPr>
            <p:cNvPr id="15" name="椭圆 14"/>
            <p:cNvSpPr/>
            <p:nvPr/>
          </p:nvSpPr>
          <p:spPr>
            <a:xfrm>
              <a:off x="5483011" y="3465911"/>
              <a:ext cx="487363" cy="488950"/>
            </a:xfrm>
            <a:prstGeom prst="ellipse">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394659"/>
                  </a:solidFill>
                  <a:latin typeface="微软雅黑" panose="020B0503020204020204" pitchFamily="34" charset="-122"/>
                  <a:ea typeface="微软雅黑" panose="020B0503020204020204" pitchFamily="34" charset="-122"/>
                </a:rPr>
                <a:t>3</a:t>
              </a:r>
              <a:endParaRPr lang="zh-CN" altLang="en-US" sz="2800" dirty="0">
                <a:solidFill>
                  <a:srgbClr val="394659"/>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483011" y="4227985"/>
            <a:ext cx="5403148" cy="557212"/>
            <a:chOff x="5476661" y="4141869"/>
            <a:chExt cx="5403148" cy="557212"/>
          </a:xfrm>
        </p:grpSpPr>
        <p:sp>
          <p:nvSpPr>
            <p:cNvPr id="16" name="任意多边形 15"/>
            <p:cNvSpPr/>
            <p:nvPr/>
          </p:nvSpPr>
          <p:spPr>
            <a:xfrm>
              <a:off x="5881472" y="4141869"/>
              <a:ext cx="4998337" cy="557212"/>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252000" tIns="36000" rIns="36000" bIns="36000" anchor="ctr"/>
            <a:lstStyle/>
            <a:p>
              <a:pPr>
                <a:defRPr/>
              </a:pPr>
              <a:r>
                <a:rPr lang="zh-CN" altLang="en-US" sz="2400" dirty="0" smtClean="0">
                  <a:solidFill>
                    <a:srgbClr val="394659"/>
                  </a:solidFill>
                  <a:latin typeface="微软雅黑" panose="020B0503020204020204" pitchFamily="34" charset="-122"/>
                  <a:ea typeface="微软雅黑" panose="020B0503020204020204" pitchFamily="34" charset="-122"/>
                </a:rPr>
                <a:t>论文总结</a:t>
              </a:r>
              <a:endParaRPr lang="zh-CN" altLang="en-US" sz="2400" dirty="0" smtClean="0">
                <a:solidFill>
                  <a:srgbClr val="394659"/>
                </a:solidFill>
                <a:latin typeface="微软雅黑" panose="020B0503020204020204" pitchFamily="34" charset="-122"/>
                <a:ea typeface="微软雅黑" panose="020B0503020204020204" pitchFamily="34" charset="-122"/>
              </a:endParaRPr>
            </a:p>
          </p:txBody>
        </p:sp>
        <p:sp>
          <p:nvSpPr>
            <p:cNvPr id="17" name="椭圆 16"/>
            <p:cNvSpPr/>
            <p:nvPr/>
          </p:nvSpPr>
          <p:spPr>
            <a:xfrm>
              <a:off x="5476661" y="4176794"/>
              <a:ext cx="487363" cy="487362"/>
            </a:xfrm>
            <a:prstGeom prst="ellipse">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394659"/>
                  </a:solidFill>
                  <a:latin typeface="微软雅黑" panose="020B0503020204020204" pitchFamily="34" charset="-122"/>
                  <a:ea typeface="微软雅黑" panose="020B0503020204020204" pitchFamily="34" charset="-122"/>
                </a:rPr>
                <a:t>4</a:t>
              </a:r>
              <a:endParaRPr lang="zh-CN" altLang="en-US" sz="2800" dirty="0">
                <a:solidFill>
                  <a:srgbClr val="39465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2"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Scale>
                                      <p:cBhvr>
                                        <p:cTn id="12"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20"/>
                                        </p:tgtEl>
                                        <p:attrNameLst>
                                          <p:attrName>ppt_x</p:attrName>
                                          <p:attrName>ppt_y</p:attrName>
                                        </p:attrNameLst>
                                      </p:cBhvr>
                                    </p:animMotion>
                                    <p:animEffect transition="in" filter="fade">
                                      <p:cBhvr>
                                        <p:cTn id="14" dur="1000"/>
                                        <p:tgtEl>
                                          <p:spTgt spid="20"/>
                                        </p:tgtEl>
                                      </p:cBhvr>
                                    </p:animEffect>
                                  </p:childTnLst>
                                </p:cTn>
                              </p:par>
                              <p:par>
                                <p:cTn id="15" presetID="52" presetClass="entr" presetSubtype="0" fill="hold" nodeType="withEffect">
                                  <p:stCondLst>
                                    <p:cond delay="500"/>
                                  </p:stCondLst>
                                  <p:childTnLst>
                                    <p:set>
                                      <p:cBhvr>
                                        <p:cTn id="16" dur="1" fill="hold">
                                          <p:stCondLst>
                                            <p:cond delay="0"/>
                                          </p:stCondLst>
                                        </p:cTn>
                                        <p:tgtEl>
                                          <p:spTgt spid="21"/>
                                        </p:tgtEl>
                                        <p:attrNameLst>
                                          <p:attrName>style.visibility</p:attrName>
                                        </p:attrNameLst>
                                      </p:cBhvr>
                                      <p:to>
                                        <p:strVal val="visible"/>
                                      </p:to>
                                    </p:set>
                                    <p:animScale>
                                      <p:cBhvr>
                                        <p:cTn id="17" dur="1000" decel="50000" fill="hold">
                                          <p:stCondLst>
                                            <p:cond delay="0"/>
                                          </p:stCondLst>
                                        </p:cTn>
                                        <p:tgtEl>
                                          <p:spTgt spid="2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21"/>
                                        </p:tgtEl>
                                        <p:attrNameLst>
                                          <p:attrName>ppt_x</p:attrName>
                                          <p:attrName>ppt_y</p:attrName>
                                        </p:attrNameLst>
                                      </p:cBhvr>
                                    </p:animMotion>
                                    <p:animEffect transition="in" filter="fade">
                                      <p:cBhvr>
                                        <p:cTn id="19" dur="1000"/>
                                        <p:tgtEl>
                                          <p:spTgt spid="21"/>
                                        </p:tgtEl>
                                      </p:cBhvr>
                                    </p:animEffect>
                                  </p:childTnLst>
                                </p:cTn>
                              </p:par>
                              <p:par>
                                <p:cTn id="20" presetID="52" presetClass="entr" presetSubtype="0" fill="hold" nodeType="withEffect">
                                  <p:stCondLst>
                                    <p:cond delay="1000"/>
                                  </p:stCondLst>
                                  <p:childTnLst>
                                    <p:set>
                                      <p:cBhvr>
                                        <p:cTn id="21" dur="1" fill="hold">
                                          <p:stCondLst>
                                            <p:cond delay="0"/>
                                          </p:stCondLst>
                                        </p:cTn>
                                        <p:tgtEl>
                                          <p:spTgt spid="22"/>
                                        </p:tgtEl>
                                        <p:attrNameLst>
                                          <p:attrName>style.visibility</p:attrName>
                                        </p:attrNameLst>
                                      </p:cBhvr>
                                      <p:to>
                                        <p:strVal val="visible"/>
                                      </p:to>
                                    </p:set>
                                    <p:animScale>
                                      <p:cBhvr>
                                        <p:cTn id="22"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22"/>
                                        </p:tgtEl>
                                        <p:attrNameLst>
                                          <p:attrName>ppt_x</p:attrName>
                                          <p:attrName>ppt_y</p:attrName>
                                        </p:attrNameLst>
                                      </p:cBhvr>
                                    </p:animMotion>
                                    <p:animEffect transition="in" filter="fade">
                                      <p:cBhvr>
                                        <p:cTn id="24" dur="1000"/>
                                        <p:tgtEl>
                                          <p:spTgt spid="22"/>
                                        </p:tgtEl>
                                      </p:cBhvr>
                                    </p:animEffect>
                                  </p:childTnLst>
                                </p:cTn>
                              </p:par>
                              <p:par>
                                <p:cTn id="25" presetID="52" presetClass="entr" presetSubtype="0" fill="hold" nodeType="withEffect">
                                  <p:stCondLst>
                                    <p:cond delay="1500"/>
                                  </p:stCondLst>
                                  <p:childTnLst>
                                    <p:set>
                                      <p:cBhvr>
                                        <p:cTn id="26" dur="1" fill="hold">
                                          <p:stCondLst>
                                            <p:cond delay="0"/>
                                          </p:stCondLst>
                                        </p:cTn>
                                        <p:tgtEl>
                                          <p:spTgt spid="23"/>
                                        </p:tgtEl>
                                        <p:attrNameLst>
                                          <p:attrName>style.visibility</p:attrName>
                                        </p:attrNameLst>
                                      </p:cBhvr>
                                      <p:to>
                                        <p:strVal val="visible"/>
                                      </p:to>
                                    </p:set>
                                    <p:animScale>
                                      <p:cBhvr>
                                        <p:cTn id="2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23"/>
                                        </p:tgtEl>
                                        <p:attrNameLst>
                                          <p:attrName>ppt_x</p:attrName>
                                          <p:attrName>ppt_y</p:attrName>
                                        </p:attrNameLst>
                                      </p:cBhvr>
                                    </p:animMotion>
                                    <p:animEffect transition="in" filter="fade">
                                      <p:cBhvr>
                                        <p:cTn id="29"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2339975" y="1557020"/>
            <a:ext cx="8798560" cy="101473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机器学习（对于一般性特征</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stretch>
            <a:fillRect/>
          </a:stretch>
        </p:blipFill>
        <p:spPr>
          <a:xfrm>
            <a:off x="3502660" y="2179955"/>
            <a:ext cx="6705600" cy="4152900"/>
          </a:xfrm>
          <a:prstGeom prst="rect">
            <a:avLst/>
          </a:prstGeom>
        </p:spPr>
      </p:pic>
      <p:sp>
        <p:nvSpPr>
          <p:cNvPr id="11" name="文本框 10"/>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367007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372166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69987" y="619849"/>
            <a:ext cx="1492885" cy="460375"/>
          </a:xfrm>
          <a:prstGeom prst="rect">
            <a:avLst/>
          </a:prstGeom>
          <a:noFill/>
        </p:spPr>
        <p:txBody>
          <a:bodyPr wrap="none" rtlCol="0">
            <a:spAutoFit/>
          </a:bodyPr>
          <a:lstStyle/>
          <a:p>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研究结论</a:t>
            </a:r>
            <a:endParaRPr lang="en-US" altLang="zh-CN" sz="2400" b="1" dirty="0" smtClean="0">
              <a:latin typeface="微软雅黑" panose="020B0503020204020204" pitchFamily="34" charset="-122"/>
              <a:ea typeface="微软雅黑" panose="020B0503020204020204" pitchFamily="34" charset="-122"/>
            </a:endParaRPr>
          </a:p>
        </p:txBody>
      </p:sp>
      <p:sp>
        <p:nvSpPr>
          <p:cNvPr id="17" name="文本框 16"/>
          <p:cNvSpPr txBox="1"/>
          <p:nvPr/>
        </p:nvSpPr>
        <p:spPr>
          <a:xfrm>
            <a:off x="2466340" y="1095375"/>
            <a:ext cx="8895715" cy="1014730"/>
          </a:xfrm>
          <a:prstGeom prst="rect">
            <a:avLst/>
          </a:prstGeom>
          <a:noFill/>
        </p:spPr>
        <p:txBody>
          <a:bodyPr wrap="square" rtlCol="0">
            <a:spAutoFit/>
          </a:bodyPr>
          <a:p>
            <a:pPr>
              <a:lnSpc>
                <a:spcPct val="150000"/>
              </a:lnSpc>
            </a:pPr>
            <a:r>
              <a:rPr lang="en-US" altLang="zh-CN" sz="2000" dirty="0">
                <a:latin typeface="微软雅黑" panose="020B0503020204020204" pitchFamily="34" charset="-122"/>
                <a:ea typeface="微软雅黑" panose="020B0503020204020204" pitchFamily="34" charset="-122"/>
              </a:rPr>
              <a:t>     </a:t>
            </a:r>
            <a:r>
              <a:rPr sz="2000" dirty="0">
                <a:latin typeface="微软雅黑" panose="020B0503020204020204" pitchFamily="34" charset="-122"/>
                <a:ea typeface="微软雅黑" panose="020B0503020204020204" pitchFamily="34" charset="-122"/>
              </a:rPr>
              <a:t>提供了框架的说明性示例。 在例子中，针对一个问题解释了框架的策略，其中计算分析和均匀化过程足够快以避免使用降阶模型。 例子解决了几点：</a:t>
            </a:r>
            <a:endParaRPr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938780" y="2295525"/>
            <a:ext cx="7951470" cy="4246245"/>
          </a:xfrm>
          <a:prstGeom prst="rect">
            <a:avLst/>
          </a:prstGeom>
          <a:noFill/>
        </p:spPr>
        <p:txBody>
          <a:bodyPr wrap="square" rtlCol="0">
            <a:spAutoFit/>
          </a:bodyPr>
          <a:p>
            <a:pPr>
              <a:lnSpc>
                <a:spcPct val="150000"/>
              </a:lnSpc>
            </a:pPr>
            <a:r>
              <a:rPr sz="2000" dirty="0">
                <a:latin typeface="微软雅黑" panose="020B0503020204020204" pitchFamily="34" charset="-122"/>
                <a:ea typeface="微软雅黑" panose="020B0503020204020204" pitchFamily="34" charset="-122"/>
              </a:rPr>
              <a:t>1.为DoE使用非均匀空间填充设计的优点;</a:t>
            </a:r>
            <a:endParaRPr sz="2000" dirty="0">
              <a:latin typeface="微软雅黑" panose="020B0503020204020204" pitchFamily="34" charset="-122"/>
              <a:ea typeface="微软雅黑" panose="020B0503020204020204" pitchFamily="34" charset="-122"/>
            </a:endParaRPr>
          </a:p>
          <a:p>
            <a:pPr>
              <a:lnSpc>
                <a:spcPct val="150000"/>
              </a:lnSpc>
            </a:pPr>
            <a:endParaRPr sz="2000" dirty="0">
              <a:latin typeface="微软雅黑" panose="020B0503020204020204" pitchFamily="34" charset="-122"/>
              <a:ea typeface="微软雅黑" panose="020B0503020204020204" pitchFamily="34" charset="-122"/>
            </a:endParaRPr>
          </a:p>
          <a:p>
            <a:pPr>
              <a:lnSpc>
                <a:spcPct val="150000"/>
              </a:lnSpc>
            </a:pPr>
            <a:r>
              <a:rPr sz="2000" dirty="0">
                <a:latin typeface="微软雅黑" panose="020B0503020204020204" pitchFamily="34" charset="-122"/>
                <a:ea typeface="微软雅黑" panose="020B0503020204020204" pitchFamily="34" charset="-122"/>
              </a:rPr>
              <a:t>2.考虑分析每个DoE点所涉及的计算</a:t>
            </a:r>
            <a:r>
              <a:rPr lang="zh-CN" sz="2000" dirty="0">
                <a:latin typeface="微软雅黑" panose="020B0503020204020204" pitchFamily="34" charset="-122"/>
                <a:ea typeface="微软雅黑" panose="020B0503020204020204" pitchFamily="34" charset="-122"/>
              </a:rPr>
              <a:t>问题</a:t>
            </a:r>
            <a:r>
              <a:rPr sz="2000" dirty="0">
                <a:latin typeface="微软雅黑" panose="020B0503020204020204" pitchFamily="34" charset="-122"/>
                <a:ea typeface="微软雅黑" panose="020B0503020204020204" pitchFamily="34" charset="-122"/>
              </a:rPr>
              <a:t>，例如几何生成，周期边界条件和计算均匀化;</a:t>
            </a:r>
            <a:endParaRPr sz="2000" dirty="0">
              <a:latin typeface="微软雅黑" panose="020B0503020204020204" pitchFamily="34" charset="-122"/>
              <a:ea typeface="微软雅黑" panose="020B0503020204020204" pitchFamily="34" charset="-122"/>
            </a:endParaRPr>
          </a:p>
          <a:p>
            <a:pPr>
              <a:lnSpc>
                <a:spcPct val="150000"/>
              </a:lnSpc>
            </a:pPr>
            <a:endParaRPr sz="2000" dirty="0">
              <a:latin typeface="微软雅黑" panose="020B0503020204020204" pitchFamily="34" charset="-122"/>
              <a:ea typeface="微软雅黑" panose="020B0503020204020204" pitchFamily="34" charset="-122"/>
            </a:endParaRPr>
          </a:p>
          <a:p>
            <a:pPr>
              <a:lnSpc>
                <a:spcPct val="150000"/>
              </a:lnSpc>
            </a:pPr>
            <a:r>
              <a:rPr sz="2000" dirty="0">
                <a:latin typeface="微软雅黑" panose="020B0503020204020204" pitchFamily="34" charset="-122"/>
                <a:ea typeface="微软雅黑" panose="020B0503020204020204" pitchFamily="34" charset="-122"/>
              </a:rPr>
              <a:t>3.</a:t>
            </a:r>
            <a:r>
              <a:rPr lang="zh-CN" sz="2000" dirty="0">
                <a:latin typeface="微软雅黑" panose="020B0503020204020204" pitchFamily="34" charset="-122"/>
                <a:ea typeface="微软雅黑" panose="020B0503020204020204" pitchFamily="34" charset="-122"/>
              </a:rPr>
              <a:t>在</a:t>
            </a:r>
            <a:r>
              <a:rPr sz="2000" dirty="0">
                <a:latin typeface="微软雅黑" panose="020B0503020204020204" pitchFamily="34" charset="-122"/>
                <a:ea typeface="微软雅黑" panose="020B0503020204020204" pitchFamily="34" charset="-122"/>
              </a:rPr>
              <a:t>输入和输出级别的不确定性的影响</a:t>
            </a:r>
            <a:r>
              <a:rPr lang="zh-CN" sz="2000" dirty="0">
                <a:latin typeface="微软雅黑" panose="020B0503020204020204" pitchFamily="34" charset="-122"/>
                <a:ea typeface="微软雅黑" panose="020B0503020204020204" pitchFamily="34" charset="-122"/>
              </a:rPr>
              <a:t>下</a:t>
            </a:r>
            <a:r>
              <a:rPr sz="2000" dirty="0">
                <a:latin typeface="微软雅黑" panose="020B0503020204020204" pitchFamily="34" charset="-122"/>
                <a:ea typeface="微软雅黑" panose="020B0503020204020204" pitchFamily="34" charset="-122"/>
              </a:rPr>
              <a:t>。 对于某些问题，不确定性量化可能是</a:t>
            </a:r>
            <a:r>
              <a:rPr lang="zh-CN" sz="2000" dirty="0">
                <a:latin typeface="微软雅黑" panose="020B0503020204020204" pitchFamily="34" charset="-122"/>
                <a:ea typeface="微软雅黑" panose="020B0503020204020204" pitchFamily="34" charset="-122"/>
              </a:rPr>
              <a:t>一个很好的解决方法</a:t>
            </a:r>
            <a:r>
              <a:rPr sz="2000" dirty="0">
                <a:latin typeface="微软雅黑" panose="020B0503020204020204" pitchFamily="34" charset="-122"/>
                <a:ea typeface="微软雅黑" panose="020B0503020204020204" pitchFamily="34" charset="-122"/>
              </a:rPr>
              <a:t>，特别是在评估从输入到输出的</a:t>
            </a:r>
            <a:r>
              <a:rPr lang="zh-CN" sz="2000" dirty="0">
                <a:latin typeface="微软雅黑" panose="020B0503020204020204" pitchFamily="34" charset="-122"/>
                <a:ea typeface="微软雅黑" panose="020B0503020204020204" pitchFamily="34" charset="-122"/>
              </a:rPr>
              <a:t>准确性和对于实验数据量的压缩有着很显著的作用</a:t>
            </a:r>
            <a:endParaRPr sz="2000" dirty="0">
              <a:latin typeface="微软雅黑" panose="020B0503020204020204" pitchFamily="34" charset="-122"/>
              <a:ea typeface="微软雅黑" panose="020B0503020204020204" pitchFamily="34" charset="-122"/>
            </a:endParaRPr>
          </a:p>
          <a:p>
            <a:pPr>
              <a:lnSpc>
                <a:spcPct val="150000"/>
              </a:lnSpc>
            </a:pPr>
            <a:endParaRPr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399295" y="2049572"/>
            <a:ext cx="6172441" cy="2429439"/>
            <a:chOff x="4267201" y="2576514"/>
            <a:chExt cx="3767138" cy="1482725"/>
          </a:xfrm>
        </p:grpSpPr>
        <p:sp>
          <p:nvSpPr>
            <p:cNvPr id="2" name="TextBox 1"/>
            <p:cNvSpPr txBox="1">
              <a:spLocks noChangeArrowheads="1"/>
            </p:cNvSpPr>
            <p:nvPr/>
          </p:nvSpPr>
          <p:spPr bwMode="auto">
            <a:xfrm>
              <a:off x="4267201" y="2816225"/>
              <a:ext cx="3160228" cy="95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solidFill>
                    <a:srgbClr val="004F8A"/>
                  </a:solidFill>
                  <a:latin typeface="Arial" panose="020B0604020202020204" pitchFamily="34" charset="0"/>
                  <a:ea typeface="Kozuka Gothic Pr6N B" pitchFamily="34" charset="-128"/>
                  <a:cs typeface="Arial" panose="020B0604020202020204" pitchFamily="34" charset="0"/>
                </a:rPr>
                <a:t>THANKS</a:t>
              </a:r>
              <a:endParaRPr lang="en-US" altLang="zh-CN" sz="9600" dirty="0">
                <a:solidFill>
                  <a:srgbClr val="004F8A"/>
                </a:solidFill>
                <a:latin typeface="Arial" panose="020B0604020202020204" pitchFamily="34" charset="0"/>
                <a:ea typeface="Kozuka Gothic Pr6N B" pitchFamily="34" charset="-128"/>
                <a:cs typeface="Arial" panose="020B0604020202020204" pitchFamily="34" charset="0"/>
              </a:endParaRPr>
            </a:p>
          </p:txBody>
        </p:sp>
        <p:sp>
          <p:nvSpPr>
            <p:cNvPr id="3" name="空心弧 2"/>
            <p:cNvSpPr/>
            <p:nvPr/>
          </p:nvSpPr>
          <p:spPr bwMode="auto">
            <a:xfrm rot="7086271">
              <a:off x="6551614" y="2576514"/>
              <a:ext cx="1482725" cy="1482725"/>
            </a:xfrm>
            <a:prstGeom prst="blockArc">
              <a:avLst>
                <a:gd name="adj1" fmla="val 5502533"/>
                <a:gd name="adj2" fmla="val 1980318"/>
                <a:gd name="adj3" fmla="val 1053"/>
              </a:avLst>
            </a:prstGeom>
            <a:solidFill>
              <a:srgbClr val="004F8A"/>
            </a:solidFill>
            <a:ln w="3175">
              <a:solidFill>
                <a:srgbClr val="004F8A"/>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600">
                <a:solidFill>
                  <a:schemeClr val="tx1"/>
                </a:solidFill>
              </a:endParaRPr>
            </a:p>
          </p:txBody>
        </p:sp>
        <p:sp>
          <p:nvSpPr>
            <p:cNvPr id="4" name="TextBox 8"/>
            <p:cNvSpPr txBox="1">
              <a:spLocks noChangeArrowheads="1"/>
            </p:cNvSpPr>
            <p:nvPr/>
          </p:nvSpPr>
          <p:spPr bwMode="auto">
            <a:xfrm>
              <a:off x="4414839" y="3660775"/>
              <a:ext cx="2192337" cy="39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Calibri" panose="020F0502020204030204" pitchFamily="34" charset="0"/>
                  <a:ea typeface="宋体" panose="02010600030101010101" pitchFamily="2" charset="-122"/>
                </a:defRPr>
              </a:lvl1pPr>
              <a:lvl2pPr marL="742950" indent="-285750">
                <a:defRPr sz="2400">
                  <a:solidFill>
                    <a:schemeClr val="tx1"/>
                  </a:solidFill>
                  <a:latin typeface="Calibri" panose="020F0502020204030204" pitchFamily="34" charset="0"/>
                  <a:ea typeface="宋体" panose="02010600030101010101" pitchFamily="2" charset="-122"/>
                </a:defRPr>
              </a:lvl2pPr>
              <a:lvl3pPr>
                <a:defRPr sz="2000">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dist">
                <a:defRPr/>
              </a:pPr>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谢谢聆听</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1580827"/>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40005" y="1417320"/>
            <a:ext cx="1699260" cy="286131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flipV="1">
            <a:off x="1809042" y="235129"/>
            <a:ext cx="4265" cy="1632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69987" y="619849"/>
            <a:ext cx="2779395" cy="460375"/>
          </a:xfrm>
          <a:prstGeom prst="rect">
            <a:avLst/>
          </a:prstGeom>
          <a:noFill/>
        </p:spPr>
        <p:txBody>
          <a:bodyPr wrap="none" rtlCol="0">
            <a:spAutoFit/>
          </a:bodyPr>
          <a:lstStyle/>
          <a:p>
            <a:r>
              <a:rPr lang="en-US" altLang="zh-CN" sz="2400" b="1" dirty="0" smtClean="0">
                <a:latin typeface="微软雅黑" panose="020B0503020204020204" pitchFamily="34" charset="-122"/>
                <a:ea typeface="微软雅黑" panose="020B0503020204020204" pitchFamily="34" charset="-122"/>
              </a:rPr>
              <a:t>1.1</a:t>
            </a:r>
            <a:r>
              <a:rPr lang="zh-CN" altLang="en-US" sz="2400" b="1" dirty="0" smtClean="0">
                <a:latin typeface="微软雅黑" panose="020B0503020204020204" pitchFamily="34" charset="-122"/>
                <a:ea typeface="微软雅黑" panose="020B0503020204020204" pitchFamily="34" charset="-122"/>
              </a:rPr>
              <a:t>论文摘要与背景</a:t>
            </a:r>
            <a:endParaRPr lang="zh-CN" altLang="en-US" sz="2400" b="1" dirty="0" smtClean="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069987" y="1224290"/>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69987" y="626949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sp>
        <p:nvSpPr>
          <p:cNvPr id="16" name="KSO_Shape"/>
          <p:cNvSpPr/>
          <p:nvPr/>
        </p:nvSpPr>
        <p:spPr bwMode="auto">
          <a:xfrm>
            <a:off x="2175141" y="2115517"/>
            <a:ext cx="1823422" cy="2856621"/>
          </a:xfrm>
          <a:custGeom>
            <a:avLst/>
            <a:gdLst>
              <a:gd name="T0" fmla="*/ 86224 w 881063"/>
              <a:gd name="T1" fmla="*/ 1689435 h 1247776"/>
              <a:gd name="T2" fmla="*/ 87955 w 881063"/>
              <a:gd name="T3" fmla="*/ 1725075 h 1247776"/>
              <a:gd name="T4" fmla="*/ 933227 w 881063"/>
              <a:gd name="T5" fmla="*/ 1733725 h 1247776"/>
              <a:gd name="T6" fmla="*/ 946386 w 881063"/>
              <a:gd name="T7" fmla="*/ 1720922 h 1247776"/>
              <a:gd name="T8" fmla="*/ 944655 w 881063"/>
              <a:gd name="T9" fmla="*/ 1685284 h 1247776"/>
              <a:gd name="T10" fmla="*/ 99382 w 881063"/>
              <a:gd name="T11" fmla="*/ 1676980 h 1247776"/>
              <a:gd name="T12" fmla="*/ 87955 w 881063"/>
              <a:gd name="T13" fmla="*/ 1572831 h 1247776"/>
              <a:gd name="T14" fmla="*/ 86224 w 881063"/>
              <a:gd name="T15" fmla="*/ 1608124 h 1247776"/>
              <a:gd name="T16" fmla="*/ 99382 w 881063"/>
              <a:gd name="T17" fmla="*/ 1620580 h 1247776"/>
              <a:gd name="T18" fmla="*/ 944655 w 881063"/>
              <a:gd name="T19" fmla="*/ 1612622 h 1247776"/>
              <a:gd name="T20" fmla="*/ 946386 w 881063"/>
              <a:gd name="T21" fmla="*/ 1576637 h 1247776"/>
              <a:gd name="T22" fmla="*/ 933227 w 881063"/>
              <a:gd name="T23" fmla="*/ 1564527 h 1247776"/>
              <a:gd name="T24" fmla="*/ 85877 w 881063"/>
              <a:gd name="T25" fmla="*/ 1452074 h 1247776"/>
              <a:gd name="T26" fmla="*/ 84493 w 881063"/>
              <a:gd name="T27" fmla="*/ 1488058 h 1247776"/>
              <a:gd name="T28" fmla="*/ 540891 w 881063"/>
              <a:gd name="T29" fmla="*/ 1500168 h 1247776"/>
              <a:gd name="T30" fmla="*/ 548856 w 881063"/>
              <a:gd name="T31" fmla="*/ 1482868 h 1247776"/>
              <a:gd name="T32" fmla="*/ 545739 w 881063"/>
              <a:gd name="T33" fmla="*/ 1448613 h 1247776"/>
              <a:gd name="T34" fmla="*/ 97997 w 881063"/>
              <a:gd name="T35" fmla="*/ 1328202 h 1247776"/>
              <a:gd name="T36" fmla="*/ 84493 w 881063"/>
              <a:gd name="T37" fmla="*/ 1345503 h 1247776"/>
              <a:gd name="T38" fmla="*/ 90378 w 881063"/>
              <a:gd name="T39" fmla="*/ 1379758 h 1247776"/>
              <a:gd name="T40" fmla="*/ 934613 w 881063"/>
              <a:gd name="T41" fmla="*/ 1384602 h 1247776"/>
              <a:gd name="T42" fmla="*/ 948117 w 881063"/>
              <a:gd name="T43" fmla="*/ 1367301 h 1247776"/>
              <a:gd name="T44" fmla="*/ 942230 w 881063"/>
              <a:gd name="T45" fmla="*/ 1333046 h 1247776"/>
              <a:gd name="T46" fmla="*/ 97997 w 881063"/>
              <a:gd name="T47" fmla="*/ 1328202 h 1247776"/>
              <a:gd name="T48" fmla="*/ 87955 w 881063"/>
              <a:gd name="T49" fmla="*/ 1224052 h 1247776"/>
              <a:gd name="T50" fmla="*/ 86224 w 881063"/>
              <a:gd name="T51" fmla="*/ 1259692 h 1247776"/>
              <a:gd name="T52" fmla="*/ 99382 w 881063"/>
              <a:gd name="T53" fmla="*/ 1272149 h 1247776"/>
              <a:gd name="T54" fmla="*/ 944655 w 881063"/>
              <a:gd name="T55" fmla="*/ 1263843 h 1247776"/>
              <a:gd name="T56" fmla="*/ 946386 w 881063"/>
              <a:gd name="T57" fmla="*/ 1227859 h 1247776"/>
              <a:gd name="T58" fmla="*/ 933227 w 881063"/>
              <a:gd name="T59" fmla="*/ 1215402 h 1247776"/>
              <a:gd name="T60" fmla="*/ 87955 w 881063"/>
              <a:gd name="T61" fmla="*/ 1111254 h 1247776"/>
              <a:gd name="T62" fmla="*/ 86224 w 881063"/>
              <a:gd name="T63" fmla="*/ 1146892 h 1247776"/>
              <a:gd name="T64" fmla="*/ 99382 w 881063"/>
              <a:gd name="T65" fmla="*/ 1159349 h 1247776"/>
              <a:gd name="T66" fmla="*/ 944655 w 881063"/>
              <a:gd name="T67" fmla="*/ 1151045 h 1247776"/>
              <a:gd name="T68" fmla="*/ 946386 w 881063"/>
              <a:gd name="T69" fmla="*/ 1115405 h 1247776"/>
              <a:gd name="T70" fmla="*/ 933227 w 881063"/>
              <a:gd name="T71" fmla="*/ 1102949 h 1247776"/>
              <a:gd name="T72" fmla="*/ 90378 w 881063"/>
              <a:gd name="T73" fmla="*/ 1006066 h 1247776"/>
              <a:gd name="T74" fmla="*/ 84493 w 881063"/>
              <a:gd name="T75" fmla="*/ 1040668 h 1247776"/>
              <a:gd name="T76" fmla="*/ 97997 w 881063"/>
              <a:gd name="T77" fmla="*/ 1057622 h 1247776"/>
              <a:gd name="T78" fmla="*/ 942230 w 881063"/>
              <a:gd name="T79" fmla="*/ 1053124 h 1247776"/>
              <a:gd name="T80" fmla="*/ 948117 w 881063"/>
              <a:gd name="T81" fmla="*/ 1018523 h 1247776"/>
              <a:gd name="T82" fmla="*/ 934613 w 881063"/>
              <a:gd name="T83" fmla="*/ 1001569 h 1247776"/>
              <a:gd name="T84" fmla="*/ 94881 w 881063"/>
              <a:gd name="T85" fmla="*/ 889807 h 1247776"/>
              <a:gd name="T86" fmla="*/ 83454 w 881063"/>
              <a:gd name="T87" fmla="*/ 916796 h 1247776"/>
              <a:gd name="T88" fmla="*/ 94881 w 881063"/>
              <a:gd name="T89" fmla="*/ 943786 h 1247776"/>
              <a:gd name="T90" fmla="*/ 937729 w 881063"/>
              <a:gd name="T91" fmla="*/ 943786 h 1247776"/>
              <a:gd name="T92" fmla="*/ 949503 w 881063"/>
              <a:gd name="T93" fmla="*/ 916796 h 1247776"/>
              <a:gd name="T94" fmla="*/ 937729 w 881063"/>
              <a:gd name="T95" fmla="*/ 889807 h 1247776"/>
              <a:gd name="T96" fmla="*/ 96266 w 881063"/>
              <a:gd name="T97" fmla="*/ 776662 h 1247776"/>
              <a:gd name="T98" fmla="*/ 83454 w 881063"/>
              <a:gd name="T99" fmla="*/ 798460 h 1247776"/>
              <a:gd name="T100" fmla="*/ 93149 w 881063"/>
              <a:gd name="T101" fmla="*/ 829947 h 1247776"/>
              <a:gd name="T102" fmla="*/ 936344 w 881063"/>
              <a:gd name="T103" fmla="*/ 831677 h 1247776"/>
              <a:gd name="T104" fmla="*/ 949156 w 881063"/>
              <a:gd name="T105" fmla="*/ 809879 h 1247776"/>
              <a:gd name="T106" fmla="*/ 939460 w 881063"/>
              <a:gd name="T107" fmla="*/ 778047 h 1247776"/>
              <a:gd name="T108" fmla="*/ 86916 w 881063"/>
              <a:gd name="T109" fmla="*/ 659711 h 1247776"/>
              <a:gd name="T110" fmla="*/ 84493 w 881063"/>
              <a:gd name="T111" fmla="*/ 707461 h 1247776"/>
              <a:gd name="T112" fmla="*/ 321002 w 881063"/>
              <a:gd name="T113" fmla="*/ 715764 h 1247776"/>
              <a:gd name="T114" fmla="*/ 324466 w 881063"/>
              <a:gd name="T115" fmla="*/ 676665 h 1247776"/>
              <a:gd name="T116" fmla="*/ 87608 w 881063"/>
              <a:gd name="T117" fmla="*/ 659364 h 1247776"/>
              <a:gd name="T118" fmla="*/ 753161 w 881063"/>
              <a:gd name="T119" fmla="*/ 378059 h 1247776"/>
              <a:gd name="T120" fmla="*/ 1061055 w 881063"/>
              <a:gd name="T121" fmla="*/ 50864 h 1247776"/>
              <a:gd name="T122" fmla="*/ 1091854 w 881063"/>
              <a:gd name="T123" fmla="*/ 0 h 1247776"/>
              <a:gd name="T124" fmla="*/ 308050 w 881063"/>
              <a:gd name="T125" fmla="*/ 0 h 12477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81063" h="1247776">
                <a:moveTo>
                  <a:pt x="64137" y="1098423"/>
                </a:moveTo>
                <a:lnTo>
                  <a:pt x="63004" y="1098649"/>
                </a:lnTo>
                <a:lnTo>
                  <a:pt x="62098" y="1099102"/>
                </a:lnTo>
                <a:lnTo>
                  <a:pt x="60964" y="1100009"/>
                </a:lnTo>
                <a:lnTo>
                  <a:pt x="59151" y="1101369"/>
                </a:lnTo>
                <a:lnTo>
                  <a:pt x="57565" y="1103862"/>
                </a:lnTo>
                <a:lnTo>
                  <a:pt x="56432" y="1106581"/>
                </a:lnTo>
                <a:lnTo>
                  <a:pt x="55299" y="1109754"/>
                </a:lnTo>
                <a:lnTo>
                  <a:pt x="54619" y="1113154"/>
                </a:lnTo>
                <a:lnTo>
                  <a:pt x="54619" y="1116780"/>
                </a:lnTo>
                <a:lnTo>
                  <a:pt x="54619" y="1120633"/>
                </a:lnTo>
                <a:lnTo>
                  <a:pt x="55299" y="1124032"/>
                </a:lnTo>
                <a:lnTo>
                  <a:pt x="56432" y="1127205"/>
                </a:lnTo>
                <a:lnTo>
                  <a:pt x="57565" y="1129925"/>
                </a:lnTo>
                <a:lnTo>
                  <a:pt x="59151" y="1132191"/>
                </a:lnTo>
                <a:lnTo>
                  <a:pt x="60964" y="1134005"/>
                </a:lnTo>
                <a:lnTo>
                  <a:pt x="62098" y="1134458"/>
                </a:lnTo>
                <a:lnTo>
                  <a:pt x="63004" y="1134911"/>
                </a:lnTo>
                <a:lnTo>
                  <a:pt x="64137" y="1135138"/>
                </a:lnTo>
                <a:lnTo>
                  <a:pt x="65044" y="1135591"/>
                </a:lnTo>
                <a:lnTo>
                  <a:pt x="610780" y="1135591"/>
                </a:lnTo>
                <a:lnTo>
                  <a:pt x="611687" y="1135138"/>
                </a:lnTo>
                <a:lnTo>
                  <a:pt x="612820" y="1134911"/>
                </a:lnTo>
                <a:lnTo>
                  <a:pt x="613726" y="1134458"/>
                </a:lnTo>
                <a:lnTo>
                  <a:pt x="614859" y="1134005"/>
                </a:lnTo>
                <a:lnTo>
                  <a:pt x="616672" y="1132191"/>
                </a:lnTo>
                <a:lnTo>
                  <a:pt x="618259" y="1129925"/>
                </a:lnTo>
                <a:lnTo>
                  <a:pt x="619392" y="1127205"/>
                </a:lnTo>
                <a:lnTo>
                  <a:pt x="620525" y="1124032"/>
                </a:lnTo>
                <a:lnTo>
                  <a:pt x="621205" y="1120633"/>
                </a:lnTo>
                <a:lnTo>
                  <a:pt x="621432" y="1116780"/>
                </a:lnTo>
                <a:lnTo>
                  <a:pt x="621205" y="1113154"/>
                </a:lnTo>
                <a:lnTo>
                  <a:pt x="620525" y="1109754"/>
                </a:lnTo>
                <a:lnTo>
                  <a:pt x="619392" y="1106581"/>
                </a:lnTo>
                <a:lnTo>
                  <a:pt x="618259" y="1103862"/>
                </a:lnTo>
                <a:lnTo>
                  <a:pt x="616672" y="1101369"/>
                </a:lnTo>
                <a:lnTo>
                  <a:pt x="614859" y="1100009"/>
                </a:lnTo>
                <a:lnTo>
                  <a:pt x="613726" y="1099102"/>
                </a:lnTo>
                <a:lnTo>
                  <a:pt x="612820" y="1098649"/>
                </a:lnTo>
                <a:lnTo>
                  <a:pt x="611687" y="1098423"/>
                </a:lnTo>
                <a:lnTo>
                  <a:pt x="610780" y="1098423"/>
                </a:lnTo>
                <a:lnTo>
                  <a:pt x="65044" y="1098423"/>
                </a:lnTo>
                <a:lnTo>
                  <a:pt x="64137" y="1098423"/>
                </a:lnTo>
                <a:close/>
                <a:moveTo>
                  <a:pt x="64137" y="1024766"/>
                </a:moveTo>
                <a:lnTo>
                  <a:pt x="63004" y="1024992"/>
                </a:lnTo>
                <a:lnTo>
                  <a:pt x="62098" y="1025446"/>
                </a:lnTo>
                <a:lnTo>
                  <a:pt x="60964" y="1026125"/>
                </a:lnTo>
                <a:lnTo>
                  <a:pt x="59151" y="1027712"/>
                </a:lnTo>
                <a:lnTo>
                  <a:pt x="57565" y="1030205"/>
                </a:lnTo>
                <a:lnTo>
                  <a:pt x="56432" y="1032698"/>
                </a:lnTo>
                <a:lnTo>
                  <a:pt x="55299" y="1035644"/>
                </a:lnTo>
                <a:lnTo>
                  <a:pt x="54619" y="1039270"/>
                </a:lnTo>
                <a:lnTo>
                  <a:pt x="54619" y="1043123"/>
                </a:lnTo>
                <a:lnTo>
                  <a:pt x="54619" y="1046749"/>
                </a:lnTo>
                <a:lnTo>
                  <a:pt x="55299" y="1050376"/>
                </a:lnTo>
                <a:lnTo>
                  <a:pt x="56432" y="1053322"/>
                </a:lnTo>
                <a:lnTo>
                  <a:pt x="57565" y="1056268"/>
                </a:lnTo>
                <a:lnTo>
                  <a:pt x="59151" y="1058535"/>
                </a:lnTo>
                <a:lnTo>
                  <a:pt x="60964" y="1060121"/>
                </a:lnTo>
                <a:lnTo>
                  <a:pt x="62098" y="1060801"/>
                </a:lnTo>
                <a:lnTo>
                  <a:pt x="63004" y="1061028"/>
                </a:lnTo>
                <a:lnTo>
                  <a:pt x="64137" y="1061481"/>
                </a:lnTo>
                <a:lnTo>
                  <a:pt x="65044" y="1061481"/>
                </a:lnTo>
                <a:lnTo>
                  <a:pt x="610780" y="1061481"/>
                </a:lnTo>
                <a:lnTo>
                  <a:pt x="611687" y="1061481"/>
                </a:lnTo>
                <a:lnTo>
                  <a:pt x="612820" y="1061028"/>
                </a:lnTo>
                <a:lnTo>
                  <a:pt x="613726" y="1060801"/>
                </a:lnTo>
                <a:lnTo>
                  <a:pt x="614859" y="1060121"/>
                </a:lnTo>
                <a:lnTo>
                  <a:pt x="616672" y="1058535"/>
                </a:lnTo>
                <a:lnTo>
                  <a:pt x="618259" y="1056268"/>
                </a:lnTo>
                <a:lnTo>
                  <a:pt x="619392" y="1053322"/>
                </a:lnTo>
                <a:lnTo>
                  <a:pt x="620525" y="1050376"/>
                </a:lnTo>
                <a:lnTo>
                  <a:pt x="621205" y="1046749"/>
                </a:lnTo>
                <a:lnTo>
                  <a:pt x="621432" y="1043123"/>
                </a:lnTo>
                <a:lnTo>
                  <a:pt x="621205" y="1039270"/>
                </a:lnTo>
                <a:lnTo>
                  <a:pt x="620525" y="1035644"/>
                </a:lnTo>
                <a:lnTo>
                  <a:pt x="619392" y="1032698"/>
                </a:lnTo>
                <a:lnTo>
                  <a:pt x="618259" y="1030205"/>
                </a:lnTo>
                <a:lnTo>
                  <a:pt x="616672" y="1027712"/>
                </a:lnTo>
                <a:lnTo>
                  <a:pt x="614859" y="1026125"/>
                </a:lnTo>
                <a:lnTo>
                  <a:pt x="613726" y="1025446"/>
                </a:lnTo>
                <a:lnTo>
                  <a:pt x="612820" y="1024992"/>
                </a:lnTo>
                <a:lnTo>
                  <a:pt x="611687" y="1024766"/>
                </a:lnTo>
                <a:lnTo>
                  <a:pt x="610780" y="1024766"/>
                </a:lnTo>
                <a:lnTo>
                  <a:pt x="65044" y="1024766"/>
                </a:lnTo>
                <a:lnTo>
                  <a:pt x="64137" y="1024766"/>
                </a:lnTo>
                <a:close/>
                <a:moveTo>
                  <a:pt x="59831" y="945669"/>
                </a:moveTo>
                <a:lnTo>
                  <a:pt x="59151" y="946349"/>
                </a:lnTo>
                <a:lnTo>
                  <a:pt x="58018" y="947256"/>
                </a:lnTo>
                <a:lnTo>
                  <a:pt x="57112" y="948842"/>
                </a:lnTo>
                <a:lnTo>
                  <a:pt x="56205" y="951109"/>
                </a:lnTo>
                <a:lnTo>
                  <a:pt x="55299" y="953828"/>
                </a:lnTo>
                <a:lnTo>
                  <a:pt x="54845" y="957001"/>
                </a:lnTo>
                <a:lnTo>
                  <a:pt x="54619" y="960627"/>
                </a:lnTo>
                <a:lnTo>
                  <a:pt x="54619" y="964254"/>
                </a:lnTo>
                <a:lnTo>
                  <a:pt x="54619" y="967880"/>
                </a:lnTo>
                <a:lnTo>
                  <a:pt x="54845" y="971279"/>
                </a:lnTo>
                <a:lnTo>
                  <a:pt x="55299" y="974679"/>
                </a:lnTo>
                <a:lnTo>
                  <a:pt x="56205" y="977172"/>
                </a:lnTo>
                <a:lnTo>
                  <a:pt x="57112" y="979438"/>
                </a:lnTo>
                <a:lnTo>
                  <a:pt x="58018" y="981251"/>
                </a:lnTo>
                <a:lnTo>
                  <a:pt x="59151" y="982385"/>
                </a:lnTo>
                <a:lnTo>
                  <a:pt x="59831" y="982611"/>
                </a:lnTo>
                <a:lnTo>
                  <a:pt x="60285" y="982611"/>
                </a:lnTo>
                <a:lnTo>
                  <a:pt x="354003" y="982611"/>
                </a:lnTo>
                <a:lnTo>
                  <a:pt x="354456" y="982611"/>
                </a:lnTo>
                <a:lnTo>
                  <a:pt x="355136" y="982385"/>
                </a:lnTo>
                <a:lnTo>
                  <a:pt x="356270" y="981251"/>
                </a:lnTo>
                <a:lnTo>
                  <a:pt x="357176" y="979438"/>
                </a:lnTo>
                <a:lnTo>
                  <a:pt x="358083" y="977172"/>
                </a:lnTo>
                <a:lnTo>
                  <a:pt x="358536" y="974679"/>
                </a:lnTo>
                <a:lnTo>
                  <a:pt x="359216" y="971279"/>
                </a:lnTo>
                <a:lnTo>
                  <a:pt x="359669" y="967880"/>
                </a:lnTo>
                <a:lnTo>
                  <a:pt x="359669" y="964254"/>
                </a:lnTo>
                <a:lnTo>
                  <a:pt x="359669" y="960627"/>
                </a:lnTo>
                <a:lnTo>
                  <a:pt x="359216" y="957001"/>
                </a:lnTo>
                <a:lnTo>
                  <a:pt x="358536" y="953828"/>
                </a:lnTo>
                <a:lnTo>
                  <a:pt x="358083" y="951109"/>
                </a:lnTo>
                <a:lnTo>
                  <a:pt x="357176" y="948842"/>
                </a:lnTo>
                <a:lnTo>
                  <a:pt x="356270" y="947256"/>
                </a:lnTo>
                <a:lnTo>
                  <a:pt x="355136" y="946349"/>
                </a:lnTo>
                <a:lnTo>
                  <a:pt x="354456" y="945669"/>
                </a:lnTo>
                <a:lnTo>
                  <a:pt x="354003" y="945669"/>
                </a:lnTo>
                <a:lnTo>
                  <a:pt x="60285" y="945669"/>
                </a:lnTo>
                <a:lnTo>
                  <a:pt x="59831" y="945669"/>
                </a:lnTo>
                <a:close/>
                <a:moveTo>
                  <a:pt x="64137" y="869973"/>
                </a:moveTo>
                <a:lnTo>
                  <a:pt x="63004" y="870426"/>
                </a:lnTo>
                <a:lnTo>
                  <a:pt x="62098" y="870879"/>
                </a:lnTo>
                <a:lnTo>
                  <a:pt x="60964" y="871559"/>
                </a:lnTo>
                <a:lnTo>
                  <a:pt x="59151" y="873146"/>
                </a:lnTo>
                <a:lnTo>
                  <a:pt x="57565" y="875412"/>
                </a:lnTo>
                <a:lnTo>
                  <a:pt x="56432" y="878132"/>
                </a:lnTo>
                <a:lnTo>
                  <a:pt x="55299" y="881305"/>
                </a:lnTo>
                <a:lnTo>
                  <a:pt x="54619" y="884931"/>
                </a:lnTo>
                <a:lnTo>
                  <a:pt x="54619" y="888330"/>
                </a:lnTo>
                <a:lnTo>
                  <a:pt x="54619" y="892183"/>
                </a:lnTo>
                <a:lnTo>
                  <a:pt x="55299" y="895583"/>
                </a:lnTo>
                <a:lnTo>
                  <a:pt x="56432" y="898982"/>
                </a:lnTo>
                <a:lnTo>
                  <a:pt x="57565" y="901475"/>
                </a:lnTo>
                <a:lnTo>
                  <a:pt x="59151" y="903742"/>
                </a:lnTo>
                <a:lnTo>
                  <a:pt x="60964" y="905555"/>
                </a:lnTo>
                <a:lnTo>
                  <a:pt x="62098" y="906008"/>
                </a:lnTo>
                <a:lnTo>
                  <a:pt x="63004" y="906688"/>
                </a:lnTo>
                <a:lnTo>
                  <a:pt x="64137" y="906915"/>
                </a:lnTo>
                <a:lnTo>
                  <a:pt x="65044" y="906915"/>
                </a:lnTo>
                <a:lnTo>
                  <a:pt x="610780" y="906915"/>
                </a:lnTo>
                <a:lnTo>
                  <a:pt x="611687" y="906915"/>
                </a:lnTo>
                <a:lnTo>
                  <a:pt x="612820" y="906688"/>
                </a:lnTo>
                <a:lnTo>
                  <a:pt x="613726" y="906008"/>
                </a:lnTo>
                <a:lnTo>
                  <a:pt x="614859" y="905555"/>
                </a:lnTo>
                <a:lnTo>
                  <a:pt x="616672" y="903742"/>
                </a:lnTo>
                <a:lnTo>
                  <a:pt x="618259" y="901475"/>
                </a:lnTo>
                <a:lnTo>
                  <a:pt x="619392" y="898982"/>
                </a:lnTo>
                <a:lnTo>
                  <a:pt x="620525" y="895583"/>
                </a:lnTo>
                <a:lnTo>
                  <a:pt x="621205" y="892183"/>
                </a:lnTo>
                <a:lnTo>
                  <a:pt x="621432" y="888330"/>
                </a:lnTo>
                <a:lnTo>
                  <a:pt x="621205" y="884931"/>
                </a:lnTo>
                <a:lnTo>
                  <a:pt x="620525" y="881305"/>
                </a:lnTo>
                <a:lnTo>
                  <a:pt x="619392" y="878132"/>
                </a:lnTo>
                <a:lnTo>
                  <a:pt x="618259" y="875412"/>
                </a:lnTo>
                <a:lnTo>
                  <a:pt x="616672" y="873146"/>
                </a:lnTo>
                <a:lnTo>
                  <a:pt x="614859" y="871559"/>
                </a:lnTo>
                <a:lnTo>
                  <a:pt x="613726" y="870879"/>
                </a:lnTo>
                <a:lnTo>
                  <a:pt x="612820" y="870426"/>
                </a:lnTo>
                <a:lnTo>
                  <a:pt x="611687" y="869973"/>
                </a:lnTo>
                <a:lnTo>
                  <a:pt x="610780" y="869973"/>
                </a:lnTo>
                <a:lnTo>
                  <a:pt x="65044" y="869973"/>
                </a:lnTo>
                <a:lnTo>
                  <a:pt x="64137" y="869973"/>
                </a:lnTo>
                <a:close/>
                <a:moveTo>
                  <a:pt x="65044" y="796089"/>
                </a:moveTo>
                <a:lnTo>
                  <a:pt x="64137" y="796316"/>
                </a:lnTo>
                <a:lnTo>
                  <a:pt x="63004" y="796543"/>
                </a:lnTo>
                <a:lnTo>
                  <a:pt x="62098" y="797222"/>
                </a:lnTo>
                <a:lnTo>
                  <a:pt x="60964" y="797676"/>
                </a:lnTo>
                <a:lnTo>
                  <a:pt x="59151" y="799489"/>
                </a:lnTo>
                <a:lnTo>
                  <a:pt x="57565" y="801755"/>
                </a:lnTo>
                <a:lnTo>
                  <a:pt x="56432" y="804248"/>
                </a:lnTo>
                <a:lnTo>
                  <a:pt x="55299" y="807648"/>
                </a:lnTo>
                <a:lnTo>
                  <a:pt x="54619" y="811047"/>
                </a:lnTo>
                <a:lnTo>
                  <a:pt x="54619" y="814674"/>
                </a:lnTo>
                <a:lnTo>
                  <a:pt x="54619" y="818300"/>
                </a:lnTo>
                <a:lnTo>
                  <a:pt x="55299" y="821926"/>
                </a:lnTo>
                <a:lnTo>
                  <a:pt x="56432" y="825099"/>
                </a:lnTo>
                <a:lnTo>
                  <a:pt x="57565" y="827818"/>
                </a:lnTo>
                <a:lnTo>
                  <a:pt x="59151" y="829858"/>
                </a:lnTo>
                <a:lnTo>
                  <a:pt x="60964" y="831671"/>
                </a:lnTo>
                <a:lnTo>
                  <a:pt x="62098" y="832125"/>
                </a:lnTo>
                <a:lnTo>
                  <a:pt x="63004" y="832578"/>
                </a:lnTo>
                <a:lnTo>
                  <a:pt x="64137" y="833031"/>
                </a:lnTo>
                <a:lnTo>
                  <a:pt x="65044" y="833258"/>
                </a:lnTo>
                <a:lnTo>
                  <a:pt x="610780" y="833258"/>
                </a:lnTo>
                <a:lnTo>
                  <a:pt x="611687" y="833031"/>
                </a:lnTo>
                <a:lnTo>
                  <a:pt x="612820" y="832578"/>
                </a:lnTo>
                <a:lnTo>
                  <a:pt x="613726" y="832125"/>
                </a:lnTo>
                <a:lnTo>
                  <a:pt x="614859" y="831671"/>
                </a:lnTo>
                <a:lnTo>
                  <a:pt x="616672" y="829858"/>
                </a:lnTo>
                <a:lnTo>
                  <a:pt x="618259" y="827818"/>
                </a:lnTo>
                <a:lnTo>
                  <a:pt x="619392" y="825099"/>
                </a:lnTo>
                <a:lnTo>
                  <a:pt x="620525" y="821926"/>
                </a:lnTo>
                <a:lnTo>
                  <a:pt x="621205" y="818300"/>
                </a:lnTo>
                <a:lnTo>
                  <a:pt x="621432" y="814674"/>
                </a:lnTo>
                <a:lnTo>
                  <a:pt x="621205" y="811047"/>
                </a:lnTo>
                <a:lnTo>
                  <a:pt x="620525" y="807648"/>
                </a:lnTo>
                <a:lnTo>
                  <a:pt x="619392" y="804248"/>
                </a:lnTo>
                <a:lnTo>
                  <a:pt x="618259" y="801755"/>
                </a:lnTo>
                <a:lnTo>
                  <a:pt x="616672" y="799489"/>
                </a:lnTo>
                <a:lnTo>
                  <a:pt x="614859" y="797676"/>
                </a:lnTo>
                <a:lnTo>
                  <a:pt x="613726" y="797222"/>
                </a:lnTo>
                <a:lnTo>
                  <a:pt x="612820" y="796543"/>
                </a:lnTo>
                <a:lnTo>
                  <a:pt x="611687" y="796316"/>
                </a:lnTo>
                <a:lnTo>
                  <a:pt x="610780" y="796089"/>
                </a:lnTo>
                <a:lnTo>
                  <a:pt x="65044" y="796089"/>
                </a:lnTo>
                <a:close/>
                <a:moveTo>
                  <a:pt x="64137" y="722432"/>
                </a:moveTo>
                <a:lnTo>
                  <a:pt x="63004" y="722659"/>
                </a:lnTo>
                <a:lnTo>
                  <a:pt x="62098" y="723339"/>
                </a:lnTo>
                <a:lnTo>
                  <a:pt x="60964" y="724019"/>
                </a:lnTo>
                <a:lnTo>
                  <a:pt x="59151" y="725605"/>
                </a:lnTo>
                <a:lnTo>
                  <a:pt x="57565" y="727872"/>
                </a:lnTo>
                <a:lnTo>
                  <a:pt x="56432" y="730591"/>
                </a:lnTo>
                <a:lnTo>
                  <a:pt x="55299" y="733764"/>
                </a:lnTo>
                <a:lnTo>
                  <a:pt x="54619" y="736937"/>
                </a:lnTo>
                <a:lnTo>
                  <a:pt x="54619" y="740790"/>
                </a:lnTo>
                <a:lnTo>
                  <a:pt x="54619" y="744416"/>
                </a:lnTo>
                <a:lnTo>
                  <a:pt x="55299" y="748042"/>
                </a:lnTo>
                <a:lnTo>
                  <a:pt x="56432" y="751215"/>
                </a:lnTo>
                <a:lnTo>
                  <a:pt x="57565" y="753935"/>
                </a:lnTo>
                <a:lnTo>
                  <a:pt x="59151" y="756201"/>
                </a:lnTo>
                <a:lnTo>
                  <a:pt x="60964" y="757788"/>
                </a:lnTo>
                <a:lnTo>
                  <a:pt x="62098" y="758468"/>
                </a:lnTo>
                <a:lnTo>
                  <a:pt x="63004" y="758921"/>
                </a:lnTo>
                <a:lnTo>
                  <a:pt x="64137" y="759374"/>
                </a:lnTo>
                <a:lnTo>
                  <a:pt x="65044" y="759374"/>
                </a:lnTo>
                <a:lnTo>
                  <a:pt x="610780" y="759374"/>
                </a:lnTo>
                <a:lnTo>
                  <a:pt x="611687" y="759374"/>
                </a:lnTo>
                <a:lnTo>
                  <a:pt x="612820" y="758921"/>
                </a:lnTo>
                <a:lnTo>
                  <a:pt x="613726" y="758468"/>
                </a:lnTo>
                <a:lnTo>
                  <a:pt x="614859" y="757788"/>
                </a:lnTo>
                <a:lnTo>
                  <a:pt x="616672" y="756201"/>
                </a:lnTo>
                <a:lnTo>
                  <a:pt x="618259" y="753935"/>
                </a:lnTo>
                <a:lnTo>
                  <a:pt x="619392" y="751215"/>
                </a:lnTo>
                <a:lnTo>
                  <a:pt x="620525" y="748042"/>
                </a:lnTo>
                <a:lnTo>
                  <a:pt x="621205" y="744416"/>
                </a:lnTo>
                <a:lnTo>
                  <a:pt x="621432" y="740790"/>
                </a:lnTo>
                <a:lnTo>
                  <a:pt x="621205" y="736937"/>
                </a:lnTo>
                <a:lnTo>
                  <a:pt x="620525" y="733764"/>
                </a:lnTo>
                <a:lnTo>
                  <a:pt x="619392" y="730591"/>
                </a:lnTo>
                <a:lnTo>
                  <a:pt x="618259" y="727872"/>
                </a:lnTo>
                <a:lnTo>
                  <a:pt x="616672" y="725605"/>
                </a:lnTo>
                <a:lnTo>
                  <a:pt x="614859" y="724019"/>
                </a:lnTo>
                <a:lnTo>
                  <a:pt x="613726" y="723339"/>
                </a:lnTo>
                <a:lnTo>
                  <a:pt x="612820" y="722659"/>
                </a:lnTo>
                <a:lnTo>
                  <a:pt x="611687" y="722432"/>
                </a:lnTo>
                <a:lnTo>
                  <a:pt x="610780" y="722432"/>
                </a:lnTo>
                <a:lnTo>
                  <a:pt x="65044" y="722432"/>
                </a:lnTo>
                <a:lnTo>
                  <a:pt x="64137" y="722432"/>
                </a:lnTo>
                <a:close/>
                <a:moveTo>
                  <a:pt x="64137" y="656028"/>
                </a:moveTo>
                <a:lnTo>
                  <a:pt x="63004" y="656254"/>
                </a:lnTo>
                <a:lnTo>
                  <a:pt x="62098" y="656708"/>
                </a:lnTo>
                <a:lnTo>
                  <a:pt x="60964" y="657614"/>
                </a:lnTo>
                <a:lnTo>
                  <a:pt x="59151" y="658974"/>
                </a:lnTo>
                <a:lnTo>
                  <a:pt x="57565" y="661240"/>
                </a:lnTo>
                <a:lnTo>
                  <a:pt x="56432" y="664187"/>
                </a:lnTo>
                <a:lnTo>
                  <a:pt x="55299" y="667133"/>
                </a:lnTo>
                <a:lnTo>
                  <a:pt x="54619" y="670533"/>
                </a:lnTo>
                <a:lnTo>
                  <a:pt x="54619" y="674385"/>
                </a:lnTo>
                <a:lnTo>
                  <a:pt x="54619" y="678012"/>
                </a:lnTo>
                <a:lnTo>
                  <a:pt x="55299" y="681638"/>
                </a:lnTo>
                <a:lnTo>
                  <a:pt x="56432" y="684584"/>
                </a:lnTo>
                <a:lnTo>
                  <a:pt x="57565" y="687530"/>
                </a:lnTo>
                <a:lnTo>
                  <a:pt x="59151" y="689797"/>
                </a:lnTo>
                <a:lnTo>
                  <a:pt x="60964" y="691157"/>
                </a:lnTo>
                <a:lnTo>
                  <a:pt x="62098" y="692063"/>
                </a:lnTo>
                <a:lnTo>
                  <a:pt x="63004" y="692516"/>
                </a:lnTo>
                <a:lnTo>
                  <a:pt x="64137" y="692743"/>
                </a:lnTo>
                <a:lnTo>
                  <a:pt x="65044" y="692743"/>
                </a:lnTo>
                <a:lnTo>
                  <a:pt x="610780" y="692743"/>
                </a:lnTo>
                <a:lnTo>
                  <a:pt x="611687" y="692743"/>
                </a:lnTo>
                <a:lnTo>
                  <a:pt x="612820" y="692516"/>
                </a:lnTo>
                <a:lnTo>
                  <a:pt x="613726" y="692063"/>
                </a:lnTo>
                <a:lnTo>
                  <a:pt x="614859" y="691157"/>
                </a:lnTo>
                <a:lnTo>
                  <a:pt x="616672" y="689797"/>
                </a:lnTo>
                <a:lnTo>
                  <a:pt x="618259" y="687530"/>
                </a:lnTo>
                <a:lnTo>
                  <a:pt x="619392" y="684584"/>
                </a:lnTo>
                <a:lnTo>
                  <a:pt x="620525" y="681638"/>
                </a:lnTo>
                <a:lnTo>
                  <a:pt x="621205" y="678012"/>
                </a:lnTo>
                <a:lnTo>
                  <a:pt x="621432" y="674385"/>
                </a:lnTo>
                <a:lnTo>
                  <a:pt x="621205" y="670533"/>
                </a:lnTo>
                <a:lnTo>
                  <a:pt x="620525" y="667133"/>
                </a:lnTo>
                <a:lnTo>
                  <a:pt x="619392" y="664187"/>
                </a:lnTo>
                <a:lnTo>
                  <a:pt x="618259" y="661240"/>
                </a:lnTo>
                <a:lnTo>
                  <a:pt x="616672" y="658974"/>
                </a:lnTo>
                <a:lnTo>
                  <a:pt x="614859" y="657614"/>
                </a:lnTo>
                <a:lnTo>
                  <a:pt x="613726" y="656708"/>
                </a:lnTo>
                <a:lnTo>
                  <a:pt x="612820" y="656254"/>
                </a:lnTo>
                <a:lnTo>
                  <a:pt x="611687" y="656028"/>
                </a:lnTo>
                <a:lnTo>
                  <a:pt x="610780" y="656028"/>
                </a:lnTo>
                <a:lnTo>
                  <a:pt x="65044" y="656028"/>
                </a:lnTo>
                <a:lnTo>
                  <a:pt x="64137" y="656028"/>
                </a:lnTo>
                <a:close/>
                <a:moveTo>
                  <a:pt x="65044" y="582144"/>
                </a:moveTo>
                <a:lnTo>
                  <a:pt x="64137" y="582371"/>
                </a:lnTo>
                <a:lnTo>
                  <a:pt x="63004" y="582598"/>
                </a:lnTo>
                <a:lnTo>
                  <a:pt x="62098" y="582824"/>
                </a:lnTo>
                <a:lnTo>
                  <a:pt x="60964" y="583504"/>
                </a:lnTo>
                <a:lnTo>
                  <a:pt x="59151" y="585091"/>
                </a:lnTo>
                <a:lnTo>
                  <a:pt x="57565" y="587357"/>
                </a:lnTo>
                <a:lnTo>
                  <a:pt x="56432" y="590303"/>
                </a:lnTo>
                <a:lnTo>
                  <a:pt x="55299" y="593249"/>
                </a:lnTo>
                <a:lnTo>
                  <a:pt x="54619" y="596876"/>
                </a:lnTo>
                <a:lnTo>
                  <a:pt x="54619" y="600502"/>
                </a:lnTo>
                <a:lnTo>
                  <a:pt x="54619" y="604355"/>
                </a:lnTo>
                <a:lnTo>
                  <a:pt x="55299" y="607528"/>
                </a:lnTo>
                <a:lnTo>
                  <a:pt x="56432" y="610927"/>
                </a:lnTo>
                <a:lnTo>
                  <a:pt x="57565" y="613420"/>
                </a:lnTo>
                <a:lnTo>
                  <a:pt x="59151" y="615913"/>
                </a:lnTo>
                <a:lnTo>
                  <a:pt x="60964" y="617500"/>
                </a:lnTo>
                <a:lnTo>
                  <a:pt x="62098" y="618180"/>
                </a:lnTo>
                <a:lnTo>
                  <a:pt x="63004" y="618633"/>
                </a:lnTo>
                <a:lnTo>
                  <a:pt x="64137" y="618859"/>
                </a:lnTo>
                <a:lnTo>
                  <a:pt x="65044" y="619086"/>
                </a:lnTo>
                <a:lnTo>
                  <a:pt x="610780" y="619086"/>
                </a:lnTo>
                <a:lnTo>
                  <a:pt x="611687" y="618859"/>
                </a:lnTo>
                <a:lnTo>
                  <a:pt x="612820" y="618633"/>
                </a:lnTo>
                <a:lnTo>
                  <a:pt x="613726" y="618180"/>
                </a:lnTo>
                <a:lnTo>
                  <a:pt x="614859" y="617500"/>
                </a:lnTo>
                <a:lnTo>
                  <a:pt x="616672" y="615913"/>
                </a:lnTo>
                <a:lnTo>
                  <a:pt x="618259" y="613420"/>
                </a:lnTo>
                <a:lnTo>
                  <a:pt x="619392" y="610927"/>
                </a:lnTo>
                <a:lnTo>
                  <a:pt x="620525" y="607528"/>
                </a:lnTo>
                <a:lnTo>
                  <a:pt x="621205" y="604355"/>
                </a:lnTo>
                <a:lnTo>
                  <a:pt x="621432" y="600502"/>
                </a:lnTo>
                <a:lnTo>
                  <a:pt x="621205" y="596876"/>
                </a:lnTo>
                <a:lnTo>
                  <a:pt x="620525" y="593249"/>
                </a:lnTo>
                <a:lnTo>
                  <a:pt x="619392" y="590303"/>
                </a:lnTo>
                <a:lnTo>
                  <a:pt x="618259" y="587357"/>
                </a:lnTo>
                <a:lnTo>
                  <a:pt x="616672" y="585091"/>
                </a:lnTo>
                <a:lnTo>
                  <a:pt x="614859" y="583504"/>
                </a:lnTo>
                <a:lnTo>
                  <a:pt x="613726" y="582824"/>
                </a:lnTo>
                <a:lnTo>
                  <a:pt x="612820" y="582598"/>
                </a:lnTo>
                <a:lnTo>
                  <a:pt x="611687" y="582371"/>
                </a:lnTo>
                <a:lnTo>
                  <a:pt x="610780" y="582144"/>
                </a:lnTo>
                <a:lnTo>
                  <a:pt x="65044" y="582144"/>
                </a:lnTo>
                <a:close/>
                <a:moveTo>
                  <a:pt x="65044" y="508034"/>
                </a:moveTo>
                <a:lnTo>
                  <a:pt x="64137" y="508487"/>
                </a:lnTo>
                <a:lnTo>
                  <a:pt x="63004" y="508714"/>
                </a:lnTo>
                <a:lnTo>
                  <a:pt x="62098" y="509167"/>
                </a:lnTo>
                <a:lnTo>
                  <a:pt x="60964" y="509621"/>
                </a:lnTo>
                <a:lnTo>
                  <a:pt x="59151" y="511434"/>
                </a:lnTo>
                <a:lnTo>
                  <a:pt x="57565" y="513700"/>
                </a:lnTo>
                <a:lnTo>
                  <a:pt x="56432" y="516420"/>
                </a:lnTo>
                <a:lnTo>
                  <a:pt x="55299" y="519593"/>
                </a:lnTo>
                <a:lnTo>
                  <a:pt x="54619" y="522992"/>
                </a:lnTo>
                <a:lnTo>
                  <a:pt x="54619" y="526845"/>
                </a:lnTo>
                <a:lnTo>
                  <a:pt x="54619" y="530471"/>
                </a:lnTo>
                <a:lnTo>
                  <a:pt x="55299" y="533871"/>
                </a:lnTo>
                <a:lnTo>
                  <a:pt x="56432" y="537044"/>
                </a:lnTo>
                <a:lnTo>
                  <a:pt x="57565" y="539763"/>
                </a:lnTo>
                <a:lnTo>
                  <a:pt x="59151" y="542256"/>
                </a:lnTo>
                <a:lnTo>
                  <a:pt x="60964" y="543616"/>
                </a:lnTo>
                <a:lnTo>
                  <a:pt x="62098" y="544523"/>
                </a:lnTo>
                <a:lnTo>
                  <a:pt x="63004" y="544749"/>
                </a:lnTo>
                <a:lnTo>
                  <a:pt x="64137" y="545203"/>
                </a:lnTo>
                <a:lnTo>
                  <a:pt x="65044" y="545203"/>
                </a:lnTo>
                <a:lnTo>
                  <a:pt x="610780" y="545203"/>
                </a:lnTo>
                <a:lnTo>
                  <a:pt x="611687" y="545203"/>
                </a:lnTo>
                <a:lnTo>
                  <a:pt x="612820" y="544749"/>
                </a:lnTo>
                <a:lnTo>
                  <a:pt x="613726" y="544523"/>
                </a:lnTo>
                <a:lnTo>
                  <a:pt x="614859" y="543616"/>
                </a:lnTo>
                <a:lnTo>
                  <a:pt x="616672" y="542256"/>
                </a:lnTo>
                <a:lnTo>
                  <a:pt x="618259" y="539763"/>
                </a:lnTo>
                <a:lnTo>
                  <a:pt x="619392" y="537044"/>
                </a:lnTo>
                <a:lnTo>
                  <a:pt x="620525" y="533871"/>
                </a:lnTo>
                <a:lnTo>
                  <a:pt x="621205" y="530471"/>
                </a:lnTo>
                <a:lnTo>
                  <a:pt x="621432" y="526845"/>
                </a:lnTo>
                <a:lnTo>
                  <a:pt x="621205" y="522992"/>
                </a:lnTo>
                <a:lnTo>
                  <a:pt x="620525" y="519593"/>
                </a:lnTo>
                <a:lnTo>
                  <a:pt x="619392" y="516420"/>
                </a:lnTo>
                <a:lnTo>
                  <a:pt x="618259" y="513700"/>
                </a:lnTo>
                <a:lnTo>
                  <a:pt x="616672" y="511434"/>
                </a:lnTo>
                <a:lnTo>
                  <a:pt x="614859" y="509621"/>
                </a:lnTo>
                <a:lnTo>
                  <a:pt x="613726" y="509167"/>
                </a:lnTo>
                <a:lnTo>
                  <a:pt x="612820" y="508714"/>
                </a:lnTo>
                <a:lnTo>
                  <a:pt x="611687" y="508487"/>
                </a:lnTo>
                <a:lnTo>
                  <a:pt x="610780" y="508034"/>
                </a:lnTo>
                <a:lnTo>
                  <a:pt x="65044" y="508034"/>
                </a:lnTo>
                <a:close/>
                <a:moveTo>
                  <a:pt x="57112" y="431884"/>
                </a:moveTo>
                <a:lnTo>
                  <a:pt x="56885" y="432111"/>
                </a:lnTo>
                <a:lnTo>
                  <a:pt x="56432" y="433244"/>
                </a:lnTo>
                <a:lnTo>
                  <a:pt x="55978" y="435057"/>
                </a:lnTo>
                <a:lnTo>
                  <a:pt x="55299" y="437323"/>
                </a:lnTo>
                <a:lnTo>
                  <a:pt x="54845" y="443216"/>
                </a:lnTo>
                <a:lnTo>
                  <a:pt x="54619" y="450242"/>
                </a:lnTo>
                <a:lnTo>
                  <a:pt x="54845" y="457494"/>
                </a:lnTo>
                <a:lnTo>
                  <a:pt x="55299" y="463387"/>
                </a:lnTo>
                <a:lnTo>
                  <a:pt x="55978" y="465653"/>
                </a:lnTo>
                <a:lnTo>
                  <a:pt x="56432" y="467240"/>
                </a:lnTo>
                <a:lnTo>
                  <a:pt x="56885" y="468146"/>
                </a:lnTo>
                <a:lnTo>
                  <a:pt x="57112" y="468826"/>
                </a:lnTo>
                <a:lnTo>
                  <a:pt x="57338" y="468826"/>
                </a:lnTo>
                <a:lnTo>
                  <a:pt x="209637" y="468826"/>
                </a:lnTo>
                <a:lnTo>
                  <a:pt x="210090" y="468826"/>
                </a:lnTo>
                <a:lnTo>
                  <a:pt x="210317" y="468146"/>
                </a:lnTo>
                <a:lnTo>
                  <a:pt x="210770" y="467240"/>
                </a:lnTo>
                <a:lnTo>
                  <a:pt x="211450" y="465653"/>
                </a:lnTo>
                <a:lnTo>
                  <a:pt x="211677" y="463387"/>
                </a:lnTo>
                <a:lnTo>
                  <a:pt x="212357" y="457494"/>
                </a:lnTo>
                <a:lnTo>
                  <a:pt x="212583" y="450242"/>
                </a:lnTo>
                <a:lnTo>
                  <a:pt x="212357" y="443216"/>
                </a:lnTo>
                <a:lnTo>
                  <a:pt x="211677" y="437323"/>
                </a:lnTo>
                <a:lnTo>
                  <a:pt x="211450" y="435057"/>
                </a:lnTo>
                <a:lnTo>
                  <a:pt x="210770" y="433244"/>
                </a:lnTo>
                <a:lnTo>
                  <a:pt x="210317" y="432111"/>
                </a:lnTo>
                <a:lnTo>
                  <a:pt x="210090" y="431884"/>
                </a:lnTo>
                <a:lnTo>
                  <a:pt x="209637" y="431884"/>
                </a:lnTo>
                <a:lnTo>
                  <a:pt x="57338" y="431884"/>
                </a:lnTo>
                <a:lnTo>
                  <a:pt x="57112" y="431884"/>
                </a:lnTo>
                <a:close/>
                <a:moveTo>
                  <a:pt x="492930" y="247629"/>
                </a:moveTo>
                <a:lnTo>
                  <a:pt x="492703" y="409447"/>
                </a:lnTo>
                <a:lnTo>
                  <a:pt x="573612" y="409447"/>
                </a:lnTo>
                <a:lnTo>
                  <a:pt x="654520" y="409221"/>
                </a:lnTo>
                <a:lnTo>
                  <a:pt x="573612" y="328311"/>
                </a:lnTo>
                <a:lnTo>
                  <a:pt x="492930" y="247629"/>
                </a:lnTo>
                <a:close/>
                <a:moveTo>
                  <a:pt x="0" y="214313"/>
                </a:moveTo>
                <a:lnTo>
                  <a:pt x="513101" y="214313"/>
                </a:lnTo>
                <a:lnTo>
                  <a:pt x="679450" y="380891"/>
                </a:lnTo>
                <a:lnTo>
                  <a:pt x="679450" y="1247776"/>
                </a:lnTo>
                <a:lnTo>
                  <a:pt x="0" y="1247776"/>
                </a:lnTo>
                <a:lnTo>
                  <a:pt x="0" y="214313"/>
                </a:lnTo>
                <a:close/>
                <a:moveTo>
                  <a:pt x="694441" y="33316"/>
                </a:moveTo>
                <a:lnTo>
                  <a:pt x="693988" y="195134"/>
                </a:lnTo>
                <a:lnTo>
                  <a:pt x="775069" y="195134"/>
                </a:lnTo>
                <a:lnTo>
                  <a:pt x="855924" y="195134"/>
                </a:lnTo>
                <a:lnTo>
                  <a:pt x="775069" y="114452"/>
                </a:lnTo>
                <a:lnTo>
                  <a:pt x="694441" y="33316"/>
                </a:lnTo>
                <a:close/>
                <a:moveTo>
                  <a:pt x="201613" y="0"/>
                </a:moveTo>
                <a:lnTo>
                  <a:pt x="714598" y="0"/>
                </a:lnTo>
                <a:lnTo>
                  <a:pt x="881063" y="166805"/>
                </a:lnTo>
                <a:lnTo>
                  <a:pt x="881063" y="1033463"/>
                </a:lnTo>
                <a:lnTo>
                  <a:pt x="739738" y="1033463"/>
                </a:lnTo>
                <a:lnTo>
                  <a:pt x="739738" y="337235"/>
                </a:lnTo>
                <a:lnTo>
                  <a:pt x="573272" y="170657"/>
                </a:lnTo>
                <a:lnTo>
                  <a:pt x="201613" y="170657"/>
                </a:lnTo>
                <a:lnTo>
                  <a:pt x="201613" y="0"/>
                </a:lnTo>
                <a:close/>
              </a:path>
            </a:pathLst>
          </a:custGeom>
          <a:solidFill>
            <a:srgbClr val="4B5C75"/>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7" name="文本框 16"/>
          <p:cNvSpPr txBox="1"/>
          <p:nvPr/>
        </p:nvSpPr>
        <p:spPr>
          <a:xfrm>
            <a:off x="4201154" y="1867545"/>
            <a:ext cx="7670548" cy="2861310"/>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开发了一种新的数据驱动计算框架，以协助新材料系统的设计和建模结构。 所提出的框架集成了三个一般步骤：</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（1）实验设计，其中输入变量描述材料几何（微观结构），相性质和外部条件取样; </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（2）有效的计算分析每个设计样本，从而</a:t>
            </a:r>
            <a:r>
              <a:rPr lang="zh-CN" altLang="en-US" sz="2000" dirty="0">
                <a:latin typeface="微软雅黑" panose="020B0503020204020204" pitchFamily="34" charset="-122"/>
                <a:ea typeface="微软雅黑" panose="020B0503020204020204" pitchFamily="34" charset="-122"/>
              </a:rPr>
              <a:t>创建材料响应数据库; （3）应用于该数据库的机器学习获得新的设计或响应模型。</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1580827"/>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H="1" flipV="1">
            <a:off x="1809042" y="235129"/>
            <a:ext cx="4265" cy="1632417"/>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69987" y="619849"/>
            <a:ext cx="2779395" cy="460375"/>
          </a:xfrm>
          <a:prstGeom prst="rect">
            <a:avLst/>
          </a:prstGeom>
          <a:noFill/>
        </p:spPr>
        <p:txBody>
          <a:bodyPr wrap="none" rtlCol="0">
            <a:spAutoFit/>
          </a:bodyPr>
          <a:lstStyle/>
          <a:p>
            <a:r>
              <a:rPr lang="en-US" altLang="zh-CN" sz="2400" b="1" dirty="0" smtClean="0">
                <a:latin typeface="微软雅黑" panose="020B0503020204020204" pitchFamily="34" charset="-122"/>
                <a:ea typeface="微软雅黑" panose="020B0503020204020204" pitchFamily="34" charset="-122"/>
              </a:rPr>
              <a:t>1.1</a:t>
            </a:r>
            <a:r>
              <a:rPr lang="zh-CN" altLang="en-US" sz="2400" b="1" dirty="0" smtClean="0">
                <a:latin typeface="微软雅黑" panose="020B0503020204020204" pitchFamily="34" charset="-122"/>
                <a:ea typeface="微软雅黑" panose="020B0503020204020204" pitchFamily="34" charset="-122"/>
              </a:rPr>
              <a:t>论文摘要与背景</a:t>
            </a:r>
            <a:endParaRPr lang="zh-CN" altLang="en-US" sz="2400" b="1" dirty="0" smtClean="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2069987" y="1224290"/>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069987" y="626949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sp>
        <p:nvSpPr>
          <p:cNvPr id="16" name="KSO_Shape"/>
          <p:cNvSpPr/>
          <p:nvPr/>
        </p:nvSpPr>
        <p:spPr bwMode="auto">
          <a:xfrm>
            <a:off x="2175141" y="2115517"/>
            <a:ext cx="1823422" cy="2856621"/>
          </a:xfrm>
          <a:custGeom>
            <a:avLst/>
            <a:gdLst>
              <a:gd name="T0" fmla="*/ 86224 w 881063"/>
              <a:gd name="T1" fmla="*/ 1689435 h 1247776"/>
              <a:gd name="T2" fmla="*/ 87955 w 881063"/>
              <a:gd name="T3" fmla="*/ 1725075 h 1247776"/>
              <a:gd name="T4" fmla="*/ 933227 w 881063"/>
              <a:gd name="T5" fmla="*/ 1733725 h 1247776"/>
              <a:gd name="T6" fmla="*/ 946386 w 881063"/>
              <a:gd name="T7" fmla="*/ 1720922 h 1247776"/>
              <a:gd name="T8" fmla="*/ 944655 w 881063"/>
              <a:gd name="T9" fmla="*/ 1685284 h 1247776"/>
              <a:gd name="T10" fmla="*/ 99382 w 881063"/>
              <a:gd name="T11" fmla="*/ 1676980 h 1247776"/>
              <a:gd name="T12" fmla="*/ 87955 w 881063"/>
              <a:gd name="T13" fmla="*/ 1572831 h 1247776"/>
              <a:gd name="T14" fmla="*/ 86224 w 881063"/>
              <a:gd name="T15" fmla="*/ 1608124 h 1247776"/>
              <a:gd name="T16" fmla="*/ 99382 w 881063"/>
              <a:gd name="T17" fmla="*/ 1620580 h 1247776"/>
              <a:gd name="T18" fmla="*/ 944655 w 881063"/>
              <a:gd name="T19" fmla="*/ 1612622 h 1247776"/>
              <a:gd name="T20" fmla="*/ 946386 w 881063"/>
              <a:gd name="T21" fmla="*/ 1576637 h 1247776"/>
              <a:gd name="T22" fmla="*/ 933227 w 881063"/>
              <a:gd name="T23" fmla="*/ 1564527 h 1247776"/>
              <a:gd name="T24" fmla="*/ 85877 w 881063"/>
              <a:gd name="T25" fmla="*/ 1452074 h 1247776"/>
              <a:gd name="T26" fmla="*/ 84493 w 881063"/>
              <a:gd name="T27" fmla="*/ 1488058 h 1247776"/>
              <a:gd name="T28" fmla="*/ 540891 w 881063"/>
              <a:gd name="T29" fmla="*/ 1500168 h 1247776"/>
              <a:gd name="T30" fmla="*/ 548856 w 881063"/>
              <a:gd name="T31" fmla="*/ 1482868 h 1247776"/>
              <a:gd name="T32" fmla="*/ 545739 w 881063"/>
              <a:gd name="T33" fmla="*/ 1448613 h 1247776"/>
              <a:gd name="T34" fmla="*/ 97997 w 881063"/>
              <a:gd name="T35" fmla="*/ 1328202 h 1247776"/>
              <a:gd name="T36" fmla="*/ 84493 w 881063"/>
              <a:gd name="T37" fmla="*/ 1345503 h 1247776"/>
              <a:gd name="T38" fmla="*/ 90378 w 881063"/>
              <a:gd name="T39" fmla="*/ 1379758 h 1247776"/>
              <a:gd name="T40" fmla="*/ 934613 w 881063"/>
              <a:gd name="T41" fmla="*/ 1384602 h 1247776"/>
              <a:gd name="T42" fmla="*/ 948117 w 881063"/>
              <a:gd name="T43" fmla="*/ 1367301 h 1247776"/>
              <a:gd name="T44" fmla="*/ 942230 w 881063"/>
              <a:gd name="T45" fmla="*/ 1333046 h 1247776"/>
              <a:gd name="T46" fmla="*/ 97997 w 881063"/>
              <a:gd name="T47" fmla="*/ 1328202 h 1247776"/>
              <a:gd name="T48" fmla="*/ 87955 w 881063"/>
              <a:gd name="T49" fmla="*/ 1224052 h 1247776"/>
              <a:gd name="T50" fmla="*/ 86224 w 881063"/>
              <a:gd name="T51" fmla="*/ 1259692 h 1247776"/>
              <a:gd name="T52" fmla="*/ 99382 w 881063"/>
              <a:gd name="T53" fmla="*/ 1272149 h 1247776"/>
              <a:gd name="T54" fmla="*/ 944655 w 881063"/>
              <a:gd name="T55" fmla="*/ 1263843 h 1247776"/>
              <a:gd name="T56" fmla="*/ 946386 w 881063"/>
              <a:gd name="T57" fmla="*/ 1227859 h 1247776"/>
              <a:gd name="T58" fmla="*/ 933227 w 881063"/>
              <a:gd name="T59" fmla="*/ 1215402 h 1247776"/>
              <a:gd name="T60" fmla="*/ 87955 w 881063"/>
              <a:gd name="T61" fmla="*/ 1111254 h 1247776"/>
              <a:gd name="T62" fmla="*/ 86224 w 881063"/>
              <a:gd name="T63" fmla="*/ 1146892 h 1247776"/>
              <a:gd name="T64" fmla="*/ 99382 w 881063"/>
              <a:gd name="T65" fmla="*/ 1159349 h 1247776"/>
              <a:gd name="T66" fmla="*/ 944655 w 881063"/>
              <a:gd name="T67" fmla="*/ 1151045 h 1247776"/>
              <a:gd name="T68" fmla="*/ 946386 w 881063"/>
              <a:gd name="T69" fmla="*/ 1115405 h 1247776"/>
              <a:gd name="T70" fmla="*/ 933227 w 881063"/>
              <a:gd name="T71" fmla="*/ 1102949 h 1247776"/>
              <a:gd name="T72" fmla="*/ 90378 w 881063"/>
              <a:gd name="T73" fmla="*/ 1006066 h 1247776"/>
              <a:gd name="T74" fmla="*/ 84493 w 881063"/>
              <a:gd name="T75" fmla="*/ 1040668 h 1247776"/>
              <a:gd name="T76" fmla="*/ 97997 w 881063"/>
              <a:gd name="T77" fmla="*/ 1057622 h 1247776"/>
              <a:gd name="T78" fmla="*/ 942230 w 881063"/>
              <a:gd name="T79" fmla="*/ 1053124 h 1247776"/>
              <a:gd name="T80" fmla="*/ 948117 w 881063"/>
              <a:gd name="T81" fmla="*/ 1018523 h 1247776"/>
              <a:gd name="T82" fmla="*/ 934613 w 881063"/>
              <a:gd name="T83" fmla="*/ 1001569 h 1247776"/>
              <a:gd name="T84" fmla="*/ 94881 w 881063"/>
              <a:gd name="T85" fmla="*/ 889807 h 1247776"/>
              <a:gd name="T86" fmla="*/ 83454 w 881063"/>
              <a:gd name="T87" fmla="*/ 916796 h 1247776"/>
              <a:gd name="T88" fmla="*/ 94881 w 881063"/>
              <a:gd name="T89" fmla="*/ 943786 h 1247776"/>
              <a:gd name="T90" fmla="*/ 937729 w 881063"/>
              <a:gd name="T91" fmla="*/ 943786 h 1247776"/>
              <a:gd name="T92" fmla="*/ 949503 w 881063"/>
              <a:gd name="T93" fmla="*/ 916796 h 1247776"/>
              <a:gd name="T94" fmla="*/ 937729 w 881063"/>
              <a:gd name="T95" fmla="*/ 889807 h 1247776"/>
              <a:gd name="T96" fmla="*/ 96266 w 881063"/>
              <a:gd name="T97" fmla="*/ 776662 h 1247776"/>
              <a:gd name="T98" fmla="*/ 83454 w 881063"/>
              <a:gd name="T99" fmla="*/ 798460 h 1247776"/>
              <a:gd name="T100" fmla="*/ 93149 w 881063"/>
              <a:gd name="T101" fmla="*/ 829947 h 1247776"/>
              <a:gd name="T102" fmla="*/ 936344 w 881063"/>
              <a:gd name="T103" fmla="*/ 831677 h 1247776"/>
              <a:gd name="T104" fmla="*/ 949156 w 881063"/>
              <a:gd name="T105" fmla="*/ 809879 h 1247776"/>
              <a:gd name="T106" fmla="*/ 939460 w 881063"/>
              <a:gd name="T107" fmla="*/ 778047 h 1247776"/>
              <a:gd name="T108" fmla="*/ 86916 w 881063"/>
              <a:gd name="T109" fmla="*/ 659711 h 1247776"/>
              <a:gd name="T110" fmla="*/ 84493 w 881063"/>
              <a:gd name="T111" fmla="*/ 707461 h 1247776"/>
              <a:gd name="T112" fmla="*/ 321002 w 881063"/>
              <a:gd name="T113" fmla="*/ 715764 h 1247776"/>
              <a:gd name="T114" fmla="*/ 324466 w 881063"/>
              <a:gd name="T115" fmla="*/ 676665 h 1247776"/>
              <a:gd name="T116" fmla="*/ 87608 w 881063"/>
              <a:gd name="T117" fmla="*/ 659364 h 1247776"/>
              <a:gd name="T118" fmla="*/ 753161 w 881063"/>
              <a:gd name="T119" fmla="*/ 378059 h 1247776"/>
              <a:gd name="T120" fmla="*/ 1061055 w 881063"/>
              <a:gd name="T121" fmla="*/ 50864 h 1247776"/>
              <a:gd name="T122" fmla="*/ 1091854 w 881063"/>
              <a:gd name="T123" fmla="*/ 0 h 1247776"/>
              <a:gd name="T124" fmla="*/ 308050 w 881063"/>
              <a:gd name="T125" fmla="*/ 0 h 12477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81063" h="1247776">
                <a:moveTo>
                  <a:pt x="64137" y="1098423"/>
                </a:moveTo>
                <a:lnTo>
                  <a:pt x="63004" y="1098649"/>
                </a:lnTo>
                <a:lnTo>
                  <a:pt x="62098" y="1099102"/>
                </a:lnTo>
                <a:lnTo>
                  <a:pt x="60964" y="1100009"/>
                </a:lnTo>
                <a:lnTo>
                  <a:pt x="59151" y="1101369"/>
                </a:lnTo>
                <a:lnTo>
                  <a:pt x="57565" y="1103862"/>
                </a:lnTo>
                <a:lnTo>
                  <a:pt x="56432" y="1106581"/>
                </a:lnTo>
                <a:lnTo>
                  <a:pt x="55299" y="1109754"/>
                </a:lnTo>
                <a:lnTo>
                  <a:pt x="54619" y="1113154"/>
                </a:lnTo>
                <a:lnTo>
                  <a:pt x="54619" y="1116780"/>
                </a:lnTo>
                <a:lnTo>
                  <a:pt x="54619" y="1120633"/>
                </a:lnTo>
                <a:lnTo>
                  <a:pt x="55299" y="1124032"/>
                </a:lnTo>
                <a:lnTo>
                  <a:pt x="56432" y="1127205"/>
                </a:lnTo>
                <a:lnTo>
                  <a:pt x="57565" y="1129925"/>
                </a:lnTo>
                <a:lnTo>
                  <a:pt x="59151" y="1132191"/>
                </a:lnTo>
                <a:lnTo>
                  <a:pt x="60964" y="1134005"/>
                </a:lnTo>
                <a:lnTo>
                  <a:pt x="62098" y="1134458"/>
                </a:lnTo>
                <a:lnTo>
                  <a:pt x="63004" y="1134911"/>
                </a:lnTo>
                <a:lnTo>
                  <a:pt x="64137" y="1135138"/>
                </a:lnTo>
                <a:lnTo>
                  <a:pt x="65044" y="1135591"/>
                </a:lnTo>
                <a:lnTo>
                  <a:pt x="610780" y="1135591"/>
                </a:lnTo>
                <a:lnTo>
                  <a:pt x="611687" y="1135138"/>
                </a:lnTo>
                <a:lnTo>
                  <a:pt x="612820" y="1134911"/>
                </a:lnTo>
                <a:lnTo>
                  <a:pt x="613726" y="1134458"/>
                </a:lnTo>
                <a:lnTo>
                  <a:pt x="614859" y="1134005"/>
                </a:lnTo>
                <a:lnTo>
                  <a:pt x="616672" y="1132191"/>
                </a:lnTo>
                <a:lnTo>
                  <a:pt x="618259" y="1129925"/>
                </a:lnTo>
                <a:lnTo>
                  <a:pt x="619392" y="1127205"/>
                </a:lnTo>
                <a:lnTo>
                  <a:pt x="620525" y="1124032"/>
                </a:lnTo>
                <a:lnTo>
                  <a:pt x="621205" y="1120633"/>
                </a:lnTo>
                <a:lnTo>
                  <a:pt x="621432" y="1116780"/>
                </a:lnTo>
                <a:lnTo>
                  <a:pt x="621205" y="1113154"/>
                </a:lnTo>
                <a:lnTo>
                  <a:pt x="620525" y="1109754"/>
                </a:lnTo>
                <a:lnTo>
                  <a:pt x="619392" y="1106581"/>
                </a:lnTo>
                <a:lnTo>
                  <a:pt x="618259" y="1103862"/>
                </a:lnTo>
                <a:lnTo>
                  <a:pt x="616672" y="1101369"/>
                </a:lnTo>
                <a:lnTo>
                  <a:pt x="614859" y="1100009"/>
                </a:lnTo>
                <a:lnTo>
                  <a:pt x="613726" y="1099102"/>
                </a:lnTo>
                <a:lnTo>
                  <a:pt x="612820" y="1098649"/>
                </a:lnTo>
                <a:lnTo>
                  <a:pt x="611687" y="1098423"/>
                </a:lnTo>
                <a:lnTo>
                  <a:pt x="610780" y="1098423"/>
                </a:lnTo>
                <a:lnTo>
                  <a:pt x="65044" y="1098423"/>
                </a:lnTo>
                <a:lnTo>
                  <a:pt x="64137" y="1098423"/>
                </a:lnTo>
                <a:close/>
                <a:moveTo>
                  <a:pt x="64137" y="1024766"/>
                </a:moveTo>
                <a:lnTo>
                  <a:pt x="63004" y="1024992"/>
                </a:lnTo>
                <a:lnTo>
                  <a:pt x="62098" y="1025446"/>
                </a:lnTo>
                <a:lnTo>
                  <a:pt x="60964" y="1026125"/>
                </a:lnTo>
                <a:lnTo>
                  <a:pt x="59151" y="1027712"/>
                </a:lnTo>
                <a:lnTo>
                  <a:pt x="57565" y="1030205"/>
                </a:lnTo>
                <a:lnTo>
                  <a:pt x="56432" y="1032698"/>
                </a:lnTo>
                <a:lnTo>
                  <a:pt x="55299" y="1035644"/>
                </a:lnTo>
                <a:lnTo>
                  <a:pt x="54619" y="1039270"/>
                </a:lnTo>
                <a:lnTo>
                  <a:pt x="54619" y="1043123"/>
                </a:lnTo>
                <a:lnTo>
                  <a:pt x="54619" y="1046749"/>
                </a:lnTo>
                <a:lnTo>
                  <a:pt x="55299" y="1050376"/>
                </a:lnTo>
                <a:lnTo>
                  <a:pt x="56432" y="1053322"/>
                </a:lnTo>
                <a:lnTo>
                  <a:pt x="57565" y="1056268"/>
                </a:lnTo>
                <a:lnTo>
                  <a:pt x="59151" y="1058535"/>
                </a:lnTo>
                <a:lnTo>
                  <a:pt x="60964" y="1060121"/>
                </a:lnTo>
                <a:lnTo>
                  <a:pt x="62098" y="1060801"/>
                </a:lnTo>
                <a:lnTo>
                  <a:pt x="63004" y="1061028"/>
                </a:lnTo>
                <a:lnTo>
                  <a:pt x="64137" y="1061481"/>
                </a:lnTo>
                <a:lnTo>
                  <a:pt x="65044" y="1061481"/>
                </a:lnTo>
                <a:lnTo>
                  <a:pt x="610780" y="1061481"/>
                </a:lnTo>
                <a:lnTo>
                  <a:pt x="611687" y="1061481"/>
                </a:lnTo>
                <a:lnTo>
                  <a:pt x="612820" y="1061028"/>
                </a:lnTo>
                <a:lnTo>
                  <a:pt x="613726" y="1060801"/>
                </a:lnTo>
                <a:lnTo>
                  <a:pt x="614859" y="1060121"/>
                </a:lnTo>
                <a:lnTo>
                  <a:pt x="616672" y="1058535"/>
                </a:lnTo>
                <a:lnTo>
                  <a:pt x="618259" y="1056268"/>
                </a:lnTo>
                <a:lnTo>
                  <a:pt x="619392" y="1053322"/>
                </a:lnTo>
                <a:lnTo>
                  <a:pt x="620525" y="1050376"/>
                </a:lnTo>
                <a:lnTo>
                  <a:pt x="621205" y="1046749"/>
                </a:lnTo>
                <a:lnTo>
                  <a:pt x="621432" y="1043123"/>
                </a:lnTo>
                <a:lnTo>
                  <a:pt x="621205" y="1039270"/>
                </a:lnTo>
                <a:lnTo>
                  <a:pt x="620525" y="1035644"/>
                </a:lnTo>
                <a:lnTo>
                  <a:pt x="619392" y="1032698"/>
                </a:lnTo>
                <a:lnTo>
                  <a:pt x="618259" y="1030205"/>
                </a:lnTo>
                <a:lnTo>
                  <a:pt x="616672" y="1027712"/>
                </a:lnTo>
                <a:lnTo>
                  <a:pt x="614859" y="1026125"/>
                </a:lnTo>
                <a:lnTo>
                  <a:pt x="613726" y="1025446"/>
                </a:lnTo>
                <a:lnTo>
                  <a:pt x="612820" y="1024992"/>
                </a:lnTo>
                <a:lnTo>
                  <a:pt x="611687" y="1024766"/>
                </a:lnTo>
                <a:lnTo>
                  <a:pt x="610780" y="1024766"/>
                </a:lnTo>
                <a:lnTo>
                  <a:pt x="65044" y="1024766"/>
                </a:lnTo>
                <a:lnTo>
                  <a:pt x="64137" y="1024766"/>
                </a:lnTo>
                <a:close/>
                <a:moveTo>
                  <a:pt x="59831" y="945669"/>
                </a:moveTo>
                <a:lnTo>
                  <a:pt x="59151" y="946349"/>
                </a:lnTo>
                <a:lnTo>
                  <a:pt x="58018" y="947256"/>
                </a:lnTo>
                <a:lnTo>
                  <a:pt x="57112" y="948842"/>
                </a:lnTo>
                <a:lnTo>
                  <a:pt x="56205" y="951109"/>
                </a:lnTo>
                <a:lnTo>
                  <a:pt x="55299" y="953828"/>
                </a:lnTo>
                <a:lnTo>
                  <a:pt x="54845" y="957001"/>
                </a:lnTo>
                <a:lnTo>
                  <a:pt x="54619" y="960627"/>
                </a:lnTo>
                <a:lnTo>
                  <a:pt x="54619" y="964254"/>
                </a:lnTo>
                <a:lnTo>
                  <a:pt x="54619" y="967880"/>
                </a:lnTo>
                <a:lnTo>
                  <a:pt x="54845" y="971279"/>
                </a:lnTo>
                <a:lnTo>
                  <a:pt x="55299" y="974679"/>
                </a:lnTo>
                <a:lnTo>
                  <a:pt x="56205" y="977172"/>
                </a:lnTo>
                <a:lnTo>
                  <a:pt x="57112" y="979438"/>
                </a:lnTo>
                <a:lnTo>
                  <a:pt x="58018" y="981251"/>
                </a:lnTo>
                <a:lnTo>
                  <a:pt x="59151" y="982385"/>
                </a:lnTo>
                <a:lnTo>
                  <a:pt x="59831" y="982611"/>
                </a:lnTo>
                <a:lnTo>
                  <a:pt x="60285" y="982611"/>
                </a:lnTo>
                <a:lnTo>
                  <a:pt x="354003" y="982611"/>
                </a:lnTo>
                <a:lnTo>
                  <a:pt x="354456" y="982611"/>
                </a:lnTo>
                <a:lnTo>
                  <a:pt x="355136" y="982385"/>
                </a:lnTo>
                <a:lnTo>
                  <a:pt x="356270" y="981251"/>
                </a:lnTo>
                <a:lnTo>
                  <a:pt x="357176" y="979438"/>
                </a:lnTo>
                <a:lnTo>
                  <a:pt x="358083" y="977172"/>
                </a:lnTo>
                <a:lnTo>
                  <a:pt x="358536" y="974679"/>
                </a:lnTo>
                <a:lnTo>
                  <a:pt x="359216" y="971279"/>
                </a:lnTo>
                <a:lnTo>
                  <a:pt x="359669" y="967880"/>
                </a:lnTo>
                <a:lnTo>
                  <a:pt x="359669" y="964254"/>
                </a:lnTo>
                <a:lnTo>
                  <a:pt x="359669" y="960627"/>
                </a:lnTo>
                <a:lnTo>
                  <a:pt x="359216" y="957001"/>
                </a:lnTo>
                <a:lnTo>
                  <a:pt x="358536" y="953828"/>
                </a:lnTo>
                <a:lnTo>
                  <a:pt x="358083" y="951109"/>
                </a:lnTo>
                <a:lnTo>
                  <a:pt x="357176" y="948842"/>
                </a:lnTo>
                <a:lnTo>
                  <a:pt x="356270" y="947256"/>
                </a:lnTo>
                <a:lnTo>
                  <a:pt x="355136" y="946349"/>
                </a:lnTo>
                <a:lnTo>
                  <a:pt x="354456" y="945669"/>
                </a:lnTo>
                <a:lnTo>
                  <a:pt x="354003" y="945669"/>
                </a:lnTo>
                <a:lnTo>
                  <a:pt x="60285" y="945669"/>
                </a:lnTo>
                <a:lnTo>
                  <a:pt x="59831" y="945669"/>
                </a:lnTo>
                <a:close/>
                <a:moveTo>
                  <a:pt x="64137" y="869973"/>
                </a:moveTo>
                <a:lnTo>
                  <a:pt x="63004" y="870426"/>
                </a:lnTo>
                <a:lnTo>
                  <a:pt x="62098" y="870879"/>
                </a:lnTo>
                <a:lnTo>
                  <a:pt x="60964" y="871559"/>
                </a:lnTo>
                <a:lnTo>
                  <a:pt x="59151" y="873146"/>
                </a:lnTo>
                <a:lnTo>
                  <a:pt x="57565" y="875412"/>
                </a:lnTo>
                <a:lnTo>
                  <a:pt x="56432" y="878132"/>
                </a:lnTo>
                <a:lnTo>
                  <a:pt x="55299" y="881305"/>
                </a:lnTo>
                <a:lnTo>
                  <a:pt x="54619" y="884931"/>
                </a:lnTo>
                <a:lnTo>
                  <a:pt x="54619" y="888330"/>
                </a:lnTo>
                <a:lnTo>
                  <a:pt x="54619" y="892183"/>
                </a:lnTo>
                <a:lnTo>
                  <a:pt x="55299" y="895583"/>
                </a:lnTo>
                <a:lnTo>
                  <a:pt x="56432" y="898982"/>
                </a:lnTo>
                <a:lnTo>
                  <a:pt x="57565" y="901475"/>
                </a:lnTo>
                <a:lnTo>
                  <a:pt x="59151" y="903742"/>
                </a:lnTo>
                <a:lnTo>
                  <a:pt x="60964" y="905555"/>
                </a:lnTo>
                <a:lnTo>
                  <a:pt x="62098" y="906008"/>
                </a:lnTo>
                <a:lnTo>
                  <a:pt x="63004" y="906688"/>
                </a:lnTo>
                <a:lnTo>
                  <a:pt x="64137" y="906915"/>
                </a:lnTo>
                <a:lnTo>
                  <a:pt x="65044" y="906915"/>
                </a:lnTo>
                <a:lnTo>
                  <a:pt x="610780" y="906915"/>
                </a:lnTo>
                <a:lnTo>
                  <a:pt x="611687" y="906915"/>
                </a:lnTo>
                <a:lnTo>
                  <a:pt x="612820" y="906688"/>
                </a:lnTo>
                <a:lnTo>
                  <a:pt x="613726" y="906008"/>
                </a:lnTo>
                <a:lnTo>
                  <a:pt x="614859" y="905555"/>
                </a:lnTo>
                <a:lnTo>
                  <a:pt x="616672" y="903742"/>
                </a:lnTo>
                <a:lnTo>
                  <a:pt x="618259" y="901475"/>
                </a:lnTo>
                <a:lnTo>
                  <a:pt x="619392" y="898982"/>
                </a:lnTo>
                <a:lnTo>
                  <a:pt x="620525" y="895583"/>
                </a:lnTo>
                <a:lnTo>
                  <a:pt x="621205" y="892183"/>
                </a:lnTo>
                <a:lnTo>
                  <a:pt x="621432" y="888330"/>
                </a:lnTo>
                <a:lnTo>
                  <a:pt x="621205" y="884931"/>
                </a:lnTo>
                <a:lnTo>
                  <a:pt x="620525" y="881305"/>
                </a:lnTo>
                <a:lnTo>
                  <a:pt x="619392" y="878132"/>
                </a:lnTo>
                <a:lnTo>
                  <a:pt x="618259" y="875412"/>
                </a:lnTo>
                <a:lnTo>
                  <a:pt x="616672" y="873146"/>
                </a:lnTo>
                <a:lnTo>
                  <a:pt x="614859" y="871559"/>
                </a:lnTo>
                <a:lnTo>
                  <a:pt x="613726" y="870879"/>
                </a:lnTo>
                <a:lnTo>
                  <a:pt x="612820" y="870426"/>
                </a:lnTo>
                <a:lnTo>
                  <a:pt x="611687" y="869973"/>
                </a:lnTo>
                <a:lnTo>
                  <a:pt x="610780" y="869973"/>
                </a:lnTo>
                <a:lnTo>
                  <a:pt x="65044" y="869973"/>
                </a:lnTo>
                <a:lnTo>
                  <a:pt x="64137" y="869973"/>
                </a:lnTo>
                <a:close/>
                <a:moveTo>
                  <a:pt x="65044" y="796089"/>
                </a:moveTo>
                <a:lnTo>
                  <a:pt x="64137" y="796316"/>
                </a:lnTo>
                <a:lnTo>
                  <a:pt x="63004" y="796543"/>
                </a:lnTo>
                <a:lnTo>
                  <a:pt x="62098" y="797222"/>
                </a:lnTo>
                <a:lnTo>
                  <a:pt x="60964" y="797676"/>
                </a:lnTo>
                <a:lnTo>
                  <a:pt x="59151" y="799489"/>
                </a:lnTo>
                <a:lnTo>
                  <a:pt x="57565" y="801755"/>
                </a:lnTo>
                <a:lnTo>
                  <a:pt x="56432" y="804248"/>
                </a:lnTo>
                <a:lnTo>
                  <a:pt x="55299" y="807648"/>
                </a:lnTo>
                <a:lnTo>
                  <a:pt x="54619" y="811047"/>
                </a:lnTo>
                <a:lnTo>
                  <a:pt x="54619" y="814674"/>
                </a:lnTo>
                <a:lnTo>
                  <a:pt x="54619" y="818300"/>
                </a:lnTo>
                <a:lnTo>
                  <a:pt x="55299" y="821926"/>
                </a:lnTo>
                <a:lnTo>
                  <a:pt x="56432" y="825099"/>
                </a:lnTo>
                <a:lnTo>
                  <a:pt x="57565" y="827818"/>
                </a:lnTo>
                <a:lnTo>
                  <a:pt x="59151" y="829858"/>
                </a:lnTo>
                <a:lnTo>
                  <a:pt x="60964" y="831671"/>
                </a:lnTo>
                <a:lnTo>
                  <a:pt x="62098" y="832125"/>
                </a:lnTo>
                <a:lnTo>
                  <a:pt x="63004" y="832578"/>
                </a:lnTo>
                <a:lnTo>
                  <a:pt x="64137" y="833031"/>
                </a:lnTo>
                <a:lnTo>
                  <a:pt x="65044" y="833258"/>
                </a:lnTo>
                <a:lnTo>
                  <a:pt x="610780" y="833258"/>
                </a:lnTo>
                <a:lnTo>
                  <a:pt x="611687" y="833031"/>
                </a:lnTo>
                <a:lnTo>
                  <a:pt x="612820" y="832578"/>
                </a:lnTo>
                <a:lnTo>
                  <a:pt x="613726" y="832125"/>
                </a:lnTo>
                <a:lnTo>
                  <a:pt x="614859" y="831671"/>
                </a:lnTo>
                <a:lnTo>
                  <a:pt x="616672" y="829858"/>
                </a:lnTo>
                <a:lnTo>
                  <a:pt x="618259" y="827818"/>
                </a:lnTo>
                <a:lnTo>
                  <a:pt x="619392" y="825099"/>
                </a:lnTo>
                <a:lnTo>
                  <a:pt x="620525" y="821926"/>
                </a:lnTo>
                <a:lnTo>
                  <a:pt x="621205" y="818300"/>
                </a:lnTo>
                <a:lnTo>
                  <a:pt x="621432" y="814674"/>
                </a:lnTo>
                <a:lnTo>
                  <a:pt x="621205" y="811047"/>
                </a:lnTo>
                <a:lnTo>
                  <a:pt x="620525" y="807648"/>
                </a:lnTo>
                <a:lnTo>
                  <a:pt x="619392" y="804248"/>
                </a:lnTo>
                <a:lnTo>
                  <a:pt x="618259" y="801755"/>
                </a:lnTo>
                <a:lnTo>
                  <a:pt x="616672" y="799489"/>
                </a:lnTo>
                <a:lnTo>
                  <a:pt x="614859" y="797676"/>
                </a:lnTo>
                <a:lnTo>
                  <a:pt x="613726" y="797222"/>
                </a:lnTo>
                <a:lnTo>
                  <a:pt x="612820" y="796543"/>
                </a:lnTo>
                <a:lnTo>
                  <a:pt x="611687" y="796316"/>
                </a:lnTo>
                <a:lnTo>
                  <a:pt x="610780" y="796089"/>
                </a:lnTo>
                <a:lnTo>
                  <a:pt x="65044" y="796089"/>
                </a:lnTo>
                <a:close/>
                <a:moveTo>
                  <a:pt x="64137" y="722432"/>
                </a:moveTo>
                <a:lnTo>
                  <a:pt x="63004" y="722659"/>
                </a:lnTo>
                <a:lnTo>
                  <a:pt x="62098" y="723339"/>
                </a:lnTo>
                <a:lnTo>
                  <a:pt x="60964" y="724019"/>
                </a:lnTo>
                <a:lnTo>
                  <a:pt x="59151" y="725605"/>
                </a:lnTo>
                <a:lnTo>
                  <a:pt x="57565" y="727872"/>
                </a:lnTo>
                <a:lnTo>
                  <a:pt x="56432" y="730591"/>
                </a:lnTo>
                <a:lnTo>
                  <a:pt x="55299" y="733764"/>
                </a:lnTo>
                <a:lnTo>
                  <a:pt x="54619" y="736937"/>
                </a:lnTo>
                <a:lnTo>
                  <a:pt x="54619" y="740790"/>
                </a:lnTo>
                <a:lnTo>
                  <a:pt x="54619" y="744416"/>
                </a:lnTo>
                <a:lnTo>
                  <a:pt x="55299" y="748042"/>
                </a:lnTo>
                <a:lnTo>
                  <a:pt x="56432" y="751215"/>
                </a:lnTo>
                <a:lnTo>
                  <a:pt x="57565" y="753935"/>
                </a:lnTo>
                <a:lnTo>
                  <a:pt x="59151" y="756201"/>
                </a:lnTo>
                <a:lnTo>
                  <a:pt x="60964" y="757788"/>
                </a:lnTo>
                <a:lnTo>
                  <a:pt x="62098" y="758468"/>
                </a:lnTo>
                <a:lnTo>
                  <a:pt x="63004" y="758921"/>
                </a:lnTo>
                <a:lnTo>
                  <a:pt x="64137" y="759374"/>
                </a:lnTo>
                <a:lnTo>
                  <a:pt x="65044" y="759374"/>
                </a:lnTo>
                <a:lnTo>
                  <a:pt x="610780" y="759374"/>
                </a:lnTo>
                <a:lnTo>
                  <a:pt x="611687" y="759374"/>
                </a:lnTo>
                <a:lnTo>
                  <a:pt x="612820" y="758921"/>
                </a:lnTo>
                <a:lnTo>
                  <a:pt x="613726" y="758468"/>
                </a:lnTo>
                <a:lnTo>
                  <a:pt x="614859" y="757788"/>
                </a:lnTo>
                <a:lnTo>
                  <a:pt x="616672" y="756201"/>
                </a:lnTo>
                <a:lnTo>
                  <a:pt x="618259" y="753935"/>
                </a:lnTo>
                <a:lnTo>
                  <a:pt x="619392" y="751215"/>
                </a:lnTo>
                <a:lnTo>
                  <a:pt x="620525" y="748042"/>
                </a:lnTo>
                <a:lnTo>
                  <a:pt x="621205" y="744416"/>
                </a:lnTo>
                <a:lnTo>
                  <a:pt x="621432" y="740790"/>
                </a:lnTo>
                <a:lnTo>
                  <a:pt x="621205" y="736937"/>
                </a:lnTo>
                <a:lnTo>
                  <a:pt x="620525" y="733764"/>
                </a:lnTo>
                <a:lnTo>
                  <a:pt x="619392" y="730591"/>
                </a:lnTo>
                <a:lnTo>
                  <a:pt x="618259" y="727872"/>
                </a:lnTo>
                <a:lnTo>
                  <a:pt x="616672" y="725605"/>
                </a:lnTo>
                <a:lnTo>
                  <a:pt x="614859" y="724019"/>
                </a:lnTo>
                <a:lnTo>
                  <a:pt x="613726" y="723339"/>
                </a:lnTo>
                <a:lnTo>
                  <a:pt x="612820" y="722659"/>
                </a:lnTo>
                <a:lnTo>
                  <a:pt x="611687" y="722432"/>
                </a:lnTo>
                <a:lnTo>
                  <a:pt x="610780" y="722432"/>
                </a:lnTo>
                <a:lnTo>
                  <a:pt x="65044" y="722432"/>
                </a:lnTo>
                <a:lnTo>
                  <a:pt x="64137" y="722432"/>
                </a:lnTo>
                <a:close/>
                <a:moveTo>
                  <a:pt x="64137" y="656028"/>
                </a:moveTo>
                <a:lnTo>
                  <a:pt x="63004" y="656254"/>
                </a:lnTo>
                <a:lnTo>
                  <a:pt x="62098" y="656708"/>
                </a:lnTo>
                <a:lnTo>
                  <a:pt x="60964" y="657614"/>
                </a:lnTo>
                <a:lnTo>
                  <a:pt x="59151" y="658974"/>
                </a:lnTo>
                <a:lnTo>
                  <a:pt x="57565" y="661240"/>
                </a:lnTo>
                <a:lnTo>
                  <a:pt x="56432" y="664187"/>
                </a:lnTo>
                <a:lnTo>
                  <a:pt x="55299" y="667133"/>
                </a:lnTo>
                <a:lnTo>
                  <a:pt x="54619" y="670533"/>
                </a:lnTo>
                <a:lnTo>
                  <a:pt x="54619" y="674385"/>
                </a:lnTo>
                <a:lnTo>
                  <a:pt x="54619" y="678012"/>
                </a:lnTo>
                <a:lnTo>
                  <a:pt x="55299" y="681638"/>
                </a:lnTo>
                <a:lnTo>
                  <a:pt x="56432" y="684584"/>
                </a:lnTo>
                <a:lnTo>
                  <a:pt x="57565" y="687530"/>
                </a:lnTo>
                <a:lnTo>
                  <a:pt x="59151" y="689797"/>
                </a:lnTo>
                <a:lnTo>
                  <a:pt x="60964" y="691157"/>
                </a:lnTo>
                <a:lnTo>
                  <a:pt x="62098" y="692063"/>
                </a:lnTo>
                <a:lnTo>
                  <a:pt x="63004" y="692516"/>
                </a:lnTo>
                <a:lnTo>
                  <a:pt x="64137" y="692743"/>
                </a:lnTo>
                <a:lnTo>
                  <a:pt x="65044" y="692743"/>
                </a:lnTo>
                <a:lnTo>
                  <a:pt x="610780" y="692743"/>
                </a:lnTo>
                <a:lnTo>
                  <a:pt x="611687" y="692743"/>
                </a:lnTo>
                <a:lnTo>
                  <a:pt x="612820" y="692516"/>
                </a:lnTo>
                <a:lnTo>
                  <a:pt x="613726" y="692063"/>
                </a:lnTo>
                <a:lnTo>
                  <a:pt x="614859" y="691157"/>
                </a:lnTo>
                <a:lnTo>
                  <a:pt x="616672" y="689797"/>
                </a:lnTo>
                <a:lnTo>
                  <a:pt x="618259" y="687530"/>
                </a:lnTo>
                <a:lnTo>
                  <a:pt x="619392" y="684584"/>
                </a:lnTo>
                <a:lnTo>
                  <a:pt x="620525" y="681638"/>
                </a:lnTo>
                <a:lnTo>
                  <a:pt x="621205" y="678012"/>
                </a:lnTo>
                <a:lnTo>
                  <a:pt x="621432" y="674385"/>
                </a:lnTo>
                <a:lnTo>
                  <a:pt x="621205" y="670533"/>
                </a:lnTo>
                <a:lnTo>
                  <a:pt x="620525" y="667133"/>
                </a:lnTo>
                <a:lnTo>
                  <a:pt x="619392" y="664187"/>
                </a:lnTo>
                <a:lnTo>
                  <a:pt x="618259" y="661240"/>
                </a:lnTo>
                <a:lnTo>
                  <a:pt x="616672" y="658974"/>
                </a:lnTo>
                <a:lnTo>
                  <a:pt x="614859" y="657614"/>
                </a:lnTo>
                <a:lnTo>
                  <a:pt x="613726" y="656708"/>
                </a:lnTo>
                <a:lnTo>
                  <a:pt x="612820" y="656254"/>
                </a:lnTo>
                <a:lnTo>
                  <a:pt x="611687" y="656028"/>
                </a:lnTo>
                <a:lnTo>
                  <a:pt x="610780" y="656028"/>
                </a:lnTo>
                <a:lnTo>
                  <a:pt x="65044" y="656028"/>
                </a:lnTo>
                <a:lnTo>
                  <a:pt x="64137" y="656028"/>
                </a:lnTo>
                <a:close/>
                <a:moveTo>
                  <a:pt x="65044" y="582144"/>
                </a:moveTo>
                <a:lnTo>
                  <a:pt x="64137" y="582371"/>
                </a:lnTo>
                <a:lnTo>
                  <a:pt x="63004" y="582598"/>
                </a:lnTo>
                <a:lnTo>
                  <a:pt x="62098" y="582824"/>
                </a:lnTo>
                <a:lnTo>
                  <a:pt x="60964" y="583504"/>
                </a:lnTo>
                <a:lnTo>
                  <a:pt x="59151" y="585091"/>
                </a:lnTo>
                <a:lnTo>
                  <a:pt x="57565" y="587357"/>
                </a:lnTo>
                <a:lnTo>
                  <a:pt x="56432" y="590303"/>
                </a:lnTo>
                <a:lnTo>
                  <a:pt x="55299" y="593249"/>
                </a:lnTo>
                <a:lnTo>
                  <a:pt x="54619" y="596876"/>
                </a:lnTo>
                <a:lnTo>
                  <a:pt x="54619" y="600502"/>
                </a:lnTo>
                <a:lnTo>
                  <a:pt x="54619" y="604355"/>
                </a:lnTo>
                <a:lnTo>
                  <a:pt x="55299" y="607528"/>
                </a:lnTo>
                <a:lnTo>
                  <a:pt x="56432" y="610927"/>
                </a:lnTo>
                <a:lnTo>
                  <a:pt x="57565" y="613420"/>
                </a:lnTo>
                <a:lnTo>
                  <a:pt x="59151" y="615913"/>
                </a:lnTo>
                <a:lnTo>
                  <a:pt x="60964" y="617500"/>
                </a:lnTo>
                <a:lnTo>
                  <a:pt x="62098" y="618180"/>
                </a:lnTo>
                <a:lnTo>
                  <a:pt x="63004" y="618633"/>
                </a:lnTo>
                <a:lnTo>
                  <a:pt x="64137" y="618859"/>
                </a:lnTo>
                <a:lnTo>
                  <a:pt x="65044" y="619086"/>
                </a:lnTo>
                <a:lnTo>
                  <a:pt x="610780" y="619086"/>
                </a:lnTo>
                <a:lnTo>
                  <a:pt x="611687" y="618859"/>
                </a:lnTo>
                <a:lnTo>
                  <a:pt x="612820" y="618633"/>
                </a:lnTo>
                <a:lnTo>
                  <a:pt x="613726" y="618180"/>
                </a:lnTo>
                <a:lnTo>
                  <a:pt x="614859" y="617500"/>
                </a:lnTo>
                <a:lnTo>
                  <a:pt x="616672" y="615913"/>
                </a:lnTo>
                <a:lnTo>
                  <a:pt x="618259" y="613420"/>
                </a:lnTo>
                <a:lnTo>
                  <a:pt x="619392" y="610927"/>
                </a:lnTo>
                <a:lnTo>
                  <a:pt x="620525" y="607528"/>
                </a:lnTo>
                <a:lnTo>
                  <a:pt x="621205" y="604355"/>
                </a:lnTo>
                <a:lnTo>
                  <a:pt x="621432" y="600502"/>
                </a:lnTo>
                <a:lnTo>
                  <a:pt x="621205" y="596876"/>
                </a:lnTo>
                <a:lnTo>
                  <a:pt x="620525" y="593249"/>
                </a:lnTo>
                <a:lnTo>
                  <a:pt x="619392" y="590303"/>
                </a:lnTo>
                <a:lnTo>
                  <a:pt x="618259" y="587357"/>
                </a:lnTo>
                <a:lnTo>
                  <a:pt x="616672" y="585091"/>
                </a:lnTo>
                <a:lnTo>
                  <a:pt x="614859" y="583504"/>
                </a:lnTo>
                <a:lnTo>
                  <a:pt x="613726" y="582824"/>
                </a:lnTo>
                <a:lnTo>
                  <a:pt x="612820" y="582598"/>
                </a:lnTo>
                <a:lnTo>
                  <a:pt x="611687" y="582371"/>
                </a:lnTo>
                <a:lnTo>
                  <a:pt x="610780" y="582144"/>
                </a:lnTo>
                <a:lnTo>
                  <a:pt x="65044" y="582144"/>
                </a:lnTo>
                <a:close/>
                <a:moveTo>
                  <a:pt x="65044" y="508034"/>
                </a:moveTo>
                <a:lnTo>
                  <a:pt x="64137" y="508487"/>
                </a:lnTo>
                <a:lnTo>
                  <a:pt x="63004" y="508714"/>
                </a:lnTo>
                <a:lnTo>
                  <a:pt x="62098" y="509167"/>
                </a:lnTo>
                <a:lnTo>
                  <a:pt x="60964" y="509621"/>
                </a:lnTo>
                <a:lnTo>
                  <a:pt x="59151" y="511434"/>
                </a:lnTo>
                <a:lnTo>
                  <a:pt x="57565" y="513700"/>
                </a:lnTo>
                <a:lnTo>
                  <a:pt x="56432" y="516420"/>
                </a:lnTo>
                <a:lnTo>
                  <a:pt x="55299" y="519593"/>
                </a:lnTo>
                <a:lnTo>
                  <a:pt x="54619" y="522992"/>
                </a:lnTo>
                <a:lnTo>
                  <a:pt x="54619" y="526845"/>
                </a:lnTo>
                <a:lnTo>
                  <a:pt x="54619" y="530471"/>
                </a:lnTo>
                <a:lnTo>
                  <a:pt x="55299" y="533871"/>
                </a:lnTo>
                <a:lnTo>
                  <a:pt x="56432" y="537044"/>
                </a:lnTo>
                <a:lnTo>
                  <a:pt x="57565" y="539763"/>
                </a:lnTo>
                <a:lnTo>
                  <a:pt x="59151" y="542256"/>
                </a:lnTo>
                <a:lnTo>
                  <a:pt x="60964" y="543616"/>
                </a:lnTo>
                <a:lnTo>
                  <a:pt x="62098" y="544523"/>
                </a:lnTo>
                <a:lnTo>
                  <a:pt x="63004" y="544749"/>
                </a:lnTo>
                <a:lnTo>
                  <a:pt x="64137" y="545203"/>
                </a:lnTo>
                <a:lnTo>
                  <a:pt x="65044" y="545203"/>
                </a:lnTo>
                <a:lnTo>
                  <a:pt x="610780" y="545203"/>
                </a:lnTo>
                <a:lnTo>
                  <a:pt x="611687" y="545203"/>
                </a:lnTo>
                <a:lnTo>
                  <a:pt x="612820" y="544749"/>
                </a:lnTo>
                <a:lnTo>
                  <a:pt x="613726" y="544523"/>
                </a:lnTo>
                <a:lnTo>
                  <a:pt x="614859" y="543616"/>
                </a:lnTo>
                <a:lnTo>
                  <a:pt x="616672" y="542256"/>
                </a:lnTo>
                <a:lnTo>
                  <a:pt x="618259" y="539763"/>
                </a:lnTo>
                <a:lnTo>
                  <a:pt x="619392" y="537044"/>
                </a:lnTo>
                <a:lnTo>
                  <a:pt x="620525" y="533871"/>
                </a:lnTo>
                <a:lnTo>
                  <a:pt x="621205" y="530471"/>
                </a:lnTo>
                <a:lnTo>
                  <a:pt x="621432" y="526845"/>
                </a:lnTo>
                <a:lnTo>
                  <a:pt x="621205" y="522992"/>
                </a:lnTo>
                <a:lnTo>
                  <a:pt x="620525" y="519593"/>
                </a:lnTo>
                <a:lnTo>
                  <a:pt x="619392" y="516420"/>
                </a:lnTo>
                <a:lnTo>
                  <a:pt x="618259" y="513700"/>
                </a:lnTo>
                <a:lnTo>
                  <a:pt x="616672" y="511434"/>
                </a:lnTo>
                <a:lnTo>
                  <a:pt x="614859" y="509621"/>
                </a:lnTo>
                <a:lnTo>
                  <a:pt x="613726" y="509167"/>
                </a:lnTo>
                <a:lnTo>
                  <a:pt x="612820" y="508714"/>
                </a:lnTo>
                <a:lnTo>
                  <a:pt x="611687" y="508487"/>
                </a:lnTo>
                <a:lnTo>
                  <a:pt x="610780" y="508034"/>
                </a:lnTo>
                <a:lnTo>
                  <a:pt x="65044" y="508034"/>
                </a:lnTo>
                <a:close/>
                <a:moveTo>
                  <a:pt x="57112" y="431884"/>
                </a:moveTo>
                <a:lnTo>
                  <a:pt x="56885" y="432111"/>
                </a:lnTo>
                <a:lnTo>
                  <a:pt x="56432" y="433244"/>
                </a:lnTo>
                <a:lnTo>
                  <a:pt x="55978" y="435057"/>
                </a:lnTo>
                <a:lnTo>
                  <a:pt x="55299" y="437323"/>
                </a:lnTo>
                <a:lnTo>
                  <a:pt x="54845" y="443216"/>
                </a:lnTo>
                <a:lnTo>
                  <a:pt x="54619" y="450242"/>
                </a:lnTo>
                <a:lnTo>
                  <a:pt x="54845" y="457494"/>
                </a:lnTo>
                <a:lnTo>
                  <a:pt x="55299" y="463387"/>
                </a:lnTo>
                <a:lnTo>
                  <a:pt x="55978" y="465653"/>
                </a:lnTo>
                <a:lnTo>
                  <a:pt x="56432" y="467240"/>
                </a:lnTo>
                <a:lnTo>
                  <a:pt x="56885" y="468146"/>
                </a:lnTo>
                <a:lnTo>
                  <a:pt x="57112" y="468826"/>
                </a:lnTo>
                <a:lnTo>
                  <a:pt x="57338" y="468826"/>
                </a:lnTo>
                <a:lnTo>
                  <a:pt x="209637" y="468826"/>
                </a:lnTo>
                <a:lnTo>
                  <a:pt x="210090" y="468826"/>
                </a:lnTo>
                <a:lnTo>
                  <a:pt x="210317" y="468146"/>
                </a:lnTo>
                <a:lnTo>
                  <a:pt x="210770" y="467240"/>
                </a:lnTo>
                <a:lnTo>
                  <a:pt x="211450" y="465653"/>
                </a:lnTo>
                <a:lnTo>
                  <a:pt x="211677" y="463387"/>
                </a:lnTo>
                <a:lnTo>
                  <a:pt x="212357" y="457494"/>
                </a:lnTo>
                <a:lnTo>
                  <a:pt x="212583" y="450242"/>
                </a:lnTo>
                <a:lnTo>
                  <a:pt x="212357" y="443216"/>
                </a:lnTo>
                <a:lnTo>
                  <a:pt x="211677" y="437323"/>
                </a:lnTo>
                <a:lnTo>
                  <a:pt x="211450" y="435057"/>
                </a:lnTo>
                <a:lnTo>
                  <a:pt x="210770" y="433244"/>
                </a:lnTo>
                <a:lnTo>
                  <a:pt x="210317" y="432111"/>
                </a:lnTo>
                <a:lnTo>
                  <a:pt x="210090" y="431884"/>
                </a:lnTo>
                <a:lnTo>
                  <a:pt x="209637" y="431884"/>
                </a:lnTo>
                <a:lnTo>
                  <a:pt x="57338" y="431884"/>
                </a:lnTo>
                <a:lnTo>
                  <a:pt x="57112" y="431884"/>
                </a:lnTo>
                <a:close/>
                <a:moveTo>
                  <a:pt x="492930" y="247629"/>
                </a:moveTo>
                <a:lnTo>
                  <a:pt x="492703" y="409447"/>
                </a:lnTo>
                <a:lnTo>
                  <a:pt x="573612" y="409447"/>
                </a:lnTo>
                <a:lnTo>
                  <a:pt x="654520" y="409221"/>
                </a:lnTo>
                <a:lnTo>
                  <a:pt x="573612" y="328311"/>
                </a:lnTo>
                <a:lnTo>
                  <a:pt x="492930" y="247629"/>
                </a:lnTo>
                <a:close/>
                <a:moveTo>
                  <a:pt x="0" y="214313"/>
                </a:moveTo>
                <a:lnTo>
                  <a:pt x="513101" y="214313"/>
                </a:lnTo>
                <a:lnTo>
                  <a:pt x="679450" y="380891"/>
                </a:lnTo>
                <a:lnTo>
                  <a:pt x="679450" y="1247776"/>
                </a:lnTo>
                <a:lnTo>
                  <a:pt x="0" y="1247776"/>
                </a:lnTo>
                <a:lnTo>
                  <a:pt x="0" y="214313"/>
                </a:lnTo>
                <a:close/>
                <a:moveTo>
                  <a:pt x="694441" y="33316"/>
                </a:moveTo>
                <a:lnTo>
                  <a:pt x="693988" y="195134"/>
                </a:lnTo>
                <a:lnTo>
                  <a:pt x="775069" y="195134"/>
                </a:lnTo>
                <a:lnTo>
                  <a:pt x="855924" y="195134"/>
                </a:lnTo>
                <a:lnTo>
                  <a:pt x="775069" y="114452"/>
                </a:lnTo>
                <a:lnTo>
                  <a:pt x="694441" y="33316"/>
                </a:lnTo>
                <a:close/>
                <a:moveTo>
                  <a:pt x="201613" y="0"/>
                </a:moveTo>
                <a:lnTo>
                  <a:pt x="714598" y="0"/>
                </a:lnTo>
                <a:lnTo>
                  <a:pt x="881063" y="166805"/>
                </a:lnTo>
                <a:lnTo>
                  <a:pt x="881063" y="1033463"/>
                </a:lnTo>
                <a:lnTo>
                  <a:pt x="739738" y="1033463"/>
                </a:lnTo>
                <a:lnTo>
                  <a:pt x="739738" y="337235"/>
                </a:lnTo>
                <a:lnTo>
                  <a:pt x="573272" y="170657"/>
                </a:lnTo>
                <a:lnTo>
                  <a:pt x="201613" y="170657"/>
                </a:lnTo>
                <a:lnTo>
                  <a:pt x="201613" y="0"/>
                </a:lnTo>
                <a:close/>
              </a:path>
            </a:pathLst>
          </a:custGeom>
          <a:solidFill>
            <a:srgbClr val="4B5C75"/>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17" name="文本框 16"/>
          <p:cNvSpPr txBox="1"/>
          <p:nvPr/>
        </p:nvSpPr>
        <p:spPr>
          <a:xfrm>
            <a:off x="4201154" y="1867545"/>
            <a:ext cx="7670548" cy="3784600"/>
          </a:xfrm>
          <a:prstGeom prst="rect">
            <a:avLst/>
          </a:prstGeom>
          <a:noFill/>
        </p:spPr>
        <p:txBody>
          <a:bodyPr wrap="square" rtlCol="0">
            <a:spAutoFit/>
          </a:bodyPr>
          <a:lstStyle/>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工程设计空间的这一大尺寸是加速设计过程的主要障碍。对每个概念设计进行实验研究的可能性太多了。因此，不同的作者提出通过数据驱动的计算分析来探索设计空间发展了变数接近并将其应用于线性弹性桁架结构，其目标是将特定数据点与本地材料配对同时最大限度地减少了距离这些状态和相关的数据选择。其他方法基于尝试的优化算法自适应地找到最佳设计或感兴趣的数量 和其他优化问题经常使用遗传算法，当问题倾向于找到局部最优是非常非线性和复杂的</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right)">
                                      <p:cBhvr>
                                        <p:cTn id="17" dur="500"/>
                                        <p:tgtEl>
                                          <p:spTgt spid="15"/>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255733"/>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30"/>
            <a:ext cx="1" cy="23073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69987" y="81979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69987" y="603187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1"/>
          <a:stretch>
            <a:fillRect/>
          </a:stretch>
        </p:blipFill>
        <p:spPr>
          <a:xfrm>
            <a:off x="2663190" y="923925"/>
            <a:ext cx="7856855" cy="5003800"/>
          </a:xfrm>
          <a:prstGeom prst="rect">
            <a:avLst/>
          </a:prstGeom>
        </p:spPr>
      </p:pic>
      <p:sp>
        <p:nvSpPr>
          <p:cNvPr id="11" name="文本框 10"/>
          <p:cNvSpPr txBox="1"/>
          <p:nvPr/>
        </p:nvSpPr>
        <p:spPr>
          <a:xfrm>
            <a:off x="29845" y="1395730"/>
            <a:ext cx="1699260" cy="3553460"/>
          </a:xfrm>
          <a:prstGeom prst="rect">
            <a:avLst/>
          </a:prstGeom>
          <a:noFill/>
        </p:spPr>
        <p:txBody>
          <a:bodyPr wrap="square" rtlCol="0">
            <a:spAutoFit/>
          </a:bodyPr>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255733"/>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30"/>
            <a:ext cx="1" cy="23073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69987" y="81979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69987" y="603187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258695" y="1066165"/>
            <a:ext cx="8874760" cy="1198880"/>
          </a:xfrm>
          <a:prstGeom prst="rect">
            <a:avLst/>
          </a:prstGeom>
          <a:noFill/>
        </p:spPr>
        <p:txBody>
          <a:bodyPr wrap="square" rtlCol="0" anchor="t">
            <a:spAutoFit/>
          </a:bodyPr>
          <a:p>
            <a:r>
              <a:rPr lang="en-US" altLang="zh-CN"/>
              <a:t>        </a:t>
            </a:r>
            <a:r>
              <a:rPr lang="zh-CN" altLang="en-US"/>
              <a:t>这里介绍的数据驱动的计算框架是为机器学习而开发的，并且经常需要大型数据库。 优点是每个设计的关键描述符与之间的完整关系，感兴趣的数量是近似的，使其可用于不同的目的。 例如，找到一般的构成材料模型作为其微观结构和相位特性的函数，或预测全局最优设计采样空间内的材料。</a:t>
            </a:r>
            <a:endParaRPr lang="zh-CN" altLang="en-US"/>
          </a:p>
        </p:txBody>
      </p:sp>
      <p:sp>
        <p:nvSpPr>
          <p:cNvPr id="23" name="文本框 22"/>
          <p:cNvSpPr txBox="1"/>
          <p:nvPr/>
        </p:nvSpPr>
        <p:spPr>
          <a:xfrm>
            <a:off x="2358390" y="2542540"/>
            <a:ext cx="9116695" cy="2399665"/>
          </a:xfrm>
          <a:prstGeom prst="rect">
            <a:avLst/>
          </a:prstGeom>
          <a:noFill/>
        </p:spPr>
        <p:txBody>
          <a:bodyPr wrap="square" rtlCol="0">
            <a:spAutoFit/>
          </a:bodyPr>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具体的实验步骤可以分为三步：</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rPr>
              <a:t>、实验设计</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一旦定义了问题和目标，那么第一步就是执行实验设计（DoE）通过有限的描述符集来表征输入变量的高维空间。为材料系统的设计确定了三种类型的描述符：微结构（几何）描述符，材料属性描述符和外部（边界）条件描述符</a:t>
            </a:r>
            <a:endParaRPr lang="en-US" altLang="zh-CN" sz="20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255733"/>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30"/>
            <a:ext cx="1" cy="23073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69987" y="81979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69987" y="603187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258695" y="1066165"/>
            <a:ext cx="8874760" cy="368300"/>
          </a:xfrm>
          <a:prstGeom prst="rect">
            <a:avLst/>
          </a:prstGeom>
          <a:noFill/>
        </p:spPr>
        <p:txBody>
          <a:bodyPr wrap="square" rtlCol="0" anchor="t">
            <a:spAutoFit/>
          </a:bodyPr>
          <a:p>
            <a:r>
              <a:rPr lang="en-US" altLang="zh-CN"/>
              <a:t>       </a:t>
            </a:r>
            <a:endParaRPr lang="zh-CN" altLang="en-US"/>
          </a:p>
        </p:txBody>
      </p:sp>
      <p:sp>
        <p:nvSpPr>
          <p:cNvPr id="23" name="文本框 22"/>
          <p:cNvSpPr txBox="1"/>
          <p:nvPr/>
        </p:nvSpPr>
        <p:spPr>
          <a:xfrm>
            <a:off x="2403475" y="1326515"/>
            <a:ext cx="9116695" cy="2399665"/>
          </a:xfrm>
          <a:prstGeom prst="rect">
            <a:avLst/>
          </a:prstGeom>
          <a:noFill/>
        </p:spPr>
        <p:txBody>
          <a:bodyPr wrap="square" rtlCol="0">
            <a:spAutoFit/>
          </a:bodyPr>
          <a:p>
            <a:pPr>
              <a:lnSpc>
                <a:spcPct val="150000"/>
              </a:lnSpc>
            </a:pPr>
            <a:r>
              <a:rPr lang="en-US" altLang="zh-CN" sz="2000" dirty="0">
                <a:latin typeface="微软雅黑" panose="020B0503020204020204" pitchFamily="34" charset="-122"/>
                <a:ea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rPr>
              <a:t>、 计算分析和维度的灾难</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第二步是创建一个数据库，其中感兴趣的数量q代表宏观反应</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在DoE中每个设计点x的材料。</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要创建的数据库由S组输入x和输出q组成</a:t>
            </a:r>
            <a:r>
              <a:rPr lang="zh-CN" altLang="en-US" sz="2000" dirty="0">
                <a:latin typeface="微软雅黑" panose="020B0503020204020204" pitchFamily="34" charset="-122"/>
                <a:ea typeface="微软雅黑" panose="020B0503020204020204" pitchFamily="34" charset="-122"/>
              </a:rPr>
              <a:t>：但是如果对材料的每个</a:t>
            </a:r>
            <a:r>
              <a:rPr lang="en-US" altLang="zh-CN" sz="2000" dirty="0">
                <a:latin typeface="微软雅黑" panose="020B0503020204020204" pitchFamily="34" charset="-122"/>
                <a:ea typeface="微软雅黑" panose="020B0503020204020204" pitchFamily="34" charset="-122"/>
              </a:rPr>
              <a:t>DoE</a:t>
            </a:r>
            <a:r>
              <a:rPr lang="zh-CN" altLang="en-US" sz="2000" dirty="0">
                <a:latin typeface="微软雅黑" panose="020B0503020204020204" pitchFamily="34" charset="-122"/>
                <a:ea typeface="微软雅黑" panose="020B0503020204020204" pitchFamily="34" charset="-122"/>
              </a:rPr>
              <a:t>点的每个属性都进行采样将会导致一个很长很长的训练和实验时间</a:t>
            </a:r>
            <a:endParaRPr lang="zh-CN" altLang="en-US" sz="2000" dirty="0">
              <a:latin typeface="微软雅黑" panose="020B0503020204020204" pitchFamily="34" charset="-122"/>
              <a:ea typeface="微软雅黑" panose="020B0503020204020204" pitchFamily="34" charset="-122"/>
            </a:endParaRPr>
          </a:p>
        </p:txBody>
      </p:sp>
      <p:pic>
        <p:nvPicPr>
          <p:cNvPr id="29" name="图片 28"/>
          <p:cNvPicPr>
            <a:picLocks noChangeAspect="1"/>
          </p:cNvPicPr>
          <p:nvPr/>
        </p:nvPicPr>
        <p:blipFill>
          <a:blip r:embed="rId1"/>
          <a:stretch>
            <a:fillRect/>
          </a:stretch>
        </p:blipFill>
        <p:spPr>
          <a:xfrm>
            <a:off x="2790190" y="3771265"/>
            <a:ext cx="8343265" cy="1823085"/>
          </a:xfrm>
          <a:prstGeom prst="rect">
            <a:avLst/>
          </a:prstGeom>
        </p:spPr>
      </p:pic>
      <p:sp>
        <p:nvSpPr>
          <p:cNvPr id="33" name="文本框 32"/>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255733"/>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30"/>
            <a:ext cx="1" cy="230732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2069987" y="81979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069987" y="6031875"/>
            <a:ext cx="9693227" cy="0"/>
          </a:xfrm>
          <a:prstGeom prst="line">
            <a:avLst/>
          </a:prstGeom>
          <a:ln w="57150">
            <a:solidFill>
              <a:srgbClr val="394659"/>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2258695" y="1066165"/>
            <a:ext cx="8874760" cy="368300"/>
          </a:xfrm>
          <a:prstGeom prst="rect">
            <a:avLst/>
          </a:prstGeom>
          <a:noFill/>
        </p:spPr>
        <p:txBody>
          <a:bodyPr wrap="square" rtlCol="0" anchor="t">
            <a:spAutoFit/>
          </a:bodyPr>
          <a:p>
            <a:r>
              <a:rPr lang="en-US" altLang="zh-CN"/>
              <a:t>       </a:t>
            </a:r>
            <a:endParaRPr lang="zh-CN" altLang="en-US"/>
          </a:p>
        </p:txBody>
      </p:sp>
      <p:sp>
        <p:nvSpPr>
          <p:cNvPr id="11" name="文本框 10"/>
          <p:cNvSpPr txBox="1"/>
          <p:nvPr/>
        </p:nvSpPr>
        <p:spPr>
          <a:xfrm>
            <a:off x="2475230" y="1044575"/>
            <a:ext cx="9116695" cy="1014730"/>
          </a:xfrm>
          <a:prstGeom prst="rect">
            <a:avLst/>
          </a:prstGeom>
          <a:noFill/>
        </p:spPr>
        <p:txBody>
          <a:bodyPr wrap="square" rtlCol="0">
            <a:spAutoFit/>
          </a:bodyPr>
          <a:p>
            <a:pPr>
              <a:lnSpc>
                <a:spcPct val="150000"/>
              </a:lnSpc>
            </a:pPr>
            <a:r>
              <a:rPr lang="en-US" altLang="zh-CN" sz="2000" dirty="0">
                <a:latin typeface="微软雅黑" panose="020B0503020204020204" pitchFamily="34" charset="-122"/>
                <a:ea typeface="微软雅黑" panose="020B0503020204020204" pitchFamily="34" charset="-122"/>
              </a:rPr>
              <a:t>  3</a:t>
            </a:r>
            <a:r>
              <a:rPr lang="zh-CN" altLang="en-US" sz="2000" dirty="0">
                <a:latin typeface="微软雅黑" panose="020B0503020204020204" pitchFamily="34" charset="-122"/>
                <a:ea typeface="微软雅黑" panose="020B0503020204020204" pitchFamily="34" charset="-122"/>
              </a:rPr>
              <a:t>、结合材料数据库进行机器学习</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a:blip r:embed="rId1"/>
          <a:stretch>
            <a:fillRect/>
          </a:stretch>
        </p:blipFill>
        <p:spPr>
          <a:xfrm>
            <a:off x="2584450" y="1909445"/>
            <a:ext cx="3289935" cy="4042410"/>
          </a:xfrm>
          <a:prstGeom prst="rect">
            <a:avLst/>
          </a:prstGeom>
        </p:spPr>
      </p:pic>
      <p:sp>
        <p:nvSpPr>
          <p:cNvPr id="13" name="文本框 12"/>
          <p:cNvSpPr txBox="1"/>
          <p:nvPr/>
        </p:nvSpPr>
        <p:spPr>
          <a:xfrm>
            <a:off x="6499225" y="1705610"/>
            <a:ext cx="4544060" cy="3784600"/>
          </a:xfrm>
          <a:prstGeom prst="rect">
            <a:avLst/>
          </a:prstGeom>
          <a:noFill/>
        </p:spPr>
        <p:txBody>
          <a:bodyPr wrap="square" rtlCol="0">
            <a:spAutoFit/>
          </a:bodyPr>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在我们平时想到的降低实验数据量的方法，最多想到的就是降维或者是将</a:t>
            </a:r>
            <a:r>
              <a:rPr lang="en-US" altLang="zh-CN" sz="2000" dirty="0">
                <a:latin typeface="微软雅黑" panose="020B0503020204020204" pitchFamily="34" charset="-122"/>
                <a:ea typeface="微软雅黑" panose="020B0503020204020204" pitchFamily="34" charset="-122"/>
              </a:rPr>
              <a:t>RVE</a:t>
            </a:r>
            <a:r>
              <a:rPr lang="zh-CN" altLang="en-US" sz="2000" dirty="0">
                <a:latin typeface="微软雅黑" panose="020B0503020204020204" pitchFamily="34" charset="-122"/>
                <a:ea typeface="微软雅黑" panose="020B0503020204020204" pitchFamily="34" charset="-122"/>
              </a:rPr>
              <a:t>的特征进行一个合成，但是最后的出来的新的特征是没有做缺的物理量的，这样在具体的化学材料实验中是不允许的，但是面对未知的实验中又不知道这个主要特征是什么，所以</a:t>
            </a:r>
            <a:r>
              <a:rPr lang="zh-CN" altLang="en-US" sz="2000" dirty="0">
                <a:latin typeface="微软雅黑" panose="020B0503020204020204" pitchFamily="34" charset="-122"/>
                <a:ea typeface="微软雅黑" panose="020B0503020204020204" pitchFamily="34" charset="-122"/>
              </a:rPr>
              <a:t>这里提出一个抽样的方法。</a:t>
            </a:r>
            <a:endParaRPr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2207" y="2908010"/>
            <a:ext cx="1820342" cy="573437"/>
            <a:chOff x="152207" y="1580827"/>
            <a:chExt cx="1820342" cy="573437"/>
          </a:xfrm>
        </p:grpSpPr>
        <p:sp>
          <p:nvSpPr>
            <p:cNvPr id="3" name="矩形 2"/>
            <p:cNvSpPr/>
            <p:nvPr/>
          </p:nvSpPr>
          <p:spPr>
            <a:xfrm>
              <a:off x="152207" y="1580827"/>
              <a:ext cx="1454244" cy="57343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rot="5400000">
              <a:off x="1642823" y="1785792"/>
              <a:ext cx="495945" cy="16350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a:stCxn id="4" idx="3"/>
          </p:cNvCxnSpPr>
          <p:nvPr/>
        </p:nvCxnSpPr>
        <p:spPr>
          <a:xfrm flipV="1">
            <a:off x="1809042" y="235129"/>
            <a:ext cx="0" cy="29596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1884945" y="235129"/>
            <a:ext cx="113404" cy="80978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2456180" y="686435"/>
            <a:ext cx="8798560" cy="645160"/>
          </a:xfrm>
          <a:prstGeom prst="rect">
            <a:avLst/>
          </a:prstGeom>
          <a:noFill/>
        </p:spPr>
        <p:txBody>
          <a:bodyPr wrap="square" rtlCol="0">
            <a:spAutoFit/>
          </a:bodyPr>
          <a:p>
            <a:pPr>
              <a:lnSpc>
                <a:spcPct val="150000"/>
              </a:lnSpc>
            </a:pPr>
            <a:r>
              <a:rPr lang="en-US" sz="2400" dirty="0">
                <a:latin typeface="微软雅黑" panose="020B0503020204020204" pitchFamily="34" charset="-122"/>
                <a:ea typeface="微软雅黑" panose="020B0503020204020204" pitchFamily="34" charset="-122"/>
              </a:rPr>
              <a:t>      </a:t>
            </a:r>
            <a:r>
              <a:rPr sz="2400" dirty="0">
                <a:latin typeface="微软雅黑" panose="020B0503020204020204" pitchFamily="34" charset="-122"/>
                <a:ea typeface="微软雅黑" panose="020B0503020204020204" pitchFamily="34" charset="-122"/>
              </a:rPr>
              <a:t>用有限元分析求二维超弹性复合材料的一般本构模型</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2360930" y="1694180"/>
            <a:ext cx="8798560" cy="3784600"/>
          </a:xfrm>
          <a:prstGeom prst="rect">
            <a:avLst/>
          </a:prstGeom>
          <a:noFill/>
        </p:spPr>
        <p:txBody>
          <a:bodyPr wrap="square" rtlCol="0">
            <a:spAutoFit/>
          </a:bodyPr>
          <a:p>
            <a:pPr>
              <a:lnSpc>
                <a:spcPct val="150000"/>
              </a:lnSpc>
            </a:pPr>
            <a:r>
              <a:rPr lang="zh-CN" altLang="en-US" sz="2000" dirty="0">
                <a:latin typeface="微软雅黑" panose="020B0503020204020204" pitchFamily="34" charset="-122"/>
                <a:ea typeface="微软雅黑" panose="020B0503020204020204" pitchFamily="34" charset="-122"/>
              </a:rPr>
              <a:t>实验设计</a:t>
            </a:r>
            <a:endParaRPr lang="zh-CN" altLang="en-US"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如前所述，DoE必须表征微观结构，材料特性和边界条件。 对于这个问题，复合微结构根据以下标准生成：（1）每种材料的微观结构都是周期性的，由相同类型的颗粒组成（相同的形状和尺寸）;（2）颗粒可以假设椭圆形状，其中半轴的纵横比在1到5的范围内; （3）颗粒体积分数可以从2％变为45％; （4）允许颗粒重叠; （5）以这种方式控制颗粒分散颗粒中心之间的最近距离平均值在0.3毫米和0.5毫米之间; （6）粒子随机取向; （7）颗粒和基质完全结合。 考虑到RVE的未变形长度是4毫米。（等效体积单元</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9" name="文本框 18"/>
          <p:cNvSpPr txBox="1"/>
          <p:nvPr/>
        </p:nvSpPr>
        <p:spPr>
          <a:xfrm>
            <a:off x="40005" y="1417320"/>
            <a:ext cx="1699260" cy="3553460"/>
          </a:xfrm>
          <a:prstGeom prst="rect">
            <a:avLst/>
          </a:prstGeom>
          <a:noFill/>
        </p:spPr>
        <p:txBody>
          <a:bodyPr wrap="square" rtlCol="0">
            <a:spAutoFit/>
          </a:bodyPr>
          <a:lstStyle/>
          <a:p>
            <a:pPr marL="342900" indent="-342900">
              <a:lnSpc>
                <a:spcPct val="250000"/>
              </a:lnSpc>
              <a:buAutoNum type="arabicPeriod"/>
            </a:pPr>
            <a:r>
              <a:rPr lang="zh-CN" altLang="en-US" dirty="0" smtClean="0">
                <a:solidFill>
                  <a:schemeClr val="bg1"/>
                </a:solidFill>
                <a:latin typeface="微软雅黑" panose="020B0503020204020204" pitchFamily="34" charset="-122"/>
                <a:ea typeface="微软雅黑" panose="020B0503020204020204" pitchFamily="34" charset="-122"/>
                <a:sym typeface="+mn-ea"/>
              </a:rPr>
              <a:t>论文简介</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实验流程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smtClean="0">
                <a:solidFill>
                  <a:schemeClr val="bg1">
                    <a:lumMod val="75000"/>
                  </a:schemeClr>
                </a:solidFill>
                <a:latin typeface="微软雅黑" panose="020B0503020204020204" pitchFamily="34" charset="-122"/>
                <a:ea typeface="微软雅黑" panose="020B0503020204020204" pitchFamily="34" charset="-122"/>
                <a:sym typeface="+mn-ea"/>
              </a:rPr>
              <a:t>实验实例</a:t>
            </a:r>
            <a:endParaRPr lang="en-US" altLang="zh-CN" dirty="0" smtClean="0">
              <a:solidFill>
                <a:schemeClr val="bg1">
                  <a:lumMod val="75000"/>
                </a:schemeClr>
              </a:solidFill>
              <a:latin typeface="微软雅黑" panose="020B0503020204020204" pitchFamily="34" charset="-122"/>
              <a:ea typeface="微软雅黑" panose="020B0503020204020204" pitchFamily="34" charset="-122"/>
            </a:endParaRPr>
          </a:p>
          <a:p>
            <a:pPr marL="342900" indent="-342900">
              <a:lnSpc>
                <a:spcPct val="250000"/>
              </a:lnSpc>
              <a:buAutoNum type="arabicPeriod"/>
            </a:pPr>
            <a:r>
              <a:rPr lang="zh-CN" altLang="en-US" dirty="0">
                <a:solidFill>
                  <a:schemeClr val="bg1">
                    <a:lumMod val="75000"/>
                  </a:schemeClr>
                </a:solidFill>
                <a:latin typeface="微软雅黑" panose="020B0503020204020204" pitchFamily="34" charset="-122"/>
                <a:ea typeface="微软雅黑" panose="020B0503020204020204" pitchFamily="34" charset="-122"/>
                <a:sym typeface="+mn-ea"/>
              </a:rPr>
              <a:t>论文总结</a:t>
            </a: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a:p>
            <a:pPr indent="0">
              <a:lnSpc>
                <a:spcPct val="250000"/>
              </a:lnSpc>
              <a:buNone/>
            </a:pPr>
            <a:endParaRPr lang="zh-CN" altLang="en-US" dirty="0">
              <a:solidFill>
                <a:schemeClr val="bg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up)">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tags/tag1.xml><?xml version="1.0" encoding="utf-8"?>
<p:tagLst xmlns:p="http://schemas.openxmlformats.org/presentationml/2006/main">
  <p:tag name="KSO_WM_DOC_GUID" val="{7253f9d7-ced1-483b-852b-216a124f26d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3233</Words>
  <Application>WPS 演示</Application>
  <PresentationFormat>宽屏</PresentationFormat>
  <Paragraphs>260</Paragraphs>
  <Slides>22</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22</vt:i4>
      </vt:variant>
    </vt:vector>
  </HeadingPairs>
  <TitlesOfParts>
    <vt:vector size="44" baseType="lpstr">
      <vt:lpstr>Arial</vt:lpstr>
      <vt:lpstr>宋体</vt:lpstr>
      <vt:lpstr>Wingdings</vt:lpstr>
      <vt:lpstr>微软雅黑</vt:lpstr>
      <vt:lpstr>Broadway</vt:lpstr>
      <vt:lpstr>Gabriola</vt:lpstr>
      <vt:lpstr>华文中宋</vt:lpstr>
      <vt:lpstr>Calibri</vt:lpstr>
      <vt:lpstr>Arial Narrow</vt:lpstr>
      <vt:lpstr>Broadway BT</vt:lpstr>
      <vt:lpstr>Arial Unicode MS</vt:lpstr>
      <vt:lpstr>Times New Roman</vt:lpstr>
      <vt:lpstr>幼圆</vt:lpstr>
      <vt:lpstr>Arial Unicode MS</vt:lpstr>
      <vt:lpstr>Calibri Light</vt:lpstr>
      <vt:lpstr>Calibri</vt:lpstr>
      <vt:lpstr>Arial Rounded MT Bold</vt:lpstr>
      <vt:lpstr>Verdana</vt:lpstr>
      <vt:lpstr>幼圆</vt:lpstr>
      <vt:lpstr>Kozuka Gothic Pr6N B</vt:lpstr>
      <vt:lpstr>Yu Gothic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466739402</dc:creator>
  <cp:lastModifiedBy>Lenovo</cp:lastModifiedBy>
  <cp:revision>48</cp:revision>
  <dcterms:created xsi:type="dcterms:W3CDTF">2015-03-25T15:45:00Z</dcterms:created>
  <dcterms:modified xsi:type="dcterms:W3CDTF">2019-03-27T05:21:53Z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