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  <p:sldMasterId id="2147483691" r:id="rId2"/>
  </p:sldMasterIdLst>
  <p:notesMasterIdLst>
    <p:notesMasterId r:id="rId25"/>
  </p:notesMasterIdLst>
  <p:sldIdLst>
    <p:sldId id="256" r:id="rId3"/>
    <p:sldId id="286" r:id="rId4"/>
    <p:sldId id="284" r:id="rId5"/>
    <p:sldId id="287" r:id="rId6"/>
    <p:sldId id="299" r:id="rId7"/>
    <p:sldId id="257" r:id="rId8"/>
    <p:sldId id="288" r:id="rId9"/>
    <p:sldId id="289" r:id="rId10"/>
    <p:sldId id="290" r:id="rId11"/>
    <p:sldId id="291" r:id="rId12"/>
    <p:sldId id="292" r:id="rId13"/>
    <p:sldId id="293" r:id="rId14"/>
    <p:sldId id="294" r:id="rId15"/>
    <p:sldId id="300" r:id="rId16"/>
    <p:sldId id="295" r:id="rId17"/>
    <p:sldId id="296" r:id="rId18"/>
    <p:sldId id="297" r:id="rId19"/>
    <p:sldId id="301" r:id="rId20"/>
    <p:sldId id="302" r:id="rId21"/>
    <p:sldId id="303" r:id="rId22"/>
    <p:sldId id="298" r:id="rId23"/>
    <p:sldId id="285" r:id="rId24"/>
  </p:sldIdLst>
  <p:sldSz cx="9144000" cy="5145088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F0"/>
    <a:srgbClr val="00B050"/>
    <a:srgbClr val="FFC000"/>
    <a:srgbClr val="002060"/>
    <a:srgbClr val="080800"/>
    <a:srgbClr val="7030A0"/>
    <a:srgbClr val="A6A6A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59" autoAdjust="0"/>
    <p:restoredTop sz="94713" autoAdjust="0"/>
  </p:normalViewPr>
  <p:slideViewPr>
    <p:cSldViewPr>
      <p:cViewPr>
        <p:scale>
          <a:sx n="80" d="100"/>
          <a:sy n="80" d="100"/>
        </p:scale>
        <p:origin x="-966" y="-162"/>
      </p:cViewPr>
      <p:guideLst>
        <p:guide orient="horz" pos="1621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fld id="{074DF886-AC97-4591-BDE9-0A18D96A2D76}" type="datetimeFigureOut">
              <a:rPr lang="zh-CN" altLang="en-US"/>
              <a:pPr>
                <a:defRPr/>
              </a:pPr>
              <a:t>2019/4/17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9E8A62EF-3B91-4EC3-80DB-517BF26784BF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95228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11" name="Rectangle 7"/>
          <p:cNvSpPr>
            <a:spLocks noGrp="1" noChangeArrowheads="1"/>
          </p:cNvSpPr>
          <p:nvPr>
            <p:ph type="ctrTitle" sz="quarter"/>
          </p:nvPr>
        </p:nvSpPr>
        <p:spPr>
          <a:xfrm>
            <a:off x="3276600" y="1598313"/>
            <a:ext cx="5638800" cy="1102859"/>
          </a:xfrm>
        </p:spPr>
        <p:txBody>
          <a:bodyPr/>
          <a:lstStyle>
            <a:lvl1pPr algn="l">
              <a:defRPr sz="5400"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123912" name="Rectangle 8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276600" y="3430058"/>
            <a:ext cx="5638800" cy="400174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4745038"/>
            <a:ext cx="2133600" cy="296862"/>
          </a:xfrm>
        </p:spPr>
        <p:txBody>
          <a:bodyPr/>
          <a:lstStyle>
            <a:lvl1pPr>
              <a:defRPr b="0">
                <a:solidFill>
                  <a:srgbClr val="FEFEFE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4745038"/>
            <a:ext cx="2895600" cy="296862"/>
          </a:xfrm>
        </p:spPr>
        <p:txBody>
          <a:bodyPr/>
          <a:lstStyle>
            <a:lvl1pPr algn="ctr">
              <a:defRPr b="0">
                <a:solidFill>
                  <a:srgbClr val="FEFEFE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4745038"/>
            <a:ext cx="2133600" cy="296862"/>
          </a:xfrm>
        </p:spPr>
        <p:txBody>
          <a:bodyPr>
            <a:prstTxWarp prst="textNoShape">
              <a:avLst/>
            </a:prstTxWarp>
          </a:bodyPr>
          <a:lstStyle>
            <a:lvl1pPr>
              <a:buFont typeface="Arial" pitchFamily="34" charset="0"/>
              <a:buNone/>
              <a:defRPr smtClean="0">
                <a:solidFill>
                  <a:srgbClr val="FEFEFE"/>
                </a:solidFill>
              </a:defRPr>
            </a:lvl1pPr>
          </a:lstStyle>
          <a:p>
            <a:fld id="{42C9669D-BBEE-4989-B3B5-3D799BE48FB8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39872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9113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00850" y="82179"/>
            <a:ext cx="1885950" cy="4513862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43000" y="82179"/>
            <a:ext cx="5505450" cy="4513862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848689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0" y="82179"/>
            <a:ext cx="7162800" cy="445431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905000" y="743180"/>
            <a:ext cx="3314700" cy="3852861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372100" y="743180"/>
            <a:ext cx="3314700" cy="3852861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649359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8314"/>
            <a:ext cx="7772400" cy="1102859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5550"/>
            <a:ext cx="6400800" cy="131485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buFont typeface="Arial" pitchFamily="34" charset="0"/>
              <a:buNone/>
              <a:defRPr smtClean="0">
                <a:solidFill>
                  <a:srgbClr val="898989"/>
                </a:solidFill>
                <a:latin typeface="Calibri" pitchFamily="34" charset="0"/>
                <a:ea typeface="宋体" pitchFamily="2" charset="-122"/>
              </a:defRPr>
            </a:lvl1pPr>
          </a:lstStyle>
          <a:p>
            <a:fld id="{55A5337F-DDEE-48FD-ADC4-E824489D105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399905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51498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6196"/>
            <a:ext cx="7772400" cy="102187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708"/>
            <a:ext cx="7772400" cy="112548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639051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521"/>
            <a:ext cx="4038600" cy="339552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521"/>
            <a:ext cx="4038600" cy="339552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814392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690"/>
            <a:ext cx="4040188" cy="47997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661"/>
            <a:ext cx="4040188" cy="296438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8" y="1151690"/>
            <a:ext cx="4041775" cy="47997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8" y="1631661"/>
            <a:ext cx="4041775" cy="296438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9238113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483682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5402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2284001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04852"/>
            <a:ext cx="3008313" cy="87180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851"/>
            <a:ext cx="5111750" cy="439119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076659"/>
            <a:ext cx="3008313" cy="351938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410414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1561"/>
            <a:ext cx="5486400" cy="42518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724"/>
            <a:ext cx="5486400" cy="3087053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6746"/>
            <a:ext cx="5486400" cy="60383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1717989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2697782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6043"/>
            <a:ext cx="2057400" cy="4389999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6043"/>
            <a:ext cx="6019800" cy="4389999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09875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6196"/>
            <a:ext cx="7772400" cy="102187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708"/>
            <a:ext cx="7772400" cy="1125488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31991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905000" y="743180"/>
            <a:ext cx="3314700" cy="38528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372100" y="743180"/>
            <a:ext cx="3314700" cy="38528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82325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042"/>
            <a:ext cx="8229600" cy="857515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690"/>
            <a:ext cx="4040188" cy="47997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660"/>
            <a:ext cx="4040188" cy="296438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690"/>
            <a:ext cx="4041775" cy="47997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660"/>
            <a:ext cx="4041775" cy="296438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29731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72714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6946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851"/>
            <a:ext cx="3008313" cy="87180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851"/>
            <a:ext cx="5111750" cy="439119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658"/>
            <a:ext cx="3008313" cy="351938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50772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1561"/>
            <a:ext cx="5486400" cy="42518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723"/>
            <a:ext cx="5486400" cy="308705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6746"/>
            <a:ext cx="5486400" cy="60383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79122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vmlDrawing" Target="../drawings/vmlDrawing1.v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ChangeArrowheads="1"/>
          </p:cNvSpPr>
          <p:nvPr/>
        </p:nvSpPr>
        <p:spPr bwMode="ltGray">
          <a:xfrm>
            <a:off x="8859838" y="0"/>
            <a:ext cx="284162" cy="4641850"/>
          </a:xfrm>
          <a:prstGeom prst="rect">
            <a:avLst/>
          </a:prstGeom>
          <a:gradFill rotWithShape="1">
            <a:gsLst>
              <a:gs pos="0">
                <a:schemeClr val="folHlink"/>
              </a:gs>
              <a:gs pos="100000">
                <a:schemeClr val="folHlink">
                  <a:gamma/>
                  <a:tint val="0"/>
                  <a:invGamma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0" y="0"/>
          <a:ext cx="3848100" cy="2849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" r:id="rId15" imgW="3847619" imgH="3796825" progId="Photoshop.Image.6">
                  <p:embed/>
                </p:oleObj>
              </mc:Choice>
              <mc:Fallback>
                <p:oleObj r:id="rId15" imgW="3847619" imgH="3796825" progId="Photoshop.Image.6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3848100" cy="2849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8" name="Line 4"/>
          <p:cNvSpPr>
            <a:spLocks noChangeShapeType="1"/>
          </p:cNvSpPr>
          <p:nvPr/>
        </p:nvSpPr>
        <p:spPr bwMode="auto">
          <a:xfrm>
            <a:off x="304800" y="4883150"/>
            <a:ext cx="861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Arial" pitchFamily="34" charset="0"/>
            </a:endParaRPr>
          </a:p>
        </p:txBody>
      </p:sp>
      <p:sp>
        <p:nvSpPr>
          <p:cNvPr id="122885" name="AutoShape 5"/>
          <p:cNvSpPr>
            <a:spLocks noChangeArrowheads="1"/>
          </p:cNvSpPr>
          <p:nvPr/>
        </p:nvSpPr>
        <p:spPr bwMode="ltGray">
          <a:xfrm>
            <a:off x="8461375" y="-4763"/>
            <a:ext cx="539750" cy="627063"/>
          </a:xfrm>
          <a:prstGeom prst="homePlate">
            <a:avLst>
              <a:gd name="adj" fmla="val 25000"/>
            </a:avLst>
          </a:prstGeom>
          <a:gradFill rotWithShape="1">
            <a:gsLst>
              <a:gs pos="0">
                <a:schemeClr val="accent2">
                  <a:gamma/>
                  <a:shade val="46275"/>
                  <a:invGamma/>
                </a:schemeClr>
              </a:gs>
              <a:gs pos="100000">
                <a:schemeClr val="accent2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122886" name="AutoShape 6"/>
          <p:cNvSpPr>
            <a:spLocks noChangeArrowheads="1"/>
          </p:cNvSpPr>
          <p:nvPr/>
        </p:nvSpPr>
        <p:spPr bwMode="ltGray">
          <a:xfrm>
            <a:off x="8145463" y="-4763"/>
            <a:ext cx="539750" cy="627063"/>
          </a:xfrm>
          <a:prstGeom prst="homePlate">
            <a:avLst>
              <a:gd name="adj" fmla="val 25000"/>
            </a:avLst>
          </a:prstGeom>
          <a:gradFill rotWithShape="1">
            <a:gsLst>
              <a:gs pos="0">
                <a:schemeClr val="accent2">
                  <a:gamma/>
                  <a:shade val="46275"/>
                  <a:invGamma/>
                </a:schemeClr>
              </a:gs>
              <a:gs pos="100000">
                <a:schemeClr val="accent2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grpSp>
        <p:nvGrpSpPr>
          <p:cNvPr id="1031" name="Group 7"/>
          <p:cNvGrpSpPr>
            <a:grpSpLocks/>
          </p:cNvGrpSpPr>
          <p:nvPr/>
        </p:nvGrpSpPr>
        <p:grpSpPr bwMode="auto">
          <a:xfrm>
            <a:off x="3851275" y="0"/>
            <a:ext cx="4464050" cy="627063"/>
            <a:chOff x="2381" y="0"/>
            <a:chExt cx="3016" cy="611"/>
          </a:xfrm>
        </p:grpSpPr>
        <p:sp>
          <p:nvSpPr>
            <p:cNvPr id="122888" name="Rectangle 8"/>
            <p:cNvSpPr>
              <a:spLocks noChangeArrowheads="1"/>
            </p:cNvSpPr>
            <p:nvPr/>
          </p:nvSpPr>
          <p:spPr bwMode="ltGray">
            <a:xfrm>
              <a:off x="2381" y="2"/>
              <a:ext cx="2843" cy="609"/>
            </a:xfrm>
            <a:prstGeom prst="rect">
              <a:avLst/>
            </a:prstGeom>
            <a:gradFill rotWithShape="1">
              <a:gsLst>
                <a:gs pos="0">
                  <a:schemeClr val="accent2">
                    <a:gamma/>
                    <a:tint val="0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FontTx/>
                <a:buNone/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033" name="AutoShape 9"/>
            <p:cNvSpPr>
              <a:spLocks noChangeArrowheads="1"/>
            </p:cNvSpPr>
            <p:nvPr userDrawn="1"/>
          </p:nvSpPr>
          <p:spPr bwMode="auto">
            <a:xfrm>
              <a:off x="5109" y="0"/>
              <a:ext cx="288" cy="610"/>
            </a:xfrm>
            <a:prstGeom prst="homePlate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latin typeface="Arial" pitchFamily="34" charset="0"/>
              </a:endParaRPr>
            </a:p>
          </p:txBody>
        </p:sp>
      </p:grpSp>
      <p:sp>
        <p:nvSpPr>
          <p:cNvPr id="1034" name="Rectangle 10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1143000" y="82550"/>
            <a:ext cx="7162800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35" name="Rectangle 11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1905000" y="742950"/>
            <a:ext cx="6781800" cy="3852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22892" name="Rectangle 1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9088" y="4894263"/>
            <a:ext cx="2133600" cy="12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buFontTx/>
              <a:buNone/>
              <a:defRPr sz="1400" b="1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2893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019800" y="4916488"/>
            <a:ext cx="2895600" cy="125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buFontTx/>
              <a:buNone/>
              <a:defRPr sz="1400" b="1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2894" name="Rectangle 1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284663" y="4916488"/>
            <a:ext cx="668337" cy="141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buFontTx/>
              <a:buNone/>
              <a:defRPr sz="1400" b="1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15" r:id="rId2"/>
    <p:sldLayoutId id="2147483714" r:id="rId3"/>
    <p:sldLayoutId id="2147483713" r:id="rId4"/>
    <p:sldLayoutId id="2147483712" r:id="rId5"/>
    <p:sldLayoutId id="2147483711" r:id="rId6"/>
    <p:sldLayoutId id="2147483710" r:id="rId7"/>
    <p:sldLayoutId id="2147483709" r:id="rId8"/>
    <p:sldLayoutId id="2147483708" r:id="rId9"/>
    <p:sldLayoutId id="2147483707" r:id="rId10"/>
    <p:sldLayoutId id="2147483706" r:id="rId11"/>
    <p:sldLayoutId id="2147483705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u"/>
        <a:defRPr sz="2800" b="1">
          <a:solidFill>
            <a:schemeClr val="hlink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n"/>
        <a:defRPr sz="2400" b="1">
          <a:solidFill>
            <a:schemeClr val="tx2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400" b="1">
          <a:solidFill>
            <a:schemeClr val="tx2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 sz="2000" b="1">
          <a:solidFill>
            <a:schemeClr val="tx2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 b="1">
          <a:solidFill>
            <a:schemeClr val="tx2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 b="1">
          <a:solidFill>
            <a:schemeClr val="tx2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 b="1">
          <a:solidFill>
            <a:schemeClr val="tx2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 b="1">
          <a:solidFill>
            <a:schemeClr val="tx2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 b="1">
          <a:solidFill>
            <a:schemeClr val="tx2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1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200150"/>
            <a:ext cx="8229600" cy="339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8850"/>
            <a:ext cx="2133600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buFontTx/>
              <a:buNone/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8850"/>
            <a:ext cx="2895600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buFontTx/>
              <a:buNone/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8850"/>
            <a:ext cx="2133600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buFontTx/>
              <a:buNone/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5" r:id="rId2"/>
    <p:sldLayoutId id="2147483724" r:id="rId3"/>
    <p:sldLayoutId id="2147483723" r:id="rId4"/>
    <p:sldLayoutId id="2147483722" r:id="rId5"/>
    <p:sldLayoutId id="2147483721" r:id="rId6"/>
    <p:sldLayoutId id="2147483720" r:id="rId7"/>
    <p:sldLayoutId id="2147483719" r:id="rId8"/>
    <p:sldLayoutId id="2147483718" r:id="rId9"/>
    <p:sldLayoutId id="2147483717" r:id="rId10"/>
    <p:sldLayoutId id="2147483716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宋体" pitchFamily="2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宋体" pitchFamily="2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宋体" pitchFamily="2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宋体" pitchFamily="2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宋体" pitchFamily="2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宋体" pitchFamily="2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3.xml"/><Relationship Id="rId1" Type="http://schemas.openxmlformats.org/officeDocument/2006/relationships/slideLayout" Target="../slideLayouts/slideLayout13.xml"/><Relationship Id="rId5" Type="http://schemas.openxmlformats.org/officeDocument/2006/relationships/slide" Target="slide21.xml"/><Relationship Id="rId4" Type="http://schemas.openxmlformats.org/officeDocument/2006/relationships/slide" Target="slide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MorvanZhou/Reinforcement-learning-with-tensorflow/blob/master/contents/12_Proximal_Policy_Optimization/simply_PPO.py" TargetMode="External"/><Relationship Id="rId3" Type="http://schemas.openxmlformats.org/officeDocument/2006/relationships/hyperlink" Target="https://www.jianshu.com/p/9f113adc0c50" TargetMode="External"/><Relationship Id="rId7" Type="http://schemas.openxmlformats.org/officeDocument/2006/relationships/hyperlink" Target="https://arxiv.org/abs/1707.02286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arxiv.org/abs/1707.06347" TargetMode="External"/><Relationship Id="rId5" Type="http://schemas.openxmlformats.org/officeDocument/2006/relationships/hyperlink" Target="https://morvanzhou.github.io/tutorials/machine-learning/reinforcement-learning/6-4-DPPO/" TargetMode="External"/><Relationship Id="rId4" Type="http://schemas.openxmlformats.org/officeDocument/2006/relationships/hyperlink" Target="https://www.bilibili.com/video/av24724071/?p=2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8000" b="-3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饼形 8"/>
          <p:cNvSpPr/>
          <p:nvPr/>
        </p:nvSpPr>
        <p:spPr>
          <a:xfrm rot="3991431">
            <a:off x="2747851" y="175420"/>
            <a:ext cx="3402012" cy="3435350"/>
          </a:xfrm>
          <a:prstGeom prst="pie">
            <a:avLst>
              <a:gd name="adj1" fmla="val 17923980"/>
              <a:gd name="adj2" fmla="val 16200000"/>
            </a:avLst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  <a:defRPr/>
            </a:pPr>
            <a:endParaRPr lang="zh-CN" altLang="en-US">
              <a:solidFill>
                <a:srgbClr val="002060"/>
              </a:solidFill>
            </a:endParaRPr>
          </a:p>
        </p:txBody>
      </p:sp>
      <p:sp>
        <p:nvSpPr>
          <p:cNvPr id="2066" name="Rectangle 18"/>
          <p:cNvSpPr>
            <a:spLocks noGrp="1" noChangeArrowheads="1"/>
          </p:cNvSpPr>
          <p:nvPr>
            <p:ph type="ctrTitle"/>
          </p:nvPr>
        </p:nvSpPr>
        <p:spPr>
          <a:xfrm>
            <a:off x="1553256" y="988368"/>
            <a:ext cx="6043079" cy="1531938"/>
          </a:xfrm>
          <a:ln>
            <a:miter/>
          </a:ln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36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+mj-ea"/>
              </a:rPr>
              <a:t>Proximal Policy </a:t>
            </a:r>
            <a:r>
              <a:rPr lang="en-US" altLang="zh-CN" sz="36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+mj-ea"/>
              </a:rPr>
              <a:t>Optimization</a:t>
            </a:r>
            <a:br>
              <a:rPr lang="en-US" altLang="zh-CN" sz="36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+mj-ea"/>
              </a:rPr>
            </a:br>
            <a:r>
              <a:rPr lang="en-US" altLang="zh-CN" sz="36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+mj-ea"/>
              </a:rPr>
              <a:t/>
            </a:r>
            <a:br>
              <a:rPr lang="en-US" altLang="zh-CN" sz="36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+mj-ea"/>
              </a:rPr>
            </a:br>
            <a:r>
              <a:rPr lang="zh-CN" altLang="en-US" sz="20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+mj-ea"/>
              </a:rPr>
              <a:t>（</a:t>
            </a:r>
            <a:r>
              <a:rPr lang="en-US" altLang="zh-CN" sz="20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+mj-ea"/>
              </a:rPr>
              <a:t>default reinforcement learning algorithm at </a:t>
            </a:r>
            <a:r>
              <a:rPr lang="en-US" altLang="zh-CN" sz="2000" dirty="0" err="1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+mj-ea"/>
              </a:rPr>
              <a:t>O</a:t>
            </a:r>
            <a:r>
              <a:rPr lang="en-US" altLang="zh-CN" sz="2000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+mj-ea"/>
              </a:rPr>
              <a:t>penAI</a:t>
            </a:r>
            <a:r>
              <a:rPr lang="en-US" altLang="zh-CN" sz="20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+mj-ea"/>
              </a:rPr>
              <a:t> </a:t>
            </a:r>
            <a:r>
              <a:rPr lang="zh-CN" altLang="en-US" sz="20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+mj-ea"/>
              </a:rPr>
              <a:t>）</a:t>
            </a:r>
          </a:p>
        </p:txBody>
      </p:sp>
      <p:sp>
        <p:nvSpPr>
          <p:cNvPr id="2067" name="Rectangle 19"/>
          <p:cNvSpPr>
            <a:spLocks noGrp="1" noChangeArrowheads="1"/>
          </p:cNvSpPr>
          <p:nvPr>
            <p:ph type="subTitle" idx="1"/>
          </p:nvPr>
        </p:nvSpPr>
        <p:spPr>
          <a:xfrm>
            <a:off x="4067944" y="4228728"/>
            <a:ext cx="4895850" cy="575469"/>
          </a:xfrm>
          <a:ln>
            <a:miter/>
          </a:ln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28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+mn-ea"/>
              </a:rPr>
              <a:t>演讲人</a:t>
            </a:r>
            <a:r>
              <a:rPr lang="en-US" altLang="zh-CN" sz="28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+mn-ea"/>
              </a:rPr>
              <a:t>: </a:t>
            </a:r>
            <a:r>
              <a:rPr lang="zh-CN" altLang="en-US" sz="28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+mn-ea"/>
              </a:rPr>
              <a:t>王宏旭</a:t>
            </a:r>
            <a:endParaRPr lang="en-US" altLang="zh-CN" sz="2800" b="1" dirty="0" smtClean="0">
              <a:solidFill>
                <a:srgbClr val="002060"/>
              </a:solidFill>
              <a:effectLst>
                <a:outerShdw blurRad="38100" dist="38100" dir="2700000" algn="tl">
                  <a:srgbClr val="C0C0C0"/>
                </a:outerShdw>
              </a:effectLst>
              <a:ea typeface="+mn-ea"/>
            </a:endParaRP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3" name="Picture 3" descr="C:\Users\akazaM\Desktop\搜狗截图2016041915050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75"/>
            <a:ext cx="9144000" cy="756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8" name="TextBox 11"/>
          <p:cNvSpPr txBox="1">
            <a:spLocks noChangeArrowheads="1"/>
          </p:cNvSpPr>
          <p:nvPr/>
        </p:nvSpPr>
        <p:spPr bwMode="auto">
          <a:xfrm>
            <a:off x="467544" y="150489"/>
            <a:ext cx="295388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002060"/>
                </a:solidFill>
                <a:latin typeface="Arial" pitchFamily="34" charset="0"/>
              </a:rPr>
              <a:t>on-policy</a:t>
            </a:r>
            <a:r>
              <a:rPr lang="zh-CN" altLang="en-US" sz="2400" dirty="0">
                <a:solidFill>
                  <a:srgbClr val="002060"/>
                </a:solidFill>
                <a:latin typeface="Arial" pitchFamily="34" charset="0"/>
              </a:rPr>
              <a:t>与</a:t>
            </a:r>
            <a:r>
              <a:rPr lang="en-US" altLang="zh-CN" sz="2400" dirty="0">
                <a:solidFill>
                  <a:srgbClr val="002060"/>
                </a:solidFill>
                <a:latin typeface="Arial" pitchFamily="34" charset="0"/>
              </a:rPr>
              <a:t>off-policy</a:t>
            </a:r>
            <a:endParaRPr lang="zh-CN" altLang="en-US" sz="2400" dirty="0">
              <a:solidFill>
                <a:srgbClr val="002060"/>
              </a:solidFill>
              <a:latin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83568" y="1013728"/>
            <a:ext cx="31683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on-policy</a:t>
            </a:r>
            <a:r>
              <a:rPr lang="zh-CN" altLang="en-US" dirty="0"/>
              <a:t>的策略，即我们想要训练的</a:t>
            </a:r>
            <a:r>
              <a:rPr lang="en-US" altLang="zh-CN" dirty="0"/>
              <a:t>agent</a:t>
            </a:r>
            <a:r>
              <a:rPr lang="zh-CN" altLang="en-US" dirty="0"/>
              <a:t>和与环境进行交互的</a:t>
            </a:r>
            <a:r>
              <a:rPr lang="en-US" altLang="zh-CN" dirty="0"/>
              <a:t>agent</a:t>
            </a:r>
            <a:r>
              <a:rPr lang="zh-CN" altLang="en-US" dirty="0"/>
              <a:t>是同一个</a:t>
            </a:r>
            <a:r>
              <a:rPr lang="en-US" altLang="zh-CN" dirty="0" smtClean="0"/>
              <a:t>agent</a:t>
            </a:r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355976" y="1013728"/>
            <a:ext cx="31683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off-policy</a:t>
            </a:r>
            <a:r>
              <a:rPr lang="zh-CN" altLang="en-US" dirty="0"/>
              <a:t>的策略，即想要训练的</a:t>
            </a:r>
            <a:r>
              <a:rPr lang="en-US" altLang="zh-CN" dirty="0"/>
              <a:t>agent</a:t>
            </a:r>
            <a:r>
              <a:rPr lang="zh-CN" altLang="en-US" dirty="0"/>
              <a:t>和与环境进行交互的</a:t>
            </a:r>
            <a:r>
              <a:rPr lang="en-US" altLang="zh-CN" dirty="0"/>
              <a:t>agent</a:t>
            </a:r>
            <a:r>
              <a:rPr lang="zh-CN" altLang="en-US" dirty="0"/>
              <a:t>不是同一个</a:t>
            </a:r>
            <a:r>
              <a:rPr lang="en-US" altLang="zh-CN" dirty="0" smtClean="0"/>
              <a:t>agent.</a:t>
            </a:r>
            <a:endParaRPr lang="zh-CN" altLang="en-US" dirty="0"/>
          </a:p>
        </p:txBody>
      </p:sp>
      <p:pic>
        <p:nvPicPr>
          <p:cNvPr id="2050" name="Picture 2" descr="https://upload-images.jianshu.io/upload_images/4155986-40755151cce114d0.png?imageMogr2/auto-orient/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554" y="2007759"/>
            <a:ext cx="7839075" cy="3038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832920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3" name="Picture 3" descr="C:\Users\akazaM\Desktop\搜狗截图2016041915050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75"/>
            <a:ext cx="9144000" cy="756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8" name="TextBox 11"/>
          <p:cNvSpPr txBox="1">
            <a:spLocks noChangeArrowheads="1"/>
          </p:cNvSpPr>
          <p:nvPr/>
        </p:nvSpPr>
        <p:spPr bwMode="auto">
          <a:xfrm>
            <a:off x="15969" y="814735"/>
            <a:ext cx="295068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solidFill>
                  <a:srgbClr val="002060"/>
                </a:solidFill>
                <a:latin typeface="Arial" pitchFamily="34" charset="0"/>
              </a:rPr>
              <a:t>为什么考虑</a:t>
            </a:r>
            <a:r>
              <a:rPr lang="en-US" altLang="zh-CN" sz="2400" dirty="0" smtClean="0">
                <a:solidFill>
                  <a:srgbClr val="002060"/>
                </a:solidFill>
                <a:latin typeface="Arial" pitchFamily="34" charset="0"/>
              </a:rPr>
              <a:t>off-policy</a:t>
            </a:r>
            <a:endParaRPr lang="zh-CN" altLang="en-US" sz="2400" dirty="0">
              <a:solidFill>
                <a:srgbClr val="002060"/>
              </a:solidFill>
              <a:latin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1560" y="1276400"/>
            <a:ext cx="75608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63638" indent="-1163638"/>
            <a:r>
              <a:rPr lang="en-US" altLang="zh-CN" dirty="0" smtClean="0"/>
              <a:t>On-Policy</a:t>
            </a:r>
            <a:r>
              <a:rPr lang="zh-CN" altLang="en-US" dirty="0" smtClean="0"/>
              <a:t>：过程中数据由</a:t>
            </a:r>
            <a:r>
              <a:rPr lang="en-US" altLang="zh-CN" dirty="0" smtClean="0"/>
              <a:t>Policy</a:t>
            </a:r>
            <a:r>
              <a:rPr lang="zh-CN" altLang="en-US" dirty="0" smtClean="0"/>
              <a:t>和环境多次互动得到，数据更   新后再从环境中收集，之前的没法使用，导致训练缓慢。</a:t>
            </a:r>
            <a:endParaRPr lang="en-US" altLang="zh-CN" dirty="0" smtClean="0"/>
          </a:p>
          <a:p>
            <a:pPr marL="1163638" indent="-1163638"/>
            <a:r>
              <a:rPr lang="en-US" altLang="zh-CN" dirty="0" smtClean="0"/>
              <a:t>Off-Policy</a:t>
            </a:r>
            <a:r>
              <a:rPr lang="zh-CN" altLang="en-US" dirty="0" smtClean="0"/>
              <a:t>：数据从另一个策略</a:t>
            </a:r>
            <a:r>
              <a:rPr lang="el-GR" altLang="zh-CN" dirty="0" smtClean="0"/>
              <a:t>π</a:t>
            </a:r>
            <a:r>
              <a:rPr lang="az-Cyrl-AZ" altLang="zh-CN" baseline="-25000" dirty="0" smtClean="0"/>
              <a:t>ѳ</a:t>
            </a:r>
            <a:r>
              <a:rPr lang="en-US" altLang="zh-CN" baseline="30000" dirty="0" smtClean="0"/>
              <a:t>’</a:t>
            </a:r>
            <a:r>
              <a:rPr lang="zh-CN" altLang="en-US" dirty="0" smtClean="0"/>
              <a:t>中</a:t>
            </a:r>
            <a:r>
              <a:rPr lang="en-US" altLang="zh-CN" dirty="0" smtClean="0"/>
              <a:t>sample</a:t>
            </a:r>
            <a:r>
              <a:rPr lang="zh-CN" altLang="en-US" dirty="0" smtClean="0"/>
              <a:t>出来，可重复使用这些数据。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67544" y="150489"/>
            <a:ext cx="2952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002060"/>
                </a:solidFill>
                <a:latin typeface="Arial" pitchFamily="34" charset="0"/>
              </a:rPr>
              <a:t>on-policy</a:t>
            </a:r>
            <a:r>
              <a:rPr lang="zh-CN" altLang="en-US" sz="2400" dirty="0">
                <a:solidFill>
                  <a:srgbClr val="002060"/>
                </a:solidFill>
                <a:latin typeface="Arial" pitchFamily="34" charset="0"/>
              </a:rPr>
              <a:t>与</a:t>
            </a:r>
            <a:r>
              <a:rPr lang="en-US" altLang="zh-CN" sz="2400" dirty="0" smtClean="0">
                <a:solidFill>
                  <a:srgbClr val="002060"/>
                </a:solidFill>
                <a:latin typeface="Arial" pitchFamily="34" charset="0"/>
              </a:rPr>
              <a:t>off-policy</a:t>
            </a:r>
            <a:endParaRPr lang="zh-CN" altLang="en-US" sz="2400" dirty="0">
              <a:solidFill>
                <a:srgbClr val="002060"/>
              </a:solidFill>
              <a:latin typeface="Arial" pitchFamily="34" charset="0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01" y="3004592"/>
            <a:ext cx="7552836" cy="2140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27088" y="2284512"/>
            <a:ext cx="4472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002060"/>
                </a:solidFill>
                <a:latin typeface="Arial" pitchFamily="34" charset="0"/>
              </a:rPr>
              <a:t>on-policy    </a:t>
            </a:r>
            <a:r>
              <a:rPr lang="zh-CN" altLang="en-US" sz="2400" dirty="0" smtClean="0">
                <a:solidFill>
                  <a:srgbClr val="002060"/>
                </a:solidFill>
                <a:latin typeface="Arial" pitchFamily="34" charset="0"/>
              </a:rPr>
              <a:t>到     </a:t>
            </a:r>
            <a:r>
              <a:rPr lang="en-US" altLang="zh-CN" sz="2400" dirty="0" smtClean="0">
                <a:solidFill>
                  <a:srgbClr val="002060"/>
                </a:solidFill>
                <a:latin typeface="Arial" pitchFamily="34" charset="0"/>
              </a:rPr>
              <a:t>off-policy</a:t>
            </a:r>
            <a:endParaRPr lang="zh-CN" altLang="en-US" sz="2400" dirty="0">
              <a:solidFill>
                <a:srgbClr val="002060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344166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3" name="Picture 3" descr="C:\Users\akazaM\Desktop\搜狗截图2016041915050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75"/>
            <a:ext cx="9144000" cy="756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67544" y="150489"/>
            <a:ext cx="2952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002060"/>
                </a:solidFill>
                <a:latin typeface="Arial" pitchFamily="34" charset="0"/>
              </a:rPr>
              <a:t>on-policy</a:t>
            </a:r>
            <a:r>
              <a:rPr lang="zh-CN" altLang="en-US" sz="2400" dirty="0">
                <a:solidFill>
                  <a:srgbClr val="002060"/>
                </a:solidFill>
                <a:latin typeface="Arial" pitchFamily="34" charset="0"/>
              </a:rPr>
              <a:t>与</a:t>
            </a:r>
            <a:r>
              <a:rPr lang="en-US" altLang="zh-CN" sz="2400" dirty="0" smtClean="0">
                <a:solidFill>
                  <a:srgbClr val="002060"/>
                </a:solidFill>
                <a:latin typeface="Arial" pitchFamily="34" charset="0"/>
              </a:rPr>
              <a:t>off-policy</a:t>
            </a:r>
            <a:endParaRPr lang="zh-CN" altLang="en-US" sz="2400" dirty="0">
              <a:solidFill>
                <a:srgbClr val="002060"/>
              </a:solidFill>
              <a:latin typeface="Arial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59470"/>
            <a:ext cx="7754069" cy="43856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8655288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3" name="Picture 3" descr="C:\Users\akazaM\Desktop\搜狗截图2016041915050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75"/>
            <a:ext cx="9144000" cy="756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67544" y="150489"/>
            <a:ext cx="2952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002060"/>
                </a:solidFill>
                <a:latin typeface="Arial" pitchFamily="34" charset="0"/>
              </a:rPr>
              <a:t>on-policy</a:t>
            </a:r>
            <a:r>
              <a:rPr lang="zh-CN" altLang="en-US" sz="2400" dirty="0">
                <a:solidFill>
                  <a:srgbClr val="002060"/>
                </a:solidFill>
                <a:latin typeface="Arial" pitchFamily="34" charset="0"/>
              </a:rPr>
              <a:t>与</a:t>
            </a:r>
            <a:r>
              <a:rPr lang="en-US" altLang="zh-CN" sz="2400" dirty="0" smtClean="0">
                <a:solidFill>
                  <a:srgbClr val="002060"/>
                </a:solidFill>
                <a:latin typeface="Arial" pitchFamily="34" charset="0"/>
              </a:rPr>
              <a:t>off-policy</a:t>
            </a:r>
            <a:endParaRPr lang="zh-CN" altLang="en-US" sz="2400" dirty="0">
              <a:solidFill>
                <a:srgbClr val="002060"/>
              </a:solidFill>
              <a:latin typeface="Arial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308"/>
          <a:stretch/>
        </p:blipFill>
        <p:spPr bwMode="auto">
          <a:xfrm>
            <a:off x="4849" y="1204392"/>
            <a:ext cx="4716016" cy="30694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33"/>
          <a:stretch/>
        </p:blipFill>
        <p:spPr bwMode="auto">
          <a:xfrm>
            <a:off x="4932040" y="1204392"/>
            <a:ext cx="4040994" cy="30694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7532802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3" name="Picture 3" descr="C:\Users\akazaM\Desktop\搜狗截图2016041915050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75"/>
            <a:ext cx="9144000" cy="756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67544" y="150489"/>
            <a:ext cx="2952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002060"/>
                </a:solidFill>
                <a:latin typeface="Arial" pitchFamily="34" charset="0"/>
              </a:rPr>
              <a:t>TRPO</a:t>
            </a:r>
            <a:endParaRPr lang="zh-CN" altLang="en-US" sz="2400" dirty="0">
              <a:solidFill>
                <a:srgbClr val="002060"/>
              </a:solidFill>
              <a:latin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7544" y="988368"/>
            <a:ext cx="66247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对于</a:t>
            </a:r>
            <a:r>
              <a:rPr lang="en-US" altLang="zh-CN" dirty="0"/>
              <a:t>TRPO</a:t>
            </a:r>
            <a:r>
              <a:rPr lang="zh-CN" altLang="en-US" dirty="0"/>
              <a:t>算法，在与策略更新的大小有关的约束条件下，目标函数被最大化。也就是：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852464"/>
            <a:ext cx="60388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3078407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3" name="Picture 3" descr="C:\Users\akazaM\Desktop\搜狗截图2016041915050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75"/>
            <a:ext cx="9144000" cy="756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67544" y="150489"/>
            <a:ext cx="2952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002060"/>
                </a:solidFill>
                <a:latin typeface="Arial" pitchFamily="34" charset="0"/>
              </a:rPr>
              <a:t>Add Constraint</a:t>
            </a:r>
            <a:endParaRPr lang="zh-CN" altLang="en-US" sz="2400" dirty="0">
              <a:solidFill>
                <a:srgbClr val="002060"/>
              </a:solidFill>
              <a:latin typeface="Arial" pitchFamily="34" charset="0"/>
            </a:endParaRPr>
          </a:p>
        </p:txBody>
      </p:sp>
      <p:pic>
        <p:nvPicPr>
          <p:cNvPr id="5122" name="Picture 2" descr="https://upload-images.jianshu.io/upload_images/4155986-a923d495155a377a.png?imageMogr2/auto-orient/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59470"/>
            <a:ext cx="8448675" cy="230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168" y="3064520"/>
            <a:ext cx="7956376" cy="2088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4397715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3" name="Picture 3" descr="C:\Users\akazaM\Desktop\搜狗截图2016041915050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75"/>
            <a:ext cx="9144000" cy="756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67544" y="150489"/>
            <a:ext cx="2952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002060"/>
                </a:solidFill>
                <a:latin typeface="Arial" pitchFamily="34" charset="0"/>
              </a:rPr>
              <a:t>PPO</a:t>
            </a:r>
            <a:r>
              <a:rPr lang="zh-CN" altLang="en-US" sz="2400" dirty="0" smtClean="0">
                <a:solidFill>
                  <a:srgbClr val="002060"/>
                </a:solidFill>
                <a:latin typeface="Arial" pitchFamily="34" charset="0"/>
              </a:rPr>
              <a:t>算法的过程</a:t>
            </a:r>
            <a:endParaRPr lang="en-US" altLang="zh-CN" sz="2400" dirty="0" smtClean="0">
              <a:solidFill>
                <a:srgbClr val="002060"/>
              </a:solidFill>
              <a:latin typeface="Arial" pitchFamily="34" charset="0"/>
            </a:endParaRPr>
          </a:p>
        </p:txBody>
      </p:sp>
      <p:pic>
        <p:nvPicPr>
          <p:cNvPr id="6146" name="Picture 2" descr="https://upload-images.jianshu.io/upload_images/4155986-a31ebb78f4dc906a.png?imageMogr2/auto-orient/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88868"/>
            <a:ext cx="9144000" cy="4356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803308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3" name="Picture 3" descr="C:\Users\akazaM\Desktop\搜狗截图2016041915050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75"/>
            <a:ext cx="9144000" cy="756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67544" y="150489"/>
            <a:ext cx="2952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002060"/>
                </a:solidFill>
                <a:latin typeface="Arial" pitchFamily="34" charset="0"/>
              </a:rPr>
              <a:t>PPO2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59470"/>
            <a:ext cx="6588224" cy="4189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2108630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3" name="Picture 3" descr="C:\Users\akazaM\Desktop\搜狗截图2016041915050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75"/>
            <a:ext cx="9144000" cy="756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67544" y="150489"/>
            <a:ext cx="2952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002060"/>
                </a:solidFill>
                <a:latin typeface="Arial" pitchFamily="34" charset="0"/>
              </a:rPr>
              <a:t>代码部分</a:t>
            </a:r>
            <a:endParaRPr lang="en-US" altLang="zh-CN" sz="2400" dirty="0" smtClean="0">
              <a:solidFill>
                <a:srgbClr val="002060"/>
              </a:solidFill>
              <a:latin typeface="Arial" pitchFamily="34" charset="0"/>
            </a:endParaRPr>
          </a:p>
        </p:txBody>
      </p:sp>
      <p:sp>
        <p:nvSpPr>
          <p:cNvPr id="2" name="AutoShape 2" descr="https://morvanzhou.github.io/static/results/reinforcement-learning/6-4-2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849" y="759470"/>
            <a:ext cx="5157231" cy="4361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5038401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3" name="Picture 3" descr="C:\Users\akazaM\Desktop\搜狗截图2016041915050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75"/>
            <a:ext cx="9144000" cy="756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67544" y="150489"/>
            <a:ext cx="2952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002060"/>
                </a:solidFill>
                <a:latin typeface="Arial" pitchFamily="34" charset="0"/>
              </a:rPr>
              <a:t>代码部分</a:t>
            </a:r>
            <a:endParaRPr lang="en-US" altLang="zh-CN" sz="2400" dirty="0" smtClean="0">
              <a:solidFill>
                <a:srgbClr val="002060"/>
              </a:solidFill>
              <a:latin typeface="Arial" pitchFamily="34" charset="0"/>
            </a:endParaRPr>
          </a:p>
        </p:txBody>
      </p:sp>
      <p:sp>
        <p:nvSpPr>
          <p:cNvPr id="2" name="AutoShape 2" descr="https://morvanzhou.github.io/static/results/reinforcement-learning/6-4-2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2" descr="https://morvanzhou.github.io/static/results/reinforcement-learning/6-4-3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916360"/>
            <a:ext cx="7056784" cy="2808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0428287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hlinkClick r:id="rId2" action="ppaction://hlinksldjump"/>
          </p:cNvPr>
          <p:cNvSpPr/>
          <p:nvPr/>
        </p:nvSpPr>
        <p:spPr>
          <a:xfrm>
            <a:off x="3433762" y="1852613"/>
            <a:ext cx="2650405" cy="48418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  <a:defRPr/>
            </a:pPr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7170" name="Picture 3" descr="C:\Users\akazaM\Desktop\搜狗截图2016041915050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75"/>
            <a:ext cx="91440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1" name="TextBox 11"/>
          <p:cNvSpPr txBox="1">
            <a:spLocks noChangeArrowheads="1"/>
          </p:cNvSpPr>
          <p:nvPr/>
        </p:nvSpPr>
        <p:spPr bwMode="auto">
          <a:xfrm rot="-5400000">
            <a:off x="4579536" y="1601039"/>
            <a:ext cx="461665" cy="1041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Arial" pitchFamily="34" charset="0"/>
              </a:rPr>
              <a:t>PPO</a:t>
            </a:r>
            <a:r>
              <a:rPr lang="zh-CN" altLang="en-US" dirty="0" smtClean="0">
                <a:solidFill>
                  <a:schemeClr val="bg1"/>
                </a:solidFill>
                <a:latin typeface="Arial" pitchFamily="34" charset="0"/>
              </a:rPr>
              <a:t>由来</a:t>
            </a:r>
            <a:endParaRPr lang="zh-CN" altLang="en-US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7172" name="TextBox 23"/>
          <p:cNvSpPr txBox="1">
            <a:spLocks noChangeArrowheads="1"/>
          </p:cNvSpPr>
          <p:nvPr/>
        </p:nvSpPr>
        <p:spPr bwMode="auto">
          <a:xfrm>
            <a:off x="3771900" y="147638"/>
            <a:ext cx="12096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4000">
                <a:solidFill>
                  <a:srgbClr val="002060"/>
                </a:solidFill>
                <a:latin typeface="Arial" pitchFamily="34" charset="0"/>
              </a:rPr>
              <a:t>目录</a:t>
            </a:r>
          </a:p>
        </p:txBody>
      </p:sp>
      <p:sp>
        <p:nvSpPr>
          <p:cNvPr id="2" name="燕尾形箭头 1"/>
          <p:cNvSpPr/>
          <p:nvPr/>
        </p:nvSpPr>
        <p:spPr>
          <a:xfrm>
            <a:off x="2943225" y="1866900"/>
            <a:ext cx="979488" cy="496888"/>
          </a:xfrm>
          <a:prstGeom prst="notchedRightArrow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  <a:defRPr/>
            </a:pPr>
            <a:r>
              <a:rPr lang="en-US" altLang="zh-CN" dirty="0">
                <a:solidFill>
                  <a:schemeClr val="bg1"/>
                </a:solidFill>
              </a:rPr>
              <a:t>     01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4" name="矩形 13">
            <a:hlinkClick r:id="rId4" action="ppaction://hlinksldjump"/>
          </p:cNvPr>
          <p:cNvSpPr/>
          <p:nvPr/>
        </p:nvSpPr>
        <p:spPr>
          <a:xfrm>
            <a:off x="3433763" y="2535238"/>
            <a:ext cx="2650404" cy="48577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  <a:defRPr/>
            </a:pP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5" name="燕尾形箭头 14"/>
          <p:cNvSpPr/>
          <p:nvPr/>
        </p:nvSpPr>
        <p:spPr>
          <a:xfrm>
            <a:off x="2978150" y="2535238"/>
            <a:ext cx="977900" cy="496887"/>
          </a:xfrm>
          <a:prstGeom prst="notchedRightArrow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  <a:defRPr/>
            </a:pPr>
            <a:r>
              <a:rPr lang="en-US" altLang="zh-CN" dirty="0">
                <a:solidFill>
                  <a:schemeClr val="bg1"/>
                </a:solidFill>
              </a:rPr>
              <a:t>     02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6" name="矩形 15">
            <a:hlinkClick r:id="rId5" action="ppaction://hlinksldjump"/>
          </p:cNvPr>
          <p:cNvSpPr/>
          <p:nvPr/>
        </p:nvSpPr>
        <p:spPr>
          <a:xfrm>
            <a:off x="3433763" y="3292475"/>
            <a:ext cx="2650404" cy="48418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  <a:defRPr/>
            </a:pP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7" name="矩形 16">
            <a:hlinkClick r:id="" action="ppaction://noaction"/>
          </p:cNvPr>
          <p:cNvSpPr/>
          <p:nvPr/>
        </p:nvSpPr>
        <p:spPr>
          <a:xfrm>
            <a:off x="3433763" y="3940175"/>
            <a:ext cx="2650404" cy="485775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  <a:defRPr/>
            </a:pP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2" name="燕尾形箭头 21"/>
          <p:cNvSpPr/>
          <p:nvPr/>
        </p:nvSpPr>
        <p:spPr>
          <a:xfrm>
            <a:off x="2978150" y="3292475"/>
            <a:ext cx="977900" cy="496888"/>
          </a:xfrm>
          <a:prstGeom prst="notchedRightArrow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  <a:defRPr/>
            </a:pPr>
            <a:r>
              <a:rPr lang="en-US" altLang="zh-CN" dirty="0">
                <a:solidFill>
                  <a:schemeClr val="bg1"/>
                </a:solidFill>
              </a:rPr>
              <a:t>     03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3" name="燕尾形箭头 22"/>
          <p:cNvSpPr/>
          <p:nvPr/>
        </p:nvSpPr>
        <p:spPr>
          <a:xfrm>
            <a:off x="2978150" y="3979863"/>
            <a:ext cx="977900" cy="496887"/>
          </a:xfrm>
          <a:prstGeom prst="notchedRightArrow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  <a:defRPr/>
            </a:pPr>
            <a:r>
              <a:rPr lang="en-US" altLang="zh-CN" dirty="0">
                <a:solidFill>
                  <a:schemeClr val="bg1"/>
                </a:solidFill>
              </a:rPr>
              <a:t>     04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7180" name="TextBox 11"/>
          <p:cNvSpPr txBox="1">
            <a:spLocks noChangeArrowheads="1"/>
          </p:cNvSpPr>
          <p:nvPr/>
        </p:nvSpPr>
        <p:spPr bwMode="auto">
          <a:xfrm rot="-5400000">
            <a:off x="4579536" y="1983031"/>
            <a:ext cx="461665" cy="1656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Arial" pitchFamily="34" charset="0"/>
              </a:rPr>
              <a:t>Policy Gradient</a:t>
            </a:r>
            <a:endParaRPr lang="zh-CN" altLang="en-US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7181" name="TextBox 11"/>
          <p:cNvSpPr txBox="1">
            <a:spLocks noChangeArrowheads="1"/>
          </p:cNvSpPr>
          <p:nvPr/>
        </p:nvSpPr>
        <p:spPr bwMode="auto">
          <a:xfrm rot="-5400000">
            <a:off x="4772607" y="2453842"/>
            <a:ext cx="461665" cy="2161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squar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Arial" pitchFamily="34" charset="0"/>
              </a:rPr>
              <a:t>on-policy</a:t>
            </a:r>
            <a:r>
              <a:rPr lang="zh-CN" altLang="en-US" dirty="0">
                <a:solidFill>
                  <a:schemeClr val="bg1"/>
                </a:solidFill>
                <a:latin typeface="Arial" pitchFamily="34" charset="0"/>
              </a:rPr>
              <a:t>与</a:t>
            </a:r>
            <a:r>
              <a:rPr lang="en-US" altLang="zh-CN" dirty="0">
                <a:solidFill>
                  <a:schemeClr val="bg1"/>
                </a:solidFill>
                <a:latin typeface="Arial" pitchFamily="34" charset="0"/>
              </a:rPr>
              <a:t>off-policy</a:t>
            </a:r>
            <a:endParaRPr lang="zh-CN" altLang="en-US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7182" name="TextBox 11"/>
          <p:cNvSpPr txBox="1">
            <a:spLocks noChangeArrowheads="1"/>
          </p:cNvSpPr>
          <p:nvPr/>
        </p:nvSpPr>
        <p:spPr bwMode="auto">
          <a:xfrm rot="-5400000">
            <a:off x="4630991" y="3921021"/>
            <a:ext cx="461665" cy="579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Arial" pitchFamily="34" charset="0"/>
              </a:rPr>
              <a:t>PPO</a:t>
            </a:r>
            <a:endParaRPr lang="zh-CN" altLang="en-US" dirty="0">
              <a:solidFill>
                <a:schemeClr val="bg1"/>
              </a:solidFill>
              <a:latin typeface="Arial" pitchFamily="34" charset="0"/>
            </a:endParaRP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3" name="Picture 3" descr="C:\Users\akazaM\Desktop\搜狗截图2016041915050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75"/>
            <a:ext cx="9144000" cy="756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67544" y="150489"/>
            <a:ext cx="2952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002060"/>
                </a:solidFill>
                <a:latin typeface="Arial" pitchFamily="34" charset="0"/>
              </a:rPr>
              <a:t>执行结果</a:t>
            </a:r>
            <a:endParaRPr lang="en-US" altLang="zh-CN" sz="2400" dirty="0" smtClean="0">
              <a:solidFill>
                <a:srgbClr val="002060"/>
              </a:solidFill>
              <a:latin typeface="Arial" pitchFamily="34" charset="0"/>
            </a:endParaRPr>
          </a:p>
        </p:txBody>
      </p:sp>
      <p:sp>
        <p:nvSpPr>
          <p:cNvPr id="2" name="AutoShape 2" descr="https://morvanzhou.github.io/static/results/reinforcement-learning/6-4-2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2" descr="https://morvanzhou.github.io/static/results/reinforcement-learning/6-4-3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932532"/>
            <a:ext cx="2623592" cy="2001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8807" y="938446"/>
            <a:ext cx="2649924" cy="2001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7648" y="2907159"/>
            <a:ext cx="2652976" cy="217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7203" y="2977590"/>
            <a:ext cx="2651528" cy="2102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55575" y="1810073"/>
            <a:ext cx="1968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KL </a:t>
            </a:r>
            <a:r>
              <a:rPr lang="en-US" altLang="zh-CN" dirty="0" smtClean="0"/>
              <a:t>penalty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5575" y="3514075"/>
            <a:ext cx="19681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clipped surrogate </a:t>
            </a:r>
            <a:r>
              <a:rPr lang="en-US" altLang="zh-CN" dirty="0" smtClean="0"/>
              <a:t>objective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5256553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3" name="Picture 3" descr="C:\Users\akazaM\Desktop\搜狗截图2016041915050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75"/>
            <a:ext cx="9144000" cy="756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67544" y="150489"/>
            <a:ext cx="2952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002060"/>
                </a:solidFill>
                <a:latin typeface="Arial" pitchFamily="34" charset="0"/>
              </a:rPr>
              <a:t>参考</a:t>
            </a:r>
            <a:r>
              <a:rPr lang="zh-CN" altLang="en-US" sz="2400" dirty="0" smtClean="0">
                <a:solidFill>
                  <a:srgbClr val="002060"/>
                </a:solidFill>
                <a:latin typeface="Arial" pitchFamily="34" charset="0"/>
              </a:rPr>
              <a:t>资料</a:t>
            </a:r>
            <a:endParaRPr lang="en-US" altLang="zh-CN" sz="2400" dirty="0" smtClean="0">
              <a:solidFill>
                <a:srgbClr val="002060"/>
              </a:solidFill>
              <a:latin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75556" y="1019726"/>
            <a:ext cx="781286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CSDN</a:t>
            </a:r>
            <a:r>
              <a:rPr lang="zh-CN" altLang="en-US" dirty="0" smtClean="0"/>
              <a:t>：</a:t>
            </a:r>
            <a:r>
              <a:rPr lang="en-US" altLang="zh-CN" dirty="0" smtClean="0">
                <a:hlinkClick r:id="rId3"/>
              </a:rPr>
              <a:t>https</a:t>
            </a:r>
            <a:r>
              <a:rPr lang="en-US" altLang="zh-CN" dirty="0">
                <a:hlinkClick r:id="rId3"/>
              </a:rPr>
              <a:t>://</a:t>
            </a:r>
            <a:r>
              <a:rPr lang="en-US" altLang="zh-CN" dirty="0" smtClean="0">
                <a:hlinkClick r:id="rId3"/>
              </a:rPr>
              <a:t>www.jianshu.com/p/9f113adc0c50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/>
              <a:t>李宏毅</a:t>
            </a:r>
            <a:r>
              <a:rPr lang="zh-CN" altLang="en-US" dirty="0" smtClean="0"/>
              <a:t>老师视频地址：</a:t>
            </a:r>
            <a:r>
              <a:rPr lang="en-US" altLang="zh-CN" dirty="0">
                <a:hlinkClick r:id="rId4"/>
              </a:rPr>
              <a:t>https://www.bilibili.com/video/av24724071/?</a:t>
            </a:r>
            <a:r>
              <a:rPr lang="en-US" altLang="zh-CN" dirty="0" smtClean="0">
                <a:hlinkClick r:id="rId4"/>
              </a:rPr>
              <a:t>p=2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莫烦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讲解</a:t>
            </a:r>
            <a:r>
              <a:rPr lang="zh-CN" altLang="en-US" dirty="0" smtClean="0"/>
              <a:t>：</a:t>
            </a:r>
            <a:r>
              <a:rPr lang="en-US" altLang="zh-CN" dirty="0" smtClean="0">
                <a:hlinkClick r:id="rId5"/>
              </a:rPr>
              <a:t>https</a:t>
            </a:r>
            <a:r>
              <a:rPr lang="en-US" altLang="zh-CN" dirty="0">
                <a:hlinkClick r:id="rId5"/>
              </a:rPr>
              <a:t>://morvanzhou.github.io/tutorials/machine-learning/reinforcement-learning/6-4-DPPO</a:t>
            </a:r>
            <a:r>
              <a:rPr lang="en-US" altLang="zh-CN" dirty="0" smtClean="0">
                <a:hlinkClick r:id="rId5"/>
              </a:rPr>
              <a:t>/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/>
              <a:t>论文</a:t>
            </a:r>
            <a:r>
              <a:rPr lang="zh-CN" altLang="en-US" dirty="0" smtClean="0"/>
              <a:t>地址：</a:t>
            </a:r>
            <a:r>
              <a:rPr lang="en-US" altLang="zh-CN" dirty="0" err="1" smtClean="0"/>
              <a:t>OpenAI</a:t>
            </a:r>
            <a:r>
              <a:rPr lang="zh-CN" altLang="en-US" dirty="0" smtClean="0"/>
              <a:t>：</a:t>
            </a:r>
            <a:r>
              <a:rPr lang="en-US" altLang="zh-CN" dirty="0" smtClean="0">
                <a:hlinkClick r:id="rId6"/>
              </a:rPr>
              <a:t>https</a:t>
            </a:r>
            <a:r>
              <a:rPr lang="en-US" altLang="zh-CN" dirty="0">
                <a:hlinkClick r:id="rId6"/>
              </a:rPr>
              <a:t>://</a:t>
            </a:r>
            <a:r>
              <a:rPr lang="en-US" altLang="zh-CN" dirty="0" smtClean="0">
                <a:hlinkClick r:id="rId6"/>
              </a:rPr>
              <a:t>arxiv.org/abs/1707.06347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     </a:t>
            </a:r>
            <a:r>
              <a:rPr lang="en-US" altLang="zh-CN" dirty="0" err="1" smtClean="0"/>
              <a:t>DeepMind</a:t>
            </a:r>
            <a:r>
              <a:rPr lang="zh-CN" altLang="en-US" dirty="0" smtClean="0"/>
              <a:t>：</a:t>
            </a:r>
            <a:r>
              <a:rPr lang="en-US" altLang="zh-CN" dirty="0">
                <a:hlinkClick r:id="rId7"/>
              </a:rPr>
              <a:t>https://</a:t>
            </a:r>
            <a:r>
              <a:rPr lang="en-US" altLang="zh-CN" dirty="0" smtClean="0">
                <a:hlinkClick r:id="rId7"/>
              </a:rPr>
              <a:t>arxiv.org/abs/1707.02286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源代码地址：</a:t>
            </a:r>
            <a:r>
              <a:rPr lang="en-US" altLang="zh-CN" dirty="0">
                <a:hlinkClick r:id="rId8"/>
              </a:rPr>
              <a:t>https://</a:t>
            </a:r>
            <a:r>
              <a:rPr lang="en-US" altLang="zh-CN" dirty="0" smtClean="0">
                <a:hlinkClick r:id="rId8"/>
              </a:rPr>
              <a:t>github.com/MorvanZhou/Reinforcement-learning-with-tensorflow/blob/master/contents/12_Proximal_Policy_Optimization/simply_PPO.py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3222488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8000" b="-3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饼形 8"/>
          <p:cNvSpPr/>
          <p:nvPr/>
        </p:nvSpPr>
        <p:spPr>
          <a:xfrm rot="3991431">
            <a:off x="2767807" y="175419"/>
            <a:ext cx="3402012" cy="3435350"/>
          </a:xfrm>
          <a:prstGeom prst="pie">
            <a:avLst>
              <a:gd name="adj1" fmla="val 17923980"/>
              <a:gd name="adj2" fmla="val 16200000"/>
            </a:avLst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066" name="Rectangle 18"/>
          <p:cNvSpPr>
            <a:spLocks noGrp="1" noChangeArrowheads="1"/>
          </p:cNvSpPr>
          <p:nvPr>
            <p:ph type="ctrTitle"/>
          </p:nvPr>
        </p:nvSpPr>
        <p:spPr>
          <a:xfrm>
            <a:off x="1573213" y="1127125"/>
            <a:ext cx="5791200" cy="1531938"/>
          </a:xfrm>
          <a:ln>
            <a:miter/>
          </a:ln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+mj-ea"/>
              </a:rPr>
              <a:t>谢谢！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7" name="Picture 3" descr="C:\Users\akazaM\Desktop\搜狗截图2016041915050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75"/>
            <a:ext cx="9144000" cy="841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18" name="TextBox 1"/>
          <p:cNvSpPr txBox="1">
            <a:spLocks noChangeArrowheads="1"/>
          </p:cNvSpPr>
          <p:nvPr/>
        </p:nvSpPr>
        <p:spPr bwMode="auto">
          <a:xfrm>
            <a:off x="118890" y="221558"/>
            <a:ext cx="144943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solidFill>
                  <a:srgbClr val="002060"/>
                </a:solidFill>
                <a:latin typeface="Arial" pitchFamily="34" charset="0"/>
              </a:rPr>
              <a:t>PPO</a:t>
            </a:r>
            <a:r>
              <a:rPr lang="zh-CN" altLang="en-US" sz="2400" dirty="0" smtClean="0">
                <a:solidFill>
                  <a:srgbClr val="002060"/>
                </a:solidFill>
                <a:latin typeface="Arial" pitchFamily="34" charset="0"/>
              </a:rPr>
              <a:t>由来</a:t>
            </a:r>
            <a:endParaRPr lang="zh-CN" altLang="en-US" sz="2400" dirty="0">
              <a:solidFill>
                <a:srgbClr val="002060"/>
              </a:solidFill>
              <a:latin typeface="Arial" pitchFamily="34" charset="0"/>
            </a:endParaRPr>
          </a:p>
        </p:txBody>
      </p:sp>
      <p:sp>
        <p:nvSpPr>
          <p:cNvPr id="78" name="Oval 68"/>
          <p:cNvSpPr>
            <a:spLocks noChangeArrowheads="1"/>
          </p:cNvSpPr>
          <p:nvPr/>
        </p:nvSpPr>
        <p:spPr bwMode="auto">
          <a:xfrm>
            <a:off x="768350" y="3911600"/>
            <a:ext cx="406400" cy="407988"/>
          </a:xfrm>
          <a:prstGeom prst="ellipse">
            <a:avLst/>
          </a:prstGeom>
          <a:solidFill>
            <a:schemeClr val="bg1"/>
          </a:solidFill>
          <a:ln w="9525" algn="ctr">
            <a:noFill/>
            <a:rou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kern="0">
              <a:solidFill>
                <a:sysClr val="windowText" lastClr="000000"/>
              </a:solidFill>
              <a:latin typeface="Arial" charset="0"/>
            </a:endParaRPr>
          </a:p>
        </p:txBody>
      </p:sp>
      <p:sp>
        <p:nvSpPr>
          <p:cNvPr id="9227" name="TextBox 1"/>
          <p:cNvSpPr txBox="1">
            <a:spLocks noChangeArrowheads="1"/>
          </p:cNvSpPr>
          <p:nvPr/>
        </p:nvSpPr>
        <p:spPr bwMode="auto">
          <a:xfrm>
            <a:off x="1054100" y="2995613"/>
            <a:ext cx="466725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1100">
                <a:solidFill>
                  <a:schemeClr val="bg1"/>
                </a:solidFill>
                <a:latin typeface="Arial" pitchFamily="34" charset="0"/>
              </a:rPr>
              <a:t>50%</a:t>
            </a:r>
            <a:endParaRPr lang="zh-CN" altLang="en-US" sz="110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9228" name="TextBox 12"/>
          <p:cNvSpPr txBox="1">
            <a:spLocks noChangeArrowheads="1"/>
          </p:cNvSpPr>
          <p:nvPr/>
        </p:nvSpPr>
        <p:spPr bwMode="auto">
          <a:xfrm>
            <a:off x="1673225" y="2984500"/>
            <a:ext cx="468313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1100">
                <a:solidFill>
                  <a:schemeClr val="bg1"/>
                </a:solidFill>
                <a:latin typeface="Arial" pitchFamily="34" charset="0"/>
              </a:rPr>
              <a:t>65%</a:t>
            </a:r>
            <a:endParaRPr lang="zh-CN" altLang="en-US" sz="110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9229" name="TextBox 13"/>
          <p:cNvSpPr txBox="1">
            <a:spLocks noChangeArrowheads="1"/>
          </p:cNvSpPr>
          <p:nvPr/>
        </p:nvSpPr>
        <p:spPr bwMode="auto">
          <a:xfrm>
            <a:off x="2413000" y="2984500"/>
            <a:ext cx="468313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1100">
                <a:solidFill>
                  <a:schemeClr val="bg1"/>
                </a:solidFill>
                <a:latin typeface="Arial" pitchFamily="34" charset="0"/>
              </a:rPr>
              <a:t>95%</a:t>
            </a:r>
            <a:endParaRPr lang="zh-CN" altLang="en-US" sz="110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9230" name="TextBox 14"/>
          <p:cNvSpPr txBox="1">
            <a:spLocks noChangeArrowheads="1"/>
          </p:cNvSpPr>
          <p:nvPr/>
        </p:nvSpPr>
        <p:spPr bwMode="auto">
          <a:xfrm>
            <a:off x="3186113" y="2997200"/>
            <a:ext cx="46672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1100" dirty="0">
                <a:solidFill>
                  <a:schemeClr val="bg1"/>
                </a:solidFill>
                <a:latin typeface="Arial" pitchFamily="34" charset="0"/>
              </a:rPr>
              <a:t>51%</a:t>
            </a:r>
            <a:endParaRPr lang="zh-CN" altLang="en-US" sz="1100" dirty="0">
              <a:solidFill>
                <a:schemeClr val="bg1"/>
              </a:solidFill>
              <a:latin typeface="Arial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10" y="3239914"/>
            <a:ext cx="5597227" cy="11690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51520" y="1204392"/>
            <a:ext cx="84249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近年来，涌现出一些用于带有神经网络函数逼近器的强化学习的算法，主要有</a:t>
            </a:r>
            <a:r>
              <a:rPr lang="en-US" altLang="zh-CN" dirty="0"/>
              <a:t>DQL</a:t>
            </a:r>
            <a:r>
              <a:rPr lang="zh-CN" altLang="en-US" dirty="0"/>
              <a:t>，“</a:t>
            </a:r>
            <a:r>
              <a:rPr lang="en-US" altLang="zh-CN" dirty="0"/>
              <a:t>vanilla”</a:t>
            </a:r>
            <a:r>
              <a:rPr lang="zh-CN" altLang="en-US" dirty="0"/>
              <a:t>策略梯度算法和信任域</a:t>
            </a:r>
            <a:r>
              <a:rPr lang="en-US" altLang="zh-CN" dirty="0"/>
              <a:t>/</a:t>
            </a:r>
            <a:r>
              <a:rPr lang="zh-CN" altLang="en-US" dirty="0"/>
              <a:t>自然策略梯度</a:t>
            </a:r>
            <a:r>
              <a:rPr lang="zh-CN" altLang="en-US" dirty="0" smtClean="0"/>
              <a:t>算法（</a:t>
            </a:r>
            <a:r>
              <a:rPr lang="en-US" altLang="zh-CN" dirty="0" smtClean="0"/>
              <a:t>TRPO</a:t>
            </a:r>
            <a:r>
              <a:rPr lang="zh-CN" altLang="en-US" dirty="0" smtClean="0"/>
              <a:t>）。</a:t>
            </a:r>
            <a:r>
              <a:rPr lang="zh-CN" altLang="en-US" dirty="0"/>
              <a:t>然而，这些算法在广泛性、数据效率和稳定性方面仍存在很大的上升空间。</a:t>
            </a:r>
            <a:r>
              <a:rPr lang="en-US" altLang="zh-CN" dirty="0"/>
              <a:t>Q-learning</a:t>
            </a:r>
            <a:r>
              <a:rPr lang="zh-CN" altLang="en-US" dirty="0"/>
              <a:t>不能很好地解决简单问题并且算法的理解性很差；“</a:t>
            </a:r>
            <a:r>
              <a:rPr lang="en-US" altLang="zh-CN" dirty="0"/>
              <a:t>vanilla”</a:t>
            </a:r>
            <a:r>
              <a:rPr lang="zh-CN" altLang="en-US" dirty="0"/>
              <a:t>策略梯度算法数据效率低，稳健性差；</a:t>
            </a:r>
            <a:r>
              <a:rPr lang="en-US" altLang="zh-CN" dirty="0"/>
              <a:t>TRPO</a:t>
            </a:r>
            <a:r>
              <a:rPr lang="zh-CN" altLang="en-US" dirty="0"/>
              <a:t>算法相对复杂且对包含噪声或者参数共享的结构不兼容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7" name="Picture 3" descr="C:\Users\akazaM\Desktop\搜狗截图2016041915050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74"/>
            <a:ext cx="9144000" cy="1057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18" name="TextBox 1"/>
          <p:cNvSpPr txBox="1">
            <a:spLocks noChangeArrowheads="1"/>
          </p:cNvSpPr>
          <p:nvPr/>
        </p:nvSpPr>
        <p:spPr bwMode="auto">
          <a:xfrm>
            <a:off x="450032" y="300941"/>
            <a:ext cx="227337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solidFill>
                  <a:srgbClr val="002060"/>
                </a:solidFill>
                <a:latin typeface="Arial" pitchFamily="34" charset="0"/>
              </a:rPr>
              <a:t>Policy Gradient</a:t>
            </a:r>
            <a:endParaRPr lang="zh-CN" altLang="en-US" sz="2400" dirty="0">
              <a:solidFill>
                <a:srgbClr val="002060"/>
              </a:solidFill>
              <a:latin typeface="Arial" pitchFamily="34" charset="0"/>
            </a:endParaRPr>
          </a:p>
        </p:txBody>
      </p:sp>
      <p:sp>
        <p:nvSpPr>
          <p:cNvPr id="78" name="Oval 68"/>
          <p:cNvSpPr>
            <a:spLocks noChangeArrowheads="1"/>
          </p:cNvSpPr>
          <p:nvPr/>
        </p:nvSpPr>
        <p:spPr bwMode="auto">
          <a:xfrm>
            <a:off x="768350" y="3911600"/>
            <a:ext cx="406400" cy="407988"/>
          </a:xfrm>
          <a:prstGeom prst="ellipse">
            <a:avLst/>
          </a:prstGeom>
          <a:solidFill>
            <a:schemeClr val="bg1"/>
          </a:solidFill>
          <a:ln w="9525" algn="ctr">
            <a:noFill/>
            <a:rou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kern="0">
              <a:solidFill>
                <a:sysClr val="windowText" lastClr="000000"/>
              </a:solidFill>
              <a:latin typeface="Arial" charset="0"/>
            </a:endParaRPr>
          </a:p>
        </p:txBody>
      </p:sp>
      <p:sp>
        <p:nvSpPr>
          <p:cNvPr id="9227" name="TextBox 1"/>
          <p:cNvSpPr txBox="1">
            <a:spLocks noChangeArrowheads="1"/>
          </p:cNvSpPr>
          <p:nvPr/>
        </p:nvSpPr>
        <p:spPr bwMode="auto">
          <a:xfrm>
            <a:off x="1054100" y="2995613"/>
            <a:ext cx="466725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1100">
                <a:solidFill>
                  <a:schemeClr val="bg1"/>
                </a:solidFill>
                <a:latin typeface="Arial" pitchFamily="34" charset="0"/>
              </a:rPr>
              <a:t>50%</a:t>
            </a:r>
            <a:endParaRPr lang="zh-CN" altLang="en-US" sz="110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9228" name="TextBox 12"/>
          <p:cNvSpPr txBox="1">
            <a:spLocks noChangeArrowheads="1"/>
          </p:cNvSpPr>
          <p:nvPr/>
        </p:nvSpPr>
        <p:spPr bwMode="auto">
          <a:xfrm>
            <a:off x="1673225" y="2984500"/>
            <a:ext cx="468313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1100">
                <a:solidFill>
                  <a:schemeClr val="bg1"/>
                </a:solidFill>
                <a:latin typeface="Arial" pitchFamily="34" charset="0"/>
              </a:rPr>
              <a:t>65%</a:t>
            </a:r>
            <a:endParaRPr lang="zh-CN" altLang="en-US" sz="110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9229" name="TextBox 13"/>
          <p:cNvSpPr txBox="1">
            <a:spLocks noChangeArrowheads="1"/>
          </p:cNvSpPr>
          <p:nvPr/>
        </p:nvSpPr>
        <p:spPr bwMode="auto">
          <a:xfrm>
            <a:off x="2413000" y="2984500"/>
            <a:ext cx="468313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1100">
                <a:solidFill>
                  <a:schemeClr val="bg1"/>
                </a:solidFill>
                <a:latin typeface="Arial" pitchFamily="34" charset="0"/>
              </a:rPr>
              <a:t>95%</a:t>
            </a:r>
            <a:endParaRPr lang="zh-CN" altLang="en-US" sz="110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9230" name="TextBox 14"/>
          <p:cNvSpPr txBox="1">
            <a:spLocks noChangeArrowheads="1"/>
          </p:cNvSpPr>
          <p:nvPr/>
        </p:nvSpPr>
        <p:spPr bwMode="auto">
          <a:xfrm>
            <a:off x="3186113" y="2997200"/>
            <a:ext cx="46672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1100" dirty="0">
                <a:solidFill>
                  <a:schemeClr val="bg1"/>
                </a:solidFill>
                <a:latin typeface="Arial" pitchFamily="34" charset="0"/>
              </a:rPr>
              <a:t>51%</a:t>
            </a:r>
            <a:endParaRPr lang="zh-CN" altLang="en-US" sz="11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23528" y="1204392"/>
            <a:ext cx="7272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策略梯度算法的原理是大致是首先对策略梯度进行估计，然后把该估计代入一个随机上升算法中。最常见的梯度估计形式如下：</a:t>
            </a: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381" y="1850722"/>
            <a:ext cx="3096667" cy="865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45640" y="2653010"/>
            <a:ext cx="71506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构建目标函数，使目标函数的梯度为该策略梯度估计</a:t>
            </a:r>
            <a:r>
              <a:rPr lang="en-US" altLang="zh-CN" dirty="0"/>
              <a:t>g</a:t>
            </a:r>
            <a:r>
              <a:rPr lang="zh-CN" altLang="en-US" dirty="0"/>
              <a:t>，这就是利用自动微分软件进行算法实现的工作原理。对下面的目标函数进行微分可得估计</a:t>
            </a:r>
            <a:r>
              <a:rPr lang="en-US" altLang="zh-CN" dirty="0"/>
              <a:t>g</a:t>
            </a:r>
            <a:r>
              <a:rPr lang="zh-CN" altLang="en-US" dirty="0"/>
              <a:t>。</a:t>
            </a:r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381" y="3576340"/>
            <a:ext cx="329565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03385" y="4115069"/>
            <a:ext cx="70929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尽管人们推荐对该损失用相同的轨迹进行多步优化，但是这么做并没有被证明是合理的。经验上可知，这种做法经常会造成破坏性的大范围策略更新。</a:t>
            </a:r>
          </a:p>
        </p:txBody>
      </p:sp>
    </p:spTree>
    <p:extLst>
      <p:ext uri="{BB962C8B-B14F-4D97-AF65-F5344CB8AC3E}">
        <p14:creationId xmlns:p14="http://schemas.microsoft.com/office/powerpoint/2010/main" val="195356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7" name="Picture 3" descr="C:\Users\akazaM\Desktop\搜狗截图2016041915050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74"/>
            <a:ext cx="9144000" cy="1057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18" name="TextBox 1"/>
          <p:cNvSpPr txBox="1">
            <a:spLocks noChangeArrowheads="1"/>
          </p:cNvSpPr>
          <p:nvPr/>
        </p:nvSpPr>
        <p:spPr bwMode="auto">
          <a:xfrm>
            <a:off x="450032" y="300941"/>
            <a:ext cx="288893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solidFill>
                  <a:srgbClr val="002060"/>
                </a:solidFill>
                <a:latin typeface="Arial" pitchFamily="34" charset="0"/>
              </a:rPr>
              <a:t>Policy Gradient</a:t>
            </a:r>
            <a:r>
              <a:rPr lang="zh-CN" altLang="en-US" sz="2400" dirty="0" smtClean="0">
                <a:solidFill>
                  <a:srgbClr val="002060"/>
                </a:solidFill>
                <a:latin typeface="Arial" pitchFamily="34" charset="0"/>
              </a:rPr>
              <a:t>组成</a:t>
            </a:r>
            <a:endParaRPr lang="zh-CN" altLang="en-US" sz="2400" dirty="0">
              <a:solidFill>
                <a:srgbClr val="002060"/>
              </a:solidFill>
              <a:latin typeface="Arial" pitchFamily="34" charset="0"/>
            </a:endParaRPr>
          </a:p>
        </p:txBody>
      </p:sp>
      <p:sp>
        <p:nvSpPr>
          <p:cNvPr id="78" name="Oval 68"/>
          <p:cNvSpPr>
            <a:spLocks noChangeArrowheads="1"/>
          </p:cNvSpPr>
          <p:nvPr/>
        </p:nvSpPr>
        <p:spPr bwMode="auto">
          <a:xfrm>
            <a:off x="768350" y="3911600"/>
            <a:ext cx="406400" cy="407988"/>
          </a:xfrm>
          <a:prstGeom prst="ellipse">
            <a:avLst/>
          </a:prstGeom>
          <a:solidFill>
            <a:schemeClr val="bg1"/>
          </a:solidFill>
          <a:ln w="9525" algn="ctr">
            <a:noFill/>
            <a:rou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kern="0">
              <a:solidFill>
                <a:sysClr val="windowText" lastClr="000000"/>
              </a:solidFill>
              <a:latin typeface="Arial" charset="0"/>
            </a:endParaRPr>
          </a:p>
        </p:txBody>
      </p:sp>
      <p:sp>
        <p:nvSpPr>
          <p:cNvPr id="9227" name="TextBox 1"/>
          <p:cNvSpPr txBox="1">
            <a:spLocks noChangeArrowheads="1"/>
          </p:cNvSpPr>
          <p:nvPr/>
        </p:nvSpPr>
        <p:spPr bwMode="auto">
          <a:xfrm>
            <a:off x="1054100" y="2995613"/>
            <a:ext cx="466725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1100">
                <a:solidFill>
                  <a:schemeClr val="bg1"/>
                </a:solidFill>
                <a:latin typeface="Arial" pitchFamily="34" charset="0"/>
              </a:rPr>
              <a:t>50%</a:t>
            </a:r>
            <a:endParaRPr lang="zh-CN" altLang="en-US" sz="110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9228" name="TextBox 12"/>
          <p:cNvSpPr txBox="1">
            <a:spLocks noChangeArrowheads="1"/>
          </p:cNvSpPr>
          <p:nvPr/>
        </p:nvSpPr>
        <p:spPr bwMode="auto">
          <a:xfrm>
            <a:off x="1673225" y="2984500"/>
            <a:ext cx="468313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1100">
                <a:solidFill>
                  <a:schemeClr val="bg1"/>
                </a:solidFill>
                <a:latin typeface="Arial" pitchFamily="34" charset="0"/>
              </a:rPr>
              <a:t>65%</a:t>
            </a:r>
            <a:endParaRPr lang="zh-CN" altLang="en-US" sz="110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9229" name="TextBox 13"/>
          <p:cNvSpPr txBox="1">
            <a:spLocks noChangeArrowheads="1"/>
          </p:cNvSpPr>
          <p:nvPr/>
        </p:nvSpPr>
        <p:spPr bwMode="auto">
          <a:xfrm>
            <a:off x="2413000" y="2984500"/>
            <a:ext cx="468313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1100">
                <a:solidFill>
                  <a:schemeClr val="bg1"/>
                </a:solidFill>
                <a:latin typeface="Arial" pitchFamily="34" charset="0"/>
              </a:rPr>
              <a:t>95%</a:t>
            </a:r>
            <a:endParaRPr lang="zh-CN" altLang="en-US" sz="110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9230" name="TextBox 14"/>
          <p:cNvSpPr txBox="1">
            <a:spLocks noChangeArrowheads="1"/>
          </p:cNvSpPr>
          <p:nvPr/>
        </p:nvSpPr>
        <p:spPr bwMode="auto">
          <a:xfrm>
            <a:off x="3186113" y="2997200"/>
            <a:ext cx="46672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1100" dirty="0">
                <a:solidFill>
                  <a:schemeClr val="bg1"/>
                </a:solidFill>
                <a:latin typeface="Arial" pitchFamily="34" charset="0"/>
              </a:rPr>
              <a:t>51%</a:t>
            </a:r>
            <a:endParaRPr lang="zh-CN" altLang="en-US" sz="1100" dirty="0">
              <a:solidFill>
                <a:schemeClr val="bg1"/>
              </a:solidFill>
              <a:latin typeface="Arial" pitchFamily="34" charset="0"/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60375"/>
            <a:ext cx="5868144" cy="40676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2786449"/>
            <a:ext cx="4067944" cy="1296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77282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3" name="Picture 3" descr="C:\Users\akazaM\Desktop\搜狗截图2016041915050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75"/>
            <a:ext cx="9144000" cy="756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8" name="TextBox 11"/>
          <p:cNvSpPr txBox="1">
            <a:spLocks noChangeArrowheads="1"/>
          </p:cNvSpPr>
          <p:nvPr/>
        </p:nvSpPr>
        <p:spPr bwMode="auto">
          <a:xfrm>
            <a:off x="467544" y="150489"/>
            <a:ext cx="297389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solidFill>
                  <a:srgbClr val="002060"/>
                </a:solidFill>
                <a:latin typeface="Arial" pitchFamily="34" charset="0"/>
              </a:rPr>
              <a:t>Policy Gradient </a:t>
            </a:r>
            <a:r>
              <a:rPr lang="zh-CN" altLang="en-US" sz="2400" dirty="0" smtClean="0">
                <a:solidFill>
                  <a:srgbClr val="002060"/>
                </a:solidFill>
                <a:latin typeface="Arial" pitchFamily="34" charset="0"/>
              </a:rPr>
              <a:t>计算</a:t>
            </a:r>
            <a:endParaRPr lang="zh-CN" altLang="en-US" sz="2400" dirty="0">
              <a:solidFill>
                <a:srgbClr val="002060"/>
              </a:solidFill>
              <a:latin typeface="Arial" pitchFamily="34" charset="0"/>
            </a:endParaRPr>
          </a:p>
        </p:txBody>
      </p:sp>
      <p:pic>
        <p:nvPicPr>
          <p:cNvPr id="2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01" y="759470"/>
            <a:ext cx="6554423" cy="440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3" name="Picture 3" descr="C:\Users\akazaM\Desktop\搜狗截图2016041915050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75"/>
            <a:ext cx="9144000" cy="756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8" name="TextBox 11"/>
          <p:cNvSpPr txBox="1">
            <a:spLocks noChangeArrowheads="1"/>
          </p:cNvSpPr>
          <p:nvPr/>
        </p:nvSpPr>
        <p:spPr bwMode="auto">
          <a:xfrm>
            <a:off x="467544" y="150489"/>
            <a:ext cx="297389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solidFill>
                  <a:srgbClr val="002060"/>
                </a:solidFill>
                <a:latin typeface="Arial" pitchFamily="34" charset="0"/>
              </a:rPr>
              <a:t>Policy Gradient </a:t>
            </a:r>
            <a:r>
              <a:rPr lang="zh-CN" altLang="en-US" sz="2400" dirty="0" smtClean="0">
                <a:solidFill>
                  <a:srgbClr val="002060"/>
                </a:solidFill>
                <a:latin typeface="Arial" pitchFamily="34" charset="0"/>
              </a:rPr>
              <a:t>过程</a:t>
            </a:r>
            <a:endParaRPr lang="zh-CN" altLang="en-US" sz="2400" dirty="0">
              <a:solidFill>
                <a:srgbClr val="002060"/>
              </a:solidFill>
              <a:latin typeface="Arial" pitchFamily="34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70" y="759470"/>
            <a:ext cx="9053583" cy="43856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9634861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3" name="Picture 3" descr="C:\Users\akazaM\Desktop\搜狗截图2016041915050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75"/>
            <a:ext cx="9144000" cy="756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8" name="TextBox 11"/>
          <p:cNvSpPr txBox="1">
            <a:spLocks noChangeArrowheads="1"/>
          </p:cNvSpPr>
          <p:nvPr/>
        </p:nvSpPr>
        <p:spPr bwMode="auto">
          <a:xfrm>
            <a:off x="467544" y="150489"/>
            <a:ext cx="360707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solidFill>
                  <a:srgbClr val="002060"/>
                </a:solidFill>
                <a:latin typeface="Arial" pitchFamily="34" charset="0"/>
              </a:rPr>
              <a:t>Policy Gradient </a:t>
            </a:r>
            <a:r>
              <a:rPr lang="zh-CN" altLang="en-US" sz="2400" dirty="0" smtClean="0">
                <a:solidFill>
                  <a:srgbClr val="002060"/>
                </a:solidFill>
                <a:latin typeface="Arial" pitchFamily="34" charset="0"/>
              </a:rPr>
              <a:t>的两个</a:t>
            </a:r>
            <a:r>
              <a:rPr lang="en-US" altLang="zh-CN" sz="2400" dirty="0" smtClean="0">
                <a:solidFill>
                  <a:srgbClr val="002060"/>
                </a:solidFill>
                <a:latin typeface="Arial" pitchFamily="34" charset="0"/>
              </a:rPr>
              <a:t>tip</a:t>
            </a:r>
            <a:endParaRPr lang="zh-CN" altLang="en-US" sz="2400" dirty="0">
              <a:solidFill>
                <a:srgbClr val="002060"/>
              </a:solidFill>
              <a:latin typeface="Arial" pitchFamily="34" charset="0"/>
            </a:endParaRPr>
          </a:p>
        </p:txBody>
      </p:sp>
      <p:pic>
        <p:nvPicPr>
          <p:cNvPr id="6149" name="Picture 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11" t="16620" b="1203"/>
          <a:stretch/>
        </p:blipFill>
        <p:spPr bwMode="auto">
          <a:xfrm>
            <a:off x="1" y="759470"/>
            <a:ext cx="5728864" cy="1646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08"/>
          <a:stretch/>
        </p:blipFill>
        <p:spPr bwMode="auto">
          <a:xfrm>
            <a:off x="0" y="2739293"/>
            <a:ext cx="5476327" cy="24057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0664970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3" name="Picture 3" descr="C:\Users\akazaM\Desktop\搜狗截图2016041915050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75"/>
            <a:ext cx="9144000" cy="756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8" name="TextBox 11"/>
          <p:cNvSpPr txBox="1">
            <a:spLocks noChangeArrowheads="1"/>
          </p:cNvSpPr>
          <p:nvPr/>
        </p:nvSpPr>
        <p:spPr bwMode="auto">
          <a:xfrm>
            <a:off x="467544" y="150489"/>
            <a:ext cx="264687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solidFill>
                  <a:srgbClr val="002060"/>
                </a:solidFill>
                <a:latin typeface="Arial" pitchFamily="34" charset="0"/>
              </a:rPr>
              <a:t>添加一个折扣因素</a:t>
            </a:r>
            <a:endParaRPr lang="zh-CN" altLang="en-US" sz="2400" dirty="0">
              <a:solidFill>
                <a:srgbClr val="002060"/>
              </a:solidFill>
              <a:latin typeface="Arial" pitchFamily="34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59470"/>
            <a:ext cx="6732240" cy="235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下箭头 1"/>
          <p:cNvSpPr/>
          <p:nvPr/>
        </p:nvSpPr>
        <p:spPr>
          <a:xfrm>
            <a:off x="2555776" y="3181697"/>
            <a:ext cx="1296144" cy="3989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9098" y="3580656"/>
            <a:ext cx="2589500" cy="864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2523472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文史类论文模板">
  <a:themeElements>
    <a:clrScheme name="文史类论文模板 1">
      <a:dk1>
        <a:srgbClr val="000066"/>
      </a:dk1>
      <a:lt1>
        <a:srgbClr val="FFFFFF"/>
      </a:lt1>
      <a:dk2>
        <a:srgbClr val="175B5B"/>
      </a:dk2>
      <a:lt2>
        <a:srgbClr val="DDDDDD"/>
      </a:lt2>
      <a:accent1>
        <a:srgbClr val="CBB61D"/>
      </a:accent1>
      <a:accent2>
        <a:srgbClr val="6CA5D8"/>
      </a:accent2>
      <a:accent3>
        <a:srgbClr val="FFFFFF"/>
      </a:accent3>
      <a:accent4>
        <a:srgbClr val="000056"/>
      </a:accent4>
      <a:accent5>
        <a:srgbClr val="E2D7AB"/>
      </a:accent5>
      <a:accent6>
        <a:srgbClr val="6195C4"/>
      </a:accent6>
      <a:hlink>
        <a:srgbClr val="5D4BC7"/>
      </a:hlink>
      <a:folHlink>
        <a:srgbClr val="878FA5"/>
      </a:folHlink>
    </a:clrScheme>
    <a:fontScheme name="文史类论文模板">
      <a:majorFont>
        <a:latin typeface="Times New Roman"/>
        <a:ea typeface="楷体_GB2312"/>
        <a:cs typeface=""/>
      </a:majorFont>
      <a:minorFont>
        <a:latin typeface="Times New Roman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文史类论文模板 1">
        <a:dk1>
          <a:srgbClr val="000066"/>
        </a:dk1>
        <a:lt1>
          <a:srgbClr val="FFFFFF"/>
        </a:lt1>
        <a:dk2>
          <a:srgbClr val="175B5B"/>
        </a:dk2>
        <a:lt2>
          <a:srgbClr val="DDDDDD"/>
        </a:lt2>
        <a:accent1>
          <a:srgbClr val="CBB61D"/>
        </a:accent1>
        <a:accent2>
          <a:srgbClr val="6CA5D8"/>
        </a:accent2>
        <a:accent3>
          <a:srgbClr val="FFFFFF"/>
        </a:accent3>
        <a:accent4>
          <a:srgbClr val="000056"/>
        </a:accent4>
        <a:accent5>
          <a:srgbClr val="E2D7AB"/>
        </a:accent5>
        <a:accent6>
          <a:srgbClr val="6195C4"/>
        </a:accent6>
        <a:hlink>
          <a:srgbClr val="5D4BC7"/>
        </a:hlink>
        <a:folHlink>
          <a:srgbClr val="878FA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文史类论文模板 2">
        <a:dk1>
          <a:srgbClr val="333333"/>
        </a:dk1>
        <a:lt1>
          <a:srgbClr val="FFFFFF"/>
        </a:lt1>
        <a:dk2>
          <a:srgbClr val="003366"/>
        </a:dk2>
        <a:lt2>
          <a:srgbClr val="B2B2B2"/>
        </a:lt2>
        <a:accent1>
          <a:srgbClr val="3C96C8"/>
        </a:accent1>
        <a:accent2>
          <a:srgbClr val="E2AF52"/>
        </a:accent2>
        <a:accent3>
          <a:srgbClr val="FFFFFF"/>
        </a:accent3>
        <a:accent4>
          <a:srgbClr val="2A2A2A"/>
        </a:accent4>
        <a:accent5>
          <a:srgbClr val="AFC9E0"/>
        </a:accent5>
        <a:accent6>
          <a:srgbClr val="CD9E49"/>
        </a:accent6>
        <a:hlink>
          <a:srgbClr val="576CD5"/>
        </a:hlink>
        <a:folHlink>
          <a:srgbClr val="6EBCB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文史类论文模板 3">
        <a:dk1>
          <a:srgbClr val="000000"/>
        </a:dk1>
        <a:lt1>
          <a:srgbClr val="FFFFFF"/>
        </a:lt1>
        <a:dk2>
          <a:srgbClr val="000066"/>
        </a:dk2>
        <a:lt2>
          <a:srgbClr val="DDDDDD"/>
        </a:lt2>
        <a:accent1>
          <a:srgbClr val="E47F6E"/>
        </a:accent1>
        <a:accent2>
          <a:srgbClr val="00CC99"/>
        </a:accent2>
        <a:accent3>
          <a:srgbClr val="FFFFFF"/>
        </a:accent3>
        <a:accent4>
          <a:srgbClr val="000000"/>
        </a:accent4>
        <a:accent5>
          <a:srgbClr val="EFC0BA"/>
        </a:accent5>
        <a:accent6>
          <a:srgbClr val="00B98A"/>
        </a:accent6>
        <a:hlink>
          <a:srgbClr val="7648EA"/>
        </a:hlink>
        <a:folHlink>
          <a:srgbClr val="6E96D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文史类论文模板</Template>
  <TotalTime>992</TotalTime>
  <Pages>0</Pages>
  <Words>492</Words>
  <Characters>0</Characters>
  <Application>Microsoft Office PowerPoint</Application>
  <PresentationFormat>自定义</PresentationFormat>
  <Lines>0</Lines>
  <Paragraphs>66</Paragraphs>
  <Slides>22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5" baseType="lpstr">
      <vt:lpstr>文史类论文模板</vt:lpstr>
      <vt:lpstr>Office 主题​​</vt:lpstr>
      <vt:lpstr>Photoshop.Image.6</vt:lpstr>
      <vt:lpstr>Proximal Policy Optimization  （default reinforcement learning algorithm at OpenAI 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谢谢！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PPTS</dc:title>
  <dc:subject>PPTS</dc:subject>
  <dc:creator>PPTS</dc:creator>
  <cp:keywords>PPTS</cp:keywords>
  <dc:description>PPTS</dc:description>
  <cp:lastModifiedBy>USER-</cp:lastModifiedBy>
  <cp:revision>206</cp:revision>
  <dcterms:created xsi:type="dcterms:W3CDTF">2009-02-06T05:12:10Z</dcterms:created>
  <dcterms:modified xsi:type="dcterms:W3CDTF">2019-04-17T02:50:39Z</dcterms:modified>
  <cp:category>PPTS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2052-10.1.0.5603</vt:lpwstr>
  </property>
</Properties>
</file>