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0" r:id="rId5"/>
    <p:sldId id="286" r:id="rId6"/>
    <p:sldId id="265" r:id="rId7"/>
    <p:sldId id="322" r:id="rId8"/>
    <p:sldId id="323" r:id="rId9"/>
    <p:sldId id="289" r:id="rId10"/>
    <p:sldId id="290" r:id="rId11"/>
    <p:sldId id="317" r:id="rId12"/>
    <p:sldId id="298" r:id="rId13"/>
    <p:sldId id="300" r:id="rId14"/>
    <p:sldId id="318" r:id="rId15"/>
    <p:sldId id="319" r:id="rId16"/>
    <p:sldId id="320" r:id="rId17"/>
    <p:sldId id="321" r:id="rId18"/>
    <p:sldId id="270" r:id="rId19"/>
    <p:sldId id="316" r:id="rId20"/>
    <p:sldId id="292" r:id="rId21"/>
    <p:sldId id="308" r:id="rId22"/>
    <p:sldId id="311" r:id="rId23"/>
    <p:sldId id="312" r:id="rId24"/>
    <p:sldId id="313" r:id="rId25"/>
    <p:sldId id="324" r:id="rId26"/>
    <p:sldId id="330" r:id="rId27"/>
    <p:sldId id="325" r:id="rId28"/>
    <p:sldId id="326" r:id="rId29"/>
    <p:sldId id="328" r:id="rId30"/>
    <p:sldId id="331" r:id="rId31"/>
    <p:sldId id="333" r:id="rId32"/>
    <p:sldId id="334" r:id="rId33"/>
    <p:sldId id="327" r:id="rId34"/>
    <p:sldId id="329" r:id="rId35"/>
    <p:sldId id="332" r:id="rId36"/>
    <p:sldId id="314" r:id="rId37"/>
    <p:sldId id="297" r:id="rId38"/>
    <p:sldId id="282"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2" autoAdjust="0"/>
    <p:restoredTop sz="64883" autoAdjust="0"/>
  </p:normalViewPr>
  <p:slideViewPr>
    <p:cSldViewPr snapToGrid="0">
      <p:cViewPr varScale="1">
        <p:scale>
          <a:sx n="68" d="100"/>
          <a:sy n="68" d="100"/>
        </p:scale>
        <p:origin x="-53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315DD-6255-4CB7-92AB-4BAD995D3B04}" type="datetimeFigureOut">
              <a:rPr lang="zh-CN" altLang="en-US" smtClean="0"/>
              <a:t>2019/4/24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57FF6-3EDB-4023-BF35-B3BD7A5DB8E1}" type="slidenum">
              <a:rPr lang="zh-CN" altLang="en-US" smtClean="0"/>
              <a:t>‹#›</a:t>
            </a:fld>
            <a:endParaRPr lang="zh-CN" altLang="en-US"/>
          </a:p>
        </p:txBody>
      </p:sp>
    </p:spTree>
    <p:extLst>
      <p:ext uri="{BB962C8B-B14F-4D97-AF65-F5344CB8AC3E}">
        <p14:creationId xmlns:p14="http://schemas.microsoft.com/office/powerpoint/2010/main" val="273557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xmlns="" id="{EA0599F0-743C-46F5-AF06-260D43C9726D}"/>
              </a:ext>
            </a:extLst>
          </p:cNvPr>
          <p:cNvSpPr>
            <a:spLocks noGrp="1" noRot="1" noChangeAspect="1" noTextEdit="1"/>
          </p:cNvSpPr>
          <p:nvPr>
            <p:ph type="sldImg"/>
          </p:nvPr>
        </p:nvSpPr>
        <p:spPr/>
      </p:sp>
      <p:sp>
        <p:nvSpPr>
          <p:cNvPr id="16387" name="备注占位符 2">
            <a:extLst>
              <a:ext uri="{FF2B5EF4-FFF2-40B4-BE49-F238E27FC236}">
                <a16:creationId xmlns:a16="http://schemas.microsoft.com/office/drawing/2014/main" xmlns="" id="{BA12318B-AE74-41AE-A46E-EDB4E4243A3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dirty="0"/>
          </a:p>
        </p:txBody>
      </p:sp>
      <p:sp>
        <p:nvSpPr>
          <p:cNvPr id="16388" name="灯片编号占位符 3">
            <a:extLst>
              <a:ext uri="{FF2B5EF4-FFF2-40B4-BE49-F238E27FC236}">
                <a16:creationId xmlns:a16="http://schemas.microsoft.com/office/drawing/2014/main" xmlns="" id="{D3CA015A-D8D5-4E44-9233-1CE9911C38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5640FD3-0BAF-4A18-A3FA-59237478C403}"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8714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xmlns="" id="{1A8D6F7B-679C-49B9-BEAB-6CD623A7B562}"/>
              </a:ext>
            </a:extLst>
          </p:cNvPr>
          <p:cNvSpPr>
            <a:spLocks noGrp="1" noRot="1" noChangeAspect="1" noTextEdit="1"/>
          </p:cNvSpPr>
          <p:nvPr>
            <p:ph type="sldImg"/>
          </p:nvPr>
        </p:nvSpPr>
        <p:spPr/>
      </p:sp>
      <p:sp>
        <p:nvSpPr>
          <p:cNvPr id="20483" name="备注占位符 2">
            <a:extLst>
              <a:ext uri="{FF2B5EF4-FFF2-40B4-BE49-F238E27FC236}">
                <a16:creationId xmlns:a16="http://schemas.microsoft.com/office/drawing/2014/main" xmlns="" id="{F57C0D7E-91AB-47A0-8E9D-03F6333AB79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0484" name="灯片编号占位符 3">
            <a:extLst>
              <a:ext uri="{FF2B5EF4-FFF2-40B4-BE49-F238E27FC236}">
                <a16:creationId xmlns:a16="http://schemas.microsoft.com/office/drawing/2014/main" xmlns="" id="{E55CBF9B-9C4B-48F5-B961-2AB10040BC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9293C93C-44A5-4E3F-9929-65B1D89596B7}"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1054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EE57FF6-3EDB-4023-BF35-B3BD7A5DB8E1}" type="slidenum">
              <a:rPr lang="zh-CN" altLang="en-US" smtClean="0"/>
              <a:t>7</a:t>
            </a:fld>
            <a:endParaRPr lang="zh-CN" altLang="en-US"/>
          </a:p>
        </p:txBody>
      </p:sp>
    </p:spTree>
    <p:extLst>
      <p:ext uri="{BB962C8B-B14F-4D97-AF65-F5344CB8AC3E}">
        <p14:creationId xmlns:p14="http://schemas.microsoft.com/office/powerpoint/2010/main" val="3744844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EE57FF6-3EDB-4023-BF35-B3BD7A5DB8E1}" type="slidenum">
              <a:rPr lang="zh-CN" altLang="en-US" smtClean="0"/>
              <a:t>8</a:t>
            </a:fld>
            <a:endParaRPr lang="zh-CN" altLang="en-US"/>
          </a:p>
        </p:txBody>
      </p:sp>
    </p:spTree>
    <p:extLst>
      <p:ext uri="{BB962C8B-B14F-4D97-AF65-F5344CB8AC3E}">
        <p14:creationId xmlns:p14="http://schemas.microsoft.com/office/powerpoint/2010/main" val="3744844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E57FF6-3EDB-4023-BF35-B3BD7A5DB8E1}" type="slidenum">
              <a:rPr lang="zh-CN" altLang="en-US" smtClean="0"/>
              <a:t>9</a:t>
            </a:fld>
            <a:endParaRPr lang="zh-CN" altLang="en-US"/>
          </a:p>
        </p:txBody>
      </p:sp>
    </p:spTree>
    <p:extLst>
      <p:ext uri="{BB962C8B-B14F-4D97-AF65-F5344CB8AC3E}">
        <p14:creationId xmlns:p14="http://schemas.microsoft.com/office/powerpoint/2010/main" val="2588127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5"/>
            <a:ext cx="10363200" cy="1468967"/>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4F2B30CF-FAB0-4606-9B7E-54E79AF9ED5A}"/>
              </a:ext>
            </a:extLst>
          </p:cNvPr>
          <p:cNvSpPr>
            <a:spLocks noGrp="1" noChangeArrowheads="1"/>
          </p:cNvSpPr>
          <p:nvPr>
            <p:ph type="dt" sz="half" idx="10"/>
          </p:nvPr>
        </p:nvSpPr>
        <p:spPr>
          <a:ln/>
        </p:spPr>
        <p:txBody>
          <a:bodyPr/>
          <a:lstStyle>
            <a:lvl1pPr>
              <a:defRPr/>
            </a:lvl1pPr>
          </a:lstStyle>
          <a:p>
            <a:pPr>
              <a:defRPr/>
            </a:pPr>
            <a:fld id="{8E686B8B-601C-4F07-99EB-70FE7F1187AB}" type="datetimeFigureOut">
              <a:rPr lang="zh-CN" altLang="en-US"/>
              <a:pPr>
                <a:defRPr/>
              </a:pPr>
              <a:t>2019/4/24</a:t>
            </a:fld>
            <a:endParaRPr lang="zh-CN" altLang="en-US"/>
          </a:p>
        </p:txBody>
      </p:sp>
      <p:sp>
        <p:nvSpPr>
          <p:cNvPr id="5" name="页脚占位符 4">
            <a:extLst>
              <a:ext uri="{FF2B5EF4-FFF2-40B4-BE49-F238E27FC236}">
                <a16:creationId xmlns:a16="http://schemas.microsoft.com/office/drawing/2014/main" xmlns="" id="{3BF51A48-3A40-4FB3-A69C-AD8FBECDFCC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967F8BD2-9AF0-400F-9283-3833441AA58C}"/>
              </a:ext>
            </a:extLst>
          </p:cNvPr>
          <p:cNvSpPr>
            <a:spLocks noGrp="1" noChangeArrowheads="1"/>
          </p:cNvSpPr>
          <p:nvPr>
            <p:ph type="sldNum" sz="quarter" idx="12"/>
          </p:nvPr>
        </p:nvSpPr>
        <p:spPr>
          <a:ln/>
        </p:spPr>
        <p:txBody>
          <a:bodyPr/>
          <a:lstStyle>
            <a:lvl1pPr>
              <a:defRPr/>
            </a:lvl1pPr>
          </a:lstStyle>
          <a:p>
            <a:pPr>
              <a:defRPr/>
            </a:pPr>
            <a:fld id="{04AA262F-E286-4C61-929F-86C07CE00B3A}" type="slidenum">
              <a:rPr lang="zh-CN" altLang="en-US"/>
              <a:pPr>
                <a:defRPr/>
              </a:pPr>
              <a:t>‹#›</a:t>
            </a:fld>
            <a:endParaRPr lang="zh-CN" altLang="en-US"/>
          </a:p>
        </p:txBody>
      </p:sp>
    </p:spTree>
    <p:extLst>
      <p:ext uri="{BB962C8B-B14F-4D97-AF65-F5344CB8AC3E}">
        <p14:creationId xmlns:p14="http://schemas.microsoft.com/office/powerpoint/2010/main" val="943570042"/>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68B1B62-6623-4E58-BB23-AF304725F510}"/>
              </a:ext>
            </a:extLst>
          </p:cNvPr>
          <p:cNvSpPr>
            <a:spLocks noGrp="1" noChangeArrowheads="1"/>
          </p:cNvSpPr>
          <p:nvPr>
            <p:ph type="dt" sz="half" idx="10"/>
          </p:nvPr>
        </p:nvSpPr>
        <p:spPr>
          <a:ln/>
        </p:spPr>
        <p:txBody>
          <a:bodyPr/>
          <a:lstStyle>
            <a:lvl1pPr>
              <a:defRPr/>
            </a:lvl1pPr>
          </a:lstStyle>
          <a:p>
            <a:pPr>
              <a:defRPr/>
            </a:pPr>
            <a:fld id="{94F1C494-CF20-4B3E-A56C-A8979251B032}" type="datetimeFigureOut">
              <a:rPr lang="zh-CN" altLang="en-US"/>
              <a:pPr>
                <a:defRPr/>
              </a:pPr>
              <a:t>2019/4/24</a:t>
            </a:fld>
            <a:endParaRPr lang="zh-CN" altLang="en-US"/>
          </a:p>
        </p:txBody>
      </p:sp>
      <p:sp>
        <p:nvSpPr>
          <p:cNvPr id="5" name="页脚占位符 4">
            <a:extLst>
              <a:ext uri="{FF2B5EF4-FFF2-40B4-BE49-F238E27FC236}">
                <a16:creationId xmlns:a16="http://schemas.microsoft.com/office/drawing/2014/main" xmlns="" id="{1BC6E0CD-32F3-4C17-BA1F-BBDDDFC28E9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FA07D400-A2DE-48E7-B7E7-89DFF1624AD7}"/>
              </a:ext>
            </a:extLst>
          </p:cNvPr>
          <p:cNvSpPr>
            <a:spLocks noGrp="1" noChangeArrowheads="1"/>
          </p:cNvSpPr>
          <p:nvPr>
            <p:ph type="sldNum" sz="quarter" idx="12"/>
          </p:nvPr>
        </p:nvSpPr>
        <p:spPr>
          <a:ln/>
        </p:spPr>
        <p:txBody>
          <a:bodyPr/>
          <a:lstStyle>
            <a:lvl1pPr>
              <a:defRPr/>
            </a:lvl1pPr>
          </a:lstStyle>
          <a:p>
            <a:pPr>
              <a:defRPr/>
            </a:pPr>
            <a:fld id="{14729A72-4340-40EE-9DFF-F32C62C38D2B}" type="slidenum">
              <a:rPr lang="zh-CN" altLang="en-US"/>
              <a:pPr>
                <a:defRPr/>
              </a:pPr>
              <a:t>‹#›</a:t>
            </a:fld>
            <a:endParaRPr lang="zh-CN" altLang="en-US"/>
          </a:p>
        </p:txBody>
      </p:sp>
    </p:spTree>
    <p:extLst>
      <p:ext uri="{BB962C8B-B14F-4D97-AF65-F5344CB8AC3E}">
        <p14:creationId xmlns:p14="http://schemas.microsoft.com/office/powerpoint/2010/main" val="3959528371"/>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5167"/>
            <a:ext cx="8026400" cy="585046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A1A8099-7943-4FD7-8884-D69B7A30CEA0}"/>
              </a:ext>
            </a:extLst>
          </p:cNvPr>
          <p:cNvSpPr>
            <a:spLocks noGrp="1" noChangeArrowheads="1"/>
          </p:cNvSpPr>
          <p:nvPr>
            <p:ph type="dt" sz="half" idx="10"/>
          </p:nvPr>
        </p:nvSpPr>
        <p:spPr>
          <a:ln/>
        </p:spPr>
        <p:txBody>
          <a:bodyPr/>
          <a:lstStyle>
            <a:lvl1pPr>
              <a:defRPr/>
            </a:lvl1pPr>
          </a:lstStyle>
          <a:p>
            <a:pPr>
              <a:defRPr/>
            </a:pPr>
            <a:fld id="{7F63C4BE-EEDD-4D05-BD32-884AE9051B7E}" type="datetimeFigureOut">
              <a:rPr lang="zh-CN" altLang="en-US"/>
              <a:pPr>
                <a:defRPr/>
              </a:pPr>
              <a:t>2019/4/24</a:t>
            </a:fld>
            <a:endParaRPr lang="zh-CN" altLang="en-US"/>
          </a:p>
        </p:txBody>
      </p:sp>
      <p:sp>
        <p:nvSpPr>
          <p:cNvPr id="5" name="页脚占位符 4">
            <a:extLst>
              <a:ext uri="{FF2B5EF4-FFF2-40B4-BE49-F238E27FC236}">
                <a16:creationId xmlns:a16="http://schemas.microsoft.com/office/drawing/2014/main" xmlns="" id="{F0185D9D-95D2-4F93-91CE-5BB2A56ECA1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ECF8DE8D-CD54-4B6E-8A81-A0D41B8D0E26}"/>
              </a:ext>
            </a:extLst>
          </p:cNvPr>
          <p:cNvSpPr>
            <a:spLocks noGrp="1" noChangeArrowheads="1"/>
          </p:cNvSpPr>
          <p:nvPr>
            <p:ph type="sldNum" sz="quarter" idx="12"/>
          </p:nvPr>
        </p:nvSpPr>
        <p:spPr>
          <a:ln/>
        </p:spPr>
        <p:txBody>
          <a:bodyPr/>
          <a:lstStyle>
            <a:lvl1pPr>
              <a:defRPr/>
            </a:lvl1pPr>
          </a:lstStyle>
          <a:p>
            <a:pPr>
              <a:defRPr/>
            </a:pPr>
            <a:fld id="{843DAF67-1440-45B5-B363-00A6FC8D5F13}" type="slidenum">
              <a:rPr lang="zh-CN" altLang="en-US"/>
              <a:pPr>
                <a:defRPr/>
              </a:pPr>
              <a:t>‹#›</a:t>
            </a:fld>
            <a:endParaRPr lang="zh-CN" altLang="en-US"/>
          </a:p>
        </p:txBody>
      </p:sp>
    </p:spTree>
    <p:extLst>
      <p:ext uri="{BB962C8B-B14F-4D97-AF65-F5344CB8AC3E}">
        <p14:creationId xmlns:p14="http://schemas.microsoft.com/office/powerpoint/2010/main" val="2111586055"/>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7B00322-D0DD-4787-A637-020BA3552504}"/>
              </a:ext>
            </a:extLst>
          </p:cNvPr>
          <p:cNvSpPr>
            <a:spLocks noGrp="1" noChangeArrowheads="1"/>
          </p:cNvSpPr>
          <p:nvPr>
            <p:ph type="dt" sz="half" idx="10"/>
          </p:nvPr>
        </p:nvSpPr>
        <p:spPr>
          <a:ln/>
        </p:spPr>
        <p:txBody>
          <a:bodyPr/>
          <a:lstStyle>
            <a:lvl1pPr>
              <a:defRPr/>
            </a:lvl1pPr>
          </a:lstStyle>
          <a:p>
            <a:pPr>
              <a:defRPr/>
            </a:pPr>
            <a:fld id="{6BD44A91-8105-491E-A832-619BEE07CD88}" type="datetimeFigureOut">
              <a:rPr lang="zh-CN" altLang="en-US"/>
              <a:pPr>
                <a:defRPr/>
              </a:pPr>
              <a:t>2019/4/24</a:t>
            </a:fld>
            <a:endParaRPr lang="zh-CN" altLang="en-US"/>
          </a:p>
        </p:txBody>
      </p:sp>
      <p:sp>
        <p:nvSpPr>
          <p:cNvPr id="5" name="页脚占位符 4">
            <a:extLst>
              <a:ext uri="{FF2B5EF4-FFF2-40B4-BE49-F238E27FC236}">
                <a16:creationId xmlns:a16="http://schemas.microsoft.com/office/drawing/2014/main" xmlns="" id="{AFEFB6C9-75EF-4702-A712-32DBA12B1CC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BCB9E164-EFF0-46D7-B7D9-48F51738A9FC}"/>
              </a:ext>
            </a:extLst>
          </p:cNvPr>
          <p:cNvSpPr>
            <a:spLocks noGrp="1" noChangeArrowheads="1"/>
          </p:cNvSpPr>
          <p:nvPr>
            <p:ph type="sldNum" sz="quarter" idx="12"/>
          </p:nvPr>
        </p:nvSpPr>
        <p:spPr>
          <a:ln/>
        </p:spPr>
        <p:txBody>
          <a:bodyPr/>
          <a:lstStyle>
            <a:lvl1pPr>
              <a:defRPr/>
            </a:lvl1pPr>
          </a:lstStyle>
          <a:p>
            <a:pPr>
              <a:defRPr/>
            </a:pPr>
            <a:fld id="{B9559024-68FF-43BD-B789-59577A9D983D}" type="slidenum">
              <a:rPr lang="zh-CN" altLang="en-US"/>
              <a:pPr>
                <a:defRPr/>
              </a:pPr>
              <a:t>‹#›</a:t>
            </a:fld>
            <a:endParaRPr lang="zh-CN" altLang="en-US"/>
          </a:p>
        </p:txBody>
      </p:sp>
    </p:spTree>
    <p:extLst>
      <p:ext uri="{BB962C8B-B14F-4D97-AF65-F5344CB8AC3E}">
        <p14:creationId xmlns:p14="http://schemas.microsoft.com/office/powerpoint/2010/main" val="4166272637"/>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AE94BAC7-FF95-4415-AE89-9C90AB2AA33B}"/>
              </a:ext>
            </a:extLst>
          </p:cNvPr>
          <p:cNvSpPr>
            <a:spLocks noGrp="1" noChangeArrowheads="1"/>
          </p:cNvSpPr>
          <p:nvPr>
            <p:ph type="dt" sz="half" idx="10"/>
          </p:nvPr>
        </p:nvSpPr>
        <p:spPr>
          <a:ln/>
        </p:spPr>
        <p:txBody>
          <a:bodyPr/>
          <a:lstStyle>
            <a:lvl1pPr>
              <a:defRPr/>
            </a:lvl1pPr>
          </a:lstStyle>
          <a:p>
            <a:pPr>
              <a:defRPr/>
            </a:pPr>
            <a:fld id="{1C7BA645-CD4E-47E7-ADAD-ED8B7D1EF45A}" type="datetimeFigureOut">
              <a:rPr lang="zh-CN" altLang="en-US"/>
              <a:pPr>
                <a:defRPr/>
              </a:pPr>
              <a:t>2019/4/24</a:t>
            </a:fld>
            <a:endParaRPr lang="zh-CN" altLang="en-US"/>
          </a:p>
        </p:txBody>
      </p:sp>
      <p:sp>
        <p:nvSpPr>
          <p:cNvPr id="5" name="页脚占位符 4">
            <a:extLst>
              <a:ext uri="{FF2B5EF4-FFF2-40B4-BE49-F238E27FC236}">
                <a16:creationId xmlns:a16="http://schemas.microsoft.com/office/drawing/2014/main" xmlns="" id="{A1499AD6-7E5D-48A4-A267-38890F46777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A5E705FC-8667-455E-A64E-0DACB4BA5E65}"/>
              </a:ext>
            </a:extLst>
          </p:cNvPr>
          <p:cNvSpPr>
            <a:spLocks noGrp="1" noChangeArrowheads="1"/>
          </p:cNvSpPr>
          <p:nvPr>
            <p:ph type="sldNum" sz="quarter" idx="12"/>
          </p:nvPr>
        </p:nvSpPr>
        <p:spPr>
          <a:ln/>
        </p:spPr>
        <p:txBody>
          <a:bodyPr/>
          <a:lstStyle>
            <a:lvl1pPr>
              <a:defRPr/>
            </a:lvl1pPr>
          </a:lstStyle>
          <a:p>
            <a:pPr>
              <a:defRPr/>
            </a:pPr>
            <a:fld id="{71BC2E02-8BDA-443F-87EB-0C059E09C9C6}" type="slidenum">
              <a:rPr lang="zh-CN" altLang="en-US"/>
              <a:pPr>
                <a:defRPr/>
              </a:pPr>
              <a:t>‹#›</a:t>
            </a:fld>
            <a:endParaRPr lang="zh-CN" altLang="en-US"/>
          </a:p>
        </p:txBody>
      </p:sp>
    </p:spTree>
    <p:extLst>
      <p:ext uri="{BB962C8B-B14F-4D97-AF65-F5344CB8AC3E}">
        <p14:creationId xmlns:p14="http://schemas.microsoft.com/office/powerpoint/2010/main" val="3447291052"/>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xmlns="" id="{6AE4E848-413B-4256-B113-17D8470CEC1F}"/>
              </a:ext>
            </a:extLst>
          </p:cNvPr>
          <p:cNvSpPr>
            <a:spLocks noGrp="1" noChangeArrowheads="1"/>
          </p:cNvSpPr>
          <p:nvPr>
            <p:ph type="dt" sz="half" idx="10"/>
          </p:nvPr>
        </p:nvSpPr>
        <p:spPr>
          <a:ln/>
        </p:spPr>
        <p:txBody>
          <a:bodyPr/>
          <a:lstStyle>
            <a:lvl1pPr>
              <a:defRPr/>
            </a:lvl1pPr>
          </a:lstStyle>
          <a:p>
            <a:pPr>
              <a:defRPr/>
            </a:pPr>
            <a:fld id="{CCB11AC3-3B25-452A-9A23-B8509C07392B}" type="datetimeFigureOut">
              <a:rPr lang="zh-CN" altLang="en-US"/>
              <a:pPr>
                <a:defRPr/>
              </a:pPr>
              <a:t>2019/4/24</a:t>
            </a:fld>
            <a:endParaRPr lang="zh-CN" altLang="en-US"/>
          </a:p>
        </p:txBody>
      </p:sp>
      <p:sp>
        <p:nvSpPr>
          <p:cNvPr id="6" name="页脚占位符 4">
            <a:extLst>
              <a:ext uri="{FF2B5EF4-FFF2-40B4-BE49-F238E27FC236}">
                <a16:creationId xmlns:a16="http://schemas.microsoft.com/office/drawing/2014/main" xmlns="" id="{EBDD6B4A-AC61-4033-AEED-078C8986DE7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391912EE-09FB-4E3F-934E-A8961C3AE735}"/>
              </a:ext>
            </a:extLst>
          </p:cNvPr>
          <p:cNvSpPr>
            <a:spLocks noGrp="1" noChangeArrowheads="1"/>
          </p:cNvSpPr>
          <p:nvPr>
            <p:ph type="sldNum" sz="quarter" idx="12"/>
          </p:nvPr>
        </p:nvSpPr>
        <p:spPr>
          <a:ln/>
        </p:spPr>
        <p:txBody>
          <a:bodyPr/>
          <a:lstStyle>
            <a:lvl1pPr>
              <a:defRPr/>
            </a:lvl1pPr>
          </a:lstStyle>
          <a:p>
            <a:pPr>
              <a:defRPr/>
            </a:pPr>
            <a:fld id="{02497108-3FC7-4D64-A9C0-32603720BB22}" type="slidenum">
              <a:rPr lang="zh-CN" altLang="en-US"/>
              <a:pPr>
                <a:defRPr/>
              </a:pPr>
              <a:t>‹#›</a:t>
            </a:fld>
            <a:endParaRPr lang="zh-CN" altLang="en-US"/>
          </a:p>
        </p:txBody>
      </p:sp>
    </p:spTree>
    <p:extLst>
      <p:ext uri="{BB962C8B-B14F-4D97-AF65-F5344CB8AC3E}">
        <p14:creationId xmlns:p14="http://schemas.microsoft.com/office/powerpoint/2010/main" val="2869827484"/>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xmlns="" id="{E29704E2-A1FB-4C2E-BA5E-8538C18C970E}"/>
              </a:ext>
            </a:extLst>
          </p:cNvPr>
          <p:cNvSpPr>
            <a:spLocks noGrp="1" noChangeArrowheads="1"/>
          </p:cNvSpPr>
          <p:nvPr>
            <p:ph type="dt" sz="half" idx="10"/>
          </p:nvPr>
        </p:nvSpPr>
        <p:spPr>
          <a:ln/>
        </p:spPr>
        <p:txBody>
          <a:bodyPr/>
          <a:lstStyle>
            <a:lvl1pPr>
              <a:defRPr/>
            </a:lvl1pPr>
          </a:lstStyle>
          <a:p>
            <a:pPr>
              <a:defRPr/>
            </a:pPr>
            <a:fld id="{03E3166E-3727-40EE-B1FF-4482BF4737DC}" type="datetimeFigureOut">
              <a:rPr lang="zh-CN" altLang="en-US"/>
              <a:pPr>
                <a:defRPr/>
              </a:pPr>
              <a:t>2019/4/24</a:t>
            </a:fld>
            <a:endParaRPr lang="zh-CN" altLang="en-US"/>
          </a:p>
        </p:txBody>
      </p:sp>
      <p:sp>
        <p:nvSpPr>
          <p:cNvPr id="8" name="页脚占位符 4">
            <a:extLst>
              <a:ext uri="{FF2B5EF4-FFF2-40B4-BE49-F238E27FC236}">
                <a16:creationId xmlns:a16="http://schemas.microsoft.com/office/drawing/2014/main" xmlns="" id="{0CA749D2-5641-4546-943D-1EBD2F9024E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xmlns="" id="{18399557-4724-4318-90F6-9DBE60B75B47}"/>
              </a:ext>
            </a:extLst>
          </p:cNvPr>
          <p:cNvSpPr>
            <a:spLocks noGrp="1" noChangeArrowheads="1"/>
          </p:cNvSpPr>
          <p:nvPr>
            <p:ph type="sldNum" sz="quarter" idx="12"/>
          </p:nvPr>
        </p:nvSpPr>
        <p:spPr>
          <a:ln/>
        </p:spPr>
        <p:txBody>
          <a:bodyPr/>
          <a:lstStyle>
            <a:lvl1pPr>
              <a:defRPr/>
            </a:lvl1pPr>
          </a:lstStyle>
          <a:p>
            <a:pPr>
              <a:defRPr/>
            </a:pPr>
            <a:fld id="{23AEA6EA-F31F-4028-87AB-B3A6F4B9912D}" type="slidenum">
              <a:rPr lang="zh-CN" altLang="en-US"/>
              <a:pPr>
                <a:defRPr/>
              </a:pPr>
              <a:t>‹#›</a:t>
            </a:fld>
            <a:endParaRPr lang="zh-CN" altLang="en-US"/>
          </a:p>
        </p:txBody>
      </p:sp>
    </p:spTree>
    <p:extLst>
      <p:ext uri="{BB962C8B-B14F-4D97-AF65-F5344CB8AC3E}">
        <p14:creationId xmlns:p14="http://schemas.microsoft.com/office/powerpoint/2010/main" val="1857892149"/>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xmlns="" id="{919FFAD9-8D8B-4A27-A166-B6EF9ED3EF54}"/>
              </a:ext>
            </a:extLst>
          </p:cNvPr>
          <p:cNvSpPr>
            <a:spLocks noGrp="1" noChangeArrowheads="1"/>
          </p:cNvSpPr>
          <p:nvPr>
            <p:ph type="dt" sz="half" idx="10"/>
          </p:nvPr>
        </p:nvSpPr>
        <p:spPr>
          <a:ln/>
        </p:spPr>
        <p:txBody>
          <a:bodyPr/>
          <a:lstStyle>
            <a:lvl1pPr>
              <a:defRPr/>
            </a:lvl1pPr>
          </a:lstStyle>
          <a:p>
            <a:pPr>
              <a:defRPr/>
            </a:pPr>
            <a:fld id="{0E57CFB6-1B14-4176-8999-4B183FE333C2}" type="datetimeFigureOut">
              <a:rPr lang="zh-CN" altLang="en-US"/>
              <a:pPr>
                <a:defRPr/>
              </a:pPr>
              <a:t>2019/4/24</a:t>
            </a:fld>
            <a:endParaRPr lang="zh-CN" altLang="en-US"/>
          </a:p>
        </p:txBody>
      </p:sp>
      <p:sp>
        <p:nvSpPr>
          <p:cNvPr id="4" name="页脚占位符 4">
            <a:extLst>
              <a:ext uri="{FF2B5EF4-FFF2-40B4-BE49-F238E27FC236}">
                <a16:creationId xmlns:a16="http://schemas.microsoft.com/office/drawing/2014/main" xmlns="" id="{014EE847-280B-4318-90BF-8FEFE799EDA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xmlns="" id="{9FAFD151-2BAF-497B-84D0-38F7C203A1D6}"/>
              </a:ext>
            </a:extLst>
          </p:cNvPr>
          <p:cNvSpPr>
            <a:spLocks noGrp="1" noChangeArrowheads="1"/>
          </p:cNvSpPr>
          <p:nvPr>
            <p:ph type="sldNum" sz="quarter" idx="12"/>
          </p:nvPr>
        </p:nvSpPr>
        <p:spPr>
          <a:ln/>
        </p:spPr>
        <p:txBody>
          <a:bodyPr/>
          <a:lstStyle>
            <a:lvl1pPr>
              <a:defRPr/>
            </a:lvl1pPr>
          </a:lstStyle>
          <a:p>
            <a:pPr>
              <a:defRPr/>
            </a:pPr>
            <a:fld id="{5E1A252A-6A84-4ABF-AA79-F388CE74C729}" type="slidenum">
              <a:rPr lang="zh-CN" altLang="en-US"/>
              <a:pPr>
                <a:defRPr/>
              </a:pPr>
              <a:t>‹#›</a:t>
            </a:fld>
            <a:endParaRPr lang="zh-CN" altLang="en-US"/>
          </a:p>
        </p:txBody>
      </p:sp>
    </p:spTree>
    <p:extLst>
      <p:ext uri="{BB962C8B-B14F-4D97-AF65-F5344CB8AC3E}">
        <p14:creationId xmlns:p14="http://schemas.microsoft.com/office/powerpoint/2010/main" val="3203193297"/>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xmlns="" id="{1BAE00CD-66CA-46B0-9475-711160FEBDA8}"/>
              </a:ext>
            </a:extLst>
          </p:cNvPr>
          <p:cNvSpPr>
            <a:spLocks noGrp="1" noChangeArrowheads="1"/>
          </p:cNvSpPr>
          <p:nvPr>
            <p:ph type="dt" sz="half" idx="10"/>
          </p:nvPr>
        </p:nvSpPr>
        <p:spPr>
          <a:ln/>
        </p:spPr>
        <p:txBody>
          <a:bodyPr/>
          <a:lstStyle>
            <a:lvl1pPr>
              <a:defRPr/>
            </a:lvl1pPr>
          </a:lstStyle>
          <a:p>
            <a:pPr>
              <a:defRPr/>
            </a:pPr>
            <a:fld id="{FF97B330-D08E-48D1-A9D9-704F00B78B38}" type="datetimeFigureOut">
              <a:rPr lang="zh-CN" altLang="en-US"/>
              <a:pPr>
                <a:defRPr/>
              </a:pPr>
              <a:t>2019/4/24</a:t>
            </a:fld>
            <a:endParaRPr lang="zh-CN" altLang="en-US"/>
          </a:p>
        </p:txBody>
      </p:sp>
      <p:sp>
        <p:nvSpPr>
          <p:cNvPr id="3" name="页脚占位符 4">
            <a:extLst>
              <a:ext uri="{FF2B5EF4-FFF2-40B4-BE49-F238E27FC236}">
                <a16:creationId xmlns:a16="http://schemas.microsoft.com/office/drawing/2014/main" xmlns="" id="{D1FAA692-DF8D-46D8-B123-0C7DEF03865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xmlns="" id="{7C924F06-DBC9-495B-A85C-1EDB19193B67}"/>
              </a:ext>
            </a:extLst>
          </p:cNvPr>
          <p:cNvSpPr>
            <a:spLocks noGrp="1" noChangeArrowheads="1"/>
          </p:cNvSpPr>
          <p:nvPr>
            <p:ph type="sldNum" sz="quarter" idx="12"/>
          </p:nvPr>
        </p:nvSpPr>
        <p:spPr>
          <a:ln/>
        </p:spPr>
        <p:txBody>
          <a:bodyPr/>
          <a:lstStyle>
            <a:lvl1pPr>
              <a:defRPr/>
            </a:lvl1pPr>
          </a:lstStyle>
          <a:p>
            <a:pPr>
              <a:defRPr/>
            </a:pPr>
            <a:fld id="{C95D0340-D724-45B2-BD0A-5592466C0ED6}" type="slidenum">
              <a:rPr lang="zh-CN" altLang="en-US"/>
              <a:pPr>
                <a:defRPr/>
              </a:pPr>
              <a:t>‹#›</a:t>
            </a:fld>
            <a:endParaRPr lang="zh-CN" altLang="en-US"/>
          </a:p>
        </p:txBody>
      </p:sp>
    </p:spTree>
    <p:extLst>
      <p:ext uri="{BB962C8B-B14F-4D97-AF65-F5344CB8AC3E}">
        <p14:creationId xmlns:p14="http://schemas.microsoft.com/office/powerpoint/2010/main" val="2413933273"/>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2"/>
            <a:ext cx="4011084" cy="1162049"/>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4857DA3F-E299-4E28-80AA-F1ACCF6797F6}"/>
              </a:ext>
            </a:extLst>
          </p:cNvPr>
          <p:cNvSpPr>
            <a:spLocks noGrp="1" noChangeArrowheads="1"/>
          </p:cNvSpPr>
          <p:nvPr>
            <p:ph type="dt" sz="half" idx="10"/>
          </p:nvPr>
        </p:nvSpPr>
        <p:spPr>
          <a:ln/>
        </p:spPr>
        <p:txBody>
          <a:bodyPr/>
          <a:lstStyle>
            <a:lvl1pPr>
              <a:defRPr/>
            </a:lvl1pPr>
          </a:lstStyle>
          <a:p>
            <a:pPr>
              <a:defRPr/>
            </a:pPr>
            <a:fld id="{EDACAB3B-FEEF-4062-8A1D-4CCAE378E1D2}" type="datetimeFigureOut">
              <a:rPr lang="zh-CN" altLang="en-US"/>
              <a:pPr>
                <a:defRPr/>
              </a:pPr>
              <a:t>2019/4/24</a:t>
            </a:fld>
            <a:endParaRPr lang="zh-CN" altLang="en-US"/>
          </a:p>
        </p:txBody>
      </p:sp>
      <p:sp>
        <p:nvSpPr>
          <p:cNvPr id="6" name="页脚占位符 4">
            <a:extLst>
              <a:ext uri="{FF2B5EF4-FFF2-40B4-BE49-F238E27FC236}">
                <a16:creationId xmlns:a16="http://schemas.microsoft.com/office/drawing/2014/main" xmlns="" id="{43708EE1-61A8-4CCF-8D41-39660BD3F7D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6273A1CC-396E-4B85-A948-39315A731131}"/>
              </a:ext>
            </a:extLst>
          </p:cNvPr>
          <p:cNvSpPr>
            <a:spLocks noGrp="1" noChangeArrowheads="1"/>
          </p:cNvSpPr>
          <p:nvPr>
            <p:ph type="sldNum" sz="quarter" idx="12"/>
          </p:nvPr>
        </p:nvSpPr>
        <p:spPr>
          <a:ln/>
        </p:spPr>
        <p:txBody>
          <a:bodyPr/>
          <a:lstStyle>
            <a:lvl1pPr>
              <a:defRPr/>
            </a:lvl1pPr>
          </a:lstStyle>
          <a:p>
            <a:pPr>
              <a:defRPr/>
            </a:pPr>
            <a:fld id="{CE6FC161-A02F-44DA-86EC-E7F3E37DD65F}" type="slidenum">
              <a:rPr lang="zh-CN" altLang="en-US"/>
              <a:pPr>
                <a:defRPr/>
              </a:pPr>
              <a:t>‹#›</a:t>
            </a:fld>
            <a:endParaRPr lang="zh-CN" altLang="en-US"/>
          </a:p>
        </p:txBody>
      </p:sp>
    </p:spTree>
    <p:extLst>
      <p:ext uri="{BB962C8B-B14F-4D97-AF65-F5344CB8AC3E}">
        <p14:creationId xmlns:p14="http://schemas.microsoft.com/office/powerpoint/2010/main" val="3677932917"/>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zh-CN" altLang="en-US" noProof="0"/>
          </a:p>
        </p:txBody>
      </p:sp>
      <p:sp>
        <p:nvSpPr>
          <p:cNvPr id="4" name="文本占位符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189B288B-C9C0-4931-8B88-18ECCD4BC359}"/>
              </a:ext>
            </a:extLst>
          </p:cNvPr>
          <p:cNvSpPr>
            <a:spLocks noGrp="1" noChangeArrowheads="1"/>
          </p:cNvSpPr>
          <p:nvPr>
            <p:ph type="dt" sz="half" idx="10"/>
          </p:nvPr>
        </p:nvSpPr>
        <p:spPr>
          <a:ln/>
        </p:spPr>
        <p:txBody>
          <a:bodyPr/>
          <a:lstStyle>
            <a:lvl1pPr>
              <a:defRPr/>
            </a:lvl1pPr>
          </a:lstStyle>
          <a:p>
            <a:pPr>
              <a:defRPr/>
            </a:pPr>
            <a:fld id="{92F830EF-CD07-4BA8-9089-A1B6D09C7AB2}" type="datetimeFigureOut">
              <a:rPr lang="zh-CN" altLang="en-US"/>
              <a:pPr>
                <a:defRPr/>
              </a:pPr>
              <a:t>2019/4/24</a:t>
            </a:fld>
            <a:endParaRPr lang="zh-CN" altLang="en-US"/>
          </a:p>
        </p:txBody>
      </p:sp>
      <p:sp>
        <p:nvSpPr>
          <p:cNvPr id="6" name="页脚占位符 4">
            <a:extLst>
              <a:ext uri="{FF2B5EF4-FFF2-40B4-BE49-F238E27FC236}">
                <a16:creationId xmlns:a16="http://schemas.microsoft.com/office/drawing/2014/main" xmlns="" id="{0589742F-BA2C-4D2B-941B-775AD9CA30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F8684126-CD89-4114-BB4B-CE5C0E7873B9}"/>
              </a:ext>
            </a:extLst>
          </p:cNvPr>
          <p:cNvSpPr>
            <a:spLocks noGrp="1" noChangeArrowheads="1"/>
          </p:cNvSpPr>
          <p:nvPr>
            <p:ph type="sldNum" sz="quarter" idx="12"/>
          </p:nvPr>
        </p:nvSpPr>
        <p:spPr>
          <a:ln/>
        </p:spPr>
        <p:txBody>
          <a:bodyPr/>
          <a:lstStyle>
            <a:lvl1pPr>
              <a:defRPr/>
            </a:lvl1pPr>
          </a:lstStyle>
          <a:p>
            <a:pPr>
              <a:defRPr/>
            </a:pPr>
            <a:fld id="{08925B15-7E66-4C5D-822B-9ABABBA28194}" type="slidenum">
              <a:rPr lang="zh-CN" altLang="en-US"/>
              <a:pPr>
                <a:defRPr/>
              </a:pPr>
              <a:t>‹#›</a:t>
            </a:fld>
            <a:endParaRPr lang="zh-CN" altLang="en-US"/>
          </a:p>
        </p:txBody>
      </p:sp>
    </p:spTree>
    <p:extLst>
      <p:ext uri="{BB962C8B-B14F-4D97-AF65-F5344CB8AC3E}">
        <p14:creationId xmlns:p14="http://schemas.microsoft.com/office/powerpoint/2010/main" val="2723267983"/>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0C251A18-700C-4FB7-97B8-2906E6412973}"/>
              </a:ext>
            </a:extLst>
          </p:cNvPr>
          <p:cNvSpPr>
            <a:spLocks noGrp="1" noChangeArrowheads="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a:extLst>
              <a:ext uri="{FF2B5EF4-FFF2-40B4-BE49-F238E27FC236}">
                <a16:creationId xmlns:a16="http://schemas.microsoft.com/office/drawing/2014/main" xmlns="" id="{C3F71A6E-0068-40FC-9CCB-B01060A211CE}"/>
              </a:ext>
            </a:extLst>
          </p:cNvPr>
          <p:cNvSpPr>
            <a:spLocks noGrp="1" noChangeArrowheads="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a:extLst>
              <a:ext uri="{FF2B5EF4-FFF2-40B4-BE49-F238E27FC236}">
                <a16:creationId xmlns:a16="http://schemas.microsoft.com/office/drawing/2014/main" xmlns="" id="{34D37C61-5867-4EA4-B2D3-18C7CC84845B}"/>
              </a:ext>
            </a:extLst>
          </p:cNvPr>
          <p:cNvSpPr>
            <a:spLocks noGrp="1" noChangeArrowheads="1"/>
          </p:cNvSpPr>
          <p:nvPr>
            <p:ph type="dt" sz="half" idx="2"/>
          </p:nvPr>
        </p:nvSpPr>
        <p:spPr bwMode="auto">
          <a:xfrm>
            <a:off x="609600" y="6356351"/>
            <a:ext cx="2844800" cy="3661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600">
                <a:solidFill>
                  <a:srgbClr val="898989"/>
                </a:solidFill>
              </a:defRPr>
            </a:lvl1pPr>
          </a:lstStyle>
          <a:p>
            <a:pPr>
              <a:defRPr/>
            </a:pPr>
            <a:fld id="{6D56C48F-1FC0-4C26-B1B0-28C2C55F45DD}" type="datetimeFigureOut">
              <a:rPr lang="zh-CN" altLang="en-US"/>
              <a:pPr>
                <a:defRPr/>
              </a:pPr>
              <a:t>2019/4/24</a:t>
            </a:fld>
            <a:endParaRPr lang="zh-CN" altLang="en-US"/>
          </a:p>
        </p:txBody>
      </p:sp>
      <p:sp>
        <p:nvSpPr>
          <p:cNvPr id="1029" name="页脚占位符 4">
            <a:extLst>
              <a:ext uri="{FF2B5EF4-FFF2-40B4-BE49-F238E27FC236}">
                <a16:creationId xmlns:a16="http://schemas.microsoft.com/office/drawing/2014/main" xmlns="" id="{503ED85E-296B-4F3D-9C36-0F581A5FA1E8}"/>
              </a:ext>
            </a:extLst>
          </p:cNvPr>
          <p:cNvSpPr>
            <a:spLocks noGrp="1" noChangeArrowheads="1"/>
          </p:cNvSpPr>
          <p:nvPr>
            <p:ph type="ftr" sz="quarter" idx="3"/>
          </p:nvPr>
        </p:nvSpPr>
        <p:spPr bwMode="auto">
          <a:xfrm>
            <a:off x="4165600" y="6356351"/>
            <a:ext cx="3860800" cy="3661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600">
                <a:solidFill>
                  <a:srgbClr val="898989"/>
                </a:solidFill>
              </a:defRPr>
            </a:lvl1pPr>
          </a:lstStyle>
          <a:p>
            <a:pPr>
              <a:defRPr/>
            </a:pPr>
            <a:endParaRPr lang="zh-CN" altLang="en-US"/>
          </a:p>
        </p:txBody>
      </p:sp>
      <p:sp>
        <p:nvSpPr>
          <p:cNvPr id="1030" name="灯片编号占位符 5">
            <a:extLst>
              <a:ext uri="{FF2B5EF4-FFF2-40B4-BE49-F238E27FC236}">
                <a16:creationId xmlns:a16="http://schemas.microsoft.com/office/drawing/2014/main" xmlns="" id="{9C556AED-1DAE-44BA-9117-3AD181AE2AF0}"/>
              </a:ext>
            </a:extLst>
          </p:cNvPr>
          <p:cNvSpPr>
            <a:spLocks noGrp="1" noChangeArrowheads="1"/>
          </p:cNvSpPr>
          <p:nvPr>
            <p:ph type="sldNum" sz="quarter" idx="4"/>
          </p:nvPr>
        </p:nvSpPr>
        <p:spPr bwMode="auto">
          <a:xfrm>
            <a:off x="8737600" y="6356351"/>
            <a:ext cx="2844800" cy="3661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600">
                <a:solidFill>
                  <a:srgbClr val="898989"/>
                </a:solidFill>
              </a:defRPr>
            </a:lvl1pPr>
          </a:lstStyle>
          <a:p>
            <a:pPr>
              <a:defRPr/>
            </a:pPr>
            <a:fld id="{BB8FC9AC-B678-4250-9859-06266B9E38A0}" type="slidenum">
              <a:rPr lang="zh-CN" altLang="en-US"/>
              <a:pPr>
                <a:defRPr/>
              </a:pPr>
              <a:t>‹#›</a:t>
            </a:fld>
            <a:endParaRPr lang="zh-CN" altLang="en-US"/>
          </a:p>
        </p:txBody>
      </p:sp>
    </p:spTree>
    <p:extLst>
      <p:ext uri="{BB962C8B-B14F-4D97-AF65-F5344CB8AC3E}">
        <p14:creationId xmlns:p14="http://schemas.microsoft.com/office/powerpoint/2010/main" val="4189316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split orient="vert"/>
  </p:transition>
  <p:txStyles>
    <p:titleStyle>
      <a:lvl1pPr algn="ctr" rtl="0" eaLnBrk="0" fontAlgn="base" hangingPunct="0">
        <a:spcBef>
          <a:spcPct val="0"/>
        </a:spcBef>
        <a:spcAft>
          <a:spcPct val="0"/>
        </a:spcAft>
        <a:defRPr sz="5867">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宋体" pitchFamily="2" charset="-122"/>
        </a:defRPr>
      </a:lvl2pPr>
      <a:lvl3pPr algn="ctr" rtl="0" eaLnBrk="0" fontAlgn="base" hangingPunct="0">
        <a:spcBef>
          <a:spcPct val="0"/>
        </a:spcBef>
        <a:spcAft>
          <a:spcPct val="0"/>
        </a:spcAft>
        <a:defRPr sz="5867">
          <a:solidFill>
            <a:schemeClr val="tx1"/>
          </a:solidFill>
          <a:latin typeface="Calibri" pitchFamily="34" charset="0"/>
          <a:ea typeface="宋体" pitchFamily="2" charset="-122"/>
        </a:defRPr>
      </a:lvl3pPr>
      <a:lvl4pPr algn="ctr" rtl="0" eaLnBrk="0" fontAlgn="base" hangingPunct="0">
        <a:spcBef>
          <a:spcPct val="0"/>
        </a:spcBef>
        <a:spcAft>
          <a:spcPct val="0"/>
        </a:spcAft>
        <a:defRPr sz="5867">
          <a:solidFill>
            <a:schemeClr val="tx1"/>
          </a:solidFill>
          <a:latin typeface="Calibri" pitchFamily="34" charset="0"/>
          <a:ea typeface="宋体" pitchFamily="2" charset="-122"/>
        </a:defRPr>
      </a:lvl4pPr>
      <a:lvl5pPr algn="ctr" rtl="0" eaLnBrk="0" fontAlgn="base" hangingPunct="0">
        <a:spcBef>
          <a:spcPct val="0"/>
        </a:spcBef>
        <a:spcAft>
          <a:spcPct val="0"/>
        </a:spcAft>
        <a:defRPr sz="5867">
          <a:solidFill>
            <a:schemeClr val="tx1"/>
          </a:solidFill>
          <a:latin typeface="Calibri" pitchFamily="34" charset="0"/>
          <a:ea typeface="宋体" pitchFamily="2" charset="-122"/>
        </a:defRPr>
      </a:lvl5pPr>
      <a:lvl6pPr marL="609585" algn="ctr" rtl="0" eaLnBrk="0" fontAlgn="base" hangingPunct="0">
        <a:spcBef>
          <a:spcPct val="0"/>
        </a:spcBef>
        <a:spcAft>
          <a:spcPct val="0"/>
        </a:spcAft>
        <a:defRPr sz="5867">
          <a:solidFill>
            <a:schemeClr val="tx1"/>
          </a:solidFill>
          <a:latin typeface="Calibri" pitchFamily="34" charset="0"/>
          <a:ea typeface="宋体" pitchFamily="2" charset="-122"/>
        </a:defRPr>
      </a:lvl6pPr>
      <a:lvl7pPr marL="1219170" algn="ctr" rtl="0" eaLnBrk="0" fontAlgn="base" hangingPunct="0">
        <a:spcBef>
          <a:spcPct val="0"/>
        </a:spcBef>
        <a:spcAft>
          <a:spcPct val="0"/>
        </a:spcAft>
        <a:defRPr sz="5867">
          <a:solidFill>
            <a:schemeClr val="tx1"/>
          </a:solidFill>
          <a:latin typeface="Calibri" pitchFamily="34" charset="0"/>
          <a:ea typeface="宋体" pitchFamily="2" charset="-122"/>
        </a:defRPr>
      </a:lvl7pPr>
      <a:lvl8pPr marL="1828754" algn="ctr" rtl="0" eaLnBrk="0" fontAlgn="base" hangingPunct="0">
        <a:spcBef>
          <a:spcPct val="0"/>
        </a:spcBef>
        <a:spcAft>
          <a:spcPct val="0"/>
        </a:spcAft>
        <a:defRPr sz="5867">
          <a:solidFill>
            <a:schemeClr val="tx1"/>
          </a:solidFill>
          <a:latin typeface="Calibri" pitchFamily="34" charset="0"/>
          <a:ea typeface="宋体" pitchFamily="2" charset="-122"/>
        </a:defRPr>
      </a:lvl8pPr>
      <a:lvl9pPr marL="2438339" algn="ctr" rtl="0" eaLnBrk="0" fontAlgn="base" hangingPunct="0">
        <a:spcBef>
          <a:spcPct val="0"/>
        </a:spcBef>
        <a:spcAft>
          <a:spcPct val="0"/>
        </a:spcAft>
        <a:defRPr sz="5867">
          <a:solidFill>
            <a:schemeClr val="tx1"/>
          </a:solidFill>
          <a:latin typeface="Calibri" pitchFamily="34" charset="0"/>
          <a:ea typeface="宋体" pitchFamily="2"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a:solidFill>
            <a:schemeClr val="tx1"/>
          </a:solidFill>
          <a:latin typeface="+mn-lt"/>
          <a:ea typeface="+mn-ea"/>
        </a:defRPr>
      </a:lvl2pPr>
      <a:lvl3pPr marL="1523962" indent="-304792"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3547"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4pPr>
      <a:lvl5pPr marL="2743131"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5pPr>
      <a:lvl6pPr marL="335271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6pPr>
      <a:lvl7pPr marL="3962301"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7pPr>
      <a:lvl8pPr marL="457188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8pPr>
      <a:lvl9pPr marL="5181470"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hyperlink" Target="#_bookmark4"/><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hyperlink" Target="#_bookmark27"/><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5362" name="Picture 6">
            <a:extLst>
              <a:ext uri="{FF2B5EF4-FFF2-40B4-BE49-F238E27FC236}">
                <a16:creationId xmlns:a16="http://schemas.microsoft.com/office/drawing/2014/main" xmlns="" id="{7A1922B2-8B89-4599-8F42-A6F1748D63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215265">
            <a:off x="4296834" y="702734"/>
            <a:ext cx="4214283" cy="451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8">
            <a:extLst>
              <a:ext uri="{FF2B5EF4-FFF2-40B4-BE49-F238E27FC236}">
                <a16:creationId xmlns:a16="http://schemas.microsoft.com/office/drawing/2014/main" xmlns="" id="{A2926239-8C29-415E-94C5-EFA1F3BEEBE2}"/>
              </a:ext>
            </a:extLst>
          </p:cNvPr>
          <p:cNvSpPr txBox="1">
            <a:spLocks noChangeArrowheads="1"/>
          </p:cNvSpPr>
          <p:nvPr/>
        </p:nvSpPr>
        <p:spPr bwMode="auto">
          <a:xfrm>
            <a:off x="5488454" y="1437217"/>
            <a:ext cx="800219" cy="2554545"/>
          </a:xfrm>
          <a:prstGeom prst="rect">
            <a:avLst/>
          </a:prstGeom>
          <a:noFill/>
          <a:ln>
            <a:noFill/>
          </a:ln>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4000" b="1" dirty="0" smtClean="0">
                <a:solidFill>
                  <a:srgbClr val="FFFFFF"/>
                </a:solidFill>
                <a:latin typeface="DejaVu Sans Mono" panose="020B0609030804020204" pitchFamily="49" charset="0"/>
                <a:ea typeface="+mn-ea"/>
                <a:cs typeface="DejaVu Sans Mono" panose="020B0609030804020204" pitchFamily="49" charset="0"/>
                <a:sym typeface="+mn-lt"/>
              </a:rPr>
              <a:t>论文讲解</a:t>
            </a:r>
            <a:endParaRPr lang="zh-CN" altLang="zh-CN" sz="4000" b="1" dirty="0">
              <a:solidFill>
                <a:srgbClr val="FFFFFF"/>
              </a:solidFill>
              <a:latin typeface="DejaVu Sans Mono" panose="020B0609030804020204" pitchFamily="49" charset="0"/>
              <a:ea typeface="+mn-ea"/>
              <a:cs typeface="DejaVu Sans Mono" panose="020B0609030804020204" pitchFamily="49" charset="0"/>
              <a:sym typeface="+mn-lt"/>
            </a:endParaRPr>
          </a:p>
        </p:txBody>
      </p:sp>
      <p:sp>
        <p:nvSpPr>
          <p:cNvPr id="15365" name="矩形 10">
            <a:extLst>
              <a:ext uri="{FF2B5EF4-FFF2-40B4-BE49-F238E27FC236}">
                <a16:creationId xmlns:a16="http://schemas.microsoft.com/office/drawing/2014/main" xmlns="" id="{C36C6F8A-A5D0-4029-8969-5B9BAEB6356A}"/>
              </a:ext>
            </a:extLst>
          </p:cNvPr>
          <p:cNvSpPr>
            <a:spLocks noChangeArrowheads="1"/>
          </p:cNvSpPr>
          <p:nvPr/>
        </p:nvSpPr>
        <p:spPr bwMode="auto">
          <a:xfrm>
            <a:off x="1321271" y="5538671"/>
            <a:ext cx="91345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en-US" altLang="zh-CN" sz="2000" dirty="0" smtClean="0">
                <a:solidFill>
                  <a:srgbClr val="FFFFFF"/>
                </a:solidFill>
                <a:latin typeface="+mn-lt"/>
                <a:ea typeface="+mn-ea"/>
                <a:cs typeface="+mn-ea"/>
                <a:sym typeface="+mn-lt"/>
              </a:rPr>
              <a:t>A Network-based End-to-End Trainable Task-oriented Dialogue System</a:t>
            </a:r>
          </a:p>
        </p:txBody>
      </p:sp>
      <p:pic>
        <p:nvPicPr>
          <p:cNvPr id="15366" name="Picture 13">
            <a:extLst>
              <a:ext uri="{FF2B5EF4-FFF2-40B4-BE49-F238E27FC236}">
                <a16:creationId xmlns:a16="http://schemas.microsoft.com/office/drawing/2014/main" xmlns="" id="{1E80A02F-655E-4204-8794-5B00ABC26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126226">
            <a:off x="3613151" y="1346201"/>
            <a:ext cx="1449917" cy="133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360414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heel(1)">
                                      <p:cBhvr>
                                        <p:cTn id="7" dur="2000"/>
                                        <p:tgtEl>
                                          <p:spTgt spid="15362"/>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5366"/>
                                        </p:tgtEl>
                                        <p:attrNameLst>
                                          <p:attrName>style.visibility</p:attrName>
                                        </p:attrNameLst>
                                      </p:cBhvr>
                                      <p:to>
                                        <p:strVal val="visible"/>
                                      </p:to>
                                    </p:set>
                                    <p:animEffect transition="in" filter="wipe(down)">
                                      <p:cBhvr>
                                        <p:cTn id="11" dur="500"/>
                                        <p:tgtEl>
                                          <p:spTgt spid="15366"/>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wipe(up)">
                                      <p:cBhvr>
                                        <p:cTn id="15" dur="500"/>
                                        <p:tgtEl>
                                          <p:spTgt spid="15363"/>
                                        </p:tgtEl>
                                      </p:cBhvr>
                                    </p:animEffect>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15365"/>
                                        </p:tgtEl>
                                        <p:attrNameLst>
                                          <p:attrName>style.visibility</p:attrName>
                                        </p:attrNameLst>
                                      </p:cBhvr>
                                      <p:to>
                                        <p:strVal val="visible"/>
                                      </p:to>
                                    </p:set>
                                    <p:animEffect transition="in" filter="fade">
                                      <p:cBhvr>
                                        <p:cTn id="19" dur="1000"/>
                                        <p:tgtEl>
                                          <p:spTgt spid="15365"/>
                                        </p:tgtEl>
                                      </p:cBhvr>
                                    </p:animEffect>
                                    <p:anim calcmode="lin" valueType="num">
                                      <p:cBhvr>
                                        <p:cTn id="20" dur="1000" fill="hold"/>
                                        <p:tgtEl>
                                          <p:spTgt spid="15365"/>
                                        </p:tgtEl>
                                        <p:attrNameLst>
                                          <p:attrName>ppt_x</p:attrName>
                                        </p:attrNameLst>
                                      </p:cBhvr>
                                      <p:tavLst>
                                        <p:tav tm="0">
                                          <p:val>
                                            <p:strVal val="#ppt_x"/>
                                          </p:val>
                                        </p:tav>
                                        <p:tav tm="100000">
                                          <p:val>
                                            <p:strVal val="#ppt_x"/>
                                          </p:val>
                                        </p:tav>
                                      </p:tavLst>
                                    </p:anim>
                                    <p:anim calcmode="lin" valueType="num">
                                      <p:cBhvr>
                                        <p:cTn id="21" dur="1000" fill="hold"/>
                                        <p:tgtEl>
                                          <p:spTgt spid="153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1866901"/>
            <a:chOff x="0" y="0"/>
            <a:chExt cx="4013066"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374101"/>
              <a:ext cx="3071834"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dirty="0"/>
                <a:t>t-SNE</a:t>
              </a: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15" name="内容占位符 2"/>
          <p:cNvSpPr txBox="1">
            <a:spLocks/>
          </p:cNvSpPr>
          <p:nvPr/>
        </p:nvSpPr>
        <p:spPr>
          <a:xfrm>
            <a:off x="467543" y="1720840"/>
            <a:ext cx="10816407" cy="4361915"/>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a:solidFill>
                  <a:schemeClr val="tx1"/>
                </a:solidFill>
                <a:latin typeface="+mn-lt"/>
                <a:ea typeface="+mn-ea"/>
              </a:defRPr>
            </a:lvl2pPr>
            <a:lvl3pPr marL="1523962" indent="-304792"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3547"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4pPr>
            <a:lvl5pPr marL="2743131"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5pPr>
            <a:lvl6pPr marL="335271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6pPr>
            <a:lvl7pPr marL="3962301"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7pPr>
            <a:lvl8pPr marL="457188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8pPr>
            <a:lvl9pPr marL="5181470"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9pPr>
          </a:lstStyle>
          <a:p>
            <a:pPr>
              <a:buFont typeface="Arial" panose="020B0604020202020204" pitchFamily="34" charset="0"/>
              <a:buNone/>
            </a:pPr>
            <a:endParaRPr lang="en-US" altLang="zh-CN" sz="2000" b="1" kern="0" dirty="0" smtClean="0"/>
          </a:p>
          <a:p>
            <a:pPr>
              <a:buFont typeface="Arial" panose="020B0604020202020204" pitchFamily="34" charset="0"/>
              <a:buNone/>
            </a:pPr>
            <a:r>
              <a:rPr lang="en-US" altLang="zh-CN" sz="1600" kern="0" dirty="0" smtClean="0"/>
              <a:t>	</a:t>
            </a:r>
          </a:p>
        </p:txBody>
      </p:sp>
      <p:sp>
        <p:nvSpPr>
          <p:cNvPr id="2" name="矩形 1"/>
          <p:cNvSpPr/>
          <p:nvPr/>
        </p:nvSpPr>
        <p:spPr>
          <a:xfrm>
            <a:off x="587829" y="1156995"/>
            <a:ext cx="10487608" cy="4247317"/>
          </a:xfrm>
          <a:prstGeom prst="rect">
            <a:avLst/>
          </a:prstGeom>
        </p:spPr>
        <p:txBody>
          <a:bodyPr wrap="square">
            <a:spAutoFit/>
          </a:bodyPr>
          <a:lstStyle/>
          <a:p>
            <a:r>
              <a:rPr lang="zh-CN" altLang="en-US" dirty="0"/>
              <a:t>为了理解</a:t>
            </a:r>
            <a:r>
              <a:rPr lang="en-US" altLang="zh-CN" dirty="0"/>
              <a:t>t-SNE</a:t>
            </a:r>
            <a:r>
              <a:rPr lang="zh-CN" altLang="en-US" dirty="0"/>
              <a:t>如何工作，让我们先了解什么是降维？</a:t>
            </a:r>
          </a:p>
          <a:p>
            <a:r>
              <a:rPr lang="zh-CN" altLang="en-US" dirty="0"/>
              <a:t>简而言之，降维是在</a:t>
            </a:r>
            <a:r>
              <a:rPr lang="en-US" altLang="zh-CN" dirty="0"/>
              <a:t>2</a:t>
            </a:r>
            <a:r>
              <a:rPr lang="zh-CN" altLang="en-US" dirty="0"/>
              <a:t>维或</a:t>
            </a:r>
            <a:r>
              <a:rPr lang="en-US" altLang="zh-CN" dirty="0"/>
              <a:t>3</a:t>
            </a:r>
            <a:r>
              <a:rPr lang="zh-CN" altLang="en-US" dirty="0"/>
              <a:t>维中展现多维数据（具有多个特征的数据，且彼此具有相关性）的技术</a:t>
            </a:r>
            <a:r>
              <a:rPr lang="zh-CN" altLang="en-US" dirty="0" smtClean="0"/>
              <a:t>。</a:t>
            </a:r>
            <a:r>
              <a:rPr lang="zh-CN" altLang="en-US" dirty="0"/>
              <a:t/>
            </a:r>
            <a:br>
              <a:rPr lang="zh-CN" altLang="en-US" dirty="0"/>
            </a:br>
            <a:endParaRPr lang="zh-CN" altLang="en-US" dirty="0"/>
          </a:p>
          <a:p>
            <a:r>
              <a:rPr lang="zh-CN" altLang="en-US" dirty="0"/>
              <a:t>有些人可能会问，当我们可以使用散点图、直方图和盒图绘制数据，并用描述性统计搞清数据模式的时候为什么还需要降低维度。</a:t>
            </a:r>
          </a:p>
          <a:p>
            <a:endParaRPr lang="zh-CN" altLang="en-US" dirty="0"/>
          </a:p>
          <a:p>
            <a:r>
              <a:rPr lang="zh-CN" altLang="en-US" dirty="0"/>
              <a:t>好吧，即使你可以理解数据中的模式并将其呈现在简单的图表上，但是对于没有统计背景的人来说，仍然很难理解它。 此外</a:t>
            </a:r>
            <a:r>
              <a:rPr lang="zh-CN" altLang="en-US" b="1" dirty="0"/>
              <a:t>，如果你有数百个特征值，你必须研究数千张图表，然后才能搞懂这些数据</a:t>
            </a:r>
            <a:r>
              <a:rPr lang="zh-CN" altLang="en-US" b="1" dirty="0" smtClean="0"/>
              <a:t>。</a:t>
            </a:r>
            <a:endParaRPr lang="zh-CN" altLang="en-US" dirty="0"/>
          </a:p>
          <a:p>
            <a:r>
              <a:rPr lang="zh-CN" altLang="en-US" dirty="0"/>
              <a:t>在降维算法的帮助下</a:t>
            </a:r>
            <a:r>
              <a:rPr lang="zh-CN" altLang="en-US" dirty="0" smtClean="0"/>
              <a:t>，将</a:t>
            </a:r>
            <a:r>
              <a:rPr lang="zh-CN" altLang="en-US" dirty="0"/>
              <a:t>能够清晰地表达</a:t>
            </a:r>
            <a:r>
              <a:rPr lang="zh-CN" altLang="en-US" dirty="0" smtClean="0"/>
              <a:t>数据</a:t>
            </a:r>
            <a:endParaRPr lang="en-US" altLang="zh-CN" dirty="0" smtClean="0"/>
          </a:p>
          <a:p>
            <a:endParaRPr lang="en-US" altLang="zh-CN" dirty="0" smtClean="0"/>
          </a:p>
          <a:p>
            <a:r>
              <a:rPr lang="zh-CN" altLang="en-US" dirty="0" smtClean="0"/>
              <a:t>（</a:t>
            </a:r>
            <a:r>
              <a:rPr lang="en-US" altLang="zh-CN" dirty="0"/>
              <a:t>t-SNE</a:t>
            </a:r>
            <a:r>
              <a:rPr lang="zh-CN" altLang="en-US" dirty="0"/>
              <a:t>）</a:t>
            </a:r>
            <a:r>
              <a:rPr lang="en-US" altLang="zh-CN" dirty="0"/>
              <a:t>t-</a:t>
            </a:r>
            <a:r>
              <a:rPr lang="zh-CN" altLang="en-US" dirty="0"/>
              <a:t>分布式随机邻域嵌入是一种用于挖掘高维数据的非线性降维算法。 它将多维数据映射到适合于人类观察的两个或多个维度。 在</a:t>
            </a:r>
            <a:r>
              <a:rPr lang="en-US" altLang="zh-CN" dirty="0"/>
              <a:t>t-SNE</a:t>
            </a:r>
            <a:r>
              <a:rPr lang="zh-CN" altLang="en-US" dirty="0"/>
              <a:t>算法的帮助下，</a:t>
            </a:r>
            <a:r>
              <a:rPr lang="zh-CN" altLang="en-US" b="1" dirty="0"/>
              <a:t>你下一次使用高维数据时，可能就不需要绘制很多探索性数据分析图</a:t>
            </a:r>
            <a:r>
              <a:rPr lang="zh-CN" altLang="en-US" b="1" dirty="0" smtClean="0"/>
              <a:t>了。</a:t>
            </a:r>
            <a:endParaRPr lang="en-US" altLang="zh-CN" b="1" dirty="0" smtClean="0"/>
          </a:p>
          <a:p>
            <a:endParaRPr lang="en-US" altLang="zh-CN" b="1" dirty="0" smtClean="0"/>
          </a:p>
          <a:p>
            <a:r>
              <a:rPr lang="zh-CN" altLang="en-US" b="1" dirty="0"/>
              <a:t>除</a:t>
            </a:r>
            <a:r>
              <a:rPr lang="en-US" altLang="zh-CN" b="1" dirty="0"/>
              <a:t>t-SNE</a:t>
            </a:r>
            <a:r>
              <a:rPr lang="zh-CN" altLang="en-US" b="1" dirty="0"/>
              <a:t>之外的大多数非线性技术都不能同时保留数据的局部和全局结构</a:t>
            </a:r>
            <a:endParaRPr lang="zh-CN" altLang="en-US" dirty="0"/>
          </a:p>
        </p:txBody>
      </p:sp>
    </p:spTree>
    <p:extLst>
      <p:ext uri="{BB962C8B-B14F-4D97-AF65-F5344CB8AC3E}">
        <p14:creationId xmlns:p14="http://schemas.microsoft.com/office/powerpoint/2010/main" val="3504886840"/>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2206861"/>
            <a:chOff x="0" y="0"/>
            <a:chExt cx="4013066" cy="1655153"/>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071834" cy="117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endParaRPr lang="zh-CN" altLang="en-US" b="1" dirty="0">
                <a:solidFill>
                  <a:srgbClr val="000000"/>
                </a:solidFill>
                <a:cs typeface="+mn-ea"/>
                <a:sym typeface="+mn-lt"/>
              </a:endParaRPr>
            </a:p>
            <a:p>
              <a:pPr defTabSz="1219170" fontAlgn="base">
                <a:spcBef>
                  <a:spcPct val="0"/>
                </a:spcBef>
                <a:spcAft>
                  <a:spcPct val="0"/>
                </a:spcAft>
                <a:buNone/>
              </a:pP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578498" y="1140287"/>
            <a:ext cx="10851502" cy="2308324"/>
          </a:xfrm>
          <a:prstGeom prst="rect">
            <a:avLst/>
          </a:prstGeom>
        </p:spPr>
        <p:txBody>
          <a:bodyPr wrap="square">
            <a:spAutoFit/>
          </a:bodyPr>
          <a:lstStyle/>
          <a:p>
            <a:r>
              <a:rPr lang="en-US" altLang="zh-CN" sz="2400" dirty="0"/>
              <a:t>N-gram</a:t>
            </a:r>
            <a:r>
              <a:rPr lang="zh-CN" altLang="en-US" sz="2400" dirty="0"/>
              <a:t>是一种统计语言模型，该模型可以将一句话表示</a:t>
            </a:r>
            <a:r>
              <a:rPr lang="en-US" altLang="zh-CN" sz="2400" dirty="0"/>
              <a:t>n</a:t>
            </a:r>
            <a:r>
              <a:rPr lang="zh-CN" altLang="en-US" sz="2400" dirty="0"/>
              <a:t>个连续的单词序列，利用上下文中相邻词间的搭配信息，计算出句子的概率，从而判断一句话是否</a:t>
            </a:r>
            <a:r>
              <a:rPr lang="zh-CN" altLang="en-US" sz="2400" dirty="0" smtClean="0"/>
              <a:t>通顺。用来</a:t>
            </a:r>
            <a:r>
              <a:rPr lang="zh-CN" altLang="en-US" sz="2400" dirty="0"/>
              <a:t>根据前</a:t>
            </a:r>
            <a:r>
              <a:rPr lang="en-US" altLang="zh-CN" sz="2400" dirty="0"/>
              <a:t>(n-1)</a:t>
            </a:r>
            <a:r>
              <a:rPr lang="zh-CN" altLang="en-US" sz="2400" dirty="0"/>
              <a:t>个</a:t>
            </a:r>
            <a:r>
              <a:rPr lang="en-US" altLang="zh-CN" sz="2400" dirty="0"/>
              <a:t>item</a:t>
            </a:r>
            <a:r>
              <a:rPr lang="zh-CN" altLang="en-US" sz="2400" dirty="0"/>
              <a:t>来预测第</a:t>
            </a:r>
            <a:r>
              <a:rPr lang="en-US" altLang="zh-CN" sz="2400" dirty="0"/>
              <a:t>n</a:t>
            </a:r>
            <a:r>
              <a:rPr lang="zh-CN" altLang="en-US" sz="2400" dirty="0"/>
              <a:t>个</a:t>
            </a:r>
            <a:r>
              <a:rPr lang="en-US" altLang="zh-CN" sz="2400" dirty="0"/>
              <a:t>item</a:t>
            </a:r>
            <a:r>
              <a:rPr lang="zh-CN" altLang="en-US" sz="2400" dirty="0"/>
              <a:t>。在应用层面，这些</a:t>
            </a:r>
            <a:r>
              <a:rPr lang="en-US" altLang="zh-CN" sz="2400" dirty="0"/>
              <a:t>item</a:t>
            </a:r>
            <a:r>
              <a:rPr lang="zh-CN" altLang="en-US" sz="2400" dirty="0"/>
              <a:t>字符（输入法应用）等。一般来讲，可以从大规模文本或音频语料库生成</a:t>
            </a:r>
            <a:r>
              <a:rPr lang="en-US" altLang="zh-CN" sz="2400" dirty="0"/>
              <a:t>N-Gram</a:t>
            </a:r>
            <a:r>
              <a:rPr lang="zh-CN" altLang="en-US" sz="2400" dirty="0"/>
              <a:t>模型。 习惯上，</a:t>
            </a:r>
            <a:r>
              <a:rPr lang="en-US" altLang="zh-CN" sz="2400" dirty="0"/>
              <a:t>1-gram</a:t>
            </a:r>
            <a:r>
              <a:rPr lang="zh-CN" altLang="en-US" sz="2400" dirty="0"/>
              <a:t>叫</a:t>
            </a:r>
            <a:r>
              <a:rPr lang="en-US" altLang="zh-CN" sz="2400" dirty="0"/>
              <a:t>unigram</a:t>
            </a:r>
            <a:r>
              <a:rPr lang="zh-CN" altLang="en-US" sz="2400" dirty="0"/>
              <a:t>，</a:t>
            </a:r>
            <a:r>
              <a:rPr lang="en-US" altLang="zh-CN" sz="2400" dirty="0"/>
              <a:t>2-gram</a:t>
            </a:r>
            <a:r>
              <a:rPr lang="zh-CN" altLang="en-US" sz="2400" dirty="0"/>
              <a:t>称为</a:t>
            </a:r>
            <a:r>
              <a:rPr lang="en-US" altLang="zh-CN" sz="2400" dirty="0"/>
              <a:t>bigram</a:t>
            </a:r>
            <a:r>
              <a:rPr lang="zh-CN" altLang="en-US" sz="2400" dirty="0"/>
              <a:t>，</a:t>
            </a:r>
            <a:r>
              <a:rPr lang="en-US" altLang="zh-CN" sz="2400" dirty="0"/>
              <a:t>3-gram</a:t>
            </a:r>
            <a:r>
              <a:rPr lang="zh-CN" altLang="en-US" sz="2400" dirty="0"/>
              <a:t>是</a:t>
            </a:r>
            <a:r>
              <a:rPr lang="en-US" altLang="zh-CN" sz="2400" dirty="0"/>
              <a:t>trigram</a:t>
            </a:r>
            <a:r>
              <a:rPr lang="zh-CN" altLang="en-US" sz="2400" dirty="0"/>
              <a:t>。还有</a:t>
            </a:r>
            <a:r>
              <a:rPr lang="en-US" altLang="zh-CN" sz="2400" dirty="0"/>
              <a:t>four-gram</a:t>
            </a:r>
            <a:r>
              <a:rPr lang="zh-CN" altLang="en-US" sz="2400" dirty="0"/>
              <a:t>、</a:t>
            </a:r>
            <a:r>
              <a:rPr lang="en-US" altLang="zh-CN" sz="2400" dirty="0"/>
              <a:t>five-gram</a:t>
            </a:r>
            <a:r>
              <a:rPr lang="zh-CN" altLang="en-US" sz="2400" dirty="0"/>
              <a:t>等，不过大于</a:t>
            </a:r>
            <a:r>
              <a:rPr lang="en-US" altLang="zh-CN" sz="2400" dirty="0"/>
              <a:t>n&gt;5</a:t>
            </a:r>
            <a:r>
              <a:rPr lang="zh-CN" altLang="en-US" sz="2400" dirty="0"/>
              <a:t>的应用很</a:t>
            </a:r>
            <a:r>
              <a:rPr lang="zh-CN" altLang="en-US" sz="2400" dirty="0" smtClean="0"/>
              <a:t>少见</a:t>
            </a:r>
            <a:endParaRPr lang="en-US" altLang="zh-CN" sz="2400" dirty="0" smtClean="0"/>
          </a:p>
        </p:txBody>
      </p:sp>
      <p:sp>
        <p:nvSpPr>
          <p:cNvPr id="13"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5240650" y="204107"/>
            <a:ext cx="409574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en-US" altLang="zh-CN" b="1" dirty="0"/>
              <a:t>N-gram</a:t>
            </a:r>
            <a:endParaRPr lang="zh-CN" altLang="en-US" dirty="0"/>
          </a:p>
          <a:p>
            <a:pPr defTabSz="1219170" fontAlgn="base">
              <a:spcBef>
                <a:spcPct val="0"/>
              </a:spcBef>
              <a:spcAft>
                <a:spcPct val="0"/>
              </a:spcAft>
              <a:buNone/>
            </a:pP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spTree>
    <p:extLst>
      <p:ext uri="{BB962C8B-B14F-4D97-AF65-F5344CB8AC3E}">
        <p14:creationId xmlns:p14="http://schemas.microsoft.com/office/powerpoint/2010/main" val="1817063153"/>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2206861"/>
            <a:chOff x="0" y="0"/>
            <a:chExt cx="4013066" cy="1655153"/>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071834" cy="117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en-US" altLang="zh-CN" b="1" dirty="0"/>
                <a:t>BLEU</a:t>
              </a:r>
            </a:p>
            <a:p>
              <a:pPr defTabSz="1219170" fontAlgn="base">
                <a:spcBef>
                  <a:spcPct val="0"/>
                </a:spcBef>
                <a:spcAft>
                  <a:spcPct val="0"/>
                </a:spcAft>
                <a:buNone/>
              </a:pP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11" name="内容占位符 2"/>
          <p:cNvSpPr txBox="1">
            <a:spLocks/>
          </p:cNvSpPr>
          <p:nvPr/>
        </p:nvSpPr>
        <p:spPr>
          <a:xfrm>
            <a:off x="467543" y="1556792"/>
            <a:ext cx="10646569" cy="4525963"/>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a:solidFill>
                  <a:schemeClr val="tx1"/>
                </a:solidFill>
                <a:latin typeface="+mn-lt"/>
                <a:ea typeface="+mn-ea"/>
              </a:defRPr>
            </a:lvl2pPr>
            <a:lvl3pPr marL="1523962" indent="-304792"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3547"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4pPr>
            <a:lvl5pPr marL="2743131"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5pPr>
            <a:lvl6pPr marL="335271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6pPr>
            <a:lvl7pPr marL="3962301"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7pPr>
            <a:lvl8pPr marL="457188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8pPr>
            <a:lvl9pPr marL="5181470"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9pPr>
          </a:lstStyle>
          <a:p>
            <a:pPr>
              <a:buFont typeface="Arial" panose="020B0604020202020204" pitchFamily="34" charset="0"/>
              <a:buNone/>
            </a:pPr>
            <a:endParaRPr lang="en-US" altLang="zh-CN" sz="2000" b="1" kern="0" smtClean="0"/>
          </a:p>
          <a:p>
            <a:pPr>
              <a:buFont typeface="Arial" panose="020B0604020202020204" pitchFamily="34" charset="0"/>
              <a:buNone/>
            </a:pPr>
            <a:r>
              <a:rPr lang="en-US" altLang="zh-CN" sz="1600" kern="0" smtClean="0"/>
              <a:t>	</a:t>
            </a:r>
            <a:endParaRPr lang="en-US" altLang="zh-CN" sz="1600" kern="0" dirty="0" smtClean="0"/>
          </a:p>
        </p:txBody>
      </p:sp>
      <p:sp>
        <p:nvSpPr>
          <p:cNvPr id="13" name="TextBox 12"/>
          <p:cNvSpPr txBox="1"/>
          <p:nvPr/>
        </p:nvSpPr>
        <p:spPr>
          <a:xfrm>
            <a:off x="683566" y="1556793"/>
            <a:ext cx="11194303" cy="5262979"/>
          </a:xfrm>
          <a:prstGeom prst="rect">
            <a:avLst/>
          </a:prstGeom>
          <a:noFill/>
        </p:spPr>
        <p:txBody>
          <a:bodyPr wrap="square" rtlCol="0">
            <a:spAutoFit/>
          </a:bodyPr>
          <a:lstStyle/>
          <a:p>
            <a:r>
              <a:rPr lang="zh-CN" altLang="en-US" sz="2400" dirty="0"/>
              <a:t>首先</a:t>
            </a:r>
            <a:r>
              <a:rPr lang="en-US" altLang="zh-CN" sz="2400" dirty="0"/>
              <a:t>bleu</a:t>
            </a:r>
            <a:r>
              <a:rPr lang="zh-CN" altLang="en-US" sz="2400" dirty="0"/>
              <a:t>是一种</a:t>
            </a:r>
            <a:r>
              <a:rPr lang="zh-CN" altLang="en-US" sz="2400" b="1" dirty="0"/>
              <a:t>文本评估算法</a:t>
            </a:r>
            <a:r>
              <a:rPr lang="zh-CN" altLang="en-US" sz="2400" dirty="0"/>
              <a:t>，它是用来评估</a:t>
            </a:r>
            <a:r>
              <a:rPr lang="zh-CN" altLang="en-US" sz="2400" b="1" dirty="0"/>
              <a:t>机器翻译</a:t>
            </a:r>
            <a:r>
              <a:rPr lang="zh-CN" altLang="en-US" sz="2400" dirty="0"/>
              <a:t>跟</a:t>
            </a:r>
            <a:r>
              <a:rPr lang="zh-CN" altLang="en-US" sz="2400" b="1" dirty="0"/>
              <a:t>专业人工翻译</a:t>
            </a:r>
            <a:r>
              <a:rPr lang="zh-CN" altLang="en-US" sz="2400" dirty="0"/>
              <a:t>之间的对应关系，核心思想就是</a:t>
            </a:r>
            <a:r>
              <a:rPr lang="zh-CN" altLang="en-US" sz="2400" b="1" dirty="0"/>
              <a:t>机器翻译越接近专业人工翻译，质量就越好</a:t>
            </a:r>
            <a:r>
              <a:rPr lang="zh-CN" altLang="en-US" sz="2400" dirty="0"/>
              <a:t>，经过</a:t>
            </a:r>
            <a:r>
              <a:rPr lang="en-US" altLang="zh-CN" sz="2400" dirty="0"/>
              <a:t>bleu</a:t>
            </a:r>
            <a:r>
              <a:rPr lang="zh-CN" altLang="en-US" sz="2400" dirty="0"/>
              <a:t>算法得出的分数可以作为机器翻译质量的其中一个指标</a:t>
            </a:r>
            <a:r>
              <a:rPr lang="zh-CN" altLang="en-US" sz="2400" dirty="0" smtClean="0">
                <a:latin typeface="Calibri" panose="020F0502020204030204" pitchFamily="34" charset="0"/>
                <a:ea typeface="宋体" panose="02010600030101010101" pitchFamily="2" charset="-122"/>
              </a:rPr>
              <a:t>。</a:t>
            </a:r>
            <a:r>
              <a:rPr lang="en-US" altLang="zh-CN" sz="2400" dirty="0"/>
              <a:t>BLEU</a:t>
            </a:r>
            <a:r>
              <a:rPr lang="zh-CN" altLang="en-US" sz="2400" dirty="0"/>
              <a:t>也是采用了</a:t>
            </a:r>
            <a:r>
              <a:rPr lang="en-US" altLang="zh-CN" sz="2400" dirty="0"/>
              <a:t>N-gram</a:t>
            </a:r>
            <a:r>
              <a:rPr lang="zh-CN" altLang="en-US" sz="2400" dirty="0"/>
              <a:t>的匹配规则，通过它能够算出比较译文和参考译文之间</a:t>
            </a:r>
            <a:r>
              <a:rPr lang="en-US" altLang="zh-CN" sz="2400" dirty="0"/>
              <a:t>n</a:t>
            </a:r>
            <a:r>
              <a:rPr lang="zh-CN" altLang="en-US" sz="2400" dirty="0"/>
              <a:t>组词的相似的一个占比</a:t>
            </a:r>
            <a:r>
              <a:rPr lang="zh-CN" altLang="en-US" sz="2400" dirty="0" smtClean="0"/>
              <a:t>。</a:t>
            </a:r>
            <a:endParaRPr lang="en-US" altLang="zh-CN" sz="2400" dirty="0" smtClean="0">
              <a:latin typeface="Calibri" panose="020F0502020204030204" pitchFamily="34" charset="0"/>
              <a:ea typeface="宋体" panose="02010600030101010101" pitchFamily="2" charset="-122"/>
            </a:endParaRPr>
          </a:p>
          <a:p>
            <a:r>
              <a:rPr lang="zh-CN" altLang="en-US" sz="2400" b="1" dirty="0"/>
              <a:t>为什么要用</a:t>
            </a:r>
            <a:r>
              <a:rPr lang="en-US" altLang="zh-CN" sz="2400" b="1" dirty="0"/>
              <a:t>BLEU</a:t>
            </a:r>
            <a:r>
              <a:rPr lang="zh-CN" altLang="en-US" sz="2400" b="1" dirty="0"/>
              <a:t>？</a:t>
            </a:r>
          </a:p>
          <a:p>
            <a:r>
              <a:rPr lang="zh-CN" altLang="en-US" sz="2400" dirty="0"/>
              <a:t>现实中很多时候我们需要用人工来评价翻译结果的，但这种方式非常慢，并且成本非常高，因为你需要请足够专业的翻译人员才能给出相对靠谱的翻译评估结果，一般这种人工评价都偏主观，并且非常依赖专业水平和经验。</a:t>
            </a:r>
          </a:p>
          <a:p>
            <a:r>
              <a:rPr lang="zh-CN" altLang="en-US" sz="2400" dirty="0"/>
              <a:t>为了解决这一问题，机器翻译领域的研究人员就发明了一些自动评价指标比如</a:t>
            </a:r>
            <a:r>
              <a:rPr lang="en-US" altLang="zh-CN" sz="2400" dirty="0"/>
              <a:t>BLEU</a:t>
            </a:r>
            <a:r>
              <a:rPr lang="zh-CN" altLang="en-US" sz="2400" dirty="0"/>
              <a:t>，</a:t>
            </a:r>
            <a:r>
              <a:rPr lang="en-US" altLang="zh-CN" sz="2400" dirty="0"/>
              <a:t>METEOR</a:t>
            </a:r>
            <a:r>
              <a:rPr lang="zh-CN" altLang="en-US" sz="2400" dirty="0"/>
              <a:t>和</a:t>
            </a:r>
            <a:r>
              <a:rPr lang="en-US" altLang="zh-CN" sz="2400" dirty="0"/>
              <a:t>NIST</a:t>
            </a:r>
            <a:r>
              <a:rPr lang="zh-CN" altLang="en-US" sz="2400" dirty="0"/>
              <a:t>等，在这些自动评价指标当中，</a:t>
            </a:r>
            <a:r>
              <a:rPr lang="en-US" altLang="zh-CN" sz="2400" b="1" dirty="0"/>
              <a:t>BLEU</a:t>
            </a:r>
            <a:r>
              <a:rPr lang="zh-CN" altLang="en-US" sz="2400" b="1" dirty="0"/>
              <a:t>是目前最接近人类评分</a:t>
            </a:r>
            <a:r>
              <a:rPr lang="zh-CN" altLang="en-US" sz="2400" dirty="0"/>
              <a:t>的。</a:t>
            </a:r>
          </a:p>
          <a:p>
            <a:r>
              <a:rPr lang="zh-CN" altLang="en-US" sz="2400" dirty="0"/>
              <a:t/>
            </a:r>
            <a:br>
              <a:rPr lang="zh-CN" altLang="en-US" sz="2400" dirty="0"/>
            </a:br>
            <a:r>
              <a:rPr lang="zh-CN" altLang="en-US" sz="2400" dirty="0"/>
              <a:t/>
            </a:r>
            <a:br>
              <a:rPr lang="zh-CN" altLang="en-US" sz="2400" dirty="0"/>
            </a:br>
            <a:endParaRPr lang="en-US" altLang="zh-CN" sz="24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13366848"/>
      </p:ext>
    </p:extLst>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1866901"/>
            <a:chOff x="0" y="0"/>
            <a:chExt cx="4013066"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071834"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b="1" dirty="0" smtClean="0"/>
                <a:t>比较一下</a:t>
              </a: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615820" y="1165900"/>
            <a:ext cx="5514392" cy="1938992"/>
          </a:xfrm>
          <a:prstGeom prst="rect">
            <a:avLst/>
          </a:prstGeom>
        </p:spPr>
        <p:txBody>
          <a:bodyPr wrap="square">
            <a:spAutoFit/>
          </a:bodyPr>
          <a:lstStyle/>
          <a:p>
            <a:r>
              <a:rPr lang="zh-CN" altLang="en-US" sz="2400" dirty="0"/>
              <a:t>例子：</a:t>
            </a:r>
          </a:p>
          <a:p>
            <a:r>
              <a:rPr lang="zh-CN" altLang="en-US" sz="2400" dirty="0"/>
              <a:t>原文： 猫坐在垫子上</a:t>
            </a:r>
            <a:br>
              <a:rPr lang="zh-CN" altLang="en-US" sz="2400" dirty="0"/>
            </a:br>
            <a:r>
              <a:rPr lang="zh-CN" altLang="en-US" sz="2400" dirty="0"/>
              <a:t>机器翻译：</a:t>
            </a:r>
            <a:r>
              <a:rPr lang="en-US" altLang="zh-CN" sz="2400" dirty="0"/>
              <a:t>The cat sat on the mat.</a:t>
            </a:r>
            <a:br>
              <a:rPr lang="en-US" altLang="zh-CN" sz="2400" dirty="0"/>
            </a:br>
            <a:r>
              <a:rPr lang="zh-CN" altLang="en-US" sz="2400" dirty="0"/>
              <a:t>人工翻译：</a:t>
            </a:r>
            <a:r>
              <a:rPr lang="en-US" altLang="zh-CN" sz="2400" dirty="0"/>
              <a:t>The cat is on the mat</a:t>
            </a:r>
            <a:r>
              <a:rPr lang="en-US" altLang="zh-CN" sz="2400" dirty="0" smtClean="0"/>
              <a:t>.</a:t>
            </a:r>
          </a:p>
          <a:p>
            <a:endParaRPr lang="en-US" altLang="zh-CN" sz="2400" dirty="0"/>
          </a:p>
        </p:txBody>
      </p:sp>
      <p:sp>
        <p:nvSpPr>
          <p:cNvPr id="11" name="矩形 10"/>
          <p:cNvSpPr/>
          <p:nvPr/>
        </p:nvSpPr>
        <p:spPr>
          <a:xfrm>
            <a:off x="5757917" y="991729"/>
            <a:ext cx="5514392" cy="3046988"/>
          </a:xfrm>
          <a:prstGeom prst="rect">
            <a:avLst/>
          </a:prstGeom>
        </p:spPr>
        <p:txBody>
          <a:bodyPr wrap="square">
            <a:spAutoFit/>
          </a:bodyPr>
          <a:lstStyle/>
          <a:p>
            <a:endParaRPr lang="en-US" altLang="zh-CN" sz="2400" dirty="0" smtClean="0"/>
          </a:p>
          <a:p>
            <a:r>
              <a:rPr lang="zh-CN" altLang="en-US" sz="2400" dirty="0" smtClean="0"/>
              <a:t>我们</a:t>
            </a:r>
            <a:r>
              <a:rPr lang="zh-CN" altLang="en-US" sz="2400" dirty="0"/>
              <a:t>分别看下</a:t>
            </a:r>
            <a:r>
              <a:rPr lang="en-US" altLang="zh-CN" sz="2400" dirty="0"/>
              <a:t>1-4 gram</a:t>
            </a:r>
            <a:r>
              <a:rPr lang="zh-CN" altLang="en-US" sz="2400" dirty="0"/>
              <a:t>的匹配情况：</a:t>
            </a:r>
          </a:p>
          <a:p>
            <a:r>
              <a:rPr lang="en-US" altLang="zh-CN" sz="2400" b="1" dirty="0" smtClean="0"/>
              <a:t>1-gram</a:t>
            </a:r>
          </a:p>
          <a:p>
            <a:r>
              <a:rPr lang="zh-CN" altLang="en-US" sz="2400" dirty="0"/>
              <a:t>可以看到机器翻译</a:t>
            </a:r>
            <a:r>
              <a:rPr lang="en-US" altLang="zh-CN" sz="2400" dirty="0"/>
              <a:t>6</a:t>
            </a:r>
            <a:r>
              <a:rPr lang="zh-CN" altLang="en-US" sz="2400" dirty="0"/>
              <a:t>个词，有</a:t>
            </a:r>
            <a:r>
              <a:rPr lang="en-US" altLang="zh-CN" sz="2400" dirty="0"/>
              <a:t>5</a:t>
            </a:r>
            <a:r>
              <a:rPr lang="zh-CN" altLang="en-US" sz="2400" dirty="0"/>
              <a:t>个词命中参考以为，那么它的匹配度为 </a:t>
            </a:r>
            <a:r>
              <a:rPr lang="en-US" altLang="zh-CN" sz="2400" dirty="0"/>
              <a:t>5/6</a:t>
            </a:r>
            <a:endParaRPr lang="en-US" altLang="zh-CN" sz="2400" b="1" dirty="0"/>
          </a:p>
          <a:p>
            <a:endParaRPr lang="en-US" altLang="zh-CN" sz="2400" dirty="0"/>
          </a:p>
          <a:p>
            <a:endParaRPr lang="en-US" altLang="zh-CN" sz="2400" dirty="0"/>
          </a:p>
          <a:p>
            <a:endParaRPr lang="en-US" altLang="zh-CN" sz="2400" b="1" dirty="0"/>
          </a:p>
        </p:txBody>
      </p:sp>
      <p:pic>
        <p:nvPicPr>
          <p:cNvPr id="1026" name="Picture 2" descr="https://upload-images.jianshu.io/upload_images/224008-594aba123f1c7e23?imageMogr2/auto-or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702" y="3157896"/>
            <a:ext cx="8490863"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36684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1866901"/>
            <a:chOff x="0" y="0"/>
            <a:chExt cx="4013066"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071834"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b="1" dirty="0" smtClean="0"/>
                <a:t>比较一下</a:t>
              </a: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615820" y="1165900"/>
            <a:ext cx="5514392" cy="2308324"/>
          </a:xfrm>
          <a:prstGeom prst="rect">
            <a:avLst/>
          </a:prstGeom>
        </p:spPr>
        <p:txBody>
          <a:bodyPr wrap="square">
            <a:spAutoFit/>
          </a:bodyPr>
          <a:lstStyle/>
          <a:p>
            <a:r>
              <a:rPr lang="zh-CN" altLang="en-US" sz="2400" dirty="0"/>
              <a:t>例子：</a:t>
            </a:r>
          </a:p>
          <a:p>
            <a:r>
              <a:rPr lang="zh-CN" altLang="en-US" sz="2400" dirty="0"/>
              <a:t>原文： 猫坐在垫子上</a:t>
            </a:r>
            <a:br>
              <a:rPr lang="zh-CN" altLang="en-US" sz="2400" dirty="0"/>
            </a:br>
            <a:r>
              <a:rPr lang="zh-CN" altLang="en-US" sz="2400" dirty="0"/>
              <a:t>机器翻译：</a:t>
            </a:r>
            <a:r>
              <a:rPr lang="en-US" altLang="zh-CN" sz="2400" dirty="0"/>
              <a:t>The cat sat on the mat.</a:t>
            </a:r>
            <a:br>
              <a:rPr lang="en-US" altLang="zh-CN" sz="2400" dirty="0"/>
            </a:br>
            <a:r>
              <a:rPr lang="zh-CN" altLang="en-US" sz="2400" dirty="0"/>
              <a:t>人工翻译：</a:t>
            </a:r>
            <a:r>
              <a:rPr lang="en-US" altLang="zh-CN" sz="2400" dirty="0"/>
              <a:t>The cat is on the mat</a:t>
            </a:r>
            <a:r>
              <a:rPr lang="en-US" altLang="zh-CN" sz="2400" dirty="0" smtClean="0"/>
              <a:t>.</a:t>
            </a:r>
          </a:p>
          <a:p>
            <a:endParaRPr lang="en-US" altLang="zh-CN" sz="2400" dirty="0"/>
          </a:p>
          <a:p>
            <a:endParaRPr lang="en-US" altLang="zh-CN" sz="2400" b="1" dirty="0"/>
          </a:p>
        </p:txBody>
      </p:sp>
      <p:sp>
        <p:nvSpPr>
          <p:cNvPr id="11" name="矩形 10"/>
          <p:cNvSpPr/>
          <p:nvPr/>
        </p:nvSpPr>
        <p:spPr>
          <a:xfrm>
            <a:off x="5757917" y="991729"/>
            <a:ext cx="5514392" cy="1569660"/>
          </a:xfrm>
          <a:prstGeom prst="rect">
            <a:avLst/>
          </a:prstGeom>
        </p:spPr>
        <p:txBody>
          <a:bodyPr wrap="square">
            <a:spAutoFit/>
          </a:bodyPr>
          <a:lstStyle/>
          <a:p>
            <a:r>
              <a:rPr lang="zh-CN" altLang="en-US" sz="2400" dirty="0" smtClean="0"/>
              <a:t>我们</a:t>
            </a:r>
            <a:r>
              <a:rPr lang="zh-CN" altLang="en-US" sz="2400" dirty="0"/>
              <a:t>分别看下</a:t>
            </a:r>
            <a:r>
              <a:rPr lang="en-US" altLang="zh-CN" sz="2400" dirty="0"/>
              <a:t>1-4 gram</a:t>
            </a:r>
            <a:r>
              <a:rPr lang="zh-CN" altLang="en-US" sz="2400" dirty="0"/>
              <a:t>的匹配情况：</a:t>
            </a:r>
          </a:p>
          <a:p>
            <a:r>
              <a:rPr lang="en-US" altLang="zh-CN" sz="2400" b="1" dirty="0"/>
              <a:t>2</a:t>
            </a:r>
            <a:r>
              <a:rPr lang="en-US" altLang="zh-CN" sz="2400" b="1" dirty="0" smtClean="0"/>
              <a:t>-gram</a:t>
            </a:r>
            <a:endParaRPr lang="en-US" altLang="zh-CN" sz="2400" dirty="0"/>
          </a:p>
          <a:p>
            <a:endParaRPr lang="en-US" altLang="zh-CN" sz="2400" dirty="0"/>
          </a:p>
          <a:p>
            <a:r>
              <a:rPr lang="en-US" altLang="zh-CN" sz="2400" dirty="0"/>
              <a:t>2</a:t>
            </a:r>
            <a:r>
              <a:rPr lang="zh-CN" altLang="en-US" sz="2400" dirty="0"/>
              <a:t>元词组的匹配度则是 </a:t>
            </a:r>
            <a:r>
              <a:rPr lang="en-US" altLang="zh-CN" sz="2400" dirty="0"/>
              <a:t>3/5</a:t>
            </a:r>
            <a:endParaRPr lang="en-US" altLang="zh-CN" sz="2400" b="1" dirty="0"/>
          </a:p>
        </p:txBody>
      </p:sp>
      <p:pic>
        <p:nvPicPr>
          <p:cNvPr id="4098" name="Picture 2" descr="https://upload-images.jianshu.io/upload_images/224008-81e46ed036c63c1b?imageMogr2/auto-or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220" y="3032449"/>
            <a:ext cx="8976503" cy="327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76330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1866901"/>
            <a:chOff x="0" y="0"/>
            <a:chExt cx="4013066"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071834"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b="1" dirty="0" smtClean="0"/>
                <a:t>比较一下</a:t>
              </a: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615820" y="1165900"/>
            <a:ext cx="5514392" cy="2308324"/>
          </a:xfrm>
          <a:prstGeom prst="rect">
            <a:avLst/>
          </a:prstGeom>
        </p:spPr>
        <p:txBody>
          <a:bodyPr wrap="square">
            <a:spAutoFit/>
          </a:bodyPr>
          <a:lstStyle/>
          <a:p>
            <a:r>
              <a:rPr lang="zh-CN" altLang="en-US" sz="2400" dirty="0"/>
              <a:t>例子：</a:t>
            </a:r>
          </a:p>
          <a:p>
            <a:r>
              <a:rPr lang="zh-CN" altLang="en-US" sz="2400" dirty="0"/>
              <a:t>原文： 猫坐在垫子上</a:t>
            </a:r>
            <a:br>
              <a:rPr lang="zh-CN" altLang="en-US" sz="2400" dirty="0"/>
            </a:br>
            <a:r>
              <a:rPr lang="zh-CN" altLang="en-US" sz="2400" dirty="0"/>
              <a:t>机器翻译：</a:t>
            </a:r>
            <a:r>
              <a:rPr lang="en-US" altLang="zh-CN" sz="2400" dirty="0"/>
              <a:t>The cat sat on the mat.</a:t>
            </a:r>
            <a:br>
              <a:rPr lang="en-US" altLang="zh-CN" sz="2400" dirty="0"/>
            </a:br>
            <a:r>
              <a:rPr lang="zh-CN" altLang="en-US" sz="2400" dirty="0"/>
              <a:t>人工翻译：</a:t>
            </a:r>
            <a:r>
              <a:rPr lang="en-US" altLang="zh-CN" sz="2400" dirty="0"/>
              <a:t>The cat is on the mat</a:t>
            </a:r>
            <a:r>
              <a:rPr lang="en-US" altLang="zh-CN" sz="2400" dirty="0" smtClean="0"/>
              <a:t>.</a:t>
            </a:r>
          </a:p>
          <a:p>
            <a:endParaRPr lang="en-US" altLang="zh-CN" sz="2400" dirty="0"/>
          </a:p>
          <a:p>
            <a:endParaRPr lang="en-US" altLang="zh-CN" sz="2400" b="1" dirty="0"/>
          </a:p>
        </p:txBody>
      </p:sp>
      <p:sp>
        <p:nvSpPr>
          <p:cNvPr id="11" name="矩形 10"/>
          <p:cNvSpPr/>
          <p:nvPr/>
        </p:nvSpPr>
        <p:spPr>
          <a:xfrm>
            <a:off x="5757917" y="991729"/>
            <a:ext cx="5514392" cy="1569660"/>
          </a:xfrm>
          <a:prstGeom prst="rect">
            <a:avLst/>
          </a:prstGeom>
        </p:spPr>
        <p:txBody>
          <a:bodyPr wrap="square">
            <a:spAutoFit/>
          </a:bodyPr>
          <a:lstStyle/>
          <a:p>
            <a:r>
              <a:rPr lang="zh-CN" altLang="en-US" sz="2400" dirty="0" smtClean="0"/>
              <a:t>我们</a:t>
            </a:r>
            <a:r>
              <a:rPr lang="zh-CN" altLang="en-US" sz="2400" dirty="0"/>
              <a:t>分别看下</a:t>
            </a:r>
            <a:r>
              <a:rPr lang="en-US" altLang="zh-CN" sz="2400" dirty="0"/>
              <a:t>1-4 gram</a:t>
            </a:r>
            <a:r>
              <a:rPr lang="zh-CN" altLang="en-US" sz="2400" dirty="0"/>
              <a:t>的匹配情况：</a:t>
            </a:r>
          </a:p>
          <a:p>
            <a:r>
              <a:rPr lang="en-US" altLang="zh-CN" sz="2400" b="1" dirty="0"/>
              <a:t>3</a:t>
            </a:r>
            <a:r>
              <a:rPr lang="en-US" altLang="zh-CN" sz="2400" b="1" dirty="0" smtClean="0"/>
              <a:t>-gram</a:t>
            </a:r>
            <a:endParaRPr lang="en-US" altLang="zh-CN" sz="2400" dirty="0"/>
          </a:p>
          <a:p>
            <a:endParaRPr lang="en-US" altLang="zh-CN" sz="2400" dirty="0"/>
          </a:p>
          <a:p>
            <a:r>
              <a:rPr lang="en-US" altLang="zh-CN" sz="2400" dirty="0"/>
              <a:t>3</a:t>
            </a:r>
            <a:r>
              <a:rPr lang="zh-CN" altLang="en-US" sz="2400" dirty="0"/>
              <a:t>元词组的匹配度是</a:t>
            </a:r>
            <a:r>
              <a:rPr lang="en-US" altLang="zh-CN" sz="2400" dirty="0"/>
              <a:t>1/4</a:t>
            </a:r>
            <a:r>
              <a:rPr lang="zh-CN" altLang="en-US" sz="2400" dirty="0"/>
              <a:t>。</a:t>
            </a:r>
            <a:endParaRPr lang="en-US" altLang="zh-CN" sz="2400" b="1" dirty="0"/>
          </a:p>
        </p:txBody>
      </p:sp>
      <p:pic>
        <p:nvPicPr>
          <p:cNvPr id="3074" name="Picture 2" descr="https://upload-images.jianshu.io/upload_images/224008-6da346615eeef815?imageMogr2/auto-or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65" y="3004457"/>
            <a:ext cx="8896350" cy="314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76330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1866901"/>
            <a:chOff x="0" y="0"/>
            <a:chExt cx="4013066"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071834"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b="1" dirty="0" smtClean="0"/>
                <a:t>比较一下</a:t>
              </a: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190500" y="1165900"/>
            <a:ext cx="5567417" cy="4524315"/>
          </a:xfrm>
          <a:prstGeom prst="rect">
            <a:avLst/>
          </a:prstGeom>
        </p:spPr>
        <p:txBody>
          <a:bodyPr wrap="square">
            <a:spAutoFit/>
          </a:bodyPr>
          <a:lstStyle/>
          <a:p>
            <a:r>
              <a:rPr lang="zh-CN" altLang="en-US" sz="2400" dirty="0"/>
              <a:t>例子：</a:t>
            </a:r>
          </a:p>
          <a:p>
            <a:r>
              <a:rPr lang="zh-CN" altLang="en-US" sz="2400" dirty="0"/>
              <a:t>原文： 猫坐在垫子上</a:t>
            </a:r>
            <a:br>
              <a:rPr lang="zh-CN" altLang="en-US" sz="2400" dirty="0"/>
            </a:br>
            <a:r>
              <a:rPr lang="zh-CN" altLang="en-US" sz="2400" dirty="0"/>
              <a:t>机器翻译：</a:t>
            </a:r>
            <a:r>
              <a:rPr lang="en-US" altLang="zh-CN" sz="2400" dirty="0"/>
              <a:t>The cat sat on the mat.</a:t>
            </a:r>
            <a:br>
              <a:rPr lang="en-US" altLang="zh-CN" sz="2400" dirty="0"/>
            </a:br>
            <a:r>
              <a:rPr lang="zh-CN" altLang="en-US" sz="2400" dirty="0"/>
              <a:t>人工翻译：</a:t>
            </a:r>
            <a:r>
              <a:rPr lang="en-US" altLang="zh-CN" sz="2400" dirty="0"/>
              <a:t>The cat is on the mat</a:t>
            </a:r>
            <a:r>
              <a:rPr lang="en-US" altLang="zh-CN" sz="2400" dirty="0" smtClean="0"/>
              <a:t>.</a:t>
            </a:r>
          </a:p>
          <a:p>
            <a:endParaRPr lang="en-US" altLang="zh-CN" sz="2400" dirty="0" smtClean="0"/>
          </a:p>
          <a:p>
            <a:r>
              <a:rPr lang="zh-CN" altLang="en-US" sz="2400" dirty="0"/>
              <a:t>但是它存在一些特殊情况，通过</a:t>
            </a:r>
            <a:r>
              <a:rPr lang="en-US" altLang="zh-CN" sz="2400" dirty="0"/>
              <a:t>n-gram</a:t>
            </a:r>
            <a:r>
              <a:rPr lang="zh-CN" altLang="en-US" sz="2400" dirty="0"/>
              <a:t>是没办法反映译文的正确性的，例如：</a:t>
            </a:r>
            <a:endParaRPr lang="en-US" altLang="zh-CN" sz="2400" dirty="0"/>
          </a:p>
          <a:p>
            <a:r>
              <a:rPr lang="zh-CN" altLang="en-US" sz="2400" dirty="0"/>
              <a:t>原文：猫坐在垫子上</a:t>
            </a:r>
            <a:br>
              <a:rPr lang="zh-CN" altLang="en-US" sz="2400" dirty="0"/>
            </a:br>
            <a:r>
              <a:rPr lang="zh-CN" altLang="en-US" sz="2400" dirty="0"/>
              <a:t>机器译文： </a:t>
            </a:r>
            <a:r>
              <a:rPr lang="en-US" altLang="zh-CN" sz="2400" dirty="0"/>
              <a:t>the </a:t>
            </a:r>
            <a:r>
              <a:rPr lang="en-US" altLang="zh-CN" sz="2400" dirty="0" err="1"/>
              <a:t>the</a:t>
            </a:r>
            <a:r>
              <a:rPr lang="en-US" altLang="zh-CN" sz="2400" dirty="0"/>
              <a:t> </a:t>
            </a:r>
            <a:r>
              <a:rPr lang="en-US" altLang="zh-CN" sz="2400" dirty="0" err="1"/>
              <a:t>the</a:t>
            </a:r>
            <a:r>
              <a:rPr lang="en-US" altLang="zh-CN" sz="2400" dirty="0"/>
              <a:t> </a:t>
            </a:r>
            <a:r>
              <a:rPr lang="en-US" altLang="zh-CN" sz="2400" dirty="0" err="1"/>
              <a:t>the</a:t>
            </a:r>
            <a:r>
              <a:rPr lang="en-US" altLang="zh-CN" sz="2400" dirty="0"/>
              <a:t> </a:t>
            </a:r>
            <a:r>
              <a:rPr lang="en-US" altLang="zh-CN" sz="2400" dirty="0" err="1"/>
              <a:t>the</a:t>
            </a:r>
            <a:r>
              <a:rPr lang="en-US" altLang="zh-CN" sz="2400" dirty="0"/>
              <a:t> </a:t>
            </a:r>
            <a:r>
              <a:rPr lang="en-US" altLang="zh-CN" sz="2400" dirty="0" err="1"/>
              <a:t>the</a:t>
            </a:r>
            <a:r>
              <a:rPr lang="en-US" altLang="zh-CN" sz="2400" dirty="0"/>
              <a:t> </a:t>
            </a:r>
            <a:r>
              <a:rPr lang="en-US" altLang="zh-CN" sz="2400" dirty="0" err="1"/>
              <a:t>the</a:t>
            </a:r>
            <a:r>
              <a:rPr lang="en-US" altLang="zh-CN" sz="2400" dirty="0"/>
              <a:t>.</a:t>
            </a:r>
            <a:br>
              <a:rPr lang="en-US" altLang="zh-CN" sz="2400" dirty="0"/>
            </a:br>
            <a:r>
              <a:rPr lang="zh-CN" altLang="en-US" sz="2400" dirty="0"/>
              <a:t>参考译文：</a:t>
            </a:r>
            <a:r>
              <a:rPr lang="en-US" altLang="zh-CN" sz="2400" dirty="0"/>
              <a:t>The cat is on the mat.</a:t>
            </a:r>
            <a:endParaRPr lang="en-US" altLang="zh-CN" sz="2400" dirty="0" smtClean="0"/>
          </a:p>
          <a:p>
            <a:endParaRPr lang="en-US" altLang="zh-CN" sz="2400" dirty="0"/>
          </a:p>
          <a:p>
            <a:endParaRPr lang="en-US" altLang="zh-CN" sz="2400" b="1" dirty="0"/>
          </a:p>
        </p:txBody>
      </p:sp>
      <p:sp>
        <p:nvSpPr>
          <p:cNvPr id="11" name="矩形 10"/>
          <p:cNvSpPr/>
          <p:nvPr/>
        </p:nvSpPr>
        <p:spPr>
          <a:xfrm>
            <a:off x="5757917" y="991729"/>
            <a:ext cx="5514392" cy="4154984"/>
          </a:xfrm>
          <a:prstGeom prst="rect">
            <a:avLst/>
          </a:prstGeom>
        </p:spPr>
        <p:txBody>
          <a:bodyPr wrap="square">
            <a:spAutoFit/>
          </a:bodyPr>
          <a:lstStyle/>
          <a:p>
            <a:r>
              <a:rPr lang="zh-CN" altLang="en-US" sz="2400" dirty="0" smtClean="0"/>
              <a:t>我们</a:t>
            </a:r>
            <a:r>
              <a:rPr lang="zh-CN" altLang="en-US" sz="2400" dirty="0"/>
              <a:t>分别看下</a:t>
            </a:r>
            <a:r>
              <a:rPr lang="en-US" altLang="zh-CN" sz="2400" dirty="0"/>
              <a:t>1-4 gram</a:t>
            </a:r>
            <a:r>
              <a:rPr lang="zh-CN" altLang="en-US" sz="2400" dirty="0"/>
              <a:t>的匹配情况：</a:t>
            </a:r>
          </a:p>
          <a:p>
            <a:r>
              <a:rPr lang="en-US" altLang="zh-CN" sz="2400" b="1" dirty="0"/>
              <a:t>4</a:t>
            </a:r>
            <a:r>
              <a:rPr lang="en-US" altLang="zh-CN" sz="2400" b="1" dirty="0" smtClean="0"/>
              <a:t>-gram</a:t>
            </a:r>
            <a:endParaRPr lang="en-US" altLang="zh-CN" sz="2400" dirty="0"/>
          </a:p>
          <a:p>
            <a:r>
              <a:rPr lang="en-US" altLang="zh-CN" sz="2400" dirty="0"/>
              <a:t>4</a:t>
            </a:r>
            <a:r>
              <a:rPr lang="zh-CN" altLang="en-US" sz="2400" dirty="0"/>
              <a:t>元词组的匹配情况就没有了。</a:t>
            </a:r>
          </a:p>
          <a:p>
            <a:r>
              <a:rPr lang="zh-CN" altLang="en-US" sz="2400" dirty="0"/>
              <a:t>经过上面的举例你应该很清楚</a:t>
            </a:r>
            <a:r>
              <a:rPr lang="en-US" altLang="zh-CN" sz="2400" dirty="0"/>
              <a:t>n-gram</a:t>
            </a:r>
            <a:r>
              <a:rPr lang="zh-CN" altLang="en-US" sz="2400" dirty="0"/>
              <a:t>是怎么计算了吧。一般情况</a:t>
            </a:r>
            <a:r>
              <a:rPr lang="en-US" altLang="zh-CN" sz="2400" dirty="0"/>
              <a:t>1-gram</a:t>
            </a:r>
            <a:r>
              <a:rPr lang="zh-CN" altLang="en-US" sz="2400" dirty="0"/>
              <a:t>可以代表原文有多少词被单独翻译出来，可以反映译文的</a:t>
            </a:r>
            <a:r>
              <a:rPr lang="zh-CN" altLang="en-US" sz="2400" b="1" dirty="0"/>
              <a:t>充分性</a:t>
            </a:r>
            <a:r>
              <a:rPr lang="zh-CN" altLang="en-US" sz="2400" dirty="0"/>
              <a:t>，</a:t>
            </a:r>
            <a:r>
              <a:rPr lang="en-US" altLang="zh-CN" sz="2400" dirty="0"/>
              <a:t>2-gram</a:t>
            </a:r>
            <a:r>
              <a:rPr lang="zh-CN" altLang="en-US" sz="2400" dirty="0"/>
              <a:t>以上可以反映译文的</a:t>
            </a:r>
            <a:r>
              <a:rPr lang="zh-CN" altLang="en-US" sz="2400" b="1" dirty="0"/>
              <a:t>流畅性</a:t>
            </a:r>
            <a:r>
              <a:rPr lang="zh-CN" altLang="en-US" sz="2400" dirty="0"/>
              <a:t>，它的值越高说明可读性越好。这两个指标是能够跟人工评价对标的。</a:t>
            </a:r>
          </a:p>
          <a:p>
            <a:endParaRPr lang="en-US" altLang="zh-CN" sz="2400" b="1" dirty="0"/>
          </a:p>
        </p:txBody>
      </p:sp>
    </p:spTree>
    <p:extLst>
      <p:ext uri="{BB962C8B-B14F-4D97-AF65-F5344CB8AC3E}">
        <p14:creationId xmlns:p14="http://schemas.microsoft.com/office/powerpoint/2010/main" val="287676330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1866901"/>
            <a:chOff x="0" y="0"/>
            <a:chExt cx="4013066"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071834"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b="1" dirty="0" smtClean="0"/>
                <a:t>比较一下</a:t>
              </a: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727788" y="1165900"/>
            <a:ext cx="10907485" cy="2677656"/>
          </a:xfrm>
          <a:prstGeom prst="rect">
            <a:avLst/>
          </a:prstGeom>
        </p:spPr>
        <p:txBody>
          <a:bodyPr wrap="square">
            <a:spAutoFit/>
          </a:bodyPr>
          <a:lstStyle/>
          <a:p>
            <a:endParaRPr lang="en-US" altLang="zh-CN" sz="2400" dirty="0" smtClean="0"/>
          </a:p>
          <a:p>
            <a:r>
              <a:rPr lang="zh-CN" altLang="en-US" sz="2400" dirty="0"/>
              <a:t>但是它存在一些特殊情况，通过</a:t>
            </a:r>
            <a:r>
              <a:rPr lang="en-US" altLang="zh-CN" sz="2400" dirty="0"/>
              <a:t>n-gram</a:t>
            </a:r>
            <a:r>
              <a:rPr lang="zh-CN" altLang="en-US" sz="2400" dirty="0"/>
              <a:t>是没办法反映译文的正确性的，例如：</a:t>
            </a:r>
            <a:endParaRPr lang="en-US" altLang="zh-CN" sz="2400" dirty="0"/>
          </a:p>
          <a:p>
            <a:r>
              <a:rPr lang="zh-CN" altLang="en-US" sz="2400" dirty="0"/>
              <a:t>原文：猫坐在垫子上</a:t>
            </a:r>
            <a:br>
              <a:rPr lang="zh-CN" altLang="en-US" sz="2400" dirty="0"/>
            </a:br>
            <a:r>
              <a:rPr lang="zh-CN" altLang="en-US" sz="2400" dirty="0"/>
              <a:t>机器译文： </a:t>
            </a:r>
            <a:r>
              <a:rPr lang="en-US" altLang="zh-CN" sz="2400" dirty="0"/>
              <a:t>the </a:t>
            </a:r>
            <a:r>
              <a:rPr lang="en-US" altLang="zh-CN" sz="2400" dirty="0" err="1"/>
              <a:t>the</a:t>
            </a:r>
            <a:r>
              <a:rPr lang="en-US" altLang="zh-CN" sz="2400" dirty="0"/>
              <a:t> </a:t>
            </a:r>
            <a:r>
              <a:rPr lang="en-US" altLang="zh-CN" sz="2400" dirty="0" err="1"/>
              <a:t>the</a:t>
            </a:r>
            <a:r>
              <a:rPr lang="en-US" altLang="zh-CN" sz="2400" dirty="0"/>
              <a:t> </a:t>
            </a:r>
            <a:r>
              <a:rPr lang="en-US" altLang="zh-CN" sz="2400" dirty="0" err="1"/>
              <a:t>the</a:t>
            </a:r>
            <a:r>
              <a:rPr lang="en-US" altLang="zh-CN" sz="2400" dirty="0"/>
              <a:t> </a:t>
            </a:r>
            <a:r>
              <a:rPr lang="en-US" altLang="zh-CN" sz="2400" dirty="0" err="1"/>
              <a:t>the</a:t>
            </a:r>
            <a:r>
              <a:rPr lang="en-US" altLang="zh-CN" sz="2400" dirty="0"/>
              <a:t> </a:t>
            </a:r>
            <a:r>
              <a:rPr lang="en-US" altLang="zh-CN" sz="2400" dirty="0" err="1"/>
              <a:t>the</a:t>
            </a:r>
            <a:r>
              <a:rPr lang="en-US" altLang="zh-CN" sz="2400" dirty="0"/>
              <a:t> </a:t>
            </a:r>
            <a:r>
              <a:rPr lang="en-US" altLang="zh-CN" sz="2400" dirty="0" err="1"/>
              <a:t>the</a:t>
            </a:r>
            <a:r>
              <a:rPr lang="en-US" altLang="zh-CN" sz="2400" dirty="0"/>
              <a:t>.</a:t>
            </a:r>
            <a:br>
              <a:rPr lang="en-US" altLang="zh-CN" sz="2400" dirty="0"/>
            </a:br>
            <a:r>
              <a:rPr lang="zh-CN" altLang="en-US" sz="2400" dirty="0"/>
              <a:t>参考译文：</a:t>
            </a:r>
            <a:r>
              <a:rPr lang="en-US" altLang="zh-CN" sz="2400" dirty="0"/>
              <a:t>The cat is on the mat.</a:t>
            </a:r>
            <a:endParaRPr lang="en-US" altLang="zh-CN" sz="2400" dirty="0" smtClean="0"/>
          </a:p>
          <a:p>
            <a:endParaRPr lang="en-US" altLang="zh-CN" sz="2400" dirty="0"/>
          </a:p>
          <a:p>
            <a:endParaRPr lang="en-US" altLang="zh-CN" sz="2400" b="1" dirty="0"/>
          </a:p>
        </p:txBody>
      </p:sp>
      <p:pic>
        <p:nvPicPr>
          <p:cNvPr id="5122" name="Picture 2" descr="https://upload-images.jianshu.io/upload_images/224008-0f0faca9343d060e?imageMogr2/auto-or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88" y="3107710"/>
            <a:ext cx="5855892" cy="25466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686317" y="1273374"/>
            <a:ext cx="4688629" cy="4401205"/>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2F2F2F"/>
                </a:solidFill>
                <a:effectLst/>
                <a:ea typeface="-apple-system"/>
                <a:cs typeface="宋体" pitchFamily="2" charset="-122"/>
              </a:rPr>
              <a:t>如果计算1-gram的话，你会发现所有the都匹配上了，匹配度是</a:t>
            </a:r>
            <a:r>
              <a:rPr kumimoji="0" lang="zh-CN" altLang="zh-CN" sz="2000" b="0" i="0" u="none" strike="noStrike" cap="none" normalizeH="0" baseline="0" dirty="0" smtClean="0">
                <a:ln>
                  <a:noFill/>
                </a:ln>
                <a:solidFill>
                  <a:srgbClr val="C7254E"/>
                </a:solidFill>
                <a:effectLst/>
                <a:latin typeface="Arial Unicode MS" pitchFamily="34" charset="-122"/>
                <a:ea typeface="Menlo"/>
                <a:cs typeface="宋体" pitchFamily="2" charset="-122"/>
              </a:rPr>
              <a:t>7/7</a:t>
            </a:r>
            <a:r>
              <a:rPr kumimoji="0" lang="zh-CN" altLang="zh-CN" sz="2000" b="0" i="0" u="none" strike="noStrike" cap="none" normalizeH="0" baseline="0" dirty="0" smtClean="0">
                <a:ln>
                  <a:noFill/>
                </a:ln>
                <a:solidFill>
                  <a:srgbClr val="2F2F2F"/>
                </a:solidFill>
                <a:effectLst/>
                <a:ea typeface="-apple-system"/>
                <a:cs typeface="宋体" pitchFamily="2" charset="-122"/>
              </a:rPr>
              <a:t>，这个肯定不能反映充分性的，怎么办？</a:t>
            </a:r>
            <a:endParaRPr kumimoji="0" lang="zh-CN" altLang="zh-CN" sz="2000" b="0" i="0" u="none" strike="noStrike" cap="none" normalizeH="0" baseline="0" dirty="0" smtClean="0">
              <a:ln>
                <a:noFill/>
              </a:ln>
              <a:solidFill>
                <a:schemeClr val="tx1"/>
              </a:solidFill>
              <a:effectLst/>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2F2F2F"/>
                </a:solidFill>
                <a:effectLst/>
                <a:ea typeface="-apple-system"/>
                <a:cs typeface="宋体" pitchFamily="2" charset="-122"/>
              </a:rPr>
              <a:t>BLEU修正了这个算法</a:t>
            </a:r>
            <a:endParaRPr kumimoji="0" lang="en-US" altLang="zh-CN" sz="2000" b="0" i="0" u="none" strike="noStrike" cap="none" normalizeH="0" baseline="0" dirty="0" smtClean="0">
              <a:ln>
                <a:noFill/>
              </a:ln>
              <a:solidFill>
                <a:srgbClr val="2F2F2F"/>
              </a:solidFill>
              <a:effectLst/>
              <a:ea typeface="-apple-system"/>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smtClean="0">
                <a:solidFill>
                  <a:srgbClr val="2F2F2F"/>
                </a:solidFill>
              </a:rPr>
              <a:t>…………………….</a:t>
            </a:r>
          </a:p>
          <a:p>
            <a:r>
              <a:rPr lang="en-US" altLang="zh-CN" sz="2000" dirty="0" smtClean="0"/>
              <a:t>……………………..</a:t>
            </a:r>
          </a:p>
          <a:p>
            <a:r>
              <a:rPr lang="en-US" altLang="zh-CN" sz="2000" dirty="0" smtClean="0"/>
              <a:t>……………………..</a:t>
            </a:r>
          </a:p>
          <a:p>
            <a:r>
              <a:rPr lang="en-US" altLang="zh-CN" sz="2000" dirty="0" smtClean="0"/>
              <a:t>……………………..</a:t>
            </a:r>
          </a:p>
          <a:p>
            <a:r>
              <a:rPr lang="zh-CN" altLang="en-US" sz="2000" dirty="0" smtClean="0"/>
              <a:t>它</a:t>
            </a:r>
            <a:r>
              <a:rPr lang="zh-CN" altLang="en-US" sz="2000" dirty="0"/>
              <a:t>的作用就是让各阶</a:t>
            </a:r>
            <a:r>
              <a:rPr lang="en-US" altLang="zh-CN" sz="2000" dirty="0"/>
              <a:t>n-gram</a:t>
            </a:r>
            <a:r>
              <a:rPr lang="zh-CN" altLang="en-US" sz="2000" dirty="0"/>
              <a:t>取</a:t>
            </a:r>
            <a:r>
              <a:rPr lang="zh-CN" altLang="en-US" sz="2000" b="1" dirty="0"/>
              <a:t>权重服从均匀分布</a:t>
            </a:r>
            <a:r>
              <a:rPr lang="zh-CN" altLang="en-US" sz="2000" dirty="0"/>
              <a:t>，就是说不管是</a:t>
            </a:r>
            <a:r>
              <a:rPr lang="en-US" altLang="zh-CN" sz="2000" dirty="0"/>
              <a:t>1-gram</a:t>
            </a:r>
            <a:r>
              <a:rPr lang="zh-CN" altLang="en-US" sz="2000" dirty="0"/>
              <a:t>、</a:t>
            </a:r>
            <a:r>
              <a:rPr lang="en-US" altLang="zh-CN" sz="2000" dirty="0"/>
              <a:t>2-gram</a:t>
            </a:r>
            <a:r>
              <a:rPr lang="zh-CN" altLang="en-US" sz="2000" dirty="0"/>
              <a:t>、</a:t>
            </a:r>
            <a:r>
              <a:rPr lang="en-US" altLang="zh-CN" sz="2000" dirty="0"/>
              <a:t>3-gram</a:t>
            </a:r>
            <a:r>
              <a:rPr lang="zh-CN" altLang="en-US" sz="2000" dirty="0"/>
              <a:t>还是</a:t>
            </a:r>
            <a:r>
              <a:rPr lang="en-US" altLang="zh-CN" sz="2000" dirty="0"/>
              <a:t>4-gram</a:t>
            </a:r>
            <a:r>
              <a:rPr lang="zh-CN" altLang="en-US" sz="2000" dirty="0"/>
              <a:t>它们的作用都是同等重要的。由于随着</a:t>
            </a:r>
            <a:r>
              <a:rPr lang="en-US" altLang="zh-CN" sz="2000" dirty="0"/>
              <a:t>n-gram</a:t>
            </a:r>
            <a:r>
              <a:rPr lang="zh-CN" altLang="en-US" sz="2000" dirty="0"/>
              <a:t>的增大，总体的精度得分是呈指数下降的，所以一般</a:t>
            </a:r>
            <a:r>
              <a:rPr lang="en-US" altLang="zh-CN" sz="2000" b="1" dirty="0"/>
              <a:t>N-gram</a:t>
            </a:r>
            <a:r>
              <a:rPr lang="zh-CN" altLang="en-US" sz="2000" b="1" dirty="0"/>
              <a:t>最多取到</a:t>
            </a:r>
            <a:r>
              <a:rPr lang="en-US" altLang="zh-CN" sz="2000" b="1" dirty="0" smtClean="0"/>
              <a:t>4-gram</a:t>
            </a:r>
            <a:endParaRPr kumimoji="0" lang="zh-CN" altLang="zh-CN" sz="2000" b="0" i="0" u="none" strike="noStrike" cap="none" normalizeH="0" baseline="0" dirty="0" smtClean="0">
              <a:ln>
                <a:noFill/>
              </a:ln>
              <a:solidFill>
                <a:schemeClr val="tx1"/>
              </a:solidFill>
              <a:effectLst/>
              <a:cs typeface="宋体" pitchFamily="2" charset="-122"/>
            </a:endParaRPr>
          </a:p>
        </p:txBody>
      </p:sp>
    </p:spTree>
    <p:extLst>
      <p:ext uri="{BB962C8B-B14F-4D97-AF65-F5344CB8AC3E}">
        <p14:creationId xmlns:p14="http://schemas.microsoft.com/office/powerpoint/2010/main" val="154597858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1746" name="图片 6" descr=" er.png">
            <a:extLst>
              <a:ext uri="{FF2B5EF4-FFF2-40B4-BE49-F238E27FC236}">
                <a16:creationId xmlns:a16="http://schemas.microsoft.com/office/drawing/2014/main" xmlns="" id="{A27B4524-3DAF-4CC4-A56E-AD9D996AA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1" y="1519768"/>
            <a:ext cx="12361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2">
            <a:extLst>
              <a:ext uri="{FF2B5EF4-FFF2-40B4-BE49-F238E27FC236}">
                <a16:creationId xmlns:a16="http://schemas.microsoft.com/office/drawing/2014/main" xmlns="" id="{B4305CD8-984A-4F5D-A853-B57C851A0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3714752"/>
            <a:ext cx="952500"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3">
            <a:extLst>
              <a:ext uri="{FF2B5EF4-FFF2-40B4-BE49-F238E27FC236}">
                <a16:creationId xmlns:a16="http://schemas.microsoft.com/office/drawing/2014/main" xmlns="" id="{2BBAC6F9-86AC-4492-A3A4-4176D582807F}"/>
              </a:ext>
            </a:extLst>
          </p:cNvPr>
          <p:cNvSpPr txBox="1">
            <a:spLocks noChangeArrowheads="1"/>
          </p:cNvSpPr>
          <p:nvPr/>
        </p:nvSpPr>
        <p:spPr bwMode="auto">
          <a:xfrm>
            <a:off x="3238501" y="4459818"/>
            <a:ext cx="6286500"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4267" dirty="0" smtClean="0">
                <a:solidFill>
                  <a:srgbClr val="FFFFFF"/>
                </a:solidFill>
                <a:latin typeface="+mn-lt"/>
                <a:ea typeface="+mn-ea"/>
                <a:cs typeface="+mn-ea"/>
                <a:sym typeface="+mn-lt"/>
              </a:rPr>
              <a:t>论文详情介绍</a:t>
            </a:r>
            <a:endParaRPr lang="zh-CN" altLang="en-US" sz="4267" dirty="0">
              <a:solidFill>
                <a:srgbClr val="FFFFFF"/>
              </a:solidFill>
              <a:latin typeface="+mn-lt"/>
              <a:ea typeface="+mn-ea"/>
              <a:cs typeface="+mn-ea"/>
              <a:sym typeface="+mn-lt"/>
            </a:endParaRPr>
          </a:p>
        </p:txBody>
      </p:sp>
    </p:spTree>
    <p:extLst>
      <p:ext uri="{BB962C8B-B14F-4D97-AF65-F5344CB8AC3E}">
        <p14:creationId xmlns:p14="http://schemas.microsoft.com/office/powerpoint/2010/main" val="1367722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up)">
                                      <p:cBhvr>
                                        <p:cTn id="7" dur="500"/>
                                        <p:tgtEl>
                                          <p:spTgt spid="3174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1747"/>
                                        </p:tgtEl>
                                        <p:attrNameLst>
                                          <p:attrName>style.visibility</p:attrName>
                                        </p:attrNameLst>
                                      </p:cBhvr>
                                      <p:to>
                                        <p:strVal val="visible"/>
                                      </p:to>
                                    </p:set>
                                    <p:animEffect transition="in" filter="fade">
                                      <p:cBhvr>
                                        <p:cTn id="11" dur="1000"/>
                                        <p:tgtEl>
                                          <p:spTgt spid="31747"/>
                                        </p:tgtEl>
                                      </p:cBhvr>
                                    </p:animEffect>
                                    <p:anim calcmode="lin" valueType="num">
                                      <p:cBhvr>
                                        <p:cTn id="12" dur="1000" fill="hold"/>
                                        <p:tgtEl>
                                          <p:spTgt spid="31747"/>
                                        </p:tgtEl>
                                        <p:attrNameLst>
                                          <p:attrName>ppt_x</p:attrName>
                                        </p:attrNameLst>
                                      </p:cBhvr>
                                      <p:tavLst>
                                        <p:tav tm="0">
                                          <p:val>
                                            <p:strVal val="#ppt_x"/>
                                          </p:val>
                                        </p:tav>
                                        <p:tav tm="100000">
                                          <p:val>
                                            <p:strVal val="#ppt_x"/>
                                          </p:val>
                                        </p:tav>
                                      </p:tavLst>
                                    </p:anim>
                                    <p:anim calcmode="lin" valueType="num">
                                      <p:cBhvr>
                                        <p:cTn id="13" dur="1000" fill="hold"/>
                                        <p:tgtEl>
                                          <p:spTgt spid="3174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fade">
                                      <p:cBhvr>
                                        <p:cTn id="17" dur="1000"/>
                                        <p:tgtEl>
                                          <p:spTgt spid="31748"/>
                                        </p:tgtEl>
                                      </p:cBhvr>
                                    </p:animEffect>
                                    <p:anim calcmode="lin" valueType="num">
                                      <p:cBhvr>
                                        <p:cTn id="18" dur="1000" fill="hold"/>
                                        <p:tgtEl>
                                          <p:spTgt spid="31748"/>
                                        </p:tgtEl>
                                        <p:attrNameLst>
                                          <p:attrName>ppt_x</p:attrName>
                                        </p:attrNameLst>
                                      </p:cBhvr>
                                      <p:tavLst>
                                        <p:tav tm="0">
                                          <p:val>
                                            <p:strVal val="#ppt_x"/>
                                          </p:val>
                                        </p:tav>
                                        <p:tav tm="100000">
                                          <p:val>
                                            <p:strVal val="#ppt_x"/>
                                          </p:val>
                                        </p:tav>
                                      </p:tavLst>
                                    </p:anim>
                                    <p:anim calcmode="lin" valueType="num">
                                      <p:cBhvr>
                                        <p:cTn id="19" dur="1000" fill="hold"/>
                                        <p:tgtEl>
                                          <p:spTgt spid="317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a:extLst>
              <a:ext uri="{FF2B5EF4-FFF2-40B4-BE49-F238E27FC236}">
                <a16:creationId xmlns:a16="http://schemas.microsoft.com/office/drawing/2014/main" xmlns="" id="{14E2FB7E-5DBF-4B86-B0D9-9168D62E84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3">
            <a:extLst>
              <a:ext uri="{FF2B5EF4-FFF2-40B4-BE49-F238E27FC236}">
                <a16:creationId xmlns:a16="http://schemas.microsoft.com/office/drawing/2014/main" xmlns="" id="{9F64C3AC-FBB9-4041-8AD1-3B4C4950C3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xmlns="" id="{5EC214F5-0623-49FC-AFD7-3625801A9E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3">
            <a:extLst>
              <a:ext uri="{FF2B5EF4-FFF2-40B4-BE49-F238E27FC236}">
                <a16:creationId xmlns:a16="http://schemas.microsoft.com/office/drawing/2014/main" xmlns="" id="{A68B5C97-8978-4520-BFE2-D57AC36D59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5" name="直接连接符 14">
            <a:extLst>
              <a:ext uri="{FF2B5EF4-FFF2-40B4-BE49-F238E27FC236}">
                <a16:creationId xmlns:a16="http://schemas.microsoft.com/office/drawing/2014/main" xmlns="" id="{D96D1537-362E-4CD3-B980-032C87C15BEF}"/>
              </a:ext>
            </a:extLst>
          </p:cNvPr>
          <p:cNvCxnSpPr>
            <a:cxnSpLocks noChangeShapeType="1"/>
          </p:cNvCxnSpPr>
          <p:nvPr/>
        </p:nvCxnSpPr>
        <p:spPr bwMode="auto">
          <a:xfrm flipH="1" flipV="1">
            <a:off x="3780367" y="3879851"/>
            <a:ext cx="4250267" cy="10583"/>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cxnSp>
      <p:cxnSp>
        <p:nvCxnSpPr>
          <p:cNvPr id="22536" name="直接连接符 15">
            <a:extLst>
              <a:ext uri="{FF2B5EF4-FFF2-40B4-BE49-F238E27FC236}">
                <a16:creationId xmlns:a16="http://schemas.microsoft.com/office/drawing/2014/main" xmlns="" id="{7312B2D3-B234-42E0-979C-3F16A4840C5E}"/>
              </a:ext>
            </a:extLst>
          </p:cNvPr>
          <p:cNvCxnSpPr>
            <a:cxnSpLocks noChangeShapeType="1"/>
          </p:cNvCxnSpPr>
          <p:nvPr/>
        </p:nvCxnSpPr>
        <p:spPr bwMode="auto">
          <a:xfrm>
            <a:off x="5981700" y="2203451"/>
            <a:ext cx="0" cy="353060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cxnSp>
      <p:sp>
        <p:nvSpPr>
          <p:cNvPr id="22537" name="文本框 17">
            <a:extLst>
              <a:ext uri="{FF2B5EF4-FFF2-40B4-BE49-F238E27FC236}">
                <a16:creationId xmlns:a16="http://schemas.microsoft.com/office/drawing/2014/main" xmlns="" id="{5566A59E-4444-49F3-BBDD-BC7681F0CFD6}"/>
              </a:ext>
            </a:extLst>
          </p:cNvPr>
          <p:cNvSpPr txBox="1">
            <a:spLocks noChangeArrowheads="1"/>
          </p:cNvSpPr>
          <p:nvPr/>
        </p:nvSpPr>
        <p:spPr bwMode="auto">
          <a:xfrm>
            <a:off x="1583267" y="2341033"/>
            <a:ext cx="2150533" cy="93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sz="2800" b="1" i="1" dirty="0" smtClean="0"/>
              <a:t>introduction</a:t>
            </a:r>
            <a:endParaRPr lang="zh-CN" altLang="en-US" sz="2800" b="1" dirty="0"/>
          </a:p>
          <a:p>
            <a:pPr defTabSz="1219170" fontAlgn="base">
              <a:spcBef>
                <a:spcPct val="0"/>
              </a:spcBef>
              <a:spcAft>
                <a:spcPct val="0"/>
              </a:spcAft>
              <a:buNone/>
            </a:pPr>
            <a:endParaRPr lang="zh-CN" altLang="zh-CN" sz="2667" b="1" dirty="0">
              <a:solidFill>
                <a:srgbClr val="000000"/>
              </a:solidFill>
              <a:latin typeface="+mn-lt"/>
              <a:ea typeface="+mn-ea"/>
              <a:cs typeface="+mn-ea"/>
              <a:sym typeface="+mn-lt"/>
            </a:endParaRPr>
          </a:p>
        </p:txBody>
      </p:sp>
      <p:sp>
        <p:nvSpPr>
          <p:cNvPr id="22543" name="文本框 17">
            <a:extLst>
              <a:ext uri="{FF2B5EF4-FFF2-40B4-BE49-F238E27FC236}">
                <a16:creationId xmlns:a16="http://schemas.microsoft.com/office/drawing/2014/main" xmlns="" id="{EBDF6696-645C-4A78-9068-77DFA42F36A6}"/>
              </a:ext>
            </a:extLst>
          </p:cNvPr>
          <p:cNvSpPr txBox="1">
            <a:spLocks noChangeArrowheads="1"/>
          </p:cNvSpPr>
          <p:nvPr/>
        </p:nvSpPr>
        <p:spPr bwMode="auto">
          <a:xfrm>
            <a:off x="8539195" y="2341033"/>
            <a:ext cx="215053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sz="2667" b="1" dirty="0" smtClean="0">
                <a:solidFill>
                  <a:srgbClr val="000000"/>
                </a:solidFill>
                <a:latin typeface="+mn-lt"/>
                <a:ea typeface="+mn-ea"/>
                <a:cs typeface="+mn-ea"/>
                <a:sym typeface="+mn-lt"/>
              </a:rPr>
              <a:t>model</a:t>
            </a:r>
            <a:endParaRPr lang="zh-CN" altLang="zh-CN" sz="2667" b="1" dirty="0">
              <a:solidFill>
                <a:srgbClr val="000000"/>
              </a:solidFill>
              <a:latin typeface="+mn-lt"/>
              <a:ea typeface="+mn-ea"/>
              <a:cs typeface="+mn-ea"/>
              <a:sym typeface="+mn-lt"/>
            </a:endParaRPr>
          </a:p>
        </p:txBody>
      </p:sp>
      <p:sp>
        <p:nvSpPr>
          <p:cNvPr id="22546" name="文本框 17">
            <a:extLst>
              <a:ext uri="{FF2B5EF4-FFF2-40B4-BE49-F238E27FC236}">
                <a16:creationId xmlns:a16="http://schemas.microsoft.com/office/drawing/2014/main" xmlns="" id="{1BC99887-606D-45AA-9D4E-1FFC4AA75D9A}"/>
              </a:ext>
            </a:extLst>
          </p:cNvPr>
          <p:cNvSpPr txBox="1">
            <a:spLocks noChangeArrowheads="1"/>
          </p:cNvSpPr>
          <p:nvPr/>
        </p:nvSpPr>
        <p:spPr bwMode="auto">
          <a:xfrm>
            <a:off x="901700" y="4110045"/>
            <a:ext cx="2832101" cy="9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sz="2667" b="1" dirty="0" smtClean="0">
                <a:solidFill>
                  <a:srgbClr val="000000"/>
                </a:solidFill>
                <a:latin typeface="+mn-lt"/>
                <a:ea typeface="+mn-ea"/>
                <a:cs typeface="+mn-ea"/>
                <a:sym typeface="+mn-lt"/>
              </a:rPr>
              <a:t>Wizard-of-Oz</a:t>
            </a:r>
          </a:p>
          <a:p>
            <a:pPr defTabSz="1219170" fontAlgn="base">
              <a:spcBef>
                <a:spcPct val="0"/>
              </a:spcBef>
              <a:spcAft>
                <a:spcPct val="0"/>
              </a:spcAft>
              <a:buNone/>
            </a:pPr>
            <a:r>
              <a:rPr lang="en-US" altLang="zh-CN" sz="2667" b="1" dirty="0" smtClean="0">
                <a:solidFill>
                  <a:srgbClr val="000000"/>
                </a:solidFill>
                <a:latin typeface="+mn-lt"/>
                <a:ea typeface="+mn-ea"/>
                <a:cs typeface="+mn-ea"/>
                <a:sym typeface="+mn-lt"/>
              </a:rPr>
              <a:t>Data collection</a:t>
            </a:r>
            <a:endParaRPr lang="zh-CN" altLang="zh-CN" sz="2667" b="1" dirty="0">
              <a:solidFill>
                <a:srgbClr val="000000"/>
              </a:solidFill>
              <a:latin typeface="+mn-lt"/>
              <a:ea typeface="+mn-ea"/>
              <a:cs typeface="+mn-ea"/>
              <a:sym typeface="+mn-lt"/>
            </a:endParaRPr>
          </a:p>
        </p:txBody>
      </p:sp>
      <p:sp>
        <p:nvSpPr>
          <p:cNvPr id="22549" name="文本框 17">
            <a:extLst>
              <a:ext uri="{FF2B5EF4-FFF2-40B4-BE49-F238E27FC236}">
                <a16:creationId xmlns:a16="http://schemas.microsoft.com/office/drawing/2014/main" xmlns="" id="{3DDE504F-D3B3-43A7-9FA7-258589036C04}"/>
              </a:ext>
            </a:extLst>
          </p:cNvPr>
          <p:cNvSpPr txBox="1">
            <a:spLocks noChangeArrowheads="1"/>
          </p:cNvSpPr>
          <p:nvPr/>
        </p:nvSpPr>
        <p:spPr bwMode="auto">
          <a:xfrm>
            <a:off x="8539195" y="4315884"/>
            <a:ext cx="3236037" cy="9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sz="2667" b="1" dirty="0" smtClean="0">
                <a:solidFill>
                  <a:srgbClr val="000000"/>
                </a:solidFill>
                <a:latin typeface="+mn-lt"/>
                <a:ea typeface="+mn-ea"/>
                <a:cs typeface="+mn-ea"/>
                <a:sym typeface="+mn-lt"/>
              </a:rPr>
              <a:t>Empirical Experiments </a:t>
            </a:r>
          </a:p>
        </p:txBody>
      </p:sp>
      <p:grpSp>
        <p:nvGrpSpPr>
          <p:cNvPr id="22552" name="组合 35">
            <a:extLst>
              <a:ext uri="{FF2B5EF4-FFF2-40B4-BE49-F238E27FC236}">
                <a16:creationId xmlns:a16="http://schemas.microsoft.com/office/drawing/2014/main" xmlns="" id="{50D39F37-648F-4AA6-869E-8F90AE2C83ED}"/>
              </a:ext>
            </a:extLst>
          </p:cNvPr>
          <p:cNvGrpSpPr>
            <a:grpSpLocks/>
          </p:cNvGrpSpPr>
          <p:nvPr/>
        </p:nvGrpSpPr>
        <p:grpSpPr bwMode="auto">
          <a:xfrm>
            <a:off x="3833284" y="-183577"/>
            <a:ext cx="5304082" cy="1866901"/>
            <a:chOff x="0" y="0"/>
            <a:chExt cx="3978090" cy="1400182"/>
          </a:xfrm>
        </p:grpSpPr>
        <p:pic>
          <p:nvPicPr>
            <p:cNvPr id="22553" name="Picture 3">
              <a:extLst>
                <a:ext uri="{FF2B5EF4-FFF2-40B4-BE49-F238E27FC236}">
                  <a16:creationId xmlns:a16="http://schemas.microsoft.com/office/drawing/2014/main" xmlns="" id="{5E9DD650-AFEA-4300-8A53-27BB6B92C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TextBox 12">
              <a:extLst>
                <a:ext uri="{FF2B5EF4-FFF2-40B4-BE49-F238E27FC236}">
                  <a16:creationId xmlns:a16="http://schemas.microsoft.com/office/drawing/2014/main" xmlns="" id="{14B68644-6825-49EE-905F-77898D42EBAB}"/>
                </a:ext>
              </a:extLst>
            </p:cNvPr>
            <p:cNvSpPr txBox="1">
              <a:spLocks noChangeArrowheads="1"/>
            </p:cNvSpPr>
            <p:nvPr/>
          </p:nvSpPr>
          <p:spPr bwMode="auto">
            <a:xfrm>
              <a:off x="906256" y="410003"/>
              <a:ext cx="3071834"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b="1" dirty="0" smtClean="0"/>
                <a:t>论文详情分割</a:t>
              </a: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grpSp>
        <p:nvGrpSpPr>
          <p:cNvPr id="28" name="组合 10">
            <a:extLst>
              <a:ext uri="{FF2B5EF4-FFF2-40B4-BE49-F238E27FC236}">
                <a16:creationId xmlns:a16="http://schemas.microsoft.com/office/drawing/2014/main" xmlns="" id="{B0185D3A-3FA0-479A-95F8-1051907BA3C9}"/>
              </a:ext>
            </a:extLst>
          </p:cNvPr>
          <p:cNvGrpSpPr>
            <a:grpSpLocks/>
          </p:cNvGrpSpPr>
          <p:nvPr/>
        </p:nvGrpSpPr>
        <p:grpSpPr bwMode="auto">
          <a:xfrm>
            <a:off x="3854758" y="2249897"/>
            <a:ext cx="1862046" cy="1456504"/>
            <a:chOff x="-23522" y="0"/>
            <a:chExt cx="642942" cy="503809"/>
          </a:xfrm>
        </p:grpSpPr>
        <p:pic>
          <p:nvPicPr>
            <p:cNvPr id="29" name="图片 11" descr="未标题-1.png">
              <a:extLst>
                <a:ext uri="{FF2B5EF4-FFF2-40B4-BE49-F238E27FC236}">
                  <a16:creationId xmlns:a16="http://schemas.microsoft.com/office/drawing/2014/main" xmlns="" id="{7EDB5CC0-C2DD-45EE-B210-A6D7DC1A5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2">
              <a:extLst>
                <a:ext uri="{FF2B5EF4-FFF2-40B4-BE49-F238E27FC236}">
                  <a16:creationId xmlns:a16="http://schemas.microsoft.com/office/drawing/2014/main" xmlns="" id="{855E34BF-128B-4E78-9DDD-18A9F3AF3CB2}"/>
                </a:ext>
              </a:extLst>
            </p:cNvPr>
            <p:cNvSpPr txBox="1">
              <a:spLocks noChangeArrowheads="1"/>
            </p:cNvSpPr>
            <p:nvPr/>
          </p:nvSpPr>
          <p:spPr bwMode="auto">
            <a:xfrm>
              <a:off x="-23522" y="9148"/>
              <a:ext cx="642942" cy="45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8000" dirty="0">
                  <a:solidFill>
                    <a:srgbClr val="FFFFFF"/>
                  </a:solidFill>
                  <a:latin typeface="+mn-lt"/>
                  <a:ea typeface="+mn-ea"/>
                  <a:cs typeface="+mn-ea"/>
                  <a:sym typeface="+mn-lt"/>
                </a:rPr>
                <a:t>壹</a:t>
              </a:r>
            </a:p>
          </p:txBody>
        </p:sp>
      </p:grpSp>
      <p:grpSp>
        <p:nvGrpSpPr>
          <p:cNvPr id="40" name="组合 10">
            <a:extLst>
              <a:ext uri="{FF2B5EF4-FFF2-40B4-BE49-F238E27FC236}">
                <a16:creationId xmlns:a16="http://schemas.microsoft.com/office/drawing/2014/main" xmlns="" id="{7A14BFB3-EFB0-440D-B08C-12D748C0CEF8}"/>
              </a:ext>
            </a:extLst>
          </p:cNvPr>
          <p:cNvGrpSpPr>
            <a:grpSpLocks/>
          </p:cNvGrpSpPr>
          <p:nvPr/>
        </p:nvGrpSpPr>
        <p:grpSpPr bwMode="auto">
          <a:xfrm>
            <a:off x="3854758" y="4083598"/>
            <a:ext cx="1862046" cy="1456504"/>
            <a:chOff x="-23522" y="0"/>
            <a:chExt cx="642942" cy="503809"/>
          </a:xfrm>
        </p:grpSpPr>
        <p:pic>
          <p:nvPicPr>
            <p:cNvPr id="41" name="图片 11" descr="未标题-1.png">
              <a:extLst>
                <a:ext uri="{FF2B5EF4-FFF2-40B4-BE49-F238E27FC236}">
                  <a16:creationId xmlns:a16="http://schemas.microsoft.com/office/drawing/2014/main" xmlns="" id="{77B82A28-C867-4651-95A5-50B4BDC404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12">
              <a:extLst>
                <a:ext uri="{FF2B5EF4-FFF2-40B4-BE49-F238E27FC236}">
                  <a16:creationId xmlns:a16="http://schemas.microsoft.com/office/drawing/2014/main" xmlns="" id="{1F5EE0A6-0F5B-4BCD-9A61-A48B808D179C}"/>
                </a:ext>
              </a:extLst>
            </p:cNvPr>
            <p:cNvSpPr txBox="1">
              <a:spLocks noChangeArrowheads="1"/>
            </p:cNvSpPr>
            <p:nvPr/>
          </p:nvSpPr>
          <p:spPr bwMode="auto">
            <a:xfrm>
              <a:off x="-23522" y="9148"/>
              <a:ext cx="642942" cy="45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8000" dirty="0">
                  <a:solidFill>
                    <a:srgbClr val="FFFFFF"/>
                  </a:solidFill>
                  <a:latin typeface="+mn-lt"/>
                  <a:ea typeface="+mn-ea"/>
                  <a:cs typeface="+mn-ea"/>
                  <a:sym typeface="+mn-lt"/>
                </a:rPr>
                <a:t>叁</a:t>
              </a:r>
              <a:endParaRPr lang="zh-CN" altLang="zh-CN" sz="8000" dirty="0">
                <a:solidFill>
                  <a:srgbClr val="FFFFFF"/>
                </a:solidFill>
                <a:latin typeface="+mn-lt"/>
                <a:ea typeface="+mn-ea"/>
                <a:cs typeface="+mn-ea"/>
                <a:sym typeface="+mn-lt"/>
              </a:endParaRPr>
            </a:p>
          </p:txBody>
        </p:sp>
      </p:grpSp>
      <p:grpSp>
        <p:nvGrpSpPr>
          <p:cNvPr id="43" name="组合 10">
            <a:extLst>
              <a:ext uri="{FF2B5EF4-FFF2-40B4-BE49-F238E27FC236}">
                <a16:creationId xmlns:a16="http://schemas.microsoft.com/office/drawing/2014/main" xmlns="" id="{136DAE4D-FFEC-4EA5-9343-88AFE9461878}"/>
              </a:ext>
            </a:extLst>
          </p:cNvPr>
          <p:cNvGrpSpPr>
            <a:grpSpLocks/>
          </p:cNvGrpSpPr>
          <p:nvPr/>
        </p:nvGrpSpPr>
        <p:grpSpPr bwMode="auto">
          <a:xfrm>
            <a:off x="6158469" y="2249897"/>
            <a:ext cx="1862046" cy="1456504"/>
            <a:chOff x="-23522" y="0"/>
            <a:chExt cx="642942" cy="503809"/>
          </a:xfrm>
        </p:grpSpPr>
        <p:pic>
          <p:nvPicPr>
            <p:cNvPr id="44" name="图片 11" descr="未标题-1.png">
              <a:extLst>
                <a:ext uri="{FF2B5EF4-FFF2-40B4-BE49-F238E27FC236}">
                  <a16:creationId xmlns:a16="http://schemas.microsoft.com/office/drawing/2014/main" xmlns="" id="{D11849A3-E18A-4B9C-984B-5515C6383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2">
              <a:extLst>
                <a:ext uri="{FF2B5EF4-FFF2-40B4-BE49-F238E27FC236}">
                  <a16:creationId xmlns:a16="http://schemas.microsoft.com/office/drawing/2014/main" xmlns="" id="{2432DD5D-F152-4011-8CC4-5A342D3B8B29}"/>
                </a:ext>
              </a:extLst>
            </p:cNvPr>
            <p:cNvSpPr txBox="1">
              <a:spLocks noChangeArrowheads="1"/>
            </p:cNvSpPr>
            <p:nvPr/>
          </p:nvSpPr>
          <p:spPr bwMode="auto">
            <a:xfrm>
              <a:off x="-23522" y="9148"/>
              <a:ext cx="642942" cy="45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8000" dirty="0">
                  <a:solidFill>
                    <a:srgbClr val="FFFFFF"/>
                  </a:solidFill>
                  <a:latin typeface="+mn-lt"/>
                  <a:ea typeface="+mn-ea"/>
                  <a:cs typeface="+mn-ea"/>
                  <a:sym typeface="+mn-lt"/>
                </a:rPr>
                <a:t>贰</a:t>
              </a:r>
              <a:endParaRPr lang="zh-CN" altLang="zh-CN" sz="8000" dirty="0">
                <a:solidFill>
                  <a:srgbClr val="FFFFFF"/>
                </a:solidFill>
                <a:latin typeface="+mn-lt"/>
                <a:ea typeface="+mn-ea"/>
                <a:cs typeface="+mn-ea"/>
                <a:sym typeface="+mn-lt"/>
              </a:endParaRPr>
            </a:p>
          </p:txBody>
        </p:sp>
      </p:grpSp>
      <p:grpSp>
        <p:nvGrpSpPr>
          <p:cNvPr id="46" name="组合 10">
            <a:extLst>
              <a:ext uri="{FF2B5EF4-FFF2-40B4-BE49-F238E27FC236}">
                <a16:creationId xmlns:a16="http://schemas.microsoft.com/office/drawing/2014/main" xmlns="" id="{38CE443A-4866-41DB-924D-A23DD7F506D0}"/>
              </a:ext>
            </a:extLst>
          </p:cNvPr>
          <p:cNvGrpSpPr>
            <a:grpSpLocks/>
          </p:cNvGrpSpPr>
          <p:nvPr/>
        </p:nvGrpSpPr>
        <p:grpSpPr bwMode="auto">
          <a:xfrm>
            <a:off x="6158469" y="4083598"/>
            <a:ext cx="1862046" cy="1456504"/>
            <a:chOff x="-23522" y="0"/>
            <a:chExt cx="642942" cy="503809"/>
          </a:xfrm>
        </p:grpSpPr>
        <p:pic>
          <p:nvPicPr>
            <p:cNvPr id="47" name="图片 11" descr="未标题-1.png">
              <a:extLst>
                <a:ext uri="{FF2B5EF4-FFF2-40B4-BE49-F238E27FC236}">
                  <a16:creationId xmlns:a16="http://schemas.microsoft.com/office/drawing/2014/main" xmlns="" id="{7CB0A283-1504-4FD7-9B36-546D22237B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2">
              <a:extLst>
                <a:ext uri="{FF2B5EF4-FFF2-40B4-BE49-F238E27FC236}">
                  <a16:creationId xmlns:a16="http://schemas.microsoft.com/office/drawing/2014/main" xmlns="" id="{6CD3A3D1-6259-4C35-857C-511BE04E7E4E}"/>
                </a:ext>
              </a:extLst>
            </p:cNvPr>
            <p:cNvSpPr txBox="1">
              <a:spLocks noChangeArrowheads="1"/>
            </p:cNvSpPr>
            <p:nvPr/>
          </p:nvSpPr>
          <p:spPr bwMode="auto">
            <a:xfrm>
              <a:off x="-23522" y="9148"/>
              <a:ext cx="642942" cy="45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8000" dirty="0">
                  <a:solidFill>
                    <a:srgbClr val="FFFFFF"/>
                  </a:solidFill>
                  <a:latin typeface="+mn-lt"/>
                  <a:ea typeface="+mn-ea"/>
                  <a:cs typeface="+mn-ea"/>
                  <a:sym typeface="+mn-lt"/>
                </a:rPr>
                <a:t>肆</a:t>
              </a:r>
              <a:endParaRPr lang="zh-CN" altLang="zh-CN" sz="8000" dirty="0">
                <a:solidFill>
                  <a:srgbClr val="FFFFFF"/>
                </a:solidFill>
                <a:latin typeface="+mn-lt"/>
                <a:ea typeface="+mn-ea"/>
                <a:cs typeface="+mn-ea"/>
                <a:sym typeface="+mn-lt"/>
              </a:endParaRPr>
            </a:p>
          </p:txBody>
        </p:sp>
      </p:grpSp>
    </p:spTree>
    <p:extLst>
      <p:ext uri="{BB962C8B-B14F-4D97-AF65-F5344CB8AC3E}">
        <p14:creationId xmlns:p14="http://schemas.microsoft.com/office/powerpoint/2010/main" val="123563285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52"/>
                                        </p:tgtEl>
                                        <p:attrNameLst>
                                          <p:attrName>style.visibility</p:attrName>
                                        </p:attrNameLst>
                                      </p:cBhvr>
                                      <p:to>
                                        <p:strVal val="visible"/>
                                      </p:to>
                                    </p:set>
                                    <p:animEffect transition="in" filter="wipe(down)">
                                      <p:cBhvr>
                                        <p:cTn id="7" dur="500"/>
                                        <p:tgtEl>
                                          <p:spTgt spid="22552"/>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22536"/>
                                        </p:tgtEl>
                                        <p:attrNameLst>
                                          <p:attrName>style.visibility</p:attrName>
                                        </p:attrNameLst>
                                      </p:cBhvr>
                                      <p:to>
                                        <p:strVal val="visible"/>
                                      </p:to>
                                    </p:set>
                                    <p:animEffect transition="in" filter="barn(outHorizontal)">
                                      <p:cBhvr>
                                        <p:cTn id="11" dur="500"/>
                                        <p:tgtEl>
                                          <p:spTgt spid="22536"/>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22535"/>
                                        </p:tgtEl>
                                        <p:attrNameLst>
                                          <p:attrName>style.visibility</p:attrName>
                                        </p:attrNameLst>
                                      </p:cBhvr>
                                      <p:to>
                                        <p:strVal val="visible"/>
                                      </p:to>
                                    </p:set>
                                    <p:animEffect transition="in" filter="barn(outVertical)">
                                      <p:cBhvr>
                                        <p:cTn id="15" dur="500"/>
                                        <p:tgtEl>
                                          <p:spTgt spid="2253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1000"/>
                                        <p:tgtEl>
                                          <p:spTgt spid="43"/>
                                        </p:tgtEl>
                                      </p:cBhvr>
                                    </p:animEffect>
                                    <p:anim calcmode="lin" valueType="num">
                                      <p:cBhvr>
                                        <p:cTn id="26" dur="1000" fill="hold"/>
                                        <p:tgtEl>
                                          <p:spTgt spid="43"/>
                                        </p:tgtEl>
                                        <p:attrNameLst>
                                          <p:attrName>ppt_x</p:attrName>
                                        </p:attrNameLst>
                                      </p:cBhvr>
                                      <p:tavLst>
                                        <p:tav tm="0">
                                          <p:val>
                                            <p:strVal val="#ppt_x"/>
                                          </p:val>
                                        </p:tav>
                                        <p:tav tm="100000">
                                          <p:val>
                                            <p:strVal val="#ppt_x"/>
                                          </p:val>
                                        </p:tav>
                                      </p:tavLst>
                                    </p:anim>
                                    <p:anim calcmode="lin" valueType="num">
                                      <p:cBhvr>
                                        <p:cTn id="27" dur="1000" fill="hold"/>
                                        <p:tgtEl>
                                          <p:spTgt spid="43"/>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1000"/>
                                        <p:tgtEl>
                                          <p:spTgt spid="40"/>
                                        </p:tgtEl>
                                      </p:cBhvr>
                                    </p:animEffect>
                                    <p:anim calcmode="lin" valueType="num">
                                      <p:cBhvr>
                                        <p:cTn id="32" dur="1000" fill="hold"/>
                                        <p:tgtEl>
                                          <p:spTgt spid="40"/>
                                        </p:tgtEl>
                                        <p:attrNameLst>
                                          <p:attrName>ppt_x</p:attrName>
                                        </p:attrNameLst>
                                      </p:cBhvr>
                                      <p:tavLst>
                                        <p:tav tm="0">
                                          <p:val>
                                            <p:strVal val="#ppt_x"/>
                                          </p:val>
                                        </p:tav>
                                        <p:tav tm="100000">
                                          <p:val>
                                            <p:strVal val="#ppt_x"/>
                                          </p:val>
                                        </p:tav>
                                      </p:tavLst>
                                    </p:anim>
                                    <p:anim calcmode="lin" valueType="num">
                                      <p:cBhvr>
                                        <p:cTn id="33" dur="1000" fill="hold"/>
                                        <p:tgtEl>
                                          <p:spTgt spid="40"/>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42" presetClass="entr" presetSubtype="0" fill="hold" grpId="0" nodeType="afterEffect">
                                  <p:stCondLst>
                                    <p:cond delay="0"/>
                                  </p:stCondLst>
                                  <p:childTnLst>
                                    <p:set>
                                      <p:cBhvr>
                                        <p:cTn id="42" dur="1" fill="hold">
                                          <p:stCondLst>
                                            <p:cond delay="0"/>
                                          </p:stCondLst>
                                        </p:cTn>
                                        <p:tgtEl>
                                          <p:spTgt spid="22537"/>
                                        </p:tgtEl>
                                        <p:attrNameLst>
                                          <p:attrName>style.visibility</p:attrName>
                                        </p:attrNameLst>
                                      </p:cBhvr>
                                      <p:to>
                                        <p:strVal val="visible"/>
                                      </p:to>
                                    </p:set>
                                    <p:animEffect transition="in" filter="fade">
                                      <p:cBhvr>
                                        <p:cTn id="43" dur="1000"/>
                                        <p:tgtEl>
                                          <p:spTgt spid="22537"/>
                                        </p:tgtEl>
                                      </p:cBhvr>
                                    </p:animEffect>
                                    <p:anim calcmode="lin" valueType="num">
                                      <p:cBhvr>
                                        <p:cTn id="44" dur="1000" fill="hold"/>
                                        <p:tgtEl>
                                          <p:spTgt spid="22537"/>
                                        </p:tgtEl>
                                        <p:attrNameLst>
                                          <p:attrName>ppt_x</p:attrName>
                                        </p:attrNameLst>
                                      </p:cBhvr>
                                      <p:tavLst>
                                        <p:tav tm="0">
                                          <p:val>
                                            <p:strVal val="#ppt_x"/>
                                          </p:val>
                                        </p:tav>
                                        <p:tav tm="100000">
                                          <p:val>
                                            <p:strVal val="#ppt_x"/>
                                          </p:val>
                                        </p:tav>
                                      </p:tavLst>
                                    </p:anim>
                                    <p:anim calcmode="lin" valueType="num">
                                      <p:cBhvr>
                                        <p:cTn id="45" dur="1000" fill="hold"/>
                                        <p:tgtEl>
                                          <p:spTgt spid="22537"/>
                                        </p:tgtEl>
                                        <p:attrNameLst>
                                          <p:attrName>ppt_y</p:attrName>
                                        </p:attrNameLst>
                                      </p:cBhvr>
                                      <p:tavLst>
                                        <p:tav tm="0">
                                          <p:val>
                                            <p:strVal val="#ppt_y+.1"/>
                                          </p:val>
                                        </p:tav>
                                        <p:tav tm="100000">
                                          <p:val>
                                            <p:strVal val="#ppt_y"/>
                                          </p:val>
                                        </p:tav>
                                      </p:tavLst>
                                    </p:anim>
                                  </p:childTnLst>
                                </p:cTn>
                              </p:par>
                            </p:childTnLst>
                          </p:cTn>
                        </p:par>
                        <p:par>
                          <p:cTn id="46" fill="hold">
                            <p:stCondLst>
                              <p:cond delay="6500"/>
                            </p:stCondLst>
                            <p:childTnLst>
                              <p:par>
                                <p:cTn id="47" presetID="42" presetClass="entr" presetSubtype="0" fill="hold" grpId="0" nodeType="afterEffect">
                                  <p:stCondLst>
                                    <p:cond delay="0"/>
                                  </p:stCondLst>
                                  <p:childTnLst>
                                    <p:set>
                                      <p:cBhvr>
                                        <p:cTn id="48" dur="1" fill="hold">
                                          <p:stCondLst>
                                            <p:cond delay="0"/>
                                          </p:stCondLst>
                                        </p:cTn>
                                        <p:tgtEl>
                                          <p:spTgt spid="22546"/>
                                        </p:tgtEl>
                                        <p:attrNameLst>
                                          <p:attrName>style.visibility</p:attrName>
                                        </p:attrNameLst>
                                      </p:cBhvr>
                                      <p:to>
                                        <p:strVal val="visible"/>
                                      </p:to>
                                    </p:set>
                                    <p:animEffect transition="in" filter="fade">
                                      <p:cBhvr>
                                        <p:cTn id="49" dur="1000"/>
                                        <p:tgtEl>
                                          <p:spTgt spid="22546"/>
                                        </p:tgtEl>
                                      </p:cBhvr>
                                    </p:animEffect>
                                    <p:anim calcmode="lin" valueType="num">
                                      <p:cBhvr>
                                        <p:cTn id="50" dur="1000" fill="hold"/>
                                        <p:tgtEl>
                                          <p:spTgt spid="22546"/>
                                        </p:tgtEl>
                                        <p:attrNameLst>
                                          <p:attrName>ppt_x</p:attrName>
                                        </p:attrNameLst>
                                      </p:cBhvr>
                                      <p:tavLst>
                                        <p:tav tm="0">
                                          <p:val>
                                            <p:strVal val="#ppt_x"/>
                                          </p:val>
                                        </p:tav>
                                        <p:tav tm="100000">
                                          <p:val>
                                            <p:strVal val="#ppt_x"/>
                                          </p:val>
                                        </p:tav>
                                      </p:tavLst>
                                    </p:anim>
                                    <p:anim calcmode="lin" valueType="num">
                                      <p:cBhvr>
                                        <p:cTn id="51" dur="1000" fill="hold"/>
                                        <p:tgtEl>
                                          <p:spTgt spid="22546"/>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2" presetClass="entr" presetSubtype="0" fill="hold" grpId="0" nodeType="afterEffect">
                                  <p:stCondLst>
                                    <p:cond delay="0"/>
                                  </p:stCondLst>
                                  <p:childTnLst>
                                    <p:set>
                                      <p:cBhvr>
                                        <p:cTn id="54" dur="1" fill="hold">
                                          <p:stCondLst>
                                            <p:cond delay="0"/>
                                          </p:stCondLst>
                                        </p:cTn>
                                        <p:tgtEl>
                                          <p:spTgt spid="22543"/>
                                        </p:tgtEl>
                                        <p:attrNameLst>
                                          <p:attrName>style.visibility</p:attrName>
                                        </p:attrNameLst>
                                      </p:cBhvr>
                                      <p:to>
                                        <p:strVal val="visible"/>
                                      </p:to>
                                    </p:set>
                                    <p:animEffect transition="in" filter="fade">
                                      <p:cBhvr>
                                        <p:cTn id="55" dur="1000"/>
                                        <p:tgtEl>
                                          <p:spTgt spid="22543"/>
                                        </p:tgtEl>
                                      </p:cBhvr>
                                    </p:animEffect>
                                    <p:anim calcmode="lin" valueType="num">
                                      <p:cBhvr>
                                        <p:cTn id="56" dur="1000" fill="hold"/>
                                        <p:tgtEl>
                                          <p:spTgt spid="22543"/>
                                        </p:tgtEl>
                                        <p:attrNameLst>
                                          <p:attrName>ppt_x</p:attrName>
                                        </p:attrNameLst>
                                      </p:cBhvr>
                                      <p:tavLst>
                                        <p:tav tm="0">
                                          <p:val>
                                            <p:strVal val="#ppt_x"/>
                                          </p:val>
                                        </p:tav>
                                        <p:tav tm="100000">
                                          <p:val>
                                            <p:strVal val="#ppt_x"/>
                                          </p:val>
                                        </p:tav>
                                      </p:tavLst>
                                    </p:anim>
                                    <p:anim calcmode="lin" valueType="num">
                                      <p:cBhvr>
                                        <p:cTn id="57" dur="1000" fill="hold"/>
                                        <p:tgtEl>
                                          <p:spTgt spid="22543"/>
                                        </p:tgtEl>
                                        <p:attrNameLst>
                                          <p:attrName>ppt_y</p:attrName>
                                        </p:attrNameLst>
                                      </p:cBhvr>
                                      <p:tavLst>
                                        <p:tav tm="0">
                                          <p:val>
                                            <p:strVal val="#ppt_y+.1"/>
                                          </p:val>
                                        </p:tav>
                                        <p:tav tm="100000">
                                          <p:val>
                                            <p:strVal val="#ppt_y"/>
                                          </p:val>
                                        </p:tav>
                                      </p:tavLst>
                                    </p:anim>
                                  </p:childTnLst>
                                </p:cTn>
                              </p:par>
                            </p:childTnLst>
                          </p:cTn>
                        </p:par>
                        <p:par>
                          <p:cTn id="58" fill="hold">
                            <p:stCondLst>
                              <p:cond delay="8500"/>
                            </p:stCondLst>
                            <p:childTnLst>
                              <p:par>
                                <p:cTn id="59" presetID="42" presetClass="entr" presetSubtype="0" fill="hold" grpId="0" nodeType="afterEffect">
                                  <p:stCondLst>
                                    <p:cond delay="0"/>
                                  </p:stCondLst>
                                  <p:childTnLst>
                                    <p:set>
                                      <p:cBhvr>
                                        <p:cTn id="60" dur="1" fill="hold">
                                          <p:stCondLst>
                                            <p:cond delay="0"/>
                                          </p:stCondLst>
                                        </p:cTn>
                                        <p:tgtEl>
                                          <p:spTgt spid="22549"/>
                                        </p:tgtEl>
                                        <p:attrNameLst>
                                          <p:attrName>style.visibility</p:attrName>
                                        </p:attrNameLst>
                                      </p:cBhvr>
                                      <p:to>
                                        <p:strVal val="visible"/>
                                      </p:to>
                                    </p:set>
                                    <p:animEffect transition="in" filter="fade">
                                      <p:cBhvr>
                                        <p:cTn id="61" dur="1000"/>
                                        <p:tgtEl>
                                          <p:spTgt spid="22549"/>
                                        </p:tgtEl>
                                      </p:cBhvr>
                                    </p:animEffect>
                                    <p:anim calcmode="lin" valueType="num">
                                      <p:cBhvr>
                                        <p:cTn id="62" dur="1000" fill="hold"/>
                                        <p:tgtEl>
                                          <p:spTgt spid="22549"/>
                                        </p:tgtEl>
                                        <p:attrNameLst>
                                          <p:attrName>ppt_x</p:attrName>
                                        </p:attrNameLst>
                                      </p:cBhvr>
                                      <p:tavLst>
                                        <p:tav tm="0">
                                          <p:val>
                                            <p:strVal val="#ppt_x"/>
                                          </p:val>
                                        </p:tav>
                                        <p:tav tm="100000">
                                          <p:val>
                                            <p:strVal val="#ppt_x"/>
                                          </p:val>
                                        </p:tav>
                                      </p:tavLst>
                                    </p:anim>
                                    <p:anim calcmode="lin" valueType="num">
                                      <p:cBhvr>
                                        <p:cTn id="63" dur="1000" fill="hold"/>
                                        <p:tgtEl>
                                          <p:spTgt spid="22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22543" grpId="0"/>
      <p:bldP spid="22546" grpId="0"/>
      <p:bldP spid="225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Box 9">
            <a:extLst>
              <a:ext uri="{FF2B5EF4-FFF2-40B4-BE49-F238E27FC236}">
                <a16:creationId xmlns:a16="http://schemas.microsoft.com/office/drawing/2014/main" xmlns="" id="{7B17697D-7E59-43BC-91A8-D6F53A2AB3B4}"/>
              </a:ext>
            </a:extLst>
          </p:cNvPr>
          <p:cNvSpPr txBox="1">
            <a:spLocks noChangeArrowheads="1"/>
          </p:cNvSpPr>
          <p:nvPr/>
        </p:nvSpPr>
        <p:spPr bwMode="auto">
          <a:xfrm>
            <a:off x="7318985" y="3889595"/>
            <a:ext cx="3333751"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3733" smtClean="0">
                <a:solidFill>
                  <a:srgbClr val="000000"/>
                </a:solidFill>
                <a:latin typeface="+mn-lt"/>
                <a:ea typeface="+mn-ea"/>
                <a:cs typeface="+mn-ea"/>
                <a:sym typeface="+mn-lt"/>
              </a:rPr>
              <a:t>论文详情</a:t>
            </a:r>
            <a:endParaRPr lang="zh-CN" altLang="en-US" sz="3733" dirty="0">
              <a:solidFill>
                <a:srgbClr val="000000"/>
              </a:solidFill>
              <a:latin typeface="+mn-lt"/>
              <a:ea typeface="+mn-ea"/>
              <a:cs typeface="+mn-ea"/>
              <a:sym typeface="+mn-lt"/>
            </a:endParaRPr>
          </a:p>
        </p:txBody>
      </p:sp>
      <p:grpSp>
        <p:nvGrpSpPr>
          <p:cNvPr id="17413" name="组合 10">
            <a:extLst>
              <a:ext uri="{FF2B5EF4-FFF2-40B4-BE49-F238E27FC236}">
                <a16:creationId xmlns:a16="http://schemas.microsoft.com/office/drawing/2014/main" xmlns="" id="{97D718B1-809E-4C88-988F-56395F634A2B}"/>
              </a:ext>
            </a:extLst>
          </p:cNvPr>
          <p:cNvGrpSpPr>
            <a:grpSpLocks/>
          </p:cNvGrpSpPr>
          <p:nvPr/>
        </p:nvGrpSpPr>
        <p:grpSpPr bwMode="auto">
          <a:xfrm>
            <a:off x="6571936" y="2281767"/>
            <a:ext cx="857251" cy="670549"/>
            <a:chOff x="-8173" y="0"/>
            <a:chExt cx="642942" cy="503809"/>
          </a:xfrm>
        </p:grpSpPr>
        <p:pic>
          <p:nvPicPr>
            <p:cNvPr id="17432" name="图片 11" descr="未标题-1.png">
              <a:extLst>
                <a:ext uri="{FF2B5EF4-FFF2-40B4-BE49-F238E27FC236}">
                  <a16:creationId xmlns:a16="http://schemas.microsoft.com/office/drawing/2014/main" xmlns="" id="{6BBF83C9-7589-49DF-8DEF-BB092671C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3" name="TextBox 12">
              <a:extLst>
                <a:ext uri="{FF2B5EF4-FFF2-40B4-BE49-F238E27FC236}">
                  <a16:creationId xmlns:a16="http://schemas.microsoft.com/office/drawing/2014/main" xmlns="" id="{D8943264-098A-4992-B3EC-EA30BCD8ED9B}"/>
                </a:ext>
              </a:extLst>
            </p:cNvPr>
            <p:cNvSpPr txBox="1">
              <a:spLocks noChangeArrowheads="1"/>
            </p:cNvSpPr>
            <p:nvPr/>
          </p:nvSpPr>
          <p:spPr bwMode="auto">
            <a:xfrm>
              <a:off x="-8173" y="0"/>
              <a:ext cx="642942" cy="50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3733" dirty="0">
                  <a:solidFill>
                    <a:srgbClr val="FFFFFF"/>
                  </a:solidFill>
                  <a:latin typeface="+mn-lt"/>
                  <a:ea typeface="+mn-ea"/>
                  <a:cs typeface="+mn-ea"/>
                  <a:sym typeface="+mn-lt"/>
                </a:rPr>
                <a:t>壹</a:t>
              </a:r>
            </a:p>
          </p:txBody>
        </p:sp>
      </p:grpSp>
      <p:grpSp>
        <p:nvGrpSpPr>
          <p:cNvPr id="17414" name="组合 13">
            <a:extLst>
              <a:ext uri="{FF2B5EF4-FFF2-40B4-BE49-F238E27FC236}">
                <a16:creationId xmlns:a16="http://schemas.microsoft.com/office/drawing/2014/main" xmlns="" id="{89AB4375-48A5-46DD-8828-A624E825E19B}"/>
              </a:ext>
            </a:extLst>
          </p:cNvPr>
          <p:cNvGrpSpPr>
            <a:grpSpLocks/>
          </p:cNvGrpSpPr>
          <p:nvPr/>
        </p:nvGrpSpPr>
        <p:grpSpPr bwMode="auto">
          <a:xfrm>
            <a:off x="6584640" y="3084328"/>
            <a:ext cx="856444" cy="671271"/>
            <a:chOff x="-62205" y="0"/>
            <a:chExt cx="642942" cy="503809"/>
          </a:xfrm>
        </p:grpSpPr>
        <p:pic>
          <p:nvPicPr>
            <p:cNvPr id="17430" name="图片 14" descr="未标题-1.png">
              <a:extLst>
                <a:ext uri="{FF2B5EF4-FFF2-40B4-BE49-F238E27FC236}">
                  <a16:creationId xmlns:a16="http://schemas.microsoft.com/office/drawing/2014/main" xmlns="" id="{5856BED4-9D3A-4D5D-A276-C86163064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1" name="TextBox 15">
              <a:extLst>
                <a:ext uri="{FF2B5EF4-FFF2-40B4-BE49-F238E27FC236}">
                  <a16:creationId xmlns:a16="http://schemas.microsoft.com/office/drawing/2014/main" xmlns="" id="{A1DC0B87-997D-4BF5-8116-0053EC8D2527}"/>
                </a:ext>
              </a:extLst>
            </p:cNvPr>
            <p:cNvSpPr txBox="1">
              <a:spLocks noChangeArrowheads="1"/>
            </p:cNvSpPr>
            <p:nvPr/>
          </p:nvSpPr>
          <p:spPr bwMode="auto">
            <a:xfrm>
              <a:off x="-62205" y="2824"/>
              <a:ext cx="642942" cy="50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3733" dirty="0">
                  <a:solidFill>
                    <a:srgbClr val="FFFFFF"/>
                  </a:solidFill>
                  <a:latin typeface="+mn-lt"/>
                  <a:ea typeface="+mn-ea"/>
                  <a:cs typeface="+mn-ea"/>
                  <a:sym typeface="+mn-lt"/>
                </a:rPr>
                <a:t>贰</a:t>
              </a:r>
            </a:p>
          </p:txBody>
        </p:sp>
      </p:grpSp>
      <p:grpSp>
        <p:nvGrpSpPr>
          <p:cNvPr id="17415" name="组合 16">
            <a:extLst>
              <a:ext uri="{FF2B5EF4-FFF2-40B4-BE49-F238E27FC236}">
                <a16:creationId xmlns:a16="http://schemas.microsoft.com/office/drawing/2014/main" xmlns="" id="{3AD8CF4F-0DE0-48F0-B92C-09ECB8BDCFF2}"/>
              </a:ext>
            </a:extLst>
          </p:cNvPr>
          <p:cNvGrpSpPr>
            <a:grpSpLocks/>
          </p:cNvGrpSpPr>
          <p:nvPr/>
        </p:nvGrpSpPr>
        <p:grpSpPr bwMode="auto">
          <a:xfrm>
            <a:off x="6578849" y="3887611"/>
            <a:ext cx="856444" cy="689641"/>
            <a:chOff x="-66552" y="6640"/>
            <a:chExt cx="642942" cy="516914"/>
          </a:xfrm>
        </p:grpSpPr>
        <p:pic>
          <p:nvPicPr>
            <p:cNvPr id="17428" name="图片 17" descr="未标题-1.png">
              <a:extLst>
                <a:ext uri="{FF2B5EF4-FFF2-40B4-BE49-F238E27FC236}">
                  <a16:creationId xmlns:a16="http://schemas.microsoft.com/office/drawing/2014/main" xmlns="" id="{45354977-CA04-434E-9293-31C736CCC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45"/>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9" name="TextBox 18">
              <a:extLst>
                <a:ext uri="{FF2B5EF4-FFF2-40B4-BE49-F238E27FC236}">
                  <a16:creationId xmlns:a16="http://schemas.microsoft.com/office/drawing/2014/main" xmlns="" id="{528687AB-8AC9-48C4-B52E-B9B68618A1CF}"/>
                </a:ext>
              </a:extLst>
            </p:cNvPr>
            <p:cNvSpPr txBox="1">
              <a:spLocks noChangeArrowheads="1"/>
            </p:cNvSpPr>
            <p:nvPr/>
          </p:nvSpPr>
          <p:spPr bwMode="auto">
            <a:xfrm>
              <a:off x="-66552" y="6640"/>
              <a:ext cx="642942" cy="49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3733" dirty="0">
                  <a:solidFill>
                    <a:srgbClr val="FFFFFF"/>
                  </a:solidFill>
                  <a:latin typeface="+mn-lt"/>
                  <a:ea typeface="+mn-ea"/>
                  <a:cs typeface="+mn-ea"/>
                  <a:sym typeface="+mn-lt"/>
                </a:rPr>
                <a:t>叁</a:t>
              </a:r>
            </a:p>
          </p:txBody>
        </p:sp>
      </p:grpSp>
      <p:sp>
        <p:nvSpPr>
          <p:cNvPr id="17419" name="TextBox 22">
            <a:extLst>
              <a:ext uri="{FF2B5EF4-FFF2-40B4-BE49-F238E27FC236}">
                <a16:creationId xmlns:a16="http://schemas.microsoft.com/office/drawing/2014/main" xmlns="" id="{73425841-D7E6-4BF1-9544-8229E2CF7292}"/>
              </a:ext>
            </a:extLst>
          </p:cNvPr>
          <p:cNvSpPr txBox="1">
            <a:spLocks noChangeArrowheads="1"/>
          </p:cNvSpPr>
          <p:nvPr/>
        </p:nvSpPr>
        <p:spPr bwMode="auto">
          <a:xfrm>
            <a:off x="7429187" y="4709265"/>
            <a:ext cx="4019474" cy="124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3733" dirty="0" smtClean="0">
                <a:solidFill>
                  <a:srgbClr val="000000"/>
                </a:solidFill>
                <a:latin typeface="+mn-lt"/>
                <a:ea typeface="+mn-ea"/>
                <a:cs typeface="+mn-ea"/>
                <a:sym typeface="+mn-lt"/>
              </a:rPr>
              <a:t>论文总结</a:t>
            </a:r>
            <a:endParaRPr lang="zh-CN" altLang="en-US" sz="3733" dirty="0">
              <a:solidFill>
                <a:srgbClr val="000000"/>
              </a:solidFill>
              <a:latin typeface="+mn-lt"/>
              <a:ea typeface="+mn-ea"/>
              <a:cs typeface="+mn-ea"/>
              <a:sym typeface="+mn-lt"/>
            </a:endParaRPr>
          </a:p>
          <a:p>
            <a:pPr defTabSz="1219170" fontAlgn="base">
              <a:spcBef>
                <a:spcPct val="0"/>
              </a:spcBef>
              <a:spcAft>
                <a:spcPct val="0"/>
              </a:spcAft>
              <a:buNone/>
            </a:pPr>
            <a:endParaRPr lang="zh-CN" altLang="en-US" sz="3733" dirty="0">
              <a:solidFill>
                <a:srgbClr val="000000"/>
              </a:solidFill>
              <a:latin typeface="+mn-lt"/>
              <a:ea typeface="+mn-ea"/>
              <a:cs typeface="+mn-ea"/>
              <a:sym typeface="+mn-lt"/>
            </a:endParaRPr>
          </a:p>
        </p:txBody>
      </p:sp>
      <p:grpSp>
        <p:nvGrpSpPr>
          <p:cNvPr id="17420" name="组合 23">
            <a:extLst>
              <a:ext uri="{FF2B5EF4-FFF2-40B4-BE49-F238E27FC236}">
                <a16:creationId xmlns:a16="http://schemas.microsoft.com/office/drawing/2014/main" xmlns="" id="{AA6A67DB-D1A8-4B50-9A01-C3747F163020}"/>
              </a:ext>
            </a:extLst>
          </p:cNvPr>
          <p:cNvGrpSpPr>
            <a:grpSpLocks/>
          </p:cNvGrpSpPr>
          <p:nvPr/>
        </p:nvGrpSpPr>
        <p:grpSpPr bwMode="auto">
          <a:xfrm>
            <a:off x="6543980" y="4709265"/>
            <a:ext cx="857249" cy="694903"/>
            <a:chOff x="-33265" y="0"/>
            <a:chExt cx="642942" cy="521634"/>
          </a:xfrm>
        </p:grpSpPr>
        <p:pic>
          <p:nvPicPr>
            <p:cNvPr id="17426" name="图片 24" descr="未标题-1.png">
              <a:extLst>
                <a:ext uri="{FF2B5EF4-FFF2-40B4-BE49-F238E27FC236}">
                  <a16:creationId xmlns:a16="http://schemas.microsoft.com/office/drawing/2014/main" xmlns="" id="{F6A9CA51-1AE3-4E5E-9F64-C32AED47B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7" name="TextBox 25">
              <a:extLst>
                <a:ext uri="{FF2B5EF4-FFF2-40B4-BE49-F238E27FC236}">
                  <a16:creationId xmlns:a16="http://schemas.microsoft.com/office/drawing/2014/main" xmlns="" id="{8E69EBC8-F88D-452C-A126-D1EFF18AB549}"/>
                </a:ext>
              </a:extLst>
            </p:cNvPr>
            <p:cNvSpPr txBox="1">
              <a:spLocks noChangeArrowheads="1"/>
            </p:cNvSpPr>
            <p:nvPr/>
          </p:nvSpPr>
          <p:spPr bwMode="auto">
            <a:xfrm>
              <a:off x="-33265" y="21106"/>
              <a:ext cx="642942" cy="50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3733" dirty="0">
                  <a:solidFill>
                    <a:srgbClr val="FFFFFF"/>
                  </a:solidFill>
                  <a:latin typeface="+mn-lt"/>
                  <a:ea typeface="+mn-ea"/>
                  <a:cs typeface="+mn-ea"/>
                  <a:sym typeface="+mn-lt"/>
                </a:rPr>
                <a:t>肆</a:t>
              </a:r>
            </a:p>
          </p:txBody>
        </p:sp>
      </p:grpSp>
      <p:pic>
        <p:nvPicPr>
          <p:cNvPr id="17422" name="Picture 2">
            <a:extLst>
              <a:ext uri="{FF2B5EF4-FFF2-40B4-BE49-F238E27FC236}">
                <a16:creationId xmlns:a16="http://schemas.microsoft.com/office/drawing/2014/main" xmlns="" id="{E43E42AA-D153-4315-9551-086083D86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2" y="2252133"/>
            <a:ext cx="3194049" cy="2980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3" name="Picture 3">
            <a:extLst>
              <a:ext uri="{FF2B5EF4-FFF2-40B4-BE49-F238E27FC236}">
                <a16:creationId xmlns:a16="http://schemas.microsoft.com/office/drawing/2014/main" xmlns="" id="{BED419C4-DC35-46B2-AB72-AA00608AB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300" y="2855384"/>
            <a:ext cx="1092200" cy="217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4" name="Picture 4">
            <a:extLst>
              <a:ext uri="{FF2B5EF4-FFF2-40B4-BE49-F238E27FC236}">
                <a16:creationId xmlns:a16="http://schemas.microsoft.com/office/drawing/2014/main" xmlns="" id="{902AD11A-E9CC-4780-A8D2-B1B93C75E9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1" y="4588934"/>
            <a:ext cx="2631017" cy="93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5" name="TextBox 6">
            <a:extLst>
              <a:ext uri="{FF2B5EF4-FFF2-40B4-BE49-F238E27FC236}">
                <a16:creationId xmlns:a16="http://schemas.microsoft.com/office/drawing/2014/main" xmlns="" id="{1FE37275-C9B3-4C93-BE9C-6FAE0BFF3E6F}"/>
              </a:ext>
            </a:extLst>
          </p:cNvPr>
          <p:cNvSpPr txBox="1">
            <a:spLocks noChangeArrowheads="1"/>
          </p:cNvSpPr>
          <p:nvPr/>
        </p:nvSpPr>
        <p:spPr bwMode="auto">
          <a:xfrm>
            <a:off x="2702985" y="1989667"/>
            <a:ext cx="185631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9600" dirty="0">
                <a:solidFill>
                  <a:srgbClr val="FFFFFF"/>
                </a:solidFill>
                <a:latin typeface="+mn-lt"/>
                <a:ea typeface="+mn-ea"/>
                <a:cs typeface="+mn-ea"/>
                <a:sym typeface="+mn-lt"/>
              </a:rPr>
              <a:t>目</a:t>
            </a:r>
            <a:endParaRPr lang="en-US" altLang="zh-CN" sz="9600" dirty="0">
              <a:solidFill>
                <a:srgbClr val="FFFFFF"/>
              </a:solidFill>
              <a:latin typeface="+mn-lt"/>
              <a:ea typeface="+mn-ea"/>
              <a:cs typeface="+mn-ea"/>
              <a:sym typeface="+mn-lt"/>
            </a:endParaRPr>
          </a:p>
          <a:p>
            <a:pPr defTabSz="1219170" fontAlgn="base">
              <a:spcBef>
                <a:spcPct val="0"/>
              </a:spcBef>
              <a:spcAft>
                <a:spcPct val="0"/>
              </a:spcAft>
              <a:buNone/>
            </a:pPr>
            <a:r>
              <a:rPr lang="zh-CN" altLang="en-US" sz="9600" dirty="0">
                <a:solidFill>
                  <a:srgbClr val="FFFFFF"/>
                </a:solidFill>
                <a:latin typeface="+mn-lt"/>
                <a:ea typeface="+mn-ea"/>
                <a:cs typeface="+mn-ea"/>
                <a:sym typeface="+mn-lt"/>
              </a:rPr>
              <a:t>录</a:t>
            </a:r>
          </a:p>
        </p:txBody>
      </p:sp>
      <p:sp>
        <p:nvSpPr>
          <p:cNvPr id="26" name="TextBox 8">
            <a:extLst>
              <a:ext uri="{FF2B5EF4-FFF2-40B4-BE49-F238E27FC236}">
                <a16:creationId xmlns:a16="http://schemas.microsoft.com/office/drawing/2014/main" xmlns="" id="{257F90EB-8C73-4874-8379-83047298AF3D}"/>
              </a:ext>
            </a:extLst>
          </p:cNvPr>
          <p:cNvSpPr txBox="1">
            <a:spLocks noChangeArrowheads="1"/>
          </p:cNvSpPr>
          <p:nvPr/>
        </p:nvSpPr>
        <p:spPr bwMode="auto">
          <a:xfrm>
            <a:off x="7377225" y="2315598"/>
            <a:ext cx="420206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3733" dirty="0" smtClean="0">
                <a:solidFill>
                  <a:srgbClr val="000000"/>
                </a:solidFill>
                <a:latin typeface="+mn-lt"/>
                <a:ea typeface="+mn-ea"/>
                <a:cs typeface="+mn-ea"/>
                <a:sym typeface="+mn-lt"/>
              </a:rPr>
              <a:t>论文</a:t>
            </a:r>
            <a:r>
              <a:rPr lang="zh-CN" altLang="en-US" sz="3733" dirty="0">
                <a:solidFill>
                  <a:srgbClr val="000000"/>
                </a:solidFill>
                <a:latin typeface="+mn-lt"/>
                <a:ea typeface="+mn-ea"/>
                <a:cs typeface="+mn-ea"/>
                <a:sym typeface="+mn-lt"/>
              </a:rPr>
              <a:t>简述</a:t>
            </a:r>
          </a:p>
        </p:txBody>
      </p:sp>
      <p:sp>
        <p:nvSpPr>
          <p:cNvPr id="28" name="TextBox 8">
            <a:extLst>
              <a:ext uri="{FF2B5EF4-FFF2-40B4-BE49-F238E27FC236}">
                <a16:creationId xmlns:a16="http://schemas.microsoft.com/office/drawing/2014/main" xmlns="" id="{257F90EB-8C73-4874-8379-83047298AF3D}"/>
              </a:ext>
            </a:extLst>
          </p:cNvPr>
          <p:cNvSpPr txBox="1">
            <a:spLocks noChangeArrowheads="1"/>
          </p:cNvSpPr>
          <p:nvPr/>
        </p:nvSpPr>
        <p:spPr bwMode="auto">
          <a:xfrm>
            <a:off x="7348431" y="3179768"/>
            <a:ext cx="3333751"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3733" dirty="0" smtClean="0">
                <a:solidFill>
                  <a:srgbClr val="000000"/>
                </a:solidFill>
                <a:latin typeface="+mn-lt"/>
                <a:ea typeface="+mn-ea"/>
                <a:cs typeface="+mn-ea"/>
                <a:sym typeface="+mn-lt"/>
              </a:rPr>
              <a:t>预备知识</a:t>
            </a:r>
            <a:endParaRPr lang="zh-CN" altLang="en-US" sz="3733" dirty="0">
              <a:solidFill>
                <a:srgbClr val="000000"/>
              </a:solidFill>
              <a:latin typeface="+mn-lt"/>
              <a:ea typeface="+mn-ea"/>
              <a:cs typeface="+mn-ea"/>
              <a:sym typeface="+mn-lt"/>
            </a:endParaRPr>
          </a:p>
        </p:txBody>
      </p:sp>
    </p:spTree>
    <p:extLst>
      <p:ext uri="{BB962C8B-B14F-4D97-AF65-F5344CB8AC3E}">
        <p14:creationId xmlns:p14="http://schemas.microsoft.com/office/powerpoint/2010/main" val="123172552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422"/>
                                        </p:tgtEl>
                                        <p:attrNameLst>
                                          <p:attrName>style.visibility</p:attrName>
                                        </p:attrNameLst>
                                      </p:cBhvr>
                                      <p:to>
                                        <p:strVal val="visible"/>
                                      </p:to>
                                    </p:set>
                                    <p:anim calcmode="lin" valueType="num">
                                      <p:cBhvr>
                                        <p:cTn id="7" dur="500" fill="hold"/>
                                        <p:tgtEl>
                                          <p:spTgt spid="17422"/>
                                        </p:tgtEl>
                                        <p:attrNameLst>
                                          <p:attrName>ppt_w</p:attrName>
                                        </p:attrNameLst>
                                      </p:cBhvr>
                                      <p:tavLst>
                                        <p:tav tm="0">
                                          <p:val>
                                            <p:fltVal val="0"/>
                                          </p:val>
                                        </p:tav>
                                        <p:tav tm="100000">
                                          <p:val>
                                            <p:strVal val="#ppt_w"/>
                                          </p:val>
                                        </p:tav>
                                      </p:tavLst>
                                    </p:anim>
                                    <p:anim calcmode="lin" valueType="num">
                                      <p:cBhvr>
                                        <p:cTn id="8" dur="500" fill="hold"/>
                                        <p:tgtEl>
                                          <p:spTgt spid="17422"/>
                                        </p:tgtEl>
                                        <p:attrNameLst>
                                          <p:attrName>ppt_h</p:attrName>
                                        </p:attrNameLst>
                                      </p:cBhvr>
                                      <p:tavLst>
                                        <p:tav tm="0">
                                          <p:val>
                                            <p:fltVal val="0"/>
                                          </p:val>
                                        </p:tav>
                                        <p:tav tm="100000">
                                          <p:val>
                                            <p:strVal val="#ppt_h"/>
                                          </p:val>
                                        </p:tav>
                                      </p:tavLst>
                                    </p:anim>
                                    <p:animEffect transition="in" filter="fade">
                                      <p:cBhvr>
                                        <p:cTn id="9" dur="500"/>
                                        <p:tgtEl>
                                          <p:spTgt spid="174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425"/>
                                        </p:tgtEl>
                                        <p:attrNameLst>
                                          <p:attrName>style.visibility</p:attrName>
                                        </p:attrNameLst>
                                      </p:cBhvr>
                                      <p:to>
                                        <p:strVal val="visible"/>
                                      </p:to>
                                    </p:set>
                                    <p:anim calcmode="lin" valueType="num">
                                      <p:cBhvr>
                                        <p:cTn id="12" dur="500" fill="hold"/>
                                        <p:tgtEl>
                                          <p:spTgt spid="17425"/>
                                        </p:tgtEl>
                                        <p:attrNameLst>
                                          <p:attrName>ppt_w</p:attrName>
                                        </p:attrNameLst>
                                      </p:cBhvr>
                                      <p:tavLst>
                                        <p:tav tm="0">
                                          <p:val>
                                            <p:fltVal val="0"/>
                                          </p:val>
                                        </p:tav>
                                        <p:tav tm="100000">
                                          <p:val>
                                            <p:strVal val="#ppt_w"/>
                                          </p:val>
                                        </p:tav>
                                      </p:tavLst>
                                    </p:anim>
                                    <p:anim calcmode="lin" valueType="num">
                                      <p:cBhvr>
                                        <p:cTn id="13" dur="500" fill="hold"/>
                                        <p:tgtEl>
                                          <p:spTgt spid="17425"/>
                                        </p:tgtEl>
                                        <p:attrNameLst>
                                          <p:attrName>ppt_h</p:attrName>
                                        </p:attrNameLst>
                                      </p:cBhvr>
                                      <p:tavLst>
                                        <p:tav tm="0">
                                          <p:val>
                                            <p:fltVal val="0"/>
                                          </p:val>
                                        </p:tav>
                                        <p:tav tm="100000">
                                          <p:val>
                                            <p:strVal val="#ppt_h"/>
                                          </p:val>
                                        </p:tav>
                                      </p:tavLst>
                                    </p:anim>
                                    <p:animEffect transition="in" filter="fade">
                                      <p:cBhvr>
                                        <p:cTn id="14" dur="500"/>
                                        <p:tgtEl>
                                          <p:spTgt spid="17425"/>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17424"/>
                                        </p:tgtEl>
                                        <p:attrNameLst>
                                          <p:attrName>style.visibility</p:attrName>
                                        </p:attrNameLst>
                                      </p:cBhvr>
                                      <p:to>
                                        <p:strVal val="visible"/>
                                      </p:to>
                                    </p:set>
                                    <p:animEffect transition="in" filter="wipe(down)">
                                      <p:cBhvr>
                                        <p:cTn id="18" dur="500"/>
                                        <p:tgtEl>
                                          <p:spTgt spid="17424"/>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17423"/>
                                        </p:tgtEl>
                                        <p:attrNameLst>
                                          <p:attrName>style.visibility</p:attrName>
                                        </p:attrNameLst>
                                      </p:cBhvr>
                                      <p:to>
                                        <p:strVal val="visible"/>
                                      </p:to>
                                    </p:set>
                                    <p:animEffect transition="in" filter="wipe(down)">
                                      <p:cBhvr>
                                        <p:cTn id="22" dur="500"/>
                                        <p:tgtEl>
                                          <p:spTgt spid="17423"/>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7412"/>
                                        </p:tgtEl>
                                        <p:attrNameLst>
                                          <p:attrName>style.visibility</p:attrName>
                                        </p:attrNameLst>
                                      </p:cBhvr>
                                      <p:to>
                                        <p:strVal val="visible"/>
                                      </p:to>
                                    </p:set>
                                    <p:animEffect transition="in" filter="fade">
                                      <p:cBhvr>
                                        <p:cTn id="25" dur="1000"/>
                                        <p:tgtEl>
                                          <p:spTgt spid="17412"/>
                                        </p:tgtEl>
                                      </p:cBhvr>
                                    </p:animEffect>
                                    <p:anim calcmode="lin" valueType="num">
                                      <p:cBhvr>
                                        <p:cTn id="26" dur="1000" fill="hold"/>
                                        <p:tgtEl>
                                          <p:spTgt spid="17412"/>
                                        </p:tgtEl>
                                        <p:attrNameLst>
                                          <p:attrName>ppt_x</p:attrName>
                                        </p:attrNameLst>
                                      </p:cBhvr>
                                      <p:tavLst>
                                        <p:tav tm="0">
                                          <p:val>
                                            <p:strVal val="#ppt_x"/>
                                          </p:val>
                                        </p:tav>
                                        <p:tav tm="100000">
                                          <p:val>
                                            <p:strVal val="#ppt_x"/>
                                          </p:val>
                                        </p:tav>
                                      </p:tavLst>
                                    </p:anim>
                                    <p:anim calcmode="lin" valueType="num">
                                      <p:cBhvr>
                                        <p:cTn id="27" dur="1000" fill="hold"/>
                                        <p:tgtEl>
                                          <p:spTgt spid="174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7413"/>
                                        </p:tgtEl>
                                        <p:attrNameLst>
                                          <p:attrName>style.visibility</p:attrName>
                                        </p:attrNameLst>
                                      </p:cBhvr>
                                      <p:to>
                                        <p:strVal val="visible"/>
                                      </p:to>
                                    </p:set>
                                    <p:animEffect transition="in" filter="fade">
                                      <p:cBhvr>
                                        <p:cTn id="30" dur="1000"/>
                                        <p:tgtEl>
                                          <p:spTgt spid="17413"/>
                                        </p:tgtEl>
                                      </p:cBhvr>
                                    </p:animEffect>
                                    <p:anim calcmode="lin" valueType="num">
                                      <p:cBhvr>
                                        <p:cTn id="31" dur="1000" fill="hold"/>
                                        <p:tgtEl>
                                          <p:spTgt spid="17413"/>
                                        </p:tgtEl>
                                        <p:attrNameLst>
                                          <p:attrName>ppt_x</p:attrName>
                                        </p:attrNameLst>
                                      </p:cBhvr>
                                      <p:tavLst>
                                        <p:tav tm="0">
                                          <p:val>
                                            <p:strVal val="#ppt_x"/>
                                          </p:val>
                                        </p:tav>
                                        <p:tav tm="100000">
                                          <p:val>
                                            <p:strVal val="#ppt_x"/>
                                          </p:val>
                                        </p:tav>
                                      </p:tavLst>
                                    </p:anim>
                                    <p:anim calcmode="lin" valueType="num">
                                      <p:cBhvr>
                                        <p:cTn id="32" dur="1000" fill="hold"/>
                                        <p:tgtEl>
                                          <p:spTgt spid="17413"/>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7414"/>
                                        </p:tgtEl>
                                        <p:attrNameLst>
                                          <p:attrName>style.visibility</p:attrName>
                                        </p:attrNameLst>
                                      </p:cBhvr>
                                      <p:to>
                                        <p:strVal val="visible"/>
                                      </p:to>
                                    </p:set>
                                    <p:animEffect transition="in" filter="fade">
                                      <p:cBhvr>
                                        <p:cTn id="35" dur="1000"/>
                                        <p:tgtEl>
                                          <p:spTgt spid="17414"/>
                                        </p:tgtEl>
                                      </p:cBhvr>
                                    </p:animEffect>
                                    <p:anim calcmode="lin" valueType="num">
                                      <p:cBhvr>
                                        <p:cTn id="36" dur="1000" fill="hold"/>
                                        <p:tgtEl>
                                          <p:spTgt spid="17414"/>
                                        </p:tgtEl>
                                        <p:attrNameLst>
                                          <p:attrName>ppt_x</p:attrName>
                                        </p:attrNameLst>
                                      </p:cBhvr>
                                      <p:tavLst>
                                        <p:tav tm="0">
                                          <p:val>
                                            <p:strVal val="#ppt_x"/>
                                          </p:val>
                                        </p:tav>
                                        <p:tav tm="100000">
                                          <p:val>
                                            <p:strVal val="#ppt_x"/>
                                          </p:val>
                                        </p:tav>
                                      </p:tavLst>
                                    </p:anim>
                                    <p:anim calcmode="lin" valueType="num">
                                      <p:cBhvr>
                                        <p:cTn id="37" dur="1000" fill="hold"/>
                                        <p:tgtEl>
                                          <p:spTgt spid="17414"/>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7415"/>
                                        </p:tgtEl>
                                        <p:attrNameLst>
                                          <p:attrName>style.visibility</p:attrName>
                                        </p:attrNameLst>
                                      </p:cBhvr>
                                      <p:to>
                                        <p:strVal val="visible"/>
                                      </p:to>
                                    </p:set>
                                    <p:animEffect transition="in" filter="fade">
                                      <p:cBhvr>
                                        <p:cTn id="40" dur="1000"/>
                                        <p:tgtEl>
                                          <p:spTgt spid="17415"/>
                                        </p:tgtEl>
                                      </p:cBhvr>
                                    </p:animEffect>
                                    <p:anim calcmode="lin" valueType="num">
                                      <p:cBhvr>
                                        <p:cTn id="41" dur="1000" fill="hold"/>
                                        <p:tgtEl>
                                          <p:spTgt spid="17415"/>
                                        </p:tgtEl>
                                        <p:attrNameLst>
                                          <p:attrName>ppt_x</p:attrName>
                                        </p:attrNameLst>
                                      </p:cBhvr>
                                      <p:tavLst>
                                        <p:tav tm="0">
                                          <p:val>
                                            <p:strVal val="#ppt_x"/>
                                          </p:val>
                                        </p:tav>
                                        <p:tav tm="100000">
                                          <p:val>
                                            <p:strVal val="#ppt_x"/>
                                          </p:val>
                                        </p:tav>
                                      </p:tavLst>
                                    </p:anim>
                                    <p:anim calcmode="lin" valueType="num">
                                      <p:cBhvr>
                                        <p:cTn id="42" dur="1000" fill="hold"/>
                                        <p:tgtEl>
                                          <p:spTgt spid="174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7419"/>
                                        </p:tgtEl>
                                        <p:attrNameLst>
                                          <p:attrName>style.visibility</p:attrName>
                                        </p:attrNameLst>
                                      </p:cBhvr>
                                      <p:to>
                                        <p:strVal val="visible"/>
                                      </p:to>
                                    </p:set>
                                    <p:animEffect transition="in" filter="fade">
                                      <p:cBhvr>
                                        <p:cTn id="45" dur="1000"/>
                                        <p:tgtEl>
                                          <p:spTgt spid="17419"/>
                                        </p:tgtEl>
                                      </p:cBhvr>
                                    </p:animEffect>
                                    <p:anim calcmode="lin" valueType="num">
                                      <p:cBhvr>
                                        <p:cTn id="46" dur="1000" fill="hold"/>
                                        <p:tgtEl>
                                          <p:spTgt spid="17419"/>
                                        </p:tgtEl>
                                        <p:attrNameLst>
                                          <p:attrName>ppt_x</p:attrName>
                                        </p:attrNameLst>
                                      </p:cBhvr>
                                      <p:tavLst>
                                        <p:tav tm="0">
                                          <p:val>
                                            <p:strVal val="#ppt_x"/>
                                          </p:val>
                                        </p:tav>
                                        <p:tav tm="100000">
                                          <p:val>
                                            <p:strVal val="#ppt_x"/>
                                          </p:val>
                                        </p:tav>
                                      </p:tavLst>
                                    </p:anim>
                                    <p:anim calcmode="lin" valueType="num">
                                      <p:cBhvr>
                                        <p:cTn id="47" dur="1000" fill="hold"/>
                                        <p:tgtEl>
                                          <p:spTgt spid="1741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7420"/>
                                        </p:tgtEl>
                                        <p:attrNameLst>
                                          <p:attrName>style.visibility</p:attrName>
                                        </p:attrNameLst>
                                      </p:cBhvr>
                                      <p:to>
                                        <p:strVal val="visible"/>
                                      </p:to>
                                    </p:set>
                                    <p:animEffect transition="in" filter="fade">
                                      <p:cBhvr>
                                        <p:cTn id="50" dur="1000"/>
                                        <p:tgtEl>
                                          <p:spTgt spid="17420"/>
                                        </p:tgtEl>
                                      </p:cBhvr>
                                    </p:animEffect>
                                    <p:anim calcmode="lin" valueType="num">
                                      <p:cBhvr>
                                        <p:cTn id="51" dur="1000" fill="hold"/>
                                        <p:tgtEl>
                                          <p:spTgt spid="17420"/>
                                        </p:tgtEl>
                                        <p:attrNameLst>
                                          <p:attrName>ppt_x</p:attrName>
                                        </p:attrNameLst>
                                      </p:cBhvr>
                                      <p:tavLst>
                                        <p:tav tm="0">
                                          <p:val>
                                            <p:strVal val="#ppt_x"/>
                                          </p:val>
                                        </p:tav>
                                        <p:tav tm="100000">
                                          <p:val>
                                            <p:strVal val="#ppt_x"/>
                                          </p:val>
                                        </p:tav>
                                      </p:tavLst>
                                    </p:anim>
                                    <p:anim calcmode="lin" valueType="num">
                                      <p:cBhvr>
                                        <p:cTn id="52" dur="1000" fill="hold"/>
                                        <p:tgtEl>
                                          <p:spTgt spid="174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9" grpId="0"/>
      <p:bldP spid="174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693325" y="-285752"/>
            <a:ext cx="5397370" cy="1866901"/>
            <a:chOff x="0" y="0"/>
            <a:chExt cx="4048056"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76222" y="486634"/>
              <a:ext cx="3071834"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i="1" dirty="0"/>
                <a:t>introduction</a:t>
              </a: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1268963" y="998376"/>
            <a:ext cx="9899780" cy="4401205"/>
          </a:xfrm>
          <a:prstGeom prst="rect">
            <a:avLst/>
          </a:prstGeom>
        </p:spPr>
        <p:txBody>
          <a:bodyPr wrap="square">
            <a:spAutoFit/>
          </a:bodyPr>
          <a:lstStyle/>
          <a:p>
            <a:r>
              <a:rPr lang="en-US" altLang="zh-CN" sz="2000" dirty="0" smtClean="0"/>
              <a:t>1</a:t>
            </a:r>
            <a:r>
              <a:rPr lang="zh-CN" altLang="en-US" sz="2000" dirty="0" smtClean="0"/>
              <a:t>、</a:t>
            </a:r>
            <a:r>
              <a:rPr lang="zh-CN" altLang="zh-CN" sz="2000" dirty="0" smtClean="0"/>
              <a:t>建立</a:t>
            </a:r>
            <a:r>
              <a:rPr lang="zh-CN" altLang="zh-CN" sz="2000" dirty="0"/>
              <a:t>面向任务的对话系统（例如酒店预订或技术支持服务）很困难，因为它是特定于应用程序的，并且通常培训数据的可用性有限。为了缓解这个问题，最近面向任务的对话系统设计的机器学习方法将问题作为部分可观察的马尔可夫决策过程（</a:t>
            </a:r>
            <a:r>
              <a:rPr lang="en-US" altLang="zh-CN" sz="2000" dirty="0"/>
              <a:t>POMDP</a:t>
            </a:r>
            <a:r>
              <a:rPr lang="zh-CN" altLang="zh-CN" sz="2000" dirty="0" smtClean="0"/>
              <a:t>）目的</a:t>
            </a:r>
            <a:r>
              <a:rPr lang="zh-CN" altLang="zh-CN" sz="2000" dirty="0"/>
              <a:t>是利用强化学习（</a:t>
            </a:r>
            <a:r>
              <a:rPr lang="en-US" altLang="zh-CN" sz="2000" dirty="0"/>
              <a:t>RL</a:t>
            </a:r>
            <a:r>
              <a:rPr lang="zh-CN" altLang="zh-CN" sz="2000" dirty="0"/>
              <a:t>）通过与真实用户的互动来在线培训对话</a:t>
            </a:r>
            <a:r>
              <a:rPr lang="zh-CN" altLang="zh-CN" sz="2000" dirty="0" smtClean="0"/>
              <a:t>政策</a:t>
            </a:r>
            <a:r>
              <a:rPr lang="zh-CN" altLang="en-US" sz="2000" dirty="0"/>
              <a:t>。</a:t>
            </a:r>
            <a:r>
              <a:rPr lang="zh-CN" altLang="zh-CN" sz="2000" dirty="0" smtClean="0"/>
              <a:t>但是</a:t>
            </a:r>
            <a:r>
              <a:rPr lang="zh-CN" altLang="zh-CN" sz="2000" dirty="0"/>
              <a:t>，语言</a:t>
            </a:r>
            <a:r>
              <a:rPr lang="zh-CN" altLang="zh-CN" sz="2000" dirty="0" smtClean="0"/>
              <a:t>理解和</a:t>
            </a:r>
            <a:r>
              <a:rPr lang="zh-CN" altLang="zh-CN" sz="2000" dirty="0"/>
              <a:t>语言</a:t>
            </a:r>
            <a:r>
              <a:rPr lang="zh-CN" altLang="zh-CN" sz="2000" dirty="0" smtClean="0"/>
              <a:t>生成模块</a:t>
            </a:r>
            <a:r>
              <a:rPr lang="zh-CN" altLang="zh-CN" sz="2000" dirty="0"/>
              <a:t>仍然依赖于监督学习，</a:t>
            </a:r>
            <a:r>
              <a:rPr lang="zh-CN" altLang="zh-CN" sz="2000" dirty="0" smtClean="0"/>
              <a:t>因此</a:t>
            </a:r>
            <a:r>
              <a:rPr lang="zh-CN" altLang="en-US" sz="2000" dirty="0" smtClean="0"/>
              <a:t>，</a:t>
            </a:r>
            <a:r>
              <a:rPr lang="zh-CN" altLang="zh-CN" sz="2000" dirty="0"/>
              <a:t>需要语料库来</a:t>
            </a:r>
            <a:r>
              <a:rPr lang="zh-CN" altLang="zh-CN" sz="2000" dirty="0" smtClean="0"/>
              <a:t>训练</a:t>
            </a:r>
            <a:r>
              <a:rPr lang="zh-CN" altLang="en-US" sz="2000" dirty="0" smtClean="0"/>
              <a:t>。</a:t>
            </a:r>
            <a:r>
              <a:rPr lang="zh-CN" altLang="zh-CN" sz="2000" dirty="0"/>
              <a:t>为了使</a:t>
            </a:r>
            <a:r>
              <a:rPr lang="en-US" altLang="zh-CN" sz="2000" dirty="0"/>
              <a:t>RL</a:t>
            </a:r>
            <a:r>
              <a:rPr lang="zh-CN" altLang="zh-CN" sz="2000" dirty="0"/>
              <a:t>易于处理，必须仔细设计状态和动作空间</a:t>
            </a:r>
            <a:r>
              <a:rPr lang="zh-CN" altLang="en-US" sz="2000" dirty="0"/>
              <a:t>，</a:t>
            </a:r>
            <a:r>
              <a:rPr lang="en-US" altLang="zh-CN" sz="2000" dirty="0" err="1"/>
              <a:t>这可能会限制模型的表现力和可学习性</a:t>
            </a:r>
            <a:r>
              <a:rPr lang="en-US" altLang="zh-CN" sz="2000" dirty="0"/>
              <a:t>。</a:t>
            </a:r>
            <a:r>
              <a:rPr lang="zh-CN" altLang="zh-CN" sz="2000" dirty="0"/>
              <a:t>此外，训练此类模型所需的奖励功能难以设计且难以在运行时</a:t>
            </a:r>
            <a:r>
              <a:rPr lang="zh-CN" altLang="zh-CN" sz="2000" dirty="0" smtClean="0"/>
              <a:t>测量</a:t>
            </a:r>
            <a:endParaRPr lang="en-US" altLang="zh-CN" sz="2000" dirty="0" smtClean="0"/>
          </a:p>
          <a:p>
            <a:endParaRPr lang="en-US" altLang="zh-CN" sz="2000" dirty="0" smtClean="0"/>
          </a:p>
          <a:p>
            <a:r>
              <a:rPr lang="en-US" altLang="zh-CN" sz="2000" dirty="0" smtClean="0"/>
              <a:t>2</a:t>
            </a:r>
            <a:r>
              <a:rPr lang="zh-CN" altLang="en-US" sz="2000" dirty="0" smtClean="0"/>
              <a:t>、</a:t>
            </a:r>
            <a:r>
              <a:rPr lang="zh-CN" altLang="zh-CN" sz="2000" dirty="0"/>
              <a:t>序列到序列学习已经激发了一些努力来构建端到端的可训练，非任务导向的会话系统</a:t>
            </a:r>
            <a:r>
              <a:rPr lang="zh-CN" altLang="en-US" sz="2000" dirty="0"/>
              <a:t>。</a:t>
            </a:r>
            <a:r>
              <a:rPr lang="zh-CN" altLang="zh-CN" sz="2000" dirty="0"/>
              <a:t>该系列方法将对话视为目标序列转导问题的来源，应用编码器网络</a:t>
            </a:r>
            <a:r>
              <a:rPr lang="zh-CN" altLang="en-US" sz="2000" dirty="0"/>
              <a:t>，</a:t>
            </a:r>
            <a:r>
              <a:rPr lang="en-US" altLang="zh-CN" sz="2000" dirty="0" err="1"/>
              <a:t>将用户查询编码成表示其语义的分布式向量，然后调整解码器网络以生成每个系统响应</a:t>
            </a:r>
            <a:r>
              <a:rPr lang="en-US" altLang="zh-CN" sz="2000" dirty="0"/>
              <a:t>。</a:t>
            </a:r>
            <a:r>
              <a:rPr lang="zh-CN" altLang="zh-CN" sz="2000" dirty="0"/>
              <a:t>这些模型通常需要大量数据才能进行训练。它们允许创建有效的聊天机器人类型系统，但它们缺乏支持特定于域的任务的能力，例如，能够与数据库交互</a:t>
            </a:r>
            <a:r>
              <a:rPr lang="zh-CN" altLang="en-US" sz="2000" dirty="0"/>
              <a:t>，</a:t>
            </a:r>
            <a:r>
              <a:rPr lang="en-US" altLang="zh-CN" sz="2000" dirty="0" err="1"/>
              <a:t>并将有用的信息汇总到他们的回复中</a:t>
            </a:r>
            <a:endParaRPr lang="en-US" altLang="zh-CN" sz="2000" dirty="0" smtClean="0"/>
          </a:p>
        </p:txBody>
      </p:sp>
    </p:spTree>
    <p:extLst>
      <p:ext uri="{BB962C8B-B14F-4D97-AF65-F5344CB8AC3E}">
        <p14:creationId xmlns:p14="http://schemas.microsoft.com/office/powerpoint/2010/main" val="3504886840"/>
      </p:ext>
    </p:extLst>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10" y="251556"/>
            <a:ext cx="10860833" cy="4154984"/>
          </a:xfrm>
          <a:prstGeom prst="rect">
            <a:avLst/>
          </a:prstGeom>
        </p:spPr>
        <p:txBody>
          <a:bodyPr wrap="square">
            <a:spAutoFit/>
          </a:bodyPr>
          <a:lstStyle/>
          <a:p>
            <a:r>
              <a:rPr lang="zh-CN" altLang="zh-CN" sz="2400" dirty="0" smtClean="0"/>
              <a:t>在</a:t>
            </a:r>
            <a:r>
              <a:rPr lang="zh-CN" altLang="zh-CN" sz="2400" dirty="0"/>
              <a:t>这项工作中，我们通过平衡两个研究团体的优势和劣势，为面向任务的对话系统提出了一个基于神经网络的模型：该模型是端到端的可训练的</a:t>
            </a:r>
            <a:r>
              <a:rPr lang="zh-CN" altLang="en-US" sz="2400" dirty="0"/>
              <a:t>。</a:t>
            </a:r>
            <a:r>
              <a:rPr lang="zh-CN" altLang="zh-CN" sz="2400" dirty="0"/>
              <a:t>但仍然模块化连接</a:t>
            </a:r>
            <a:r>
              <a:rPr lang="en-US" altLang="zh-CN" sz="2400" dirty="0"/>
              <a:t>;</a:t>
            </a:r>
            <a:r>
              <a:rPr lang="zh-CN" altLang="zh-CN" sz="2400" dirty="0"/>
              <a:t>它没有直接模拟用户目标，但是，它仍然通过在每个回合提供相关和适当的响应来学习完成所需的任务</a:t>
            </a:r>
            <a:r>
              <a:rPr lang="en-US" altLang="zh-CN" sz="2400" dirty="0"/>
              <a:t>;</a:t>
            </a:r>
            <a:r>
              <a:rPr lang="zh-CN" altLang="zh-CN" sz="2400" dirty="0"/>
              <a:t>它具有数据库（</a:t>
            </a:r>
            <a:r>
              <a:rPr lang="en-US" altLang="zh-CN" sz="2400" dirty="0"/>
              <a:t>DB</a:t>
            </a:r>
            <a:r>
              <a:rPr lang="zh-CN" altLang="zh-CN" sz="2400" dirty="0"/>
              <a:t>）属性（槽值对）的明确表示，它用于实现高任务成功率，但具有用户意图的分布式表示（对话行为）</a:t>
            </a:r>
          </a:p>
          <a:p>
            <a:r>
              <a:rPr lang="zh-CN" altLang="zh-CN" sz="2400" dirty="0" smtClean="0"/>
              <a:t>允许</a:t>
            </a:r>
            <a:r>
              <a:rPr lang="zh-CN" altLang="zh-CN" sz="2400" dirty="0"/>
              <a:t>模棱两可的输入</a:t>
            </a:r>
            <a:r>
              <a:rPr lang="en-US" altLang="zh-CN" sz="2400" dirty="0"/>
              <a:t>;</a:t>
            </a:r>
            <a:r>
              <a:rPr lang="zh-CN" altLang="zh-CN" sz="2400" dirty="0"/>
              <a:t>它使用了</a:t>
            </a:r>
            <a:r>
              <a:rPr lang="en-US" altLang="zh-CN" sz="2400" dirty="0" err="1" smtClean="0"/>
              <a:t>delexicalisation</a:t>
            </a:r>
            <a:r>
              <a:rPr lang="en-US" altLang="zh-CN" sz="2400" dirty="0" smtClean="0"/>
              <a:t> </a:t>
            </a:r>
            <a:r>
              <a:rPr lang="zh-CN" altLang="zh-CN" sz="2400" dirty="0" smtClean="0"/>
              <a:t>和</a:t>
            </a:r>
            <a:r>
              <a:rPr lang="zh-CN" altLang="en-US" sz="2400" dirty="0" smtClean="0"/>
              <a:t>权重</a:t>
            </a:r>
            <a:r>
              <a:rPr lang="zh-CN" altLang="en-US" sz="2400" dirty="0"/>
              <a:t>绑定</a:t>
            </a:r>
            <a:r>
              <a:rPr lang="zh-CN" altLang="zh-CN" sz="2400" dirty="0" smtClean="0"/>
              <a:t>策略</a:t>
            </a:r>
            <a:r>
              <a:rPr lang="zh-CN" altLang="en-US" sz="2400" dirty="0"/>
              <a:t>，</a:t>
            </a:r>
            <a:r>
              <a:rPr lang="zh-CN" altLang="zh-CN" sz="2400" dirty="0" smtClean="0"/>
              <a:t>减少</a:t>
            </a:r>
            <a:r>
              <a:rPr lang="zh-CN" altLang="zh-CN" sz="2400" dirty="0"/>
              <a:t>训练模型所需的数据，但如果有大量数据可用，仍然保持高度自由。我们表明，当仅在几百个对话中训练时，所提出的模型在几个度量上非常有竞争力地执行给定任务。</a:t>
            </a:r>
          </a:p>
          <a:p>
            <a:r>
              <a:rPr lang="zh-CN" altLang="zh-CN" sz="2400" dirty="0"/>
              <a:t>为了训练目标应用程序的模型，我们引入了一种新的管道数据收集机制，其灵感来自</a:t>
            </a:r>
            <a:r>
              <a:rPr lang="zh-CN" altLang="zh-CN" sz="2400" dirty="0" smtClean="0"/>
              <a:t>于</a:t>
            </a:r>
            <a:r>
              <a:rPr lang="en-US" altLang="zh-CN" sz="2400" dirty="0" smtClean="0"/>
              <a:t>Wizard-of-Oz(</a:t>
            </a:r>
            <a:r>
              <a:rPr lang="zh-CN" altLang="zh-CN" sz="2400" dirty="0" smtClean="0"/>
              <a:t>通过</a:t>
            </a:r>
            <a:r>
              <a:rPr lang="zh-CN" altLang="zh-CN" sz="2400" dirty="0"/>
              <a:t>众包收集人</a:t>
            </a:r>
            <a:r>
              <a:rPr lang="en-US" altLang="zh-CN" sz="2400" dirty="0"/>
              <a:t> - </a:t>
            </a:r>
            <a:r>
              <a:rPr lang="zh-CN" altLang="zh-CN" sz="2400" dirty="0"/>
              <a:t>人对话</a:t>
            </a:r>
            <a:r>
              <a:rPr lang="zh-CN" altLang="zh-CN" sz="2400" dirty="0" smtClean="0"/>
              <a:t>语料库</a:t>
            </a:r>
            <a:r>
              <a:rPr lang="en-US" altLang="zh-CN" sz="2400" dirty="0" smtClean="0"/>
              <a:t>)</a:t>
            </a:r>
            <a:r>
              <a:rPr lang="zh-CN" altLang="zh-CN" sz="2400" dirty="0" smtClean="0"/>
              <a:t>。</a:t>
            </a:r>
            <a:r>
              <a:rPr lang="zh-CN" altLang="zh-CN" sz="2400" dirty="0"/>
              <a:t>我们发现这个过程很简单，可以在线快速收集数据，开发成本非常低</a:t>
            </a:r>
            <a:endParaRPr lang="zh-CN" altLang="en-US" sz="2400" dirty="0"/>
          </a:p>
        </p:txBody>
      </p:sp>
    </p:spTree>
    <p:extLst>
      <p:ext uri="{BB962C8B-B14F-4D97-AF65-F5344CB8AC3E}">
        <p14:creationId xmlns:p14="http://schemas.microsoft.com/office/powerpoint/2010/main" val="1412998839"/>
      </p:ext>
    </p:extLst>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935866" cy="1866901"/>
            <a:chOff x="0" y="0"/>
            <a:chExt cx="4451932"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dirty="0">
                  <a:solidFill>
                    <a:srgbClr val="000000"/>
                  </a:solidFill>
                  <a:cs typeface="+mn-ea"/>
                  <a:sym typeface="+mn-lt"/>
                </a:rPr>
                <a:t>model</a:t>
              </a:r>
              <a:endParaRPr lang="zh-CN" altLang="zh-CN" b="1" dirty="0">
                <a:solidFill>
                  <a:srgbClr val="000000"/>
                </a:solidFill>
                <a:cs typeface="+mn-ea"/>
                <a:sym typeface="+mn-lt"/>
              </a:endParaRP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587829" y="994136"/>
            <a:ext cx="10851502" cy="830997"/>
          </a:xfrm>
          <a:prstGeom prst="rect">
            <a:avLst/>
          </a:prstGeom>
        </p:spPr>
        <p:txBody>
          <a:bodyPr wrap="square">
            <a:spAutoFit/>
          </a:bodyPr>
          <a:lstStyle/>
          <a:p>
            <a:r>
              <a:rPr lang="en-US" altLang="zh-CN" sz="2400" dirty="0" smtClean="0"/>
              <a:t>1</a:t>
            </a:r>
            <a:r>
              <a:rPr lang="zh-CN" altLang="en-US" sz="2400" dirty="0" smtClean="0"/>
              <a:t>、</a:t>
            </a:r>
            <a:r>
              <a:rPr lang="en-US" altLang="zh-CN" sz="2400" dirty="0"/>
              <a:t>I</a:t>
            </a:r>
            <a:r>
              <a:rPr lang="en-US" altLang="zh-CN" sz="2400" dirty="0" smtClean="0"/>
              <a:t>ntent </a:t>
            </a:r>
            <a:r>
              <a:rPr lang="en-US" altLang="zh-CN" sz="2400" dirty="0"/>
              <a:t>N</a:t>
            </a:r>
            <a:r>
              <a:rPr lang="en-US" altLang="zh-CN" sz="2400" dirty="0" smtClean="0"/>
              <a:t>etwork</a:t>
            </a:r>
            <a:endParaRPr lang="zh-CN" altLang="en-US" sz="2400" dirty="0"/>
          </a:p>
          <a:p>
            <a:r>
              <a:rPr lang="en-US" altLang="zh-CN" sz="2400" dirty="0" smtClean="0">
                <a:latin typeface="Calibri" panose="020F0502020204030204" pitchFamily="34" charset="0"/>
                <a:ea typeface="宋体" panose="02010600030101010101" pitchFamily="2" charset="-122"/>
              </a:rPr>
              <a:t>2</a:t>
            </a:r>
            <a:r>
              <a:rPr lang="zh-CN" altLang="en-US" sz="2400" dirty="0" smtClean="0">
                <a:latin typeface="Calibri" panose="020F0502020204030204" pitchFamily="34" charset="0"/>
                <a:ea typeface="宋体" panose="02010600030101010101" pitchFamily="2" charset="-122"/>
              </a:rPr>
              <a:t>、</a:t>
            </a:r>
            <a:r>
              <a:rPr lang="en-US" altLang="zh-CN" sz="2400" dirty="0" smtClean="0">
                <a:latin typeface="Calibri" panose="020F0502020204030204" pitchFamily="34" charset="0"/>
                <a:ea typeface="宋体" panose="02010600030101010101" pitchFamily="2" charset="-122"/>
              </a:rPr>
              <a:t>Belief Trackers</a:t>
            </a:r>
          </a:p>
        </p:txBody>
      </p:sp>
      <p:pic>
        <p:nvPicPr>
          <p:cNvPr id="10" name="image1.jpeg"/>
          <p:cNvPicPr/>
          <p:nvPr/>
        </p:nvPicPr>
        <p:blipFill>
          <a:blip r:embed="rId4" cstate="print"/>
          <a:stretch>
            <a:fillRect/>
          </a:stretch>
        </p:blipFill>
        <p:spPr>
          <a:xfrm>
            <a:off x="1794588" y="2006083"/>
            <a:ext cx="8602824" cy="3788227"/>
          </a:xfrm>
          <a:prstGeom prst="rect">
            <a:avLst/>
          </a:prstGeom>
        </p:spPr>
      </p:pic>
      <p:sp>
        <p:nvSpPr>
          <p:cNvPr id="3" name="矩形 2"/>
          <p:cNvSpPr/>
          <p:nvPr/>
        </p:nvSpPr>
        <p:spPr>
          <a:xfrm>
            <a:off x="4951445" y="1105502"/>
            <a:ext cx="6096000" cy="707886"/>
          </a:xfrm>
          <a:prstGeom prst="rect">
            <a:avLst/>
          </a:prstGeom>
        </p:spPr>
        <p:txBody>
          <a:bodyPr>
            <a:spAutoFit/>
          </a:bodyPr>
          <a:lstStyle/>
          <a:p>
            <a:r>
              <a:rPr lang="en-US" altLang="zh-CN" sz="2000" dirty="0">
                <a:latin typeface="Calibri" panose="020F0502020204030204" pitchFamily="34" charset="0"/>
                <a:ea typeface="宋体" panose="02010600030101010101" pitchFamily="2" charset="-122"/>
              </a:rPr>
              <a:t>3</a:t>
            </a:r>
            <a:r>
              <a:rPr lang="zh-CN" altLang="en-US" sz="2000" dirty="0">
                <a:latin typeface="Calibri" panose="020F0502020204030204" pitchFamily="34" charset="0"/>
                <a:ea typeface="宋体" panose="02010600030101010101" pitchFamily="2" charset="-122"/>
              </a:rPr>
              <a:t>、</a:t>
            </a:r>
            <a:r>
              <a:rPr lang="en-US" altLang="zh-CN" sz="2000" dirty="0">
                <a:latin typeface="Calibri" panose="020F0502020204030204" pitchFamily="34" charset="0"/>
                <a:ea typeface="宋体" panose="02010600030101010101" pitchFamily="2" charset="-122"/>
              </a:rPr>
              <a:t>Policy Network and Database Operator</a:t>
            </a:r>
          </a:p>
          <a:p>
            <a:r>
              <a:rPr lang="en-US" altLang="zh-CN" sz="2000" dirty="0">
                <a:latin typeface="Calibri" panose="020F0502020204030204" pitchFamily="34" charset="0"/>
                <a:ea typeface="宋体" panose="02010600030101010101" pitchFamily="2" charset="-122"/>
              </a:rPr>
              <a:t>4</a:t>
            </a:r>
            <a:r>
              <a:rPr lang="zh-CN" altLang="en-US" sz="2000" dirty="0">
                <a:latin typeface="Calibri" panose="020F0502020204030204" pitchFamily="34" charset="0"/>
                <a:ea typeface="宋体" panose="02010600030101010101" pitchFamily="2" charset="-122"/>
              </a:rPr>
              <a:t>、</a:t>
            </a:r>
            <a:r>
              <a:rPr lang="en-US" altLang="zh-CN" sz="2000" dirty="0">
                <a:latin typeface="Calibri" panose="020F0502020204030204" pitchFamily="34" charset="0"/>
                <a:ea typeface="宋体" panose="02010600030101010101" pitchFamily="2" charset="-122"/>
              </a:rPr>
              <a:t>Generation Network</a:t>
            </a:r>
          </a:p>
        </p:txBody>
      </p:sp>
      <p:sp>
        <p:nvSpPr>
          <p:cNvPr id="12" name="矩形 11"/>
          <p:cNvSpPr/>
          <p:nvPr/>
        </p:nvSpPr>
        <p:spPr>
          <a:xfrm>
            <a:off x="3568182" y="5967943"/>
            <a:ext cx="4237057" cy="369332"/>
          </a:xfrm>
          <a:prstGeom prst="rect">
            <a:avLst/>
          </a:prstGeom>
        </p:spPr>
        <p:txBody>
          <a:bodyPr wrap="none">
            <a:spAutoFit/>
          </a:bodyPr>
          <a:lstStyle/>
          <a:p>
            <a:r>
              <a:rPr lang="zh-CN" altLang="zh-CN" dirty="0"/>
              <a:t>图</a:t>
            </a:r>
            <a:r>
              <a:rPr lang="en-US" altLang="zh-CN" dirty="0"/>
              <a:t>1</a:t>
            </a:r>
            <a:r>
              <a:rPr lang="zh-CN" altLang="zh-CN" dirty="0"/>
              <a:t>：拟议的端到端可训练对话系统框架</a:t>
            </a:r>
          </a:p>
        </p:txBody>
      </p:sp>
    </p:spTree>
    <p:extLst>
      <p:ext uri="{BB962C8B-B14F-4D97-AF65-F5344CB8AC3E}">
        <p14:creationId xmlns:p14="http://schemas.microsoft.com/office/powerpoint/2010/main" val="407556111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935866" cy="1866901"/>
            <a:chOff x="0" y="0"/>
            <a:chExt cx="4451932"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en-US" altLang="zh-CN" dirty="0"/>
                <a:t>Intent Network</a:t>
              </a:r>
              <a:endParaRPr lang="zh-CN" altLang="en-US"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709127" y="1199409"/>
            <a:ext cx="10851502" cy="2246769"/>
          </a:xfrm>
          <a:prstGeom prst="rect">
            <a:avLst/>
          </a:prstGeom>
        </p:spPr>
        <p:txBody>
          <a:bodyPr wrap="square">
            <a:spAutoFit/>
          </a:bodyPr>
          <a:lstStyle/>
          <a:p>
            <a:r>
              <a:rPr lang="en-US" altLang="zh-CN" sz="2000" b="1" dirty="0"/>
              <a:t> </a:t>
            </a:r>
            <a:endParaRPr lang="zh-CN" altLang="zh-CN" sz="2000" dirty="0"/>
          </a:p>
          <a:p>
            <a:r>
              <a:rPr lang="zh-CN" altLang="zh-CN" sz="2000" dirty="0" smtClean="0"/>
              <a:t>意图</a:t>
            </a:r>
            <a:r>
              <a:rPr lang="zh-CN" altLang="zh-CN" sz="2000" dirty="0"/>
              <a:t>网络可以被视为序列到序列学习框架中的</a:t>
            </a:r>
            <a:r>
              <a:rPr lang="zh-CN" altLang="zh-CN" sz="2000" dirty="0" smtClean="0"/>
              <a:t>编码器</a:t>
            </a:r>
            <a:r>
              <a:rPr lang="en-US" altLang="zh-CN" sz="2000" dirty="0"/>
              <a:t>,</a:t>
            </a:r>
            <a:r>
              <a:rPr lang="zh-CN" altLang="zh-CN" sz="2000" dirty="0" smtClean="0"/>
              <a:t>其</a:t>
            </a:r>
            <a:r>
              <a:rPr lang="zh-CN" altLang="zh-CN" sz="2000" dirty="0"/>
              <a:t>工作是将每一轮输入令牌</a:t>
            </a:r>
            <a:r>
              <a:rPr lang="en-US" altLang="zh-CN" sz="2000" dirty="0" err="1"/>
              <a:t>w</a:t>
            </a:r>
            <a:r>
              <a:rPr lang="en-US" altLang="zh-CN" sz="2000" i="1" baseline="30000" dirty="0" err="1"/>
              <a:t>t</a:t>
            </a:r>
            <a:r>
              <a:rPr lang="en-US" altLang="zh-CN" sz="2000" dirty="0"/>
              <a:t> </a:t>
            </a:r>
            <a:r>
              <a:rPr lang="zh-CN" altLang="zh-CN" sz="2000" dirty="0"/>
              <a:t>，</a:t>
            </a:r>
            <a:r>
              <a:rPr lang="en-US" altLang="zh-CN" sz="2000" dirty="0" err="1"/>
              <a:t>w</a:t>
            </a:r>
            <a:r>
              <a:rPr lang="en-US" altLang="zh-CN" sz="2000" i="1" baseline="30000" dirty="0" err="1"/>
              <a:t>t</a:t>
            </a:r>
            <a:r>
              <a:rPr lang="en-US" altLang="zh-CN" sz="2000" dirty="0"/>
              <a:t> </a:t>
            </a:r>
            <a:r>
              <a:rPr lang="zh-CN" altLang="zh-CN" sz="2000" dirty="0"/>
              <a:t>，</a:t>
            </a:r>
            <a:r>
              <a:rPr lang="en-US" altLang="zh-CN" sz="2000" dirty="0"/>
              <a:t>... </a:t>
            </a:r>
            <a:r>
              <a:rPr lang="en-US" altLang="zh-CN" sz="2000" dirty="0" err="1"/>
              <a:t>w</a:t>
            </a:r>
            <a:r>
              <a:rPr lang="en-US" altLang="zh-CN" sz="2000" i="1" baseline="30000" dirty="0" err="1"/>
              <a:t>t</a:t>
            </a:r>
            <a:r>
              <a:rPr lang="en-US" altLang="zh-CN" sz="2000" dirty="0"/>
              <a:t> </a:t>
            </a:r>
            <a:r>
              <a:rPr lang="zh-CN" altLang="zh-CN" sz="2000" dirty="0"/>
              <a:t>序列编码为分布式矢量表示</a:t>
            </a:r>
            <a:r>
              <a:rPr lang="en-US" altLang="zh-CN" sz="2000" dirty="0" err="1"/>
              <a:t>z</a:t>
            </a:r>
            <a:r>
              <a:rPr lang="en-US" altLang="zh-CN" sz="2000" i="1" baseline="-25000" dirty="0" err="1"/>
              <a:t>t</a:t>
            </a:r>
            <a:r>
              <a:rPr lang="en-US" altLang="zh-CN" sz="2000" dirty="0"/>
              <a:t> </a:t>
            </a:r>
            <a:r>
              <a:rPr lang="en-US" altLang="zh-CN" sz="2000" i="1" dirty="0" err="1" smtClean="0"/>
              <a:t>t</a:t>
            </a:r>
            <a:r>
              <a:rPr lang="en-US" altLang="zh-CN" sz="2000" dirty="0" err="1" smtClean="0"/>
              <a:t>通常</a:t>
            </a:r>
            <a:r>
              <a:rPr lang="en-US" altLang="zh-CN" sz="2000" dirty="0" err="1"/>
              <a:t>，长期短期记忆（LSTM）</a:t>
            </a:r>
            <a:r>
              <a:rPr lang="en-US" altLang="zh-CN" sz="2000" dirty="0" err="1" smtClean="0"/>
              <a:t>网络使用并将最后一步隐藏层</a:t>
            </a:r>
            <a:r>
              <a:rPr lang="en-US" altLang="zh-CN" sz="2000" dirty="0" err="1"/>
              <a:t>z</a:t>
            </a:r>
            <a:r>
              <a:rPr lang="en-US" altLang="zh-CN" sz="2000" i="1" baseline="30000" dirty="0" err="1"/>
              <a:t>n</a:t>
            </a:r>
            <a:r>
              <a:rPr lang="en-US" altLang="zh-CN" sz="2000" dirty="0"/>
              <a:t> </a:t>
            </a:r>
            <a:r>
              <a:rPr lang="en-US" altLang="zh-CN" sz="2000" dirty="0" err="1"/>
              <a:t>作为表示</a:t>
            </a:r>
            <a:r>
              <a:rPr lang="en-US" altLang="zh-CN" sz="2000" dirty="0"/>
              <a:t>，</a:t>
            </a:r>
            <a:r>
              <a:rPr lang="zh-CN" altLang="zh-CN" sz="2000" dirty="0"/>
              <a:t> </a:t>
            </a:r>
            <a:r>
              <a:rPr lang="zh-CN" altLang="en-US" sz="2000" dirty="0" smtClean="0"/>
              <a:t>。</a:t>
            </a:r>
            <a:endParaRPr lang="zh-CN" altLang="en-US" sz="2000" dirty="0"/>
          </a:p>
          <a:p>
            <a:endParaRPr lang="zh-CN" altLang="en-US" sz="2000" dirty="0"/>
          </a:p>
          <a:p>
            <a:r>
              <a:rPr lang="zh-CN" altLang="zh-CN" sz="2000" dirty="0"/>
              <a:t>或者，可以使用卷积神经网络（</a:t>
            </a:r>
            <a:r>
              <a:rPr lang="en-US" altLang="zh-CN" sz="2000" dirty="0"/>
              <a:t>CNN</a:t>
            </a:r>
            <a:r>
              <a:rPr lang="zh-CN" altLang="zh-CN" sz="2000" dirty="0"/>
              <a:t>）代替</a:t>
            </a:r>
            <a:r>
              <a:rPr lang="en-US" altLang="zh-CN" sz="2000" dirty="0"/>
              <a:t>LSTM</a:t>
            </a:r>
            <a:r>
              <a:rPr lang="zh-CN" altLang="zh-CN" sz="2000" dirty="0"/>
              <a:t>作为编码器</a:t>
            </a:r>
            <a:endParaRPr lang="en-US" altLang="zh-CN" sz="2000" dirty="0">
              <a:latin typeface="Calibri" panose="020F0502020204030204" pitchFamily="34" charset="0"/>
              <a:ea typeface="宋体" panose="02010600030101010101" pitchFamily="2" charset="-122"/>
            </a:endParaRPr>
          </a:p>
          <a:p>
            <a:endParaRPr lang="en-US" altLang="zh-CN" sz="2000" dirty="0">
              <a:latin typeface="Calibri" panose="020F0502020204030204" pitchFamily="34" charset="0"/>
              <a:ea typeface="宋体" panose="02010600030101010101" pitchFamily="2"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2207565"/>
            <a:ext cx="38290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3120385"/>
            <a:ext cx="36385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257340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935865" cy="1866901"/>
            <a:chOff x="0" y="0"/>
            <a:chExt cx="4451931"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1" y="477903"/>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en-US" altLang="zh-CN" dirty="0"/>
                <a:t>Belief Trackers</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709127" y="968449"/>
            <a:ext cx="10851502" cy="2554545"/>
          </a:xfrm>
          <a:prstGeom prst="rect">
            <a:avLst/>
          </a:prstGeom>
        </p:spPr>
        <p:txBody>
          <a:bodyPr wrap="square">
            <a:spAutoFit/>
          </a:bodyPr>
          <a:lstStyle/>
          <a:p>
            <a:r>
              <a:rPr lang="en-US" altLang="zh-CN" sz="2000" dirty="0"/>
              <a:t>2</a:t>
            </a:r>
            <a:r>
              <a:rPr lang="zh-CN" altLang="zh-CN" sz="2000" dirty="0"/>
              <a:t>：带有去除</a:t>
            </a:r>
            <a:r>
              <a:rPr lang="en-US" altLang="zh-CN" sz="2000" dirty="0"/>
              <a:t>CNN</a:t>
            </a:r>
            <a:r>
              <a:rPr lang="zh-CN" altLang="zh-CN" sz="2000" dirty="0"/>
              <a:t>特征提取器的绑定</a:t>
            </a:r>
            <a:r>
              <a:rPr lang="en-US" altLang="zh-CN" sz="2000" dirty="0"/>
              <a:t>Jordan</a:t>
            </a:r>
            <a:r>
              <a:rPr lang="zh-CN" altLang="zh-CN" sz="2000" dirty="0"/>
              <a:t>型</a:t>
            </a:r>
            <a:r>
              <a:rPr lang="en-US" altLang="zh-CN" sz="2000" dirty="0" smtClean="0"/>
              <a:t>RNN Belief Trackers</a:t>
            </a:r>
            <a:r>
              <a:rPr lang="zh-CN" altLang="zh-CN" sz="2000" dirty="0" smtClean="0"/>
              <a:t>。</a:t>
            </a:r>
            <a:endParaRPr lang="en-US" altLang="zh-CN" sz="2000" dirty="0" smtClean="0"/>
          </a:p>
          <a:p>
            <a:r>
              <a:rPr lang="en-US" altLang="zh-CN" sz="2000" dirty="0" smtClean="0"/>
              <a:t>CNN</a:t>
            </a:r>
            <a:r>
              <a:rPr lang="zh-CN" altLang="zh-CN" sz="2000" dirty="0"/>
              <a:t>特征提取器的输出是顶级句子（绿色）嵌入和几个级别的中间</a:t>
            </a:r>
            <a:r>
              <a:rPr lang="en-US" altLang="zh-CN" sz="2000" dirty="0" err="1"/>
              <a:t>ngram</a:t>
            </a:r>
            <a:r>
              <a:rPr lang="zh-CN" altLang="zh-CN" sz="2000" dirty="0"/>
              <a:t>类嵌入（红色和蓝色）的串联。但是，如果输入中的某个值无法取消激活，则其类似</a:t>
            </a:r>
            <a:r>
              <a:rPr lang="en-US" altLang="zh-CN" sz="2000" dirty="0" err="1"/>
              <a:t>ngram</a:t>
            </a:r>
            <a:r>
              <a:rPr lang="zh-CN" altLang="zh-CN" sz="2000" dirty="0"/>
              <a:t>的嵌入将全部用零填充。我们在每个卷积运算之前填充零向量（灰色），以确保每个层的表示具有相同的长度。每个跟踪器</a:t>
            </a:r>
            <a:r>
              <a:rPr lang="en-US" altLang="zh-CN" sz="2000" dirty="0" err="1"/>
              <a:t>p</a:t>
            </a:r>
            <a:r>
              <a:rPr lang="en-US" altLang="zh-CN" sz="2000" i="1" baseline="30000" dirty="0" err="1"/>
              <a:t>t</a:t>
            </a:r>
            <a:r>
              <a:rPr lang="en-US" altLang="zh-CN" sz="2000" dirty="0"/>
              <a:t> </a:t>
            </a:r>
            <a:r>
              <a:rPr lang="zh-CN" altLang="zh-CN" sz="2000" dirty="0"/>
              <a:t>的输出是</a:t>
            </a:r>
            <a:r>
              <a:rPr lang="zh-CN" altLang="zh-CN" sz="2000" dirty="0" smtClean="0"/>
              <a:t>特定</a:t>
            </a:r>
            <a:r>
              <a:rPr lang="zh-CN" altLang="en-US" sz="2000" dirty="0"/>
              <a:t>槽</a:t>
            </a:r>
            <a:r>
              <a:rPr lang="en-US" altLang="zh-CN" sz="2000" dirty="0" smtClean="0"/>
              <a:t>s</a:t>
            </a:r>
            <a:r>
              <a:rPr lang="zh-CN" altLang="zh-CN" sz="2000" dirty="0"/>
              <a:t>的</a:t>
            </a:r>
            <a:r>
              <a:rPr lang="zh-CN" altLang="zh-CN" sz="2000"/>
              <a:t>值的分布</a:t>
            </a:r>
            <a:r>
              <a:rPr lang="zh-CN" altLang="zh-CN" sz="2000" smtClean="0"/>
              <a:t>。</a:t>
            </a:r>
            <a:endParaRPr lang="zh-CN" altLang="en-US" sz="2000" dirty="0"/>
          </a:p>
          <a:p>
            <a:endParaRPr lang="zh-CN" altLang="en-US" sz="2000" dirty="0"/>
          </a:p>
          <a:p>
            <a:endParaRPr lang="en-US" altLang="zh-CN" sz="2000" dirty="0">
              <a:latin typeface="Calibri" panose="020F0502020204030204" pitchFamily="34" charset="0"/>
              <a:ea typeface="宋体" panose="02010600030101010101" pitchFamily="2" charset="-122"/>
            </a:endParaRPr>
          </a:p>
          <a:p>
            <a:endParaRPr lang="en-US" altLang="zh-CN" sz="2000" dirty="0">
              <a:latin typeface="Calibri" panose="020F0502020204030204" pitchFamily="34" charset="0"/>
              <a:ea typeface="宋体" panose="02010600030101010101" pitchFamily="2" charset="-122"/>
            </a:endParaRPr>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806" y="2780520"/>
            <a:ext cx="8520144" cy="3792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94004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935866" cy="1866901"/>
            <a:chOff x="0" y="0"/>
            <a:chExt cx="4451932"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en-US" altLang="zh-CN" dirty="0"/>
                <a:t>Belief Trackers</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603249" y="1161009"/>
            <a:ext cx="10851502" cy="3447098"/>
          </a:xfrm>
          <a:prstGeom prst="rect">
            <a:avLst/>
          </a:prstGeom>
        </p:spPr>
        <p:txBody>
          <a:bodyPr wrap="square">
            <a:spAutoFit/>
          </a:bodyPr>
          <a:lstStyle/>
          <a:p>
            <a:r>
              <a:rPr lang="zh-CN" altLang="zh-CN" sz="2000" dirty="0"/>
              <a:t>（</a:t>
            </a:r>
            <a:r>
              <a:rPr lang="en-US" altLang="zh-CN" sz="2000" dirty="0"/>
              <a:t>1</a:t>
            </a:r>
            <a:r>
              <a:rPr lang="zh-CN" altLang="zh-CN" sz="2000" dirty="0"/>
              <a:t>）它使一系列自由形式的自然语言句子能够被映射</a:t>
            </a:r>
            <a:r>
              <a:rPr lang="zh-CN" altLang="zh-CN" sz="2000" dirty="0" smtClean="0"/>
              <a:t>到一</a:t>
            </a:r>
            <a:r>
              <a:rPr lang="zh-CN" altLang="zh-CN" sz="2000" dirty="0"/>
              <a:t>组固定的槽值对，然后可用于查询</a:t>
            </a:r>
            <a:r>
              <a:rPr lang="en-US" altLang="zh-CN" sz="2000" dirty="0"/>
              <a:t>DB</a:t>
            </a:r>
            <a:r>
              <a:rPr lang="zh-CN" altLang="zh-CN" sz="2000" dirty="0"/>
              <a:t>。这可以被视为语义解析器的简单</a:t>
            </a:r>
            <a:r>
              <a:rPr lang="zh-CN" altLang="zh-CN" sz="2000" dirty="0" smtClean="0"/>
              <a:t>版本</a:t>
            </a:r>
            <a:endParaRPr lang="zh-CN" altLang="zh-CN" sz="2000" dirty="0"/>
          </a:p>
          <a:p>
            <a:r>
              <a:rPr lang="zh-CN" altLang="zh-CN" sz="2000" dirty="0"/>
              <a:t>（</a:t>
            </a:r>
            <a:r>
              <a:rPr lang="en-US" altLang="zh-CN" sz="2000" dirty="0"/>
              <a:t>2</a:t>
            </a:r>
            <a:r>
              <a:rPr lang="zh-CN" altLang="zh-CN" sz="2000" dirty="0"/>
              <a:t>）通过跟踪对话状态，避免从原始输入中学习不必要的复杂长期</a:t>
            </a:r>
            <a:r>
              <a:rPr lang="zh-CN" altLang="zh-CN" sz="2000" dirty="0" smtClean="0"/>
              <a:t>依赖</a:t>
            </a:r>
            <a:endParaRPr lang="en-US" altLang="zh-CN" sz="2000" dirty="0" smtClean="0"/>
          </a:p>
          <a:p>
            <a:r>
              <a:rPr lang="zh-CN" altLang="zh-CN" sz="2000" dirty="0" smtClean="0"/>
              <a:t>（</a:t>
            </a:r>
            <a:r>
              <a:rPr lang="en-US" altLang="zh-CN" sz="2000" dirty="0"/>
              <a:t>3</a:t>
            </a:r>
            <a:r>
              <a:rPr lang="zh-CN" altLang="zh-CN" sz="2000" dirty="0"/>
              <a:t>）它使用智能权重绑定策略，可以大大减少训练模型所需的</a:t>
            </a:r>
            <a:r>
              <a:rPr lang="zh-CN" altLang="zh-CN" sz="2000" dirty="0" smtClean="0"/>
              <a:t>数据</a:t>
            </a:r>
            <a:endParaRPr lang="en-US" altLang="zh-CN" sz="2000" dirty="0" smtClean="0"/>
          </a:p>
          <a:p>
            <a:r>
              <a:rPr lang="zh-CN" altLang="zh-CN" sz="2000" dirty="0" smtClean="0"/>
              <a:t>（</a:t>
            </a:r>
            <a:r>
              <a:rPr lang="en-US" altLang="zh-CN" sz="2000" dirty="0"/>
              <a:t>4</a:t>
            </a:r>
            <a:r>
              <a:rPr lang="zh-CN" altLang="zh-CN" sz="2000" dirty="0"/>
              <a:t>）它提供了固有</a:t>
            </a:r>
            <a:r>
              <a:rPr lang="zh-CN" altLang="zh-CN" sz="2000" dirty="0" smtClean="0"/>
              <a:t>的</a:t>
            </a:r>
            <a:r>
              <a:rPr lang="zh-CN" altLang="en-US" sz="2000" dirty="0"/>
              <a:t>稳健</a:t>
            </a:r>
            <a:r>
              <a:rPr lang="zh-CN" altLang="zh-CN" sz="2000" dirty="0" smtClean="0"/>
              <a:t>性</a:t>
            </a:r>
            <a:r>
              <a:rPr lang="zh-CN" altLang="zh-CN" sz="2000" dirty="0"/>
              <a:t>，简化了未来对语音系统的</a:t>
            </a:r>
            <a:r>
              <a:rPr lang="zh-CN" altLang="zh-CN" sz="2000" dirty="0" smtClean="0"/>
              <a:t>扩展</a:t>
            </a:r>
            <a:endParaRPr lang="en-US" altLang="zh-CN" sz="2000" dirty="0" smtClean="0"/>
          </a:p>
          <a:p>
            <a:r>
              <a:rPr lang="zh-CN" altLang="zh-CN" sz="2000" dirty="0"/>
              <a:t>我们将</a:t>
            </a:r>
            <a:r>
              <a:rPr lang="en-US" altLang="zh-CN" sz="2000" dirty="0"/>
              <a:t>RNN</a:t>
            </a:r>
            <a:r>
              <a:rPr lang="zh-CN" altLang="zh-CN" sz="2000" dirty="0"/>
              <a:t>权重绑定在一起用于每个值</a:t>
            </a:r>
            <a:r>
              <a:rPr lang="en-US" altLang="zh-CN" sz="2000" dirty="0"/>
              <a:t>v</a:t>
            </a:r>
            <a:r>
              <a:rPr lang="zh-CN" altLang="zh-CN" sz="2000" dirty="0"/>
              <a:t>但在更新每个</a:t>
            </a:r>
            <a:r>
              <a:rPr lang="en-US" altLang="zh-CN" sz="2000" dirty="0"/>
              <a:t>pre-</a:t>
            </a:r>
            <a:r>
              <a:rPr lang="en-US" altLang="zh-CN" sz="2000" dirty="0" err="1"/>
              <a:t>softmax</a:t>
            </a:r>
            <a:r>
              <a:rPr lang="zh-CN" altLang="zh-CN" sz="2000" dirty="0"/>
              <a:t>激活</a:t>
            </a:r>
            <a:r>
              <a:rPr lang="en-US" altLang="zh-CN" sz="2000" dirty="0" err="1"/>
              <a:t>g</a:t>
            </a:r>
            <a:r>
              <a:rPr lang="en-US" altLang="zh-CN" sz="2000" i="1" baseline="30000" dirty="0" err="1"/>
              <a:t>t</a:t>
            </a:r>
            <a:r>
              <a:rPr lang="en-US" altLang="zh-CN" sz="2000" dirty="0"/>
              <a:t> </a:t>
            </a:r>
            <a:r>
              <a:rPr lang="zh-CN" altLang="zh-CN" sz="2000" dirty="0"/>
              <a:t>时改变特征</a:t>
            </a:r>
            <a:r>
              <a:rPr lang="en-US" altLang="zh-CN" sz="2000" dirty="0"/>
              <a:t>f </a:t>
            </a:r>
            <a:r>
              <a:rPr lang="en-US" altLang="zh-CN" sz="2000" i="1" baseline="30000" dirty="0"/>
              <a:t>t</a:t>
            </a:r>
            <a:r>
              <a:rPr lang="en-US" altLang="zh-CN" sz="2000" dirty="0"/>
              <a:t> </a:t>
            </a:r>
            <a:endParaRPr lang="en-US" altLang="zh-CN" sz="2000" dirty="0" smtClean="0"/>
          </a:p>
          <a:p>
            <a:r>
              <a:rPr lang="zh-CN" altLang="zh-CN" sz="2000" dirty="0"/>
              <a:t>给定时隙的更新方程</a:t>
            </a:r>
            <a:endParaRPr lang="en-US" altLang="zh-CN" sz="2000" dirty="0">
              <a:latin typeface="Arial" pitchFamily="34" charset="0"/>
              <a:ea typeface="宋体" pitchFamily="2" charset="-122"/>
              <a:cs typeface="宋体" pitchFamily="2" charset="-122"/>
            </a:endParaRPr>
          </a:p>
          <a:p>
            <a:endParaRPr lang="zh-CN" altLang="zh-CN" sz="2000" dirty="0"/>
          </a:p>
          <a:p>
            <a:endParaRPr lang="zh-CN" altLang="en-US" sz="2000" dirty="0"/>
          </a:p>
          <a:p>
            <a:endParaRPr lang="en-US" altLang="zh-CN" sz="2000" dirty="0">
              <a:latin typeface="Calibri" panose="020F0502020204030204" pitchFamily="34" charset="0"/>
              <a:ea typeface="宋体" panose="02010600030101010101" pitchFamily="2" charset="-122"/>
            </a:endParaRPr>
          </a:p>
          <a:p>
            <a:endParaRPr lang="en-US" altLang="zh-CN" sz="2000" dirty="0">
              <a:latin typeface="Calibri" panose="020F0502020204030204" pitchFamily="34" charset="0"/>
              <a:ea typeface="宋体" panose="02010600030101010101" pitchFamily="2"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710" y="3265715"/>
            <a:ext cx="7299455" cy="171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2"/>
          <p:cNvSpPr txBox="1">
            <a:spLocks noChangeArrowheads="1"/>
          </p:cNvSpPr>
          <p:nvPr/>
        </p:nvSpPr>
        <p:spPr bwMode="auto">
          <a:xfrm>
            <a:off x="5816600" y="152400"/>
            <a:ext cx="52388"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1" u="none" strike="noStrike" cap="none" normalizeH="0" baseline="0" smtClean="0">
              <a:ln>
                <a:noFill/>
              </a:ln>
              <a:solidFill>
                <a:schemeClr val="tx1"/>
              </a:solidFill>
              <a:effectLst/>
              <a:latin typeface="Arial" pitchFamily="34" charset="0"/>
              <a:ea typeface="Meiryo"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1" u="none" strike="noStrike" cap="none" normalizeH="0" baseline="0" smtClean="0">
                <a:ln>
                  <a:noFill/>
                </a:ln>
                <a:solidFill>
                  <a:schemeClr val="tx1"/>
                </a:solidFill>
                <a:effectLst/>
                <a:latin typeface="Arial" pitchFamily="34" charset="0"/>
                <a:ea typeface="Meiryo" charset="-128"/>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Text Box 1"/>
          <p:cNvSpPr txBox="1">
            <a:spLocks noChangeArrowheads="1"/>
          </p:cNvSpPr>
          <p:nvPr/>
        </p:nvSpPr>
        <p:spPr bwMode="auto">
          <a:xfrm>
            <a:off x="6623050" y="250825"/>
            <a:ext cx="52388"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1" u="none" strike="noStrike" cap="none" normalizeH="0" baseline="0" smtClean="0">
              <a:ln>
                <a:noFill/>
              </a:ln>
              <a:solidFill>
                <a:schemeClr val="tx1"/>
              </a:solidFill>
              <a:effectLst/>
              <a:latin typeface="Georgia" pitchFamily="18" charset="0"/>
              <a:ea typeface="Times New Roman" pitchFamily="18" charset="0"/>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1" u="none" strike="noStrike" cap="none" normalizeH="0" baseline="0" smtClean="0">
                <a:ln>
                  <a:noFill/>
                </a:ln>
                <a:solidFill>
                  <a:schemeClr val="tx1"/>
                </a:solidFill>
                <a:effectLst/>
                <a:latin typeface="Georgia" pitchFamily="18" charset="0"/>
                <a:ea typeface="Times New Roman" pitchFamily="18" charset="0"/>
                <a:cs typeface="宋体" pitchFamily="2" charset="-122"/>
              </a:rPr>
              <a:t>v</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3"/>
          <p:cNvSpPr>
            <a:spLocks noChangeArrowheads="1"/>
          </p:cNvSpPr>
          <p:nvPr/>
        </p:nvSpPr>
        <p:spPr bwMode="auto">
          <a:xfrm>
            <a:off x="948377" y="5150519"/>
            <a:ext cx="10506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zh-CN" altLang="zh-CN"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其中载体</a:t>
            </a:r>
            <a:r>
              <a:rPr kumimoji="0" lang="en-US" altLang="zh-CN" b="0" i="0" u="none" strike="noStrike" cap="none" normalizeH="0" baseline="0" dirty="0" err="1" smtClean="0">
                <a:ln>
                  <a:noFill/>
                </a:ln>
                <a:solidFill>
                  <a:schemeClr val="tx1"/>
                </a:solidFill>
                <a:effectLst/>
                <a:latin typeface="Arial" pitchFamily="34" charset="0"/>
                <a:ea typeface="幼圆" pitchFamily="49" charset="-122"/>
                <a:cs typeface="宋体" pitchFamily="2" charset="-122"/>
              </a:rPr>
              <a:t>w</a:t>
            </a:r>
            <a:r>
              <a:rPr kumimoji="0" lang="en-US" altLang="zh-CN" b="0" i="1" u="none" strike="noStrike" cap="none" normalizeH="0" baseline="-30000" dirty="0" err="1" smtClean="0">
                <a:ln>
                  <a:noFill/>
                </a:ln>
                <a:solidFill>
                  <a:schemeClr val="tx1"/>
                </a:solidFill>
                <a:effectLst/>
                <a:latin typeface="Arial" pitchFamily="34" charset="0"/>
                <a:ea typeface="幼圆" pitchFamily="49" charset="-122"/>
                <a:cs typeface="宋体" pitchFamily="2" charset="-122"/>
              </a:rPr>
              <a:t>s</a:t>
            </a:r>
            <a:r>
              <a:rPr kumimoji="0" lang="zh-CN" altLang="en-US"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，矩阵</a:t>
            </a:r>
            <a:r>
              <a:rPr kumimoji="0" lang="en-US" altLang="zh-CN" b="0" i="0" u="none" strike="noStrike" cap="none" normalizeH="0" baseline="0" dirty="0" err="1" smtClean="0">
                <a:ln>
                  <a:noFill/>
                </a:ln>
                <a:solidFill>
                  <a:schemeClr val="tx1"/>
                </a:solidFill>
                <a:effectLst/>
                <a:latin typeface="Arial" pitchFamily="34" charset="0"/>
                <a:ea typeface="幼圆" pitchFamily="49" charset="-122"/>
                <a:cs typeface="宋体" pitchFamily="2" charset="-122"/>
              </a:rPr>
              <a:t>W</a:t>
            </a:r>
            <a:r>
              <a:rPr kumimoji="0" lang="en-US" altLang="zh-CN" b="0" i="1" u="none" strike="noStrike" cap="none" normalizeH="0" baseline="-30000" dirty="0" err="1" smtClean="0">
                <a:ln>
                  <a:noFill/>
                </a:ln>
                <a:solidFill>
                  <a:schemeClr val="tx1"/>
                </a:solidFill>
                <a:effectLst/>
                <a:latin typeface="Arial" pitchFamily="34" charset="0"/>
                <a:ea typeface="幼圆" pitchFamily="49" charset="-122"/>
                <a:cs typeface="宋体" pitchFamily="2" charset="-122"/>
              </a:rPr>
              <a:t>s</a:t>
            </a:r>
            <a:r>
              <a:rPr kumimoji="0" lang="zh-CN" altLang="en-US"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，偏置项</a:t>
            </a:r>
            <a:r>
              <a:rPr kumimoji="0" lang="en-US" altLang="zh-CN" b="0" i="0" u="none" strike="noStrike" cap="none" normalizeH="0" baseline="0" dirty="0" err="1" smtClean="0">
                <a:ln>
                  <a:noFill/>
                </a:ln>
                <a:solidFill>
                  <a:schemeClr val="tx1"/>
                </a:solidFill>
                <a:effectLst/>
                <a:latin typeface="Arial" pitchFamily="34" charset="0"/>
                <a:ea typeface="幼圆" pitchFamily="49" charset="-122"/>
                <a:cs typeface="宋体" pitchFamily="2" charset="-122"/>
              </a:rPr>
              <a:t>b</a:t>
            </a:r>
            <a:r>
              <a:rPr kumimoji="0" lang="en-US" altLang="zh-CN" b="0" i="1" u="none" strike="noStrike" cap="none" normalizeH="0" baseline="-30000" dirty="0" err="1" smtClean="0">
                <a:ln>
                  <a:noFill/>
                </a:ln>
                <a:solidFill>
                  <a:schemeClr val="tx1"/>
                </a:solidFill>
                <a:effectLst/>
                <a:latin typeface="Arial" pitchFamily="34" charset="0"/>
                <a:ea typeface="幼圆" pitchFamily="49" charset="-122"/>
                <a:cs typeface="宋体" pitchFamily="2" charset="-122"/>
              </a:rPr>
              <a:t>s</a:t>
            </a:r>
            <a:r>
              <a:rPr kumimoji="0" lang="en-US" altLang="zh-CN"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 </a:t>
            </a:r>
            <a:r>
              <a:rPr kumimoji="0" lang="zh-CN" altLang="en-US"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和</a:t>
            </a:r>
            <a:r>
              <a:rPr kumimoji="0" lang="en-US" altLang="zh-CN" b="0" i="0" u="none" strike="noStrike" cap="none" normalizeH="0" baseline="0" dirty="0" err="1" smtClean="0">
                <a:ln>
                  <a:noFill/>
                </a:ln>
                <a:solidFill>
                  <a:schemeClr val="tx1"/>
                </a:solidFill>
                <a:effectLst/>
                <a:latin typeface="Arial" pitchFamily="34" charset="0"/>
                <a:ea typeface="幼圆" pitchFamily="49" charset="-122"/>
                <a:cs typeface="宋体" pitchFamily="2" charset="-122"/>
              </a:rPr>
              <a:t>b</a:t>
            </a:r>
            <a:r>
              <a:rPr kumimoji="0" lang="en-US" altLang="zh-CN" b="0" i="1" u="none" strike="noStrike" cap="none" normalizeH="0" baseline="30000" dirty="0" err="1" smtClean="0">
                <a:ln>
                  <a:noFill/>
                </a:ln>
                <a:solidFill>
                  <a:schemeClr val="tx1"/>
                </a:solidFill>
                <a:effectLst/>
                <a:latin typeface="Arial" pitchFamily="34" charset="0"/>
                <a:ea typeface="幼圆" pitchFamily="49" charset="-122"/>
                <a:cs typeface="宋体" pitchFamily="2" charset="-122"/>
              </a:rPr>
              <a:t>l</a:t>
            </a:r>
            <a:r>
              <a:rPr kumimoji="0" lang="zh-CN" altLang="en-US"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以及标量</a:t>
            </a:r>
            <a:r>
              <a:rPr kumimoji="0" lang="en-US" altLang="zh-CN" b="0" i="0" u="none" strike="noStrike" cap="none" normalizeH="0" baseline="0" dirty="0" err="1" smtClean="0">
                <a:ln>
                  <a:noFill/>
                </a:ln>
                <a:solidFill>
                  <a:schemeClr val="tx1"/>
                </a:solidFill>
                <a:effectLst/>
                <a:latin typeface="Arial" pitchFamily="34" charset="0"/>
                <a:ea typeface="幼圆" pitchFamily="49" charset="-122"/>
                <a:cs typeface="宋体" pitchFamily="2" charset="-122"/>
              </a:rPr>
              <a:t>g</a:t>
            </a:r>
            <a:r>
              <a:rPr kumimoji="0" lang="en-US" altLang="zh-CN" b="0" i="1" u="none" strike="noStrike" cap="none" normalizeH="0" baseline="0" dirty="0" err="1" smtClean="0">
                <a:ln>
                  <a:noFill/>
                </a:ln>
                <a:solidFill>
                  <a:schemeClr val="tx1"/>
                </a:solidFill>
                <a:effectLst/>
                <a:latin typeface="Arial" pitchFamily="34" charset="0"/>
                <a:ea typeface="幼圆" pitchFamily="49" charset="-122"/>
                <a:cs typeface="Cambria Math" pitchFamily="18" charset="0"/>
              </a:rPr>
              <a:t>∅</a:t>
            </a:r>
            <a:r>
              <a:rPr kumimoji="0" lang="en-US" altLang="zh-CN" b="0" i="1" u="none" strike="noStrike" cap="none" normalizeH="0" baseline="0" dirty="0" err="1" smtClean="0">
                <a:ln>
                  <a:noFill/>
                </a:ln>
                <a:solidFill>
                  <a:schemeClr val="tx1"/>
                </a:solidFill>
                <a:effectLst/>
                <a:latin typeface="Arial" pitchFamily="34" charset="0"/>
                <a:ea typeface="幼圆" pitchFamily="49" charset="-122"/>
                <a:cs typeface="宋体" pitchFamily="2" charset="-122"/>
              </a:rPr>
              <a:t>,s</a:t>
            </a:r>
            <a:r>
              <a:rPr kumimoji="0" lang="zh-CN" altLang="en-US"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是参数。</a:t>
            </a:r>
            <a:r>
              <a:rPr kumimoji="0" lang="en-US" altLang="zh-CN" b="0" i="0" u="none" strike="noStrike" cap="none" normalizeH="0" baseline="0" dirty="0" err="1" smtClean="0">
                <a:ln>
                  <a:noFill/>
                </a:ln>
                <a:solidFill>
                  <a:schemeClr val="tx1"/>
                </a:solidFill>
                <a:effectLst/>
                <a:latin typeface="Arial" pitchFamily="34" charset="0"/>
                <a:ea typeface="幼圆" pitchFamily="49" charset="-122"/>
                <a:cs typeface="宋体" pitchFamily="2" charset="-122"/>
              </a:rPr>
              <a:t>p</a:t>
            </a:r>
            <a:r>
              <a:rPr kumimoji="0" lang="en-US" altLang="zh-CN" b="0" i="1" u="none" strike="noStrike" cap="none" normalizeH="0" baseline="30000" dirty="0" err="1" smtClean="0">
                <a:ln>
                  <a:noFill/>
                </a:ln>
                <a:solidFill>
                  <a:schemeClr val="tx1"/>
                </a:solidFill>
                <a:effectLst/>
                <a:latin typeface="Arial" pitchFamily="34" charset="0"/>
                <a:ea typeface="幼圆" pitchFamily="49" charset="-122"/>
                <a:cs typeface="宋体" pitchFamily="2" charset="-122"/>
              </a:rPr>
              <a:t>t</a:t>
            </a:r>
            <a:r>
              <a:rPr kumimoji="0" lang="en-US" altLang="zh-CN"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 </a:t>
            </a:r>
            <a:r>
              <a:rPr kumimoji="0" lang="zh-CN" altLang="en-US"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是用户未提及该槽向上转</a:t>
            </a:r>
            <a:r>
              <a:rPr kumimoji="0" lang="en-US" altLang="zh-CN"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t</a:t>
            </a:r>
            <a:r>
              <a:rPr kumimoji="0" lang="zh-CN" altLang="en-US" b="0" i="0" u="none" strike="noStrike" cap="none" normalizeH="0" baseline="0" dirty="0" smtClean="0">
                <a:ln>
                  <a:noFill/>
                </a:ln>
                <a:solidFill>
                  <a:schemeClr val="tx1"/>
                </a:solidFill>
                <a:effectLst/>
                <a:latin typeface="Arial" pitchFamily="34" charset="0"/>
                <a:ea typeface="幼圆" pitchFamily="49" charset="-122"/>
                <a:cs typeface="宋体" pitchFamily="2" charset="-122"/>
              </a:rPr>
              <a:t>的概率</a:t>
            </a:r>
            <a:r>
              <a:rPr lang="zh-CN" altLang="en-US" dirty="0" smtClean="0">
                <a:latin typeface="Arial" pitchFamily="34" charset="0"/>
                <a:ea typeface="幼圆" pitchFamily="49" charset="-122"/>
                <a:cs typeface="宋体" pitchFamily="2" charset="-122"/>
              </a:rPr>
              <a:t>并且</a:t>
            </a:r>
            <a:r>
              <a:rPr lang="zh-CN" altLang="en-US" dirty="0">
                <a:latin typeface="Arial" pitchFamily="34" charset="0"/>
                <a:ea typeface="幼圆" pitchFamily="49" charset="-122"/>
                <a:cs typeface="宋体" pitchFamily="2" charset="-122"/>
              </a:rPr>
              <a:t>可以通过用</a:t>
            </a:r>
            <a:r>
              <a:rPr lang="en-US" altLang="zh-CN" dirty="0" err="1">
                <a:latin typeface="Arial" pitchFamily="34" charset="0"/>
                <a:ea typeface="幼圆" pitchFamily="49" charset="-122"/>
                <a:cs typeface="Times New Roman" pitchFamily="18" charset="0"/>
              </a:rPr>
              <a:t>g</a:t>
            </a:r>
            <a:r>
              <a:rPr lang="en-US" altLang="zh-CN" i="1" dirty="0" err="1">
                <a:latin typeface="Arial" pitchFamily="34" charset="0"/>
                <a:ea typeface="幼圆" pitchFamily="49" charset="-122"/>
                <a:cs typeface="Cambria Math" pitchFamily="18" charset="0"/>
              </a:rPr>
              <a:t>∅</a:t>
            </a:r>
            <a:r>
              <a:rPr lang="en-US" altLang="zh-CN" i="1" dirty="0" err="1">
                <a:latin typeface="Arial" pitchFamily="34" charset="0"/>
                <a:ea typeface="幼圆" pitchFamily="49" charset="-122"/>
                <a:cs typeface="Times New Roman" pitchFamily="18" charset="0"/>
              </a:rPr>
              <a:t>,s</a:t>
            </a:r>
            <a:r>
              <a:rPr lang="zh-CN" altLang="en-US" dirty="0">
                <a:latin typeface="Arial" pitchFamily="34" charset="0"/>
                <a:ea typeface="幼圆" pitchFamily="49" charset="-122"/>
                <a:cs typeface="Times New Roman" pitchFamily="18" charset="0"/>
              </a:rPr>
              <a:t>代入等式的分子中的</a:t>
            </a:r>
            <a:r>
              <a:rPr lang="en-US" altLang="zh-CN" dirty="0" err="1">
                <a:latin typeface="Arial" pitchFamily="34" charset="0"/>
                <a:ea typeface="幼圆" pitchFamily="49" charset="-122"/>
                <a:cs typeface="Times New Roman" pitchFamily="18" charset="0"/>
              </a:rPr>
              <a:t>g</a:t>
            </a:r>
            <a:r>
              <a:rPr lang="en-US" altLang="zh-CN" i="1" baseline="30000" dirty="0" err="1">
                <a:latin typeface="Arial" pitchFamily="34" charset="0"/>
                <a:ea typeface="幼圆" pitchFamily="49" charset="-122"/>
                <a:cs typeface="Times New Roman" pitchFamily="18" charset="0"/>
              </a:rPr>
              <a:t>t</a:t>
            </a:r>
            <a:r>
              <a:rPr lang="en-US" altLang="zh-CN" dirty="0">
                <a:latin typeface="Arial" pitchFamily="34" charset="0"/>
                <a:ea typeface="幼圆" pitchFamily="49" charset="-122"/>
                <a:cs typeface="Times New Roman" pitchFamily="18" charset="0"/>
              </a:rPr>
              <a:t> </a:t>
            </a:r>
            <a:r>
              <a:rPr lang="zh-CN" altLang="en-US" dirty="0">
                <a:latin typeface="Arial" pitchFamily="34" charset="0"/>
                <a:ea typeface="幼圆" pitchFamily="49" charset="-122"/>
                <a:cs typeface="Times New Roman" pitchFamily="18" charset="0"/>
              </a:rPr>
              <a:t>来计算</a:t>
            </a:r>
            <a:r>
              <a:rPr lang="en-US" altLang="zh-CN" dirty="0">
                <a:latin typeface="Arial" pitchFamily="34" charset="0"/>
                <a:ea typeface="Times New Roman" pitchFamily="18" charset="0"/>
                <a:cs typeface="宋体" pitchFamily="2" charset="-122"/>
                <a:hlinkClick r:id="rId5"/>
              </a:rPr>
              <a:t>5</a:t>
            </a:r>
            <a:r>
              <a:rPr lang="en-US" altLang="zh-CN" dirty="0" smtClean="0">
                <a:latin typeface="Arial" pitchFamily="34" charset="0"/>
                <a:ea typeface="Times New Roman" pitchFamily="18" charset="0"/>
                <a:cs typeface="宋体" pitchFamily="2" charset="-122"/>
                <a:hlinkClick r:id="rId5"/>
              </a:rPr>
              <a:t>.</a:t>
            </a:r>
            <a:endParaRPr lang="en-US" altLang="zh-CN" dirty="0" smtClean="0">
              <a:latin typeface="Arial" pitchFamily="34" charset="0"/>
              <a:ea typeface="Times New Roman" pitchFamily="18" charset="0"/>
              <a:cs typeface="宋体" pitchFamily="2" charset="-122"/>
            </a:endParaRPr>
          </a:p>
        </p:txBody>
      </p:sp>
      <p:sp>
        <p:nvSpPr>
          <p:cNvPr id="6" name="Rectangle 4"/>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 Box 7"/>
          <p:cNvSpPr txBox="1">
            <a:spLocks noChangeArrowheads="1"/>
          </p:cNvSpPr>
          <p:nvPr/>
        </p:nvSpPr>
        <p:spPr bwMode="auto">
          <a:xfrm>
            <a:off x="5816600" y="152400"/>
            <a:ext cx="52388"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1" u="none" strike="noStrike" cap="none" normalizeH="0" baseline="0" smtClean="0">
              <a:ln>
                <a:noFill/>
              </a:ln>
              <a:solidFill>
                <a:schemeClr val="tx1"/>
              </a:solidFill>
              <a:effectLst/>
              <a:latin typeface="Arial" pitchFamily="34" charset="0"/>
              <a:ea typeface="Meiryo"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1" u="none" strike="noStrike" cap="none" normalizeH="0" baseline="0" smtClean="0">
                <a:ln>
                  <a:noFill/>
                </a:ln>
                <a:solidFill>
                  <a:schemeClr val="tx1"/>
                </a:solidFill>
                <a:effectLst/>
                <a:latin typeface="Arial" pitchFamily="34" charset="0"/>
                <a:ea typeface="Meiryo" charset="-128"/>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Text Box 6"/>
          <p:cNvSpPr txBox="1">
            <a:spLocks noChangeArrowheads="1"/>
          </p:cNvSpPr>
          <p:nvPr/>
        </p:nvSpPr>
        <p:spPr bwMode="auto">
          <a:xfrm>
            <a:off x="6623050" y="250825"/>
            <a:ext cx="52388"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1" u="none" strike="noStrike" cap="none" normalizeH="0" baseline="0" smtClean="0">
              <a:ln>
                <a:noFill/>
              </a:ln>
              <a:solidFill>
                <a:schemeClr val="tx1"/>
              </a:solidFill>
              <a:effectLst/>
              <a:latin typeface="Georgia" pitchFamily="18" charset="0"/>
              <a:ea typeface="Times New Roman" pitchFamily="18" charset="0"/>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1" u="none" strike="noStrike" cap="none" normalizeH="0" baseline="0" smtClean="0">
                <a:ln>
                  <a:noFill/>
                </a:ln>
                <a:solidFill>
                  <a:schemeClr val="tx1"/>
                </a:solidFill>
                <a:effectLst/>
                <a:latin typeface="Georgia" pitchFamily="18" charset="0"/>
                <a:ea typeface="Times New Roman" pitchFamily="18" charset="0"/>
                <a:cs typeface="宋体" pitchFamily="2" charset="-122"/>
              </a:rPr>
              <a:t>v</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Rectangle 9"/>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02438831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935866" cy="1866901"/>
            <a:chOff x="0" y="0"/>
            <a:chExt cx="4451932"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en-US" altLang="zh-CN" dirty="0"/>
                <a:t>Belief Trackers</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603249" y="1161009"/>
            <a:ext cx="10851502" cy="1323439"/>
          </a:xfrm>
          <a:prstGeom prst="rect">
            <a:avLst/>
          </a:prstGeom>
        </p:spPr>
        <p:txBody>
          <a:bodyPr wrap="square">
            <a:spAutoFit/>
          </a:bodyPr>
          <a:lstStyle/>
          <a:p>
            <a:endParaRPr lang="zh-CN" altLang="zh-CN" sz="2000" dirty="0"/>
          </a:p>
          <a:p>
            <a:endParaRPr lang="zh-CN" altLang="en-US" sz="2000" dirty="0"/>
          </a:p>
          <a:p>
            <a:endParaRPr lang="en-US" altLang="zh-CN" sz="2000" dirty="0">
              <a:latin typeface="Calibri" panose="020F0502020204030204" pitchFamily="34" charset="0"/>
              <a:ea typeface="宋体" panose="02010600030101010101" pitchFamily="2" charset="-122"/>
            </a:endParaRPr>
          </a:p>
          <a:p>
            <a:endParaRPr lang="en-US" altLang="zh-CN" sz="2000" dirty="0">
              <a:latin typeface="Calibri" panose="020F0502020204030204" pitchFamily="34" charset="0"/>
              <a:ea typeface="宋体" panose="02010600030101010101" pitchFamily="2" charset="-12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309" y="1708215"/>
            <a:ext cx="41719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2"/>
          <p:cNvSpPr txBox="1">
            <a:spLocks noChangeArrowheads="1"/>
          </p:cNvSpPr>
          <p:nvPr/>
        </p:nvSpPr>
        <p:spPr bwMode="auto">
          <a:xfrm>
            <a:off x="5816600" y="152400"/>
            <a:ext cx="52388"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1" u="none" strike="noStrike" cap="none" normalizeH="0" baseline="0" smtClean="0">
              <a:ln>
                <a:noFill/>
              </a:ln>
              <a:solidFill>
                <a:schemeClr val="tx1"/>
              </a:solidFill>
              <a:effectLst/>
              <a:latin typeface="Arial" pitchFamily="34" charset="0"/>
              <a:ea typeface="Meiryo"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1" u="none" strike="noStrike" cap="none" normalizeH="0" baseline="0" smtClean="0">
                <a:ln>
                  <a:noFill/>
                </a:ln>
                <a:solidFill>
                  <a:schemeClr val="tx1"/>
                </a:solidFill>
                <a:effectLst/>
                <a:latin typeface="Arial" pitchFamily="34" charset="0"/>
                <a:ea typeface="Meiryo" charset="-128"/>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Text Box 1"/>
          <p:cNvSpPr txBox="1">
            <a:spLocks noChangeArrowheads="1"/>
          </p:cNvSpPr>
          <p:nvPr/>
        </p:nvSpPr>
        <p:spPr bwMode="auto">
          <a:xfrm>
            <a:off x="6623050" y="250825"/>
            <a:ext cx="52388"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1" u="none" strike="noStrike" cap="none" normalizeH="0" baseline="0" smtClean="0">
              <a:ln>
                <a:noFill/>
              </a:ln>
              <a:solidFill>
                <a:schemeClr val="tx1"/>
              </a:solidFill>
              <a:effectLst/>
              <a:latin typeface="Georgia" pitchFamily="18" charset="0"/>
              <a:ea typeface="Times New Roman" pitchFamily="18" charset="0"/>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1" u="none" strike="noStrike" cap="none" normalizeH="0" baseline="0" smtClean="0">
                <a:ln>
                  <a:noFill/>
                </a:ln>
                <a:solidFill>
                  <a:schemeClr val="tx1"/>
                </a:solidFill>
                <a:effectLst/>
                <a:latin typeface="Georgia" pitchFamily="18" charset="0"/>
                <a:ea typeface="Times New Roman" pitchFamily="18" charset="0"/>
                <a:cs typeface="宋体" pitchFamily="2" charset="-122"/>
              </a:rPr>
              <a:t>v</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3"/>
          <p:cNvSpPr>
            <a:spLocks noChangeArrowheads="1"/>
          </p:cNvSpPr>
          <p:nvPr/>
        </p:nvSpPr>
        <p:spPr bwMode="auto">
          <a:xfrm>
            <a:off x="777577" y="2484448"/>
            <a:ext cx="1050637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zh-CN" dirty="0"/>
              <a:t>其中</a:t>
            </a:r>
            <a:r>
              <a:rPr lang="en-US" altLang="zh-CN" dirty="0" err="1"/>
              <a:t>u</a:t>
            </a:r>
            <a:r>
              <a:rPr lang="en-US" altLang="zh-CN" i="1" baseline="-25000" dirty="0" err="1"/>
              <a:t>t</a:t>
            </a:r>
            <a:r>
              <a:rPr lang="en-US" altLang="zh-CN" dirty="0"/>
              <a:t> </a:t>
            </a:r>
            <a:r>
              <a:rPr lang="zh-CN" altLang="zh-CN" dirty="0"/>
              <a:t>和</a:t>
            </a:r>
            <a:r>
              <a:rPr lang="en-US" altLang="zh-CN" dirty="0"/>
              <a:t>m</a:t>
            </a:r>
            <a:r>
              <a:rPr lang="en-US" altLang="zh-CN" i="1" baseline="-25000" dirty="0"/>
              <a:t>t−1</a:t>
            </a:r>
            <a:r>
              <a:rPr lang="en-US" altLang="zh-CN" dirty="0"/>
              <a:t> </a:t>
            </a:r>
            <a:r>
              <a:rPr lang="zh-CN" altLang="zh-CN" dirty="0"/>
              <a:t>中的每个标记都由来自</a:t>
            </a:r>
            <a:r>
              <a:rPr lang="en-US" altLang="zh-CN" dirty="0"/>
              <a:t>1-hot</a:t>
            </a:r>
            <a:r>
              <a:rPr lang="zh-CN" altLang="zh-CN" dirty="0"/>
              <a:t>输入的大小为</a:t>
            </a:r>
            <a:r>
              <a:rPr lang="en-US" altLang="zh-CN" dirty="0"/>
              <a:t>N</a:t>
            </a:r>
            <a:r>
              <a:rPr lang="zh-CN" altLang="zh-CN" dirty="0"/>
              <a:t>的嵌入</a:t>
            </a:r>
            <a:r>
              <a:rPr lang="zh-CN" altLang="zh-CN" dirty="0" smtClean="0"/>
              <a:t>表示</a:t>
            </a:r>
            <a:r>
              <a:rPr lang="en-US" altLang="zh-CN" dirty="0" err="1" smtClean="0"/>
              <a:t>向量</a:t>
            </a:r>
            <a:r>
              <a:rPr lang="en-US" altLang="zh-CN" dirty="0" err="1"/>
              <a:t>。为了使跟踪器知道何时将delexicalisation应用于槽或值</a:t>
            </a:r>
            <a:r>
              <a:rPr lang="en-US" altLang="zh-CN" dirty="0" smtClean="0"/>
              <a:t>，</a:t>
            </a:r>
            <a:endParaRPr lang="zh-CN" altLang="zh-CN" dirty="0"/>
          </a:p>
          <a:p>
            <a:r>
              <a:rPr lang="en-US" altLang="zh-CN" dirty="0"/>
              <a:t>slot-</a:t>
            </a:r>
            <a:r>
              <a:rPr lang="en-US" altLang="zh-CN" dirty="0" err="1"/>
              <a:t>value专用CNN</a:t>
            </a:r>
            <a:r>
              <a:rPr lang="en-US" altLang="zh-CN" dirty="0" err="1" smtClean="0"/>
              <a:t>运算符</a:t>
            </a:r>
            <a:r>
              <a:rPr lang="en-US" altLang="zh-CN" dirty="0" smtClean="0"/>
              <a:t>                   </a:t>
            </a:r>
            <a:r>
              <a:rPr lang="en-US" altLang="zh-CN" dirty="0" err="1" smtClean="0"/>
              <a:t>不仅提取顶级句子表示</a:t>
            </a:r>
            <a:r>
              <a:rPr lang="zh-CN" altLang="zh-CN" dirty="0" smtClean="0"/>
              <a:t> </a:t>
            </a:r>
            <a:r>
              <a:rPr lang="en-US" altLang="zh-CN" dirty="0" err="1"/>
              <a:t>还有中间n-gram样嵌入，由每个话语中的去异化标记的位置决定</a:t>
            </a:r>
            <a:r>
              <a:rPr lang="en-US" altLang="zh-CN" dirty="0"/>
              <a:t>。</a:t>
            </a:r>
            <a:r>
              <a:rPr lang="zh-CN" altLang="zh-CN" dirty="0"/>
              <a:t>如果观察到多个</a:t>
            </a:r>
            <a:r>
              <a:rPr lang="zh-CN" altLang="zh-CN" dirty="0" smtClean="0"/>
              <a:t>匹配</a:t>
            </a:r>
            <a:r>
              <a:rPr lang="zh-CN" altLang="zh-CN" dirty="0"/>
              <a:t>相应的嵌入是相加的。在</a:t>
            </a:r>
          </a:p>
          <a:p>
            <a:r>
              <a:rPr lang="zh-CN" altLang="zh-CN" dirty="0"/>
              <a:t>另一方面，如果特定插槽没有</a:t>
            </a:r>
            <a:r>
              <a:rPr lang="zh-CN" altLang="zh-CN" dirty="0" smtClean="0"/>
              <a:t>匹配</a:t>
            </a:r>
            <a:r>
              <a:rPr lang="zh-CN" altLang="en-US" dirty="0"/>
              <a:t>，</a:t>
            </a:r>
            <a:r>
              <a:rPr lang="zh-CN" altLang="zh-CN" dirty="0" smtClean="0"/>
              <a:t>或者，空的</a:t>
            </a:r>
            <a:r>
              <a:rPr lang="en-US" altLang="zh-CN" dirty="0" smtClean="0"/>
              <a:t>n-gram</a:t>
            </a:r>
            <a:r>
              <a:rPr lang="zh-CN" altLang="zh-CN" dirty="0" smtClean="0"/>
              <a:t>嵌入用零填充。为了跟踪去激活的令牌的位置，在每个卷积操作之前用句子填充句子的两边。向量的数量由每层的过滤器大小决定。</a:t>
            </a:r>
            <a:endParaRPr lang="en-US" altLang="zh-CN" dirty="0" smtClean="0"/>
          </a:p>
          <a:p>
            <a:r>
              <a:rPr lang="zh-CN" altLang="zh-CN" dirty="0"/>
              <a:t>上述信念跟踪器基于</a:t>
            </a:r>
            <a:r>
              <a:rPr lang="en-US" altLang="zh-CN" dirty="0" err="1" smtClean="0">
                <a:hlinkClick r:id="rId5" action="ppaction://hlinkfile"/>
              </a:rPr>
              <a:t>亨德森等人</a:t>
            </a:r>
            <a:r>
              <a:rPr lang="zh-CN" altLang="en-US" dirty="0" smtClean="0"/>
              <a:t>，</a:t>
            </a:r>
            <a:r>
              <a:rPr lang="zh-CN" altLang="zh-CN" dirty="0" smtClean="0"/>
              <a:t>经过</a:t>
            </a:r>
            <a:r>
              <a:rPr lang="zh-CN" altLang="zh-CN" dirty="0"/>
              <a:t>一些修改：（</a:t>
            </a:r>
            <a:r>
              <a:rPr lang="en-US" altLang="zh-CN" dirty="0"/>
              <a:t>1</a:t>
            </a:r>
            <a:r>
              <a:rPr lang="zh-CN" altLang="zh-CN" dirty="0"/>
              <a:t>）只输出信息和可请求的插槽和值的概率，（</a:t>
            </a:r>
            <a:r>
              <a:rPr lang="en-US" altLang="zh-CN" dirty="0"/>
              <a:t>2</a:t>
            </a:r>
            <a:r>
              <a:rPr lang="zh-CN" altLang="zh-CN" dirty="0"/>
              <a:t>）删除了循环存储器块，因为它似乎没有提供此任务的好处，以及（</a:t>
            </a:r>
            <a:r>
              <a:rPr lang="en-US" altLang="zh-CN" dirty="0"/>
              <a:t>3</a:t>
            </a:r>
            <a:r>
              <a:rPr lang="zh-CN" altLang="zh-CN" dirty="0"/>
              <a:t>）</a:t>
            </a:r>
            <a:r>
              <a:rPr lang="en-US" altLang="zh-CN" dirty="0"/>
              <a:t>n-gram</a:t>
            </a:r>
            <a:r>
              <a:rPr lang="zh-CN" altLang="zh-CN" dirty="0"/>
              <a:t>特征提取器由上述</a:t>
            </a:r>
            <a:r>
              <a:rPr lang="en-US" altLang="zh-CN" dirty="0"/>
              <a:t>CNN</a:t>
            </a:r>
            <a:r>
              <a:rPr lang="zh-CN" altLang="zh-CN" dirty="0"/>
              <a:t>提取器代替</a:t>
            </a:r>
            <a:r>
              <a:rPr lang="zh-CN" altLang="zh-CN" dirty="0" smtClean="0"/>
              <a:t>。</a:t>
            </a:r>
            <a:endParaRPr lang="en-US" altLang="zh-CN" dirty="0" smtClean="0"/>
          </a:p>
          <a:p>
            <a:r>
              <a:rPr lang="zh-CN" altLang="zh-CN" dirty="0" smtClean="0"/>
              <a:t>与</a:t>
            </a:r>
            <a:r>
              <a:rPr lang="zh-CN" altLang="en-US" dirty="0"/>
              <a:t>训练一个单纯的</a:t>
            </a:r>
            <a:r>
              <a:rPr lang="zh-CN" altLang="zh-CN" dirty="0"/>
              <a:t>纯粹的端到端系统相比，</a:t>
            </a:r>
            <a:r>
              <a:rPr lang="zh-CN" altLang="zh-CN" dirty="0" smtClean="0"/>
              <a:t>通过</a:t>
            </a:r>
            <a:r>
              <a:rPr lang="zh-CN" altLang="zh-CN" dirty="0"/>
              <a:t>引入基于插槽的信念跟踪器</a:t>
            </a:r>
            <a:r>
              <a:rPr lang="zh-CN" altLang="zh-CN" dirty="0" smtClean="0"/>
              <a:t>，我们</a:t>
            </a:r>
            <a:r>
              <a:rPr lang="zh-CN" altLang="zh-CN" dirty="0"/>
              <a:t>基本上将一组中间标签添加到系统</a:t>
            </a:r>
            <a:r>
              <a:rPr lang="zh-CN" altLang="zh-CN" dirty="0" smtClean="0"/>
              <a:t>中</a:t>
            </a:r>
            <a:r>
              <a:rPr lang="zh-CN" altLang="en-US" dirty="0"/>
              <a:t>。</a:t>
            </a:r>
            <a:endParaRPr lang="en-US" altLang="zh-CN" dirty="0" smtClean="0">
              <a:latin typeface="Arial" pitchFamily="34" charset="0"/>
              <a:ea typeface="Times New Roman" pitchFamily="18" charset="0"/>
              <a:cs typeface="宋体" pitchFamily="2" charset="-122"/>
            </a:endParaRPr>
          </a:p>
        </p:txBody>
      </p:sp>
      <p:sp>
        <p:nvSpPr>
          <p:cNvPr id="6" name="Rectangle 4"/>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 Box 7"/>
          <p:cNvSpPr txBox="1">
            <a:spLocks noChangeArrowheads="1"/>
          </p:cNvSpPr>
          <p:nvPr/>
        </p:nvSpPr>
        <p:spPr bwMode="auto">
          <a:xfrm>
            <a:off x="5816600" y="152400"/>
            <a:ext cx="52388"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1" u="none" strike="noStrike" cap="none" normalizeH="0" baseline="0" smtClean="0">
              <a:ln>
                <a:noFill/>
              </a:ln>
              <a:solidFill>
                <a:schemeClr val="tx1"/>
              </a:solidFill>
              <a:effectLst/>
              <a:latin typeface="Arial" pitchFamily="34" charset="0"/>
              <a:ea typeface="Meiryo"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1" u="none" strike="noStrike" cap="none" normalizeH="0" baseline="0" smtClean="0">
                <a:ln>
                  <a:noFill/>
                </a:ln>
                <a:solidFill>
                  <a:schemeClr val="tx1"/>
                </a:solidFill>
                <a:effectLst/>
                <a:latin typeface="Arial" pitchFamily="34" charset="0"/>
                <a:ea typeface="Meiryo" charset="-128"/>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Text Box 6"/>
          <p:cNvSpPr txBox="1">
            <a:spLocks noChangeArrowheads="1"/>
          </p:cNvSpPr>
          <p:nvPr/>
        </p:nvSpPr>
        <p:spPr bwMode="auto">
          <a:xfrm>
            <a:off x="6623050" y="250825"/>
            <a:ext cx="52388"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1" u="none" strike="noStrike" cap="none" normalizeH="0" baseline="0" smtClean="0">
              <a:ln>
                <a:noFill/>
              </a:ln>
              <a:solidFill>
                <a:schemeClr val="tx1"/>
              </a:solidFill>
              <a:effectLst/>
              <a:latin typeface="Georgia" pitchFamily="18" charset="0"/>
              <a:ea typeface="Times New Roman" pitchFamily="18" charset="0"/>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1" u="none" strike="noStrike" cap="none" normalizeH="0" baseline="0" smtClean="0">
                <a:ln>
                  <a:noFill/>
                </a:ln>
                <a:solidFill>
                  <a:schemeClr val="tx1"/>
                </a:solidFill>
                <a:effectLst/>
                <a:latin typeface="Georgia" pitchFamily="18" charset="0"/>
                <a:ea typeface="Times New Roman" pitchFamily="18" charset="0"/>
                <a:cs typeface="宋体" pitchFamily="2" charset="-122"/>
              </a:rPr>
              <a:t>v</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Rectangle 9"/>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0986" y="3062282"/>
            <a:ext cx="9715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492871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2685618" y="-247650"/>
            <a:ext cx="8791034" cy="1866901"/>
            <a:chOff x="-860756" y="28576"/>
            <a:chExt cx="6593324"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56" y="28576"/>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71178" y="477903"/>
              <a:ext cx="566139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en-US" altLang="zh-CN" dirty="0"/>
                <a:t>Policy Network and Database Operator</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709127" y="1199409"/>
            <a:ext cx="10851502" cy="1323439"/>
          </a:xfrm>
          <a:prstGeom prst="rect">
            <a:avLst/>
          </a:prstGeom>
        </p:spPr>
        <p:txBody>
          <a:bodyPr wrap="square">
            <a:spAutoFit/>
          </a:bodyPr>
          <a:lstStyle/>
          <a:p>
            <a:r>
              <a:rPr lang="zh-CN" altLang="zh-CN" sz="2000" dirty="0"/>
              <a:t>其中</a:t>
            </a:r>
            <a:r>
              <a:rPr lang="en-US" altLang="zh-CN" sz="2000" dirty="0"/>
              <a:t>S</a:t>
            </a:r>
            <a:r>
              <a:rPr lang="en-US" altLang="zh-CN" sz="2000" i="1" baseline="-25000" dirty="0"/>
              <a:t>i</a:t>
            </a:r>
            <a:r>
              <a:rPr lang="en-US" altLang="zh-CN" sz="2000" dirty="0"/>
              <a:t> </a:t>
            </a:r>
            <a:r>
              <a:rPr lang="zh-CN" altLang="zh-CN" sz="2000" dirty="0"/>
              <a:t>是一组可信任的时隙</a:t>
            </a:r>
            <a:r>
              <a:rPr lang="zh-CN" altLang="zh-CN" sz="2000" dirty="0" smtClean="0"/>
              <a:t>。</a:t>
            </a:r>
            <a:endParaRPr lang="zh-CN" altLang="en-US" sz="2000" dirty="0"/>
          </a:p>
          <a:p>
            <a:endParaRPr lang="zh-CN" altLang="en-US" sz="2000" dirty="0"/>
          </a:p>
          <a:p>
            <a:endParaRPr lang="en-US" altLang="zh-CN" sz="2000" dirty="0">
              <a:latin typeface="Calibri" panose="020F0502020204030204" pitchFamily="34" charset="0"/>
              <a:ea typeface="宋体" panose="02010600030101010101" pitchFamily="2" charset="-122"/>
            </a:endParaRPr>
          </a:p>
          <a:p>
            <a:endParaRPr lang="en-US" altLang="zh-CN" sz="2000" dirty="0">
              <a:latin typeface="Calibri" panose="020F0502020204030204" pitchFamily="34" charset="0"/>
              <a:ea typeface="宋体" panose="02010600030101010101" pitchFamily="2"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37" y="2015017"/>
            <a:ext cx="38100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3397315"/>
            <a:ext cx="451485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38831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935866" cy="1866901"/>
            <a:chOff x="0" y="0"/>
            <a:chExt cx="4451932"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en-US" altLang="zh-CN" dirty="0"/>
                <a:t>Generation Network</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507157" y="1950571"/>
            <a:ext cx="10851502" cy="1631216"/>
          </a:xfrm>
          <a:prstGeom prst="rect">
            <a:avLst/>
          </a:prstGeom>
        </p:spPr>
        <p:txBody>
          <a:bodyPr wrap="square">
            <a:spAutoFit/>
          </a:bodyPr>
          <a:lstStyle/>
          <a:p>
            <a:r>
              <a:rPr lang="zh-CN" altLang="zh-CN" sz="2000" dirty="0"/>
              <a:t>其中</a:t>
            </a:r>
            <a:r>
              <a:rPr lang="en-US" altLang="zh-CN" sz="2000" dirty="0" err="1"/>
              <a:t>LSTM</a:t>
            </a:r>
            <a:r>
              <a:rPr lang="en-US" altLang="zh-CN" sz="2000" i="1" baseline="-25000" dirty="0" err="1"/>
              <a:t>j</a:t>
            </a:r>
            <a:r>
              <a:rPr lang="zh-CN" altLang="zh-CN" sz="2000" dirty="0"/>
              <a:t>（·）是条件</a:t>
            </a:r>
            <a:r>
              <a:rPr lang="en-US" altLang="zh-CN" sz="2000" dirty="0"/>
              <a:t>LSTM</a:t>
            </a:r>
            <a:r>
              <a:rPr lang="zh-CN" altLang="zh-CN" sz="2000" dirty="0" smtClean="0"/>
              <a:t>运算符</a:t>
            </a:r>
            <a:r>
              <a:rPr lang="en-US" altLang="zh-CN" sz="2000" dirty="0"/>
              <a:t/>
            </a:r>
            <a:br>
              <a:rPr lang="en-US" altLang="zh-CN" sz="2000" dirty="0"/>
            </a:br>
            <a:r>
              <a:rPr lang="en-US" altLang="zh-CN" sz="2000" dirty="0" err="1"/>
              <a:t>对于一个输出步骤j，w</a:t>
            </a:r>
            <a:r>
              <a:rPr lang="en-US" altLang="zh-CN" sz="2000" i="1" baseline="30000" dirty="0" err="1"/>
              <a:t>t</a:t>
            </a:r>
            <a:r>
              <a:rPr lang="en-US" altLang="zh-CN" sz="2000" dirty="0"/>
              <a:t> </a:t>
            </a:r>
            <a:r>
              <a:rPr lang="en-US" altLang="zh-CN" sz="2000" dirty="0" err="1"/>
              <a:t>是最后一个输出令牌</a:t>
            </a:r>
            <a:r>
              <a:rPr lang="en-US" altLang="zh-CN" sz="2000" dirty="0"/>
              <a:t> </a:t>
            </a:r>
            <a:r>
              <a:rPr lang="zh-CN" altLang="en-US" sz="2000" dirty="0"/>
              <a:t> </a:t>
            </a:r>
            <a:r>
              <a:rPr lang="en-US" altLang="zh-CN" sz="2000" dirty="0" smtClean="0"/>
              <a:t>,</a:t>
            </a:r>
            <a:r>
              <a:rPr lang="en-US" altLang="zh-CN" sz="2000" dirty="0"/>
              <a:t> </a:t>
            </a:r>
            <a:r>
              <a:rPr lang="en-US" altLang="zh-CN" sz="2000" dirty="0" smtClean="0"/>
              <a:t>h</a:t>
            </a:r>
            <a:r>
              <a:rPr lang="en-US" altLang="zh-CN" sz="2000" i="1" baseline="30000" dirty="0" smtClean="0"/>
              <a:t>t</a:t>
            </a:r>
            <a:r>
              <a:rPr lang="en-US" altLang="zh-CN" sz="2000" i="1" dirty="0" smtClean="0"/>
              <a:t>j</a:t>
            </a:r>
            <a:r>
              <a:rPr lang="en-US" altLang="zh-CN" sz="2000" i="1" dirty="0"/>
              <a:t>−</a:t>
            </a:r>
            <a:r>
              <a:rPr lang="en-US" altLang="zh-CN" sz="2000" dirty="0" smtClean="0"/>
              <a:t>1是隐藏层</a:t>
            </a:r>
            <a:endParaRPr lang="zh-CN" altLang="en-US" sz="2000" dirty="0"/>
          </a:p>
          <a:p>
            <a:endParaRPr lang="zh-CN" altLang="en-US" sz="2000" dirty="0"/>
          </a:p>
          <a:p>
            <a:endParaRPr lang="en-US" altLang="zh-CN" sz="2000" dirty="0">
              <a:latin typeface="Calibri" panose="020F0502020204030204" pitchFamily="34" charset="0"/>
              <a:ea typeface="宋体" panose="02010600030101010101" pitchFamily="2" charset="-122"/>
            </a:endParaRPr>
          </a:p>
          <a:p>
            <a:endParaRPr lang="en-US" altLang="zh-CN" sz="2000" dirty="0">
              <a:latin typeface="Calibri" panose="020F0502020204030204" pitchFamily="34" charset="0"/>
              <a:ea typeface="宋体" panose="02010600030101010101" pitchFamily="2" charset="-12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721" y="1322388"/>
            <a:ext cx="42481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524" y="2995367"/>
            <a:ext cx="46482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38831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7260814" cy="1866901"/>
            <a:chOff x="0" y="0"/>
            <a:chExt cx="5445650"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4504418"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dirty="0" smtClean="0">
                  <a:solidFill>
                    <a:srgbClr val="000000"/>
                  </a:solidFill>
                  <a:cs typeface="+mn-ea"/>
                  <a:sym typeface="+mn-lt"/>
                </a:rPr>
                <a:t>Wizard-of-Oz Data </a:t>
              </a:r>
              <a:r>
                <a:rPr lang="en-US" altLang="zh-CN" b="1" dirty="0">
                  <a:solidFill>
                    <a:srgbClr val="000000"/>
                  </a:solidFill>
                  <a:cs typeface="+mn-ea"/>
                  <a:sym typeface="+mn-lt"/>
                </a:rPr>
                <a:t>collection</a:t>
              </a:r>
              <a:endParaRPr lang="zh-CN" altLang="zh-CN" b="1" dirty="0">
                <a:solidFill>
                  <a:srgbClr val="000000"/>
                </a:solidFill>
                <a:cs typeface="+mn-ea"/>
                <a:sym typeface="+mn-lt"/>
              </a:endParaRP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874" y="867121"/>
            <a:ext cx="10020300" cy="421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33073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8434" name="图片 6" descr=" er.png">
            <a:extLst>
              <a:ext uri="{FF2B5EF4-FFF2-40B4-BE49-F238E27FC236}">
                <a16:creationId xmlns:a16="http://schemas.microsoft.com/office/drawing/2014/main" xmlns="" id="{5FCEEC7D-35AE-41C7-A31B-95AE3FBC0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1" y="1519768"/>
            <a:ext cx="12361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3">
            <a:extLst>
              <a:ext uri="{FF2B5EF4-FFF2-40B4-BE49-F238E27FC236}">
                <a16:creationId xmlns:a16="http://schemas.microsoft.com/office/drawing/2014/main" xmlns="" id="{289EA52E-BEE5-446F-9BCC-14CBF45C20B0}"/>
              </a:ext>
            </a:extLst>
          </p:cNvPr>
          <p:cNvSpPr txBox="1">
            <a:spLocks noChangeArrowheads="1"/>
          </p:cNvSpPr>
          <p:nvPr/>
        </p:nvSpPr>
        <p:spPr bwMode="auto">
          <a:xfrm>
            <a:off x="3119967" y="4459818"/>
            <a:ext cx="6286500"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4267" dirty="0" smtClean="0">
                <a:solidFill>
                  <a:srgbClr val="FFFFFF"/>
                </a:solidFill>
                <a:latin typeface="+mn-lt"/>
                <a:ea typeface="+mn-ea"/>
                <a:cs typeface="+mn-ea"/>
                <a:sym typeface="+mn-lt"/>
              </a:rPr>
              <a:t>论文内容大致介绍</a:t>
            </a:r>
            <a:endParaRPr lang="zh-CN" altLang="en-US" sz="4267" dirty="0">
              <a:solidFill>
                <a:srgbClr val="FFFFFF"/>
              </a:solidFill>
              <a:latin typeface="+mn-lt"/>
              <a:ea typeface="+mn-ea"/>
              <a:cs typeface="+mn-ea"/>
              <a:sym typeface="+mn-lt"/>
            </a:endParaRPr>
          </a:p>
        </p:txBody>
      </p:sp>
      <p:pic>
        <p:nvPicPr>
          <p:cNvPr id="18437" name="Picture 2">
            <a:extLst>
              <a:ext uri="{FF2B5EF4-FFF2-40B4-BE49-F238E27FC236}">
                <a16:creationId xmlns:a16="http://schemas.microsoft.com/office/drawing/2014/main" xmlns="" id="{B8760EB9-F3F8-45FB-8725-24ED88206C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3714752"/>
            <a:ext cx="952500"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9439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up)">
                                      <p:cBhvr>
                                        <p:cTn id="7" dur="500"/>
                                        <p:tgtEl>
                                          <p:spTgt spid="184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8437"/>
                                        </p:tgtEl>
                                        <p:attrNameLst>
                                          <p:attrName>style.visibility</p:attrName>
                                        </p:attrNameLst>
                                      </p:cBhvr>
                                      <p:to>
                                        <p:strVal val="visible"/>
                                      </p:to>
                                    </p:set>
                                    <p:animEffect transition="in" filter="fade">
                                      <p:cBhvr>
                                        <p:cTn id="11" dur="1000"/>
                                        <p:tgtEl>
                                          <p:spTgt spid="18437"/>
                                        </p:tgtEl>
                                      </p:cBhvr>
                                    </p:animEffect>
                                    <p:anim calcmode="lin" valueType="num">
                                      <p:cBhvr>
                                        <p:cTn id="12" dur="1000" fill="hold"/>
                                        <p:tgtEl>
                                          <p:spTgt spid="18437"/>
                                        </p:tgtEl>
                                        <p:attrNameLst>
                                          <p:attrName>ppt_x</p:attrName>
                                        </p:attrNameLst>
                                      </p:cBhvr>
                                      <p:tavLst>
                                        <p:tav tm="0">
                                          <p:val>
                                            <p:strVal val="#ppt_x"/>
                                          </p:val>
                                        </p:tav>
                                        <p:tav tm="100000">
                                          <p:val>
                                            <p:strVal val="#ppt_x"/>
                                          </p:val>
                                        </p:tav>
                                      </p:tavLst>
                                    </p:anim>
                                    <p:anim calcmode="lin" valueType="num">
                                      <p:cBhvr>
                                        <p:cTn id="13" dur="1000" fill="hold"/>
                                        <p:tgtEl>
                                          <p:spTgt spid="1843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8435"/>
                                        </p:tgtEl>
                                        <p:attrNameLst>
                                          <p:attrName>style.visibility</p:attrName>
                                        </p:attrNameLst>
                                      </p:cBhvr>
                                      <p:to>
                                        <p:strVal val="visible"/>
                                      </p:to>
                                    </p:set>
                                    <p:animEffect transition="in" filter="fade">
                                      <p:cBhvr>
                                        <p:cTn id="17" dur="1000"/>
                                        <p:tgtEl>
                                          <p:spTgt spid="18435"/>
                                        </p:tgtEl>
                                      </p:cBhvr>
                                    </p:animEffect>
                                    <p:anim calcmode="lin" valueType="num">
                                      <p:cBhvr>
                                        <p:cTn id="18" dur="1000" fill="hold"/>
                                        <p:tgtEl>
                                          <p:spTgt spid="18435"/>
                                        </p:tgtEl>
                                        <p:attrNameLst>
                                          <p:attrName>ppt_x</p:attrName>
                                        </p:attrNameLst>
                                      </p:cBhvr>
                                      <p:tavLst>
                                        <p:tav tm="0">
                                          <p:val>
                                            <p:strVal val="#ppt_x"/>
                                          </p:val>
                                        </p:tav>
                                        <p:tav tm="100000">
                                          <p:val>
                                            <p:strVal val="#ppt_x"/>
                                          </p:val>
                                        </p:tav>
                                      </p:tavLst>
                                    </p:anim>
                                    <p:anim calcmode="lin" valueType="num">
                                      <p:cBhvr>
                                        <p:cTn id="19" dur="1000" fill="hold"/>
                                        <p:tgtEl>
                                          <p:spTgt spid="184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7260814" cy="1866901"/>
            <a:chOff x="0" y="0"/>
            <a:chExt cx="5445650"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4504418"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dirty="0" smtClean="0">
                  <a:solidFill>
                    <a:srgbClr val="000000"/>
                  </a:solidFill>
                  <a:cs typeface="+mn-ea"/>
                  <a:sym typeface="+mn-lt"/>
                </a:rPr>
                <a:t>Wizard-of-Oz Data </a:t>
              </a:r>
              <a:r>
                <a:rPr lang="en-US" altLang="zh-CN" b="1" dirty="0">
                  <a:solidFill>
                    <a:srgbClr val="000000"/>
                  </a:solidFill>
                  <a:cs typeface="+mn-ea"/>
                  <a:sym typeface="+mn-lt"/>
                </a:rPr>
                <a:t>collection</a:t>
              </a:r>
              <a:endParaRPr lang="zh-CN" altLang="zh-CN" b="1" dirty="0">
                <a:solidFill>
                  <a:srgbClr val="000000"/>
                </a:solidFill>
                <a:cs typeface="+mn-ea"/>
                <a:sym typeface="+mn-lt"/>
              </a:endParaRP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367" y="1110343"/>
            <a:ext cx="10257584" cy="492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32664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2" y="27993"/>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9930673"/>
      </p:ext>
    </p:extLst>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 y="74644"/>
            <a:ext cx="12036490" cy="6783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336111"/>
      </p:ext>
    </p:extLst>
  </p:cSld>
  <p:clrMapOvr>
    <a:masterClrMapping/>
  </p:clrMapOvr>
  <p:transition spd="slow">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6236646" cy="1866901"/>
            <a:chOff x="0" y="0"/>
            <a:chExt cx="4677518"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1166818" y="486634"/>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dirty="0">
                  <a:solidFill>
                    <a:srgbClr val="000000"/>
                  </a:solidFill>
                  <a:cs typeface="+mn-ea"/>
                  <a:sym typeface="+mn-lt"/>
                </a:rPr>
                <a:t>Empirical Experiments </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172" y="857161"/>
            <a:ext cx="653415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580" y="2828836"/>
            <a:ext cx="87249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660432" y="1242833"/>
            <a:ext cx="4002833" cy="1477328"/>
          </a:xfrm>
          <a:prstGeom prst="rect">
            <a:avLst/>
          </a:prstGeom>
        </p:spPr>
        <p:txBody>
          <a:bodyPr wrap="square">
            <a:spAutoFit/>
          </a:bodyPr>
          <a:lstStyle/>
          <a:p>
            <a:r>
              <a:rPr lang="zh-CN" altLang="en-US" dirty="0" smtClean="0"/>
              <a:t>正确率</a:t>
            </a:r>
            <a:r>
              <a:rPr lang="zh-CN" altLang="en-US" dirty="0"/>
              <a:t>是评估捕获的成果中目标成果所占得比例；召回</a:t>
            </a:r>
            <a:r>
              <a:rPr lang="zh-CN" altLang="en-US" dirty="0" smtClean="0"/>
              <a:t>率，</a:t>
            </a:r>
            <a:r>
              <a:rPr lang="zh-CN" altLang="en-US" dirty="0"/>
              <a:t>就是从关注领域中，召回目标类别的比例；而</a:t>
            </a:r>
            <a:r>
              <a:rPr lang="en-US" altLang="zh-CN" dirty="0"/>
              <a:t>F</a:t>
            </a:r>
            <a:r>
              <a:rPr lang="zh-CN" altLang="en-US" dirty="0"/>
              <a:t>值，则是综合这二者指标的评估指标，用于综合反映整体的指标</a:t>
            </a:r>
          </a:p>
        </p:txBody>
      </p:sp>
    </p:spTree>
    <p:extLst>
      <p:ext uri="{BB962C8B-B14F-4D97-AF65-F5344CB8AC3E}">
        <p14:creationId xmlns:p14="http://schemas.microsoft.com/office/powerpoint/2010/main" val="18622553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6236646" cy="1866901"/>
            <a:chOff x="0" y="0"/>
            <a:chExt cx="4677518"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1166818" y="486634"/>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dirty="0">
                  <a:solidFill>
                    <a:srgbClr val="000000"/>
                  </a:solidFill>
                  <a:cs typeface="+mn-ea"/>
                  <a:sym typeface="+mn-lt"/>
                </a:rPr>
                <a:t>Empirical Experiments </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692" y="1003430"/>
            <a:ext cx="4410075" cy="4510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9030" y="1003431"/>
            <a:ext cx="6162675" cy="4510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88603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6236646" cy="1866901"/>
            <a:chOff x="0" y="0"/>
            <a:chExt cx="4677518"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1166818" y="486634"/>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dirty="0">
                  <a:solidFill>
                    <a:srgbClr val="000000"/>
                  </a:solidFill>
                  <a:cs typeface="+mn-ea"/>
                  <a:sym typeface="+mn-lt"/>
                </a:rPr>
                <a:t>Empirical Experiments </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0" y="1371600"/>
            <a:ext cx="8201025" cy="402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765747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9938" name="图片 6" descr=" er.png">
            <a:extLst>
              <a:ext uri="{FF2B5EF4-FFF2-40B4-BE49-F238E27FC236}">
                <a16:creationId xmlns:a16="http://schemas.microsoft.com/office/drawing/2014/main" xmlns="" id="{E229D4E5-7073-4CF7-8F0C-9E34E6698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1" y="1519768"/>
            <a:ext cx="12361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2">
            <a:extLst>
              <a:ext uri="{FF2B5EF4-FFF2-40B4-BE49-F238E27FC236}">
                <a16:creationId xmlns:a16="http://schemas.microsoft.com/office/drawing/2014/main" xmlns="" id="{39461D1C-1563-4D20-B111-8EB00AC2C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3714752"/>
            <a:ext cx="952500"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Box 3">
            <a:extLst>
              <a:ext uri="{FF2B5EF4-FFF2-40B4-BE49-F238E27FC236}">
                <a16:creationId xmlns:a16="http://schemas.microsoft.com/office/drawing/2014/main" xmlns="" id="{C6DF6D0F-8F08-4854-917A-0C5E7FEBEE0F}"/>
              </a:ext>
            </a:extLst>
          </p:cNvPr>
          <p:cNvSpPr txBox="1">
            <a:spLocks noChangeArrowheads="1"/>
          </p:cNvSpPr>
          <p:nvPr/>
        </p:nvSpPr>
        <p:spPr bwMode="auto">
          <a:xfrm>
            <a:off x="2453951" y="4459818"/>
            <a:ext cx="70710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4400" dirty="0">
                <a:solidFill>
                  <a:schemeClr val="bg1"/>
                </a:solidFill>
                <a:cs typeface="+mn-ea"/>
                <a:sym typeface="+mn-lt"/>
              </a:rPr>
              <a:t>论文总结</a:t>
            </a:r>
          </a:p>
        </p:txBody>
      </p:sp>
    </p:spTree>
    <p:extLst>
      <p:ext uri="{BB962C8B-B14F-4D97-AF65-F5344CB8AC3E}">
        <p14:creationId xmlns:p14="http://schemas.microsoft.com/office/powerpoint/2010/main" val="1031394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up)">
                                      <p:cBhvr>
                                        <p:cTn id="7" dur="500"/>
                                        <p:tgtEl>
                                          <p:spTgt spid="3993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9939"/>
                                        </p:tgtEl>
                                        <p:attrNameLst>
                                          <p:attrName>style.visibility</p:attrName>
                                        </p:attrNameLst>
                                      </p:cBhvr>
                                      <p:to>
                                        <p:strVal val="visible"/>
                                      </p:to>
                                    </p:set>
                                    <p:animEffect transition="in" filter="fade">
                                      <p:cBhvr>
                                        <p:cTn id="11" dur="1000"/>
                                        <p:tgtEl>
                                          <p:spTgt spid="39939"/>
                                        </p:tgtEl>
                                      </p:cBhvr>
                                    </p:animEffect>
                                    <p:anim calcmode="lin" valueType="num">
                                      <p:cBhvr>
                                        <p:cTn id="12" dur="1000" fill="hold"/>
                                        <p:tgtEl>
                                          <p:spTgt spid="39939"/>
                                        </p:tgtEl>
                                        <p:attrNameLst>
                                          <p:attrName>ppt_x</p:attrName>
                                        </p:attrNameLst>
                                      </p:cBhvr>
                                      <p:tavLst>
                                        <p:tav tm="0">
                                          <p:val>
                                            <p:strVal val="#ppt_x"/>
                                          </p:val>
                                        </p:tav>
                                        <p:tav tm="100000">
                                          <p:val>
                                            <p:strVal val="#ppt_x"/>
                                          </p:val>
                                        </p:tav>
                                      </p:tavLst>
                                    </p:anim>
                                    <p:anim calcmode="lin" valueType="num">
                                      <p:cBhvr>
                                        <p:cTn id="13" dur="1000" fill="hold"/>
                                        <p:tgtEl>
                                          <p:spTgt spid="3993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fade">
                                      <p:cBhvr>
                                        <p:cTn id="17" dur="1000"/>
                                        <p:tgtEl>
                                          <p:spTgt spid="39940"/>
                                        </p:tgtEl>
                                      </p:cBhvr>
                                    </p:animEffect>
                                    <p:anim calcmode="lin" valueType="num">
                                      <p:cBhvr>
                                        <p:cTn id="18" dur="1000" fill="hold"/>
                                        <p:tgtEl>
                                          <p:spTgt spid="39940"/>
                                        </p:tgtEl>
                                        <p:attrNameLst>
                                          <p:attrName>ppt_x</p:attrName>
                                        </p:attrNameLst>
                                      </p:cBhvr>
                                      <p:tavLst>
                                        <p:tav tm="0">
                                          <p:val>
                                            <p:strVal val="#ppt_x"/>
                                          </p:val>
                                        </p:tav>
                                        <p:tav tm="100000">
                                          <p:val>
                                            <p:strVal val="#ppt_x"/>
                                          </p:val>
                                        </p:tav>
                                      </p:tavLst>
                                    </p:anim>
                                    <p:anim calcmode="lin" valueType="num">
                                      <p:cBhvr>
                                        <p:cTn id="19" dur="1000" fill="hold"/>
                                        <p:tgtEl>
                                          <p:spTgt spid="39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935865" cy="1866901"/>
            <a:chOff x="0" y="0"/>
            <a:chExt cx="4451931"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1" y="434024"/>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a:solidFill>
                    <a:srgbClr val="000000"/>
                  </a:solidFill>
                  <a:cs typeface="+mn-ea"/>
                  <a:sym typeface="+mn-lt"/>
                </a:rPr>
                <a:t>论文总结</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783772" y="1347615"/>
            <a:ext cx="10851502" cy="4893647"/>
          </a:xfrm>
          <a:prstGeom prst="rect">
            <a:avLst/>
          </a:prstGeom>
        </p:spPr>
        <p:txBody>
          <a:bodyPr wrap="square">
            <a:spAutoFit/>
          </a:bodyPr>
          <a:lstStyle/>
          <a:p>
            <a:r>
              <a:rPr lang="zh-CN" altLang="zh-CN" sz="2400" dirty="0"/>
              <a:t>本文提出了一种新的基于神经网络的面向任务的对话系统框架。该模型使用两个进行端到端的训练</a:t>
            </a:r>
          </a:p>
          <a:p>
            <a:r>
              <a:rPr lang="zh-CN" altLang="zh-CN" sz="2400" dirty="0"/>
              <a:t>监督信号和适度的训练数据集。该论文还提出了一</a:t>
            </a:r>
            <a:r>
              <a:rPr lang="zh-CN" altLang="zh-CN" sz="2400" dirty="0" smtClean="0"/>
              <a:t>个</a:t>
            </a:r>
            <a:r>
              <a:rPr lang="en-US" altLang="zh-CN" sz="2400" b="1" dirty="0">
                <a:solidFill>
                  <a:srgbClr val="000000"/>
                </a:solidFill>
                <a:cs typeface="+mn-ea"/>
                <a:sym typeface="+mn-lt"/>
              </a:rPr>
              <a:t>Wizard-of-Oz </a:t>
            </a:r>
            <a:r>
              <a:rPr lang="zh-CN" altLang="zh-CN" sz="2400" dirty="0" smtClean="0"/>
              <a:t>启发</a:t>
            </a:r>
            <a:r>
              <a:rPr lang="zh-CN" altLang="zh-CN" sz="2400" dirty="0"/>
              <a:t>的新型众包数据收集框架。我们证明了这个收集框架的管道并行组织能够以适中的成本快速收集高质量的面向任务的对话数据。</a:t>
            </a:r>
          </a:p>
          <a:p>
            <a:r>
              <a:rPr lang="en-US" altLang="zh-CN" sz="2400" dirty="0"/>
              <a:t>NN</a:t>
            </a:r>
            <a:r>
              <a:rPr lang="zh-CN" altLang="zh-CN" sz="2400" dirty="0"/>
              <a:t>对话系统的实验评估表明，学习的模型可以与人类主体高效自然地交互，以完成特定于应用程序的任务。据我们所知，这是第一个基于</a:t>
            </a:r>
            <a:r>
              <a:rPr lang="en-US" altLang="zh-CN" sz="2400" dirty="0"/>
              <a:t>NN</a:t>
            </a:r>
            <a:r>
              <a:rPr lang="zh-CN" altLang="zh-CN" sz="2400" dirty="0"/>
              <a:t>的端到端模型，可以在面向任务的应用程序中进行有意义的对话。</a:t>
            </a:r>
          </a:p>
          <a:p>
            <a:r>
              <a:rPr lang="zh-CN" altLang="zh-CN" sz="2400" dirty="0"/>
              <a:t>但是，还有很多工作要做。我们当前的模型是基于文本的对话系统，它不能直接处理有噪声的语音识别输入，也不能在不确定时要求用户进行确认。实际上，这种模式可以扩展到更大和更广泛领域的程度仍然是一个悬而未决的问题，我们希望在我们的进一步工作中继续这样做。</a:t>
            </a:r>
          </a:p>
          <a:p>
            <a:endParaRPr lang="en-US" altLang="zh-CN" sz="24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048868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7106" name="图片 6">
            <a:extLst>
              <a:ext uri="{FF2B5EF4-FFF2-40B4-BE49-F238E27FC236}">
                <a16:creationId xmlns:a16="http://schemas.microsoft.com/office/drawing/2014/main" xmlns="" id="{0445F854-DC90-458B-86C3-496887F2A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1" y="1966385"/>
            <a:ext cx="7330016"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1240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a:extLst>
              <a:ext uri="{FF2B5EF4-FFF2-40B4-BE49-F238E27FC236}">
                <a16:creationId xmlns:a16="http://schemas.microsoft.com/office/drawing/2014/main" xmlns="" id="{89560F65-685C-4CB0-8CC8-102B4DC84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296445">
            <a:off x="1238250" y="4383617"/>
            <a:ext cx="480484" cy="2474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0" name="组合 1">
            <a:extLst>
              <a:ext uri="{FF2B5EF4-FFF2-40B4-BE49-F238E27FC236}">
                <a16:creationId xmlns:a16="http://schemas.microsoft.com/office/drawing/2014/main" xmlns="" id="{637EF45C-0BEC-48E4-8A70-A8B6DD9AA88B}"/>
              </a:ext>
            </a:extLst>
          </p:cNvPr>
          <p:cNvGrpSpPr>
            <a:grpSpLocks/>
          </p:cNvGrpSpPr>
          <p:nvPr/>
        </p:nvGrpSpPr>
        <p:grpSpPr bwMode="auto">
          <a:xfrm>
            <a:off x="-95250" y="-285751"/>
            <a:ext cx="5238751" cy="1866901"/>
            <a:chOff x="0" y="0"/>
            <a:chExt cx="3929090" cy="1400182"/>
          </a:xfrm>
        </p:grpSpPr>
        <p:pic>
          <p:nvPicPr>
            <p:cNvPr id="19466" name="Picture 3">
              <a:extLst>
                <a:ext uri="{FF2B5EF4-FFF2-40B4-BE49-F238E27FC236}">
                  <a16:creationId xmlns:a16="http://schemas.microsoft.com/office/drawing/2014/main" xmlns="" id="{DCA001CA-B8FC-4FA7-981E-BEE1FF2DE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Box 12">
              <a:extLst>
                <a:ext uri="{FF2B5EF4-FFF2-40B4-BE49-F238E27FC236}">
                  <a16:creationId xmlns:a16="http://schemas.microsoft.com/office/drawing/2014/main" xmlns="" id="{849CEFB9-E7CC-408D-9BF8-B214CE7481F1}"/>
                </a:ext>
              </a:extLst>
            </p:cNvPr>
            <p:cNvSpPr txBox="1">
              <a:spLocks noChangeArrowheads="1"/>
            </p:cNvSpPr>
            <p:nvPr/>
          </p:nvSpPr>
          <p:spPr bwMode="auto">
            <a:xfrm>
              <a:off x="857257" y="480799"/>
              <a:ext cx="3071833" cy="4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dirty="0" smtClean="0">
                  <a:solidFill>
                    <a:srgbClr val="000000"/>
                  </a:solidFill>
                  <a:latin typeface="+mn-lt"/>
                  <a:ea typeface="+mn-ea"/>
                  <a:cs typeface="+mn-ea"/>
                  <a:sym typeface="+mn-lt"/>
                </a:rPr>
                <a:t>论文内容大致介绍</a:t>
              </a:r>
              <a:endParaRPr lang="zh-CN" altLang="en-US" dirty="0">
                <a:solidFill>
                  <a:srgbClr val="000000"/>
                </a:solidFill>
                <a:latin typeface="+mn-lt"/>
                <a:ea typeface="+mn-ea"/>
                <a:cs typeface="+mn-ea"/>
                <a:sym typeface="+mn-lt"/>
              </a:endParaRPr>
            </a:p>
          </p:txBody>
        </p:sp>
      </p:grpSp>
      <p:sp>
        <p:nvSpPr>
          <p:cNvPr id="19463" name="TextBox 21">
            <a:extLst>
              <a:ext uri="{FF2B5EF4-FFF2-40B4-BE49-F238E27FC236}">
                <a16:creationId xmlns:a16="http://schemas.microsoft.com/office/drawing/2014/main" xmlns="" id="{74E7FC2D-0CFD-4CEF-885E-35A833484746}"/>
              </a:ext>
            </a:extLst>
          </p:cNvPr>
          <p:cNvSpPr txBox="1">
            <a:spLocks noChangeArrowheads="1"/>
          </p:cNvSpPr>
          <p:nvPr/>
        </p:nvSpPr>
        <p:spPr bwMode="auto">
          <a:xfrm>
            <a:off x="3086544" y="1991374"/>
            <a:ext cx="865136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2400" dirty="0" smtClean="0">
                <a:latin typeface="楷体" panose="02010609060101010101" pitchFamily="49" charset="-122"/>
                <a:ea typeface="楷体" panose="02010609060101010101" pitchFamily="49" charset="-122"/>
                <a:cs typeface="+mn-ea"/>
                <a:sym typeface="+mn-lt"/>
              </a:rPr>
              <a:t>直接教机器通过与人类的自然对话来完成任务是非常具有挑战性的，就目前来说，发展任务导向的对话系统需要创建多个组件，通常包括大量的</a:t>
            </a:r>
            <a:r>
              <a:rPr lang="en-US" altLang="zh-CN" sz="2400" dirty="0" smtClean="0">
                <a:latin typeface="楷体" panose="02010609060101010101" pitchFamily="49" charset="-122"/>
                <a:ea typeface="楷体" panose="02010609060101010101" pitchFamily="49" charset="-122"/>
                <a:cs typeface="+mn-ea"/>
                <a:sym typeface="+mn-lt"/>
              </a:rPr>
              <a:t>handcrafting(</a:t>
            </a:r>
            <a:r>
              <a:rPr lang="zh-CN" altLang="en-US" sz="2400" dirty="0" smtClean="0">
                <a:latin typeface="楷体" panose="02010609060101010101" pitchFamily="49" charset="-122"/>
                <a:ea typeface="楷体" panose="02010609060101010101" pitchFamily="49" charset="-122"/>
                <a:cs typeface="+mn-ea"/>
                <a:sym typeface="+mn-lt"/>
              </a:rPr>
              <a:t>手工制作</a:t>
            </a:r>
            <a:r>
              <a:rPr lang="en-US" altLang="zh-CN" sz="2400" dirty="0" smtClean="0">
                <a:latin typeface="楷体" panose="02010609060101010101" pitchFamily="49" charset="-122"/>
                <a:ea typeface="楷体" panose="02010609060101010101" pitchFamily="49" charset="-122"/>
                <a:cs typeface="+mn-ea"/>
                <a:sym typeface="+mn-lt"/>
              </a:rPr>
              <a:t>)</a:t>
            </a:r>
            <a:r>
              <a:rPr lang="zh-CN" altLang="en-US" sz="2400" dirty="0" smtClean="0">
                <a:latin typeface="楷体" panose="02010609060101010101" pitchFamily="49" charset="-122"/>
                <a:ea typeface="楷体" panose="02010609060101010101" pitchFamily="49" charset="-122"/>
                <a:cs typeface="+mn-ea"/>
                <a:sym typeface="+mn-lt"/>
              </a:rPr>
              <a:t>或者昂贵的</a:t>
            </a:r>
            <a:r>
              <a:rPr lang="en-US" altLang="zh-CN" sz="2400" dirty="0" smtClean="0">
                <a:latin typeface="楷体" panose="02010609060101010101" pitchFamily="49" charset="-122"/>
                <a:ea typeface="楷体" panose="02010609060101010101" pitchFamily="49" charset="-122"/>
                <a:cs typeface="+mn-ea"/>
                <a:sym typeface="+mn-lt"/>
              </a:rPr>
              <a:t>labelled datasets(</a:t>
            </a:r>
            <a:r>
              <a:rPr lang="zh-CN" altLang="en-US" sz="2400" dirty="0" smtClean="0">
                <a:latin typeface="楷体" panose="02010609060101010101" pitchFamily="49" charset="-122"/>
                <a:ea typeface="楷体" panose="02010609060101010101" pitchFamily="49" charset="-122"/>
                <a:cs typeface="+mn-ea"/>
                <a:sym typeface="+mn-lt"/>
              </a:rPr>
              <a:t>标记数据集</a:t>
            </a:r>
            <a:r>
              <a:rPr lang="en-US" altLang="zh-CN" sz="2400" dirty="0" smtClean="0">
                <a:latin typeface="楷体" panose="02010609060101010101" pitchFamily="49" charset="-122"/>
                <a:ea typeface="楷体" panose="02010609060101010101" pitchFamily="49" charset="-122"/>
                <a:cs typeface="+mn-ea"/>
                <a:sym typeface="+mn-lt"/>
              </a:rPr>
              <a:t>)</a:t>
            </a:r>
            <a:r>
              <a:rPr lang="zh-CN" altLang="en-US" sz="2400" dirty="0" smtClean="0">
                <a:latin typeface="楷体" panose="02010609060101010101" pitchFamily="49" charset="-122"/>
                <a:ea typeface="楷体" panose="02010609060101010101" pitchFamily="49" charset="-122"/>
                <a:cs typeface="+mn-ea"/>
                <a:sym typeface="+mn-lt"/>
              </a:rPr>
              <a:t>。</a:t>
            </a:r>
            <a:endParaRPr lang="en-US" altLang="zh-CN" sz="2400" dirty="0" smtClean="0">
              <a:latin typeface="楷体" panose="02010609060101010101" pitchFamily="49" charset="-122"/>
              <a:ea typeface="楷体" panose="02010609060101010101" pitchFamily="49" charset="-122"/>
              <a:cs typeface="+mn-ea"/>
              <a:sym typeface="+mn-lt"/>
            </a:endParaRPr>
          </a:p>
          <a:p>
            <a:pPr defTabSz="1219170" fontAlgn="base">
              <a:spcBef>
                <a:spcPct val="0"/>
              </a:spcBef>
              <a:spcAft>
                <a:spcPct val="0"/>
              </a:spcAft>
              <a:buNone/>
            </a:pPr>
            <a:r>
              <a:rPr lang="zh-CN" altLang="en-US" sz="2400" dirty="0" smtClean="0">
                <a:latin typeface="楷体" panose="02010609060101010101" pitchFamily="49" charset="-122"/>
                <a:ea typeface="楷体" panose="02010609060101010101" pitchFamily="49" charset="-122"/>
                <a:cs typeface="+mn-ea"/>
                <a:sym typeface="+mn-lt"/>
              </a:rPr>
              <a:t>本文介绍了一种基于神经网络的文本输入、文本输出，端到端的可训练的面向目标的对话系统以及一种基于神经网络的对话数据采集方法</a:t>
            </a:r>
            <a:r>
              <a:rPr lang="en-US" altLang="zh-CN" sz="2400" dirty="0" smtClean="0">
                <a:latin typeface="楷体" panose="02010609060101010101" pitchFamily="49" charset="-122"/>
                <a:ea typeface="楷体" panose="02010609060101010101" pitchFamily="49" charset="-122"/>
                <a:cs typeface="+mn-ea"/>
                <a:sym typeface="+mn-lt"/>
              </a:rPr>
              <a:t>--- pipe-lined Wizard-of-Oz framework</a:t>
            </a:r>
            <a:r>
              <a:rPr lang="zh-CN" altLang="en-US" sz="2400" dirty="0" smtClean="0">
                <a:latin typeface="楷体" panose="02010609060101010101" pitchFamily="49" charset="-122"/>
                <a:ea typeface="楷体" panose="02010609060101010101" pitchFamily="49" charset="-122"/>
                <a:cs typeface="+mn-ea"/>
                <a:sym typeface="+mn-lt"/>
              </a:rPr>
              <a:t>。这种方法是我们能够发展对话系统却不需要对手头的任务做太多假设就可以轻松完成任务。结果表明，该模型可以自然的和人类主体交谈，并且帮助他们完成餐馆搜索领域的任务。</a:t>
            </a:r>
            <a:endParaRPr lang="zh-CN" altLang="en-US" sz="2400" dirty="0">
              <a:latin typeface="楷体" panose="02010609060101010101" pitchFamily="49" charset="-122"/>
              <a:ea typeface="楷体" panose="02010609060101010101" pitchFamily="49" charset="-122"/>
              <a:cs typeface="+mn-ea"/>
              <a:sym typeface="+mn-lt"/>
            </a:endParaRPr>
          </a:p>
        </p:txBody>
      </p:sp>
      <p:grpSp>
        <p:nvGrpSpPr>
          <p:cNvPr id="13" name="组合 10">
            <a:extLst>
              <a:ext uri="{FF2B5EF4-FFF2-40B4-BE49-F238E27FC236}">
                <a16:creationId xmlns:a16="http://schemas.microsoft.com/office/drawing/2014/main" xmlns="" id="{8038DA94-A158-4DC6-AAB6-F5EAFB04429E}"/>
              </a:ext>
            </a:extLst>
          </p:cNvPr>
          <p:cNvGrpSpPr>
            <a:grpSpLocks/>
          </p:cNvGrpSpPr>
          <p:nvPr/>
        </p:nvGrpSpPr>
        <p:grpSpPr bwMode="auto">
          <a:xfrm>
            <a:off x="535450" y="1432911"/>
            <a:ext cx="1790314" cy="1423208"/>
            <a:chOff x="-8173" y="0"/>
            <a:chExt cx="642942" cy="503809"/>
          </a:xfrm>
        </p:grpSpPr>
        <p:pic>
          <p:nvPicPr>
            <p:cNvPr id="14" name="图片 11" descr="未标题-1.png">
              <a:extLst>
                <a:ext uri="{FF2B5EF4-FFF2-40B4-BE49-F238E27FC236}">
                  <a16:creationId xmlns:a16="http://schemas.microsoft.com/office/drawing/2014/main" xmlns="" id="{8A8E10E7-CDD3-4EC5-B247-5274DD8F3D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2">
              <a:extLst>
                <a:ext uri="{FF2B5EF4-FFF2-40B4-BE49-F238E27FC236}">
                  <a16:creationId xmlns:a16="http://schemas.microsoft.com/office/drawing/2014/main" xmlns="" id="{1E5317CB-4ED8-4EF6-89E0-60E7619C4B85}"/>
                </a:ext>
              </a:extLst>
            </p:cNvPr>
            <p:cNvSpPr txBox="1">
              <a:spLocks noChangeArrowheads="1"/>
            </p:cNvSpPr>
            <p:nvPr/>
          </p:nvSpPr>
          <p:spPr bwMode="auto">
            <a:xfrm>
              <a:off x="-8173" y="0"/>
              <a:ext cx="642942" cy="46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8000" dirty="0">
                  <a:solidFill>
                    <a:srgbClr val="FFFFFF"/>
                  </a:solidFill>
                  <a:latin typeface="+mn-lt"/>
                  <a:ea typeface="+mn-ea"/>
                  <a:cs typeface="+mn-ea"/>
                  <a:sym typeface="+mn-lt"/>
                </a:rPr>
                <a:t>壹</a:t>
              </a:r>
            </a:p>
          </p:txBody>
        </p:sp>
      </p:grpSp>
      <p:sp>
        <p:nvSpPr>
          <p:cNvPr id="18" name="타원 9"/>
          <p:cNvSpPr/>
          <p:nvPr/>
        </p:nvSpPr>
        <p:spPr>
          <a:xfrm>
            <a:off x="4289414" y="5727488"/>
            <a:ext cx="142876" cy="142876"/>
          </a:xfrm>
          <a:prstGeom prst="ellipse">
            <a:avLst/>
          </a:prstGeom>
          <a:gradFill>
            <a:gsLst>
              <a:gs pos="0">
                <a:srgbClr val="FFC000"/>
              </a:gs>
              <a:gs pos="50000">
                <a:srgbClr val="D2A000"/>
              </a:gs>
            </a:gsLst>
            <a:lin ang="2700000" scaled="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ko-KR" altLang="en-US">
              <a:solidFill>
                <a:srgbClr val="FFFFFF"/>
              </a:solidFill>
            </a:endParaRPr>
          </a:p>
        </p:txBody>
      </p:sp>
      <p:sp>
        <p:nvSpPr>
          <p:cNvPr id="19" name="타원 10"/>
          <p:cNvSpPr/>
          <p:nvPr/>
        </p:nvSpPr>
        <p:spPr>
          <a:xfrm>
            <a:off x="7289810" y="5227422"/>
            <a:ext cx="142876" cy="142876"/>
          </a:xfrm>
          <a:prstGeom prst="ellipse">
            <a:avLst/>
          </a:prstGeom>
          <a:gradFill>
            <a:gsLst>
              <a:gs pos="0">
                <a:srgbClr val="FFC000"/>
              </a:gs>
              <a:gs pos="50000">
                <a:srgbClr val="D2A000"/>
              </a:gs>
            </a:gsLst>
            <a:lin ang="2700000" scaled="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ko-KR" altLang="en-US">
              <a:solidFill>
                <a:srgbClr val="FFFFFF"/>
              </a:solidFill>
            </a:endParaRPr>
          </a:p>
        </p:txBody>
      </p:sp>
    </p:spTree>
    <p:extLst>
      <p:ext uri="{BB962C8B-B14F-4D97-AF65-F5344CB8AC3E}">
        <p14:creationId xmlns:p14="http://schemas.microsoft.com/office/powerpoint/2010/main" val="14125216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down)">
                                      <p:cBhvr>
                                        <p:cTn id="7" dur="500"/>
                                        <p:tgtEl>
                                          <p:spTgt spid="1946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9459"/>
                                        </p:tgtEl>
                                        <p:attrNameLst>
                                          <p:attrName>style.visibility</p:attrName>
                                        </p:attrNameLst>
                                      </p:cBhvr>
                                      <p:to>
                                        <p:strVal val="visible"/>
                                      </p:to>
                                    </p:set>
                                    <p:animEffect transition="in" filter="wipe(down)">
                                      <p:cBhvr>
                                        <p:cTn id="15" dur="500"/>
                                        <p:tgtEl>
                                          <p:spTgt spid="1945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463"/>
                                        </p:tgtEl>
                                        <p:attrNameLst>
                                          <p:attrName>style.visibility</p:attrName>
                                        </p:attrNameLst>
                                      </p:cBhvr>
                                      <p:to>
                                        <p:strVal val="visible"/>
                                      </p:to>
                                    </p:set>
                                    <p:animEffect transition="in" filter="wipe(down)">
                                      <p:cBhvr>
                                        <p:cTn id="18"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238749" cy="1866901"/>
            <a:chOff x="0" y="0"/>
            <a:chExt cx="3929090"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857256" y="338139"/>
              <a:ext cx="3071834" cy="4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dirty="0" smtClean="0">
                  <a:solidFill>
                    <a:srgbClr val="000000"/>
                  </a:solidFill>
                  <a:latin typeface="+mn-lt"/>
                  <a:ea typeface="+mn-ea"/>
                  <a:cs typeface="+mn-ea"/>
                  <a:sym typeface="+mn-lt"/>
                </a:rPr>
                <a:t>什么是</a:t>
              </a:r>
              <a:r>
                <a:rPr lang="en-US" altLang="zh-CN" dirty="0" smtClean="0">
                  <a:solidFill>
                    <a:srgbClr val="000000"/>
                  </a:solidFill>
                  <a:latin typeface="+mn-lt"/>
                  <a:ea typeface="+mn-ea"/>
                  <a:cs typeface="+mn-ea"/>
                  <a:sym typeface="+mn-lt"/>
                </a:rPr>
                <a:t>End-to-End</a:t>
              </a:r>
              <a:r>
                <a:rPr lang="zh-CN" altLang="en-US" dirty="0" smtClean="0">
                  <a:solidFill>
                    <a:srgbClr val="000000"/>
                  </a:solidFill>
                  <a:latin typeface="+mn-lt"/>
                  <a:ea typeface="+mn-ea"/>
                  <a:cs typeface="+mn-ea"/>
                  <a:sym typeface="+mn-lt"/>
                </a:rPr>
                <a:t>？</a:t>
              </a:r>
              <a:endParaRPr lang="zh-CN" altLang="en-US" dirty="0">
                <a:solidFill>
                  <a:srgbClr val="000000"/>
                </a:solidFill>
                <a:latin typeface="+mn-lt"/>
                <a:ea typeface="+mn-ea"/>
                <a:cs typeface="+mn-ea"/>
                <a:sym typeface="+mn-lt"/>
              </a:endParaRPr>
            </a:p>
          </p:txBody>
        </p:sp>
      </p:grpSp>
      <p:sp>
        <p:nvSpPr>
          <p:cNvPr id="2" name="矩形 1"/>
          <p:cNvSpPr/>
          <p:nvPr/>
        </p:nvSpPr>
        <p:spPr>
          <a:xfrm>
            <a:off x="1376892" y="1612901"/>
            <a:ext cx="9287998" cy="369332"/>
          </a:xfrm>
          <a:prstGeom prst="rect">
            <a:avLst/>
          </a:prstGeom>
        </p:spPr>
        <p:txBody>
          <a:bodyPr wrap="square">
            <a:spAutoFit/>
          </a:bodyPr>
          <a:lstStyle/>
          <a:p>
            <a:r>
              <a:rPr lang="zh-CN" altLang="en-US" dirty="0"/>
              <a:t> </a:t>
            </a:r>
            <a:endParaRPr lang="zh-CN" altLang="en-US" sz="2400" dirty="0">
              <a:latin typeface="Calibri" panose="020F0502020204030204" pitchFamily="34" charset="0"/>
              <a:ea typeface="宋体" panose="02010600030101010101" pitchFamily="2" charset="-122"/>
            </a:endParaRPr>
          </a:p>
        </p:txBody>
      </p:sp>
      <p:sp>
        <p:nvSpPr>
          <p:cNvPr id="4" name="矩形 3"/>
          <p:cNvSpPr/>
          <p:nvPr/>
        </p:nvSpPr>
        <p:spPr>
          <a:xfrm>
            <a:off x="1073020" y="1007705"/>
            <a:ext cx="9965094" cy="3693319"/>
          </a:xfrm>
          <a:prstGeom prst="rect">
            <a:avLst/>
          </a:prstGeom>
        </p:spPr>
        <p:txBody>
          <a:bodyPr wrap="square">
            <a:spAutoFit/>
          </a:bodyPr>
          <a:lstStyle/>
          <a:p>
            <a:r>
              <a:rPr lang="zh-CN" altLang="en-US" dirty="0"/>
              <a:t>相对于深度学习，传统机器学习的流程往往由多个独立的模块组成，比如在一个典型的自然语言处理（</a:t>
            </a:r>
            <a:r>
              <a:rPr lang="en-US" altLang="zh-CN" dirty="0"/>
              <a:t>Natural Language Processing</a:t>
            </a:r>
            <a:r>
              <a:rPr lang="zh-CN" altLang="en-US" dirty="0"/>
              <a:t>）问题中，包括分词、词性标注、句法分析、语义分析等多个独立步骤，每个步骤是一个独立的任务，其结果的好坏会影响到下一步骤，从而影响整个训练的结果，这是非端到端的。</a:t>
            </a:r>
          </a:p>
          <a:p>
            <a:r>
              <a:rPr lang="zh-CN" altLang="en-US" dirty="0"/>
              <a:t>而深度学习模型在训练过程中，从输入端（输入数据）到输出端会得到一个预测结果，与真实结果相比较会得到一个误差，这个误差会在模型中的每一层传递（反向传播），每一层的表示都会根据这个误差来做调整，直到模型收敛或达到预期的效果才结束，这是端到</a:t>
            </a:r>
            <a:r>
              <a:rPr lang="zh-CN" altLang="en-US" dirty="0" smtClean="0"/>
              <a:t>端的。</a:t>
            </a:r>
            <a:endParaRPr lang="en-US" altLang="zh-CN" dirty="0" smtClean="0"/>
          </a:p>
          <a:p>
            <a:endParaRPr lang="zh-CN" altLang="en-US" dirty="0"/>
          </a:p>
          <a:p>
            <a:r>
              <a:rPr lang="zh-CN" altLang="en-US" dirty="0"/>
              <a:t>数据集的获得，现在主要是在网上花钱，人工标注。比如说一张图几块钱的，然后让人去做。就发动群众的力量嘛，看大家有没有空。有空闲着无聊了，就标注两张。这样把力量汇集起来</a:t>
            </a:r>
            <a:r>
              <a:rPr lang="zh-CN" altLang="en-US" dirty="0" smtClean="0"/>
              <a:t>。</a:t>
            </a:r>
            <a:endParaRPr lang="en-US" altLang="zh-CN" dirty="0" smtClean="0"/>
          </a:p>
          <a:p>
            <a:endParaRPr lang="en-US" altLang="zh-CN" dirty="0" smtClean="0"/>
          </a:p>
          <a:p>
            <a:r>
              <a:rPr lang="zh-CN" altLang="en-US" dirty="0" smtClean="0"/>
              <a:t>优点：端</a:t>
            </a:r>
            <a:r>
              <a:rPr lang="zh-CN" altLang="en-US" dirty="0"/>
              <a:t>到端的学习省去了在每一个独立学习任务执行之前所做的数据标注，为样本做标注的代价是昂贵的、易出错的。</a:t>
            </a:r>
          </a:p>
        </p:txBody>
      </p:sp>
    </p:spTree>
    <p:extLst>
      <p:ext uri="{BB962C8B-B14F-4D97-AF65-F5344CB8AC3E}">
        <p14:creationId xmlns:p14="http://schemas.microsoft.com/office/powerpoint/2010/main" val="299802659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5602" name="图片 6" descr=" er.png">
            <a:extLst>
              <a:ext uri="{FF2B5EF4-FFF2-40B4-BE49-F238E27FC236}">
                <a16:creationId xmlns:a16="http://schemas.microsoft.com/office/drawing/2014/main" xmlns="" id="{698ABEF5-4A57-41D3-8A02-F4D3D2D65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1" y="1519768"/>
            <a:ext cx="12361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2">
            <a:extLst>
              <a:ext uri="{FF2B5EF4-FFF2-40B4-BE49-F238E27FC236}">
                <a16:creationId xmlns:a16="http://schemas.microsoft.com/office/drawing/2014/main" xmlns="" id="{41C38D93-42A6-4431-BC43-3DD7B2451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3714752"/>
            <a:ext cx="952500"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3">
            <a:extLst>
              <a:ext uri="{FF2B5EF4-FFF2-40B4-BE49-F238E27FC236}">
                <a16:creationId xmlns:a16="http://schemas.microsoft.com/office/drawing/2014/main" xmlns="" id="{D7D64FFB-F05B-4E7C-A3C5-021537C0E675}"/>
              </a:ext>
            </a:extLst>
          </p:cNvPr>
          <p:cNvSpPr txBox="1">
            <a:spLocks noChangeArrowheads="1"/>
          </p:cNvSpPr>
          <p:nvPr/>
        </p:nvSpPr>
        <p:spPr bwMode="auto">
          <a:xfrm>
            <a:off x="3238501" y="4459818"/>
            <a:ext cx="6286500" cy="142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4400" b="1" dirty="0" smtClean="0">
                <a:solidFill>
                  <a:schemeClr val="bg1"/>
                </a:solidFill>
                <a:cs typeface="+mn-ea"/>
                <a:sym typeface="+mn-lt"/>
              </a:rPr>
              <a:t>前提知识了解</a:t>
            </a:r>
            <a:endParaRPr lang="zh-CN" altLang="en-US" sz="4400" b="1" dirty="0">
              <a:solidFill>
                <a:schemeClr val="bg1"/>
              </a:solidFill>
              <a:cs typeface="+mn-ea"/>
              <a:sym typeface="+mn-lt"/>
            </a:endParaRPr>
          </a:p>
          <a:p>
            <a:pPr algn="ctr" defTabSz="1219170" fontAlgn="base">
              <a:spcBef>
                <a:spcPct val="0"/>
              </a:spcBef>
              <a:spcAft>
                <a:spcPct val="0"/>
              </a:spcAft>
              <a:buNone/>
            </a:pPr>
            <a:endParaRPr lang="zh-CN" altLang="en-US" sz="4267" b="1" dirty="0">
              <a:solidFill>
                <a:srgbClr val="FFFFFF"/>
              </a:solidFill>
              <a:latin typeface="+mn-lt"/>
              <a:ea typeface="+mn-ea"/>
              <a:cs typeface="+mn-ea"/>
              <a:sym typeface="+mn-lt"/>
            </a:endParaRPr>
          </a:p>
        </p:txBody>
      </p:sp>
    </p:spTree>
    <p:extLst>
      <p:ext uri="{BB962C8B-B14F-4D97-AF65-F5344CB8AC3E}">
        <p14:creationId xmlns:p14="http://schemas.microsoft.com/office/powerpoint/2010/main" val="11335417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up)">
                                      <p:cBhvr>
                                        <p:cTn id="7" dur="500"/>
                                        <p:tgtEl>
                                          <p:spTgt spid="2560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603"/>
                                        </p:tgtEl>
                                        <p:attrNameLst>
                                          <p:attrName>style.visibility</p:attrName>
                                        </p:attrNameLst>
                                      </p:cBhvr>
                                      <p:to>
                                        <p:strVal val="visible"/>
                                      </p:to>
                                    </p:set>
                                    <p:animEffect transition="in" filter="fade">
                                      <p:cBhvr>
                                        <p:cTn id="11" dur="1000"/>
                                        <p:tgtEl>
                                          <p:spTgt spid="25603"/>
                                        </p:tgtEl>
                                      </p:cBhvr>
                                    </p:animEffect>
                                    <p:anim calcmode="lin" valueType="num">
                                      <p:cBhvr>
                                        <p:cTn id="12" dur="1000" fill="hold"/>
                                        <p:tgtEl>
                                          <p:spTgt spid="25603"/>
                                        </p:tgtEl>
                                        <p:attrNameLst>
                                          <p:attrName>ppt_x</p:attrName>
                                        </p:attrNameLst>
                                      </p:cBhvr>
                                      <p:tavLst>
                                        <p:tav tm="0">
                                          <p:val>
                                            <p:strVal val="#ppt_x"/>
                                          </p:val>
                                        </p:tav>
                                        <p:tav tm="100000">
                                          <p:val>
                                            <p:strVal val="#ppt_x"/>
                                          </p:val>
                                        </p:tav>
                                      </p:tavLst>
                                    </p:anim>
                                    <p:anim calcmode="lin" valueType="num">
                                      <p:cBhvr>
                                        <p:cTn id="13" dur="1000" fill="hold"/>
                                        <p:tgtEl>
                                          <p:spTgt spid="2560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fade">
                                      <p:cBhvr>
                                        <p:cTn id="17" dur="1000"/>
                                        <p:tgtEl>
                                          <p:spTgt spid="25604"/>
                                        </p:tgtEl>
                                      </p:cBhvr>
                                    </p:animEffect>
                                    <p:anim calcmode="lin" valueType="num">
                                      <p:cBhvr>
                                        <p:cTn id="18" dur="1000" fill="hold"/>
                                        <p:tgtEl>
                                          <p:spTgt spid="25604"/>
                                        </p:tgtEl>
                                        <p:attrNameLst>
                                          <p:attrName>ppt_x</p:attrName>
                                        </p:attrNameLst>
                                      </p:cBhvr>
                                      <p:tavLst>
                                        <p:tav tm="0">
                                          <p:val>
                                            <p:strVal val="#ppt_x"/>
                                          </p:val>
                                        </p:tav>
                                        <p:tav tm="100000">
                                          <p:val>
                                            <p:strVal val="#ppt_x"/>
                                          </p:val>
                                        </p:tav>
                                      </p:tavLst>
                                    </p:anim>
                                    <p:anim calcmode="lin" valueType="num">
                                      <p:cBhvr>
                                        <p:cTn id="19" dur="1000" fill="hold"/>
                                        <p:tgtEl>
                                          <p:spTgt spid="25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25" y="190500"/>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2206861"/>
            <a:chOff x="0" y="0"/>
            <a:chExt cx="4013066" cy="1655153"/>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071834" cy="117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dirty="0" smtClean="0">
                  <a:solidFill>
                    <a:srgbClr val="000000"/>
                  </a:solidFill>
                  <a:cs typeface="+mn-ea"/>
                  <a:sym typeface="+mn-lt"/>
                </a:rPr>
                <a:t>POMDP</a:t>
              </a:r>
              <a:endParaRPr lang="zh-CN" altLang="en-US" b="1" dirty="0">
                <a:solidFill>
                  <a:srgbClr val="000000"/>
                </a:solidFill>
                <a:cs typeface="+mn-ea"/>
                <a:sym typeface="+mn-lt"/>
              </a:endParaRPr>
            </a:p>
            <a:p>
              <a:pPr defTabSz="1219170" fontAlgn="base">
                <a:spcBef>
                  <a:spcPct val="0"/>
                </a:spcBef>
                <a:spcAft>
                  <a:spcPct val="0"/>
                </a:spcAft>
                <a:buNone/>
              </a:pP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522515" y="1136280"/>
            <a:ext cx="10851502" cy="4154984"/>
          </a:xfrm>
          <a:prstGeom prst="rect">
            <a:avLst/>
          </a:prstGeom>
        </p:spPr>
        <p:txBody>
          <a:bodyPr wrap="square">
            <a:spAutoFit/>
          </a:bodyPr>
          <a:lstStyle/>
          <a:p>
            <a:r>
              <a:rPr lang="zh-CN" altLang="en-US" sz="2400" dirty="0">
                <a:latin typeface="Calibri" panose="020F0502020204030204" pitchFamily="34" charset="0"/>
                <a:ea typeface="宋体" panose="02010600030101010101" pitchFamily="2" charset="-122"/>
              </a:rPr>
              <a:t>举个例子，有</a:t>
            </a:r>
            <a:r>
              <a:rPr lang="en-US" altLang="zh-CN" sz="2400" dirty="0">
                <a:latin typeface="Calibri" panose="020F0502020204030204" pitchFamily="34" charset="0"/>
                <a:ea typeface="宋体" panose="02010600030101010101" pitchFamily="2" charset="-122"/>
              </a:rPr>
              <a:t>A,B </a:t>
            </a:r>
            <a:r>
              <a:rPr lang="zh-CN" altLang="en-US" sz="2400" dirty="0">
                <a:latin typeface="Calibri" panose="020F0502020204030204" pitchFamily="34" charset="0"/>
                <a:ea typeface="宋体" panose="02010600030101010101" pitchFamily="2" charset="-122"/>
              </a:rPr>
              <a:t>两种状态。</a:t>
            </a:r>
            <a:r>
              <a:rPr lang="en-US" altLang="zh-CN" sz="2400" dirty="0">
                <a:latin typeface="Calibri" panose="020F0502020204030204" pitchFamily="34" charset="0"/>
                <a:ea typeface="宋体" panose="02010600030101010101" pitchFamily="2" charset="-122"/>
              </a:rPr>
              <a:t>Agent</a:t>
            </a:r>
            <a:r>
              <a:rPr lang="zh-CN" altLang="en-US" sz="2400" dirty="0">
                <a:latin typeface="Calibri" panose="020F0502020204030204" pitchFamily="34" charset="0"/>
                <a:ea typeface="宋体" panose="02010600030101010101" pitchFamily="2" charset="-122"/>
              </a:rPr>
              <a:t>一开始可能在两种状态中的一种，并且有两种可能的</a:t>
            </a:r>
            <a:r>
              <a:rPr lang="en-US" altLang="zh-CN" sz="2400" dirty="0">
                <a:latin typeface="Calibri" panose="020F0502020204030204" pitchFamily="34" charset="0"/>
                <a:ea typeface="宋体" panose="02010600030101010101" pitchFamily="2" charset="-122"/>
              </a:rPr>
              <a:t>action, </a:t>
            </a:r>
            <a:r>
              <a:rPr lang="zh-CN" altLang="en-US" sz="2400" dirty="0">
                <a:latin typeface="Calibri" panose="020F0502020204030204" pitchFamily="34" charset="0"/>
                <a:ea typeface="宋体" panose="02010600030101010101" pitchFamily="2" charset="-122"/>
              </a:rPr>
              <a:t>要么</a:t>
            </a:r>
            <a:r>
              <a:rPr lang="en-US" altLang="zh-CN" sz="2400" dirty="0">
                <a:latin typeface="Calibri" panose="020F0502020204030204" pitchFamily="34" charset="0"/>
                <a:ea typeface="宋体" panose="02010600030101010101" pitchFamily="2" charset="-122"/>
              </a:rPr>
              <a:t>stay, </a:t>
            </a:r>
            <a:r>
              <a:rPr lang="zh-CN" altLang="en-US" sz="2400" dirty="0">
                <a:latin typeface="Calibri" panose="020F0502020204030204" pitchFamily="34" charset="0"/>
                <a:ea typeface="宋体" panose="02010600030101010101" pitchFamily="2" charset="-122"/>
              </a:rPr>
              <a:t>要么</a:t>
            </a:r>
            <a:r>
              <a:rPr lang="en-US" altLang="zh-CN" sz="2400" dirty="0">
                <a:latin typeface="Calibri" panose="020F0502020204030204" pitchFamily="34" charset="0"/>
                <a:ea typeface="宋体" panose="02010600030101010101" pitchFamily="2" charset="-122"/>
              </a:rPr>
              <a:t>move</a:t>
            </a:r>
            <a:r>
              <a:rPr lang="zh-CN" altLang="en-US" sz="2400" dirty="0">
                <a:latin typeface="Calibri" panose="020F0502020204030204" pitchFamily="34" charset="0"/>
                <a:ea typeface="宋体" panose="02010600030101010101" pitchFamily="2" charset="-122"/>
              </a:rPr>
              <a:t>。 在</a:t>
            </a:r>
            <a:r>
              <a:rPr lang="en-US" altLang="zh-CN" sz="2400" dirty="0">
                <a:latin typeface="Calibri" panose="020F0502020204030204" pitchFamily="34" charset="0"/>
                <a:ea typeface="宋体" panose="02010600030101010101" pitchFamily="2" charset="-122"/>
              </a:rPr>
              <a:t>A</a:t>
            </a:r>
            <a:r>
              <a:rPr lang="zh-CN" altLang="en-US" sz="2400" dirty="0">
                <a:latin typeface="Calibri" panose="020F0502020204030204" pitchFamily="34" charset="0"/>
                <a:ea typeface="宋体" panose="02010600030101010101" pitchFamily="2" charset="-122"/>
              </a:rPr>
              <a:t>的时候</a:t>
            </a:r>
            <a:r>
              <a:rPr lang="en-US" altLang="zh-CN" sz="2400" dirty="0">
                <a:latin typeface="Calibri" panose="020F0502020204030204" pitchFamily="34" charset="0"/>
                <a:ea typeface="宋体" panose="02010600030101010101" pitchFamily="2" charset="-122"/>
              </a:rPr>
              <a:t>utility0 </a:t>
            </a:r>
            <a:r>
              <a:rPr lang="zh-CN" altLang="en-US" sz="2400" dirty="0">
                <a:latin typeface="Calibri" panose="020F0502020204030204" pitchFamily="34" charset="0"/>
                <a:ea typeface="宋体" panose="02010600030101010101" pitchFamily="2" charset="-122"/>
              </a:rPr>
              <a:t>为</a:t>
            </a:r>
            <a:r>
              <a:rPr lang="en-US" altLang="zh-CN" sz="2400" dirty="0">
                <a:latin typeface="Calibri" panose="020F0502020204030204" pitchFamily="34" charset="0"/>
                <a:ea typeface="宋体" panose="02010600030101010101" pitchFamily="2" charset="-122"/>
              </a:rPr>
              <a:t>0, B</a:t>
            </a:r>
            <a:r>
              <a:rPr lang="zh-CN" altLang="en-US" sz="2400" dirty="0">
                <a:latin typeface="Calibri" panose="020F0502020204030204" pitchFamily="34" charset="0"/>
                <a:ea typeface="宋体" panose="02010600030101010101" pitchFamily="2" charset="-122"/>
              </a:rPr>
              <a:t>的时候</a:t>
            </a:r>
            <a:r>
              <a:rPr lang="en-US" altLang="zh-CN" sz="2400" dirty="0">
                <a:latin typeface="Calibri" panose="020F0502020204030204" pitchFamily="34" charset="0"/>
                <a:ea typeface="宋体" panose="02010600030101010101" pitchFamily="2" charset="-122"/>
              </a:rPr>
              <a:t>utility</a:t>
            </a:r>
            <a:r>
              <a:rPr lang="zh-CN" altLang="en-US" sz="2400" dirty="0">
                <a:latin typeface="Calibri" panose="020F0502020204030204" pitchFamily="34" charset="0"/>
                <a:ea typeface="宋体" panose="02010600030101010101" pitchFamily="2" charset="-122"/>
              </a:rPr>
              <a:t>为</a:t>
            </a:r>
            <a:r>
              <a:rPr lang="en-US" altLang="zh-CN" sz="2400" dirty="0">
                <a:latin typeface="Calibri" panose="020F0502020204030204" pitchFamily="34" charset="0"/>
                <a:ea typeface="宋体" panose="02010600030101010101" pitchFamily="2" charset="-122"/>
              </a:rPr>
              <a:t>1</a:t>
            </a:r>
            <a:r>
              <a:rPr lang="zh-CN" altLang="en-US" sz="2400" dirty="0">
                <a:latin typeface="Calibri" panose="020F0502020204030204" pitchFamily="34" charset="0"/>
                <a:ea typeface="宋体" panose="02010600030101010101" pitchFamily="2" charset="-122"/>
              </a:rPr>
              <a:t>。从</a:t>
            </a:r>
            <a:r>
              <a:rPr lang="en-US" altLang="zh-CN" sz="2400" dirty="0">
                <a:latin typeface="Calibri" panose="020F0502020204030204" pitchFamily="34" charset="0"/>
                <a:ea typeface="宋体" panose="02010600030101010101" pitchFamily="2" charset="-122"/>
              </a:rPr>
              <a:t>A</a:t>
            </a:r>
            <a:r>
              <a:rPr lang="zh-CN" altLang="en-US" sz="2400" dirty="0">
                <a:latin typeface="Calibri" panose="020F0502020204030204" pitchFamily="34" charset="0"/>
                <a:ea typeface="宋体" panose="02010600030101010101" pitchFamily="2" charset="-122"/>
              </a:rPr>
              <a:t>出发只有</a:t>
            </a:r>
            <a:r>
              <a:rPr lang="en-US" altLang="zh-CN" sz="2400" dirty="0">
                <a:latin typeface="Calibri" panose="020F0502020204030204" pitchFamily="34" charset="0"/>
                <a:ea typeface="宋体" panose="02010600030101010101" pitchFamily="2" charset="-122"/>
              </a:rPr>
              <a:t>0.9</a:t>
            </a:r>
            <a:r>
              <a:rPr lang="zh-CN" altLang="en-US" sz="2400" dirty="0">
                <a:latin typeface="Calibri" panose="020F0502020204030204" pitchFamily="34" charset="0"/>
                <a:ea typeface="宋体" panose="02010600030101010101" pitchFamily="2" charset="-122"/>
              </a:rPr>
              <a:t>的概率会达到</a:t>
            </a:r>
            <a:r>
              <a:rPr lang="en-US" altLang="zh-CN" sz="2400" dirty="0">
                <a:latin typeface="Calibri" panose="020F0502020204030204" pitchFamily="34" charset="0"/>
                <a:ea typeface="宋体" panose="02010600030101010101" pitchFamily="2" charset="-122"/>
              </a:rPr>
              <a:t>B</a:t>
            </a:r>
            <a:r>
              <a:rPr lang="zh-CN" altLang="en-US" sz="2400" dirty="0">
                <a:latin typeface="Calibri" panose="020F0502020204030204" pitchFamily="34" charset="0"/>
                <a:ea typeface="宋体" panose="02010600030101010101" pitchFamily="2" charset="-122"/>
              </a:rPr>
              <a:t>，</a:t>
            </a:r>
            <a:r>
              <a:rPr lang="en-US" altLang="zh-CN" sz="2400" dirty="0">
                <a:latin typeface="Calibri" panose="020F0502020204030204" pitchFamily="34" charset="0"/>
                <a:ea typeface="宋体" panose="02010600030101010101" pitchFamily="2" charset="-122"/>
              </a:rPr>
              <a:t>0.1</a:t>
            </a:r>
            <a:r>
              <a:rPr lang="zh-CN" altLang="en-US" sz="2400" dirty="0">
                <a:latin typeface="Calibri" panose="020F0502020204030204" pitchFamily="34" charset="0"/>
                <a:ea typeface="宋体" panose="02010600030101010101" pitchFamily="2" charset="-122"/>
              </a:rPr>
              <a:t>的概率出发然后回到</a:t>
            </a:r>
            <a:r>
              <a:rPr lang="en-US" altLang="zh-CN" sz="2400" dirty="0">
                <a:latin typeface="Calibri" panose="020F0502020204030204" pitchFamily="34" charset="0"/>
                <a:ea typeface="宋体" panose="02010600030101010101" pitchFamily="2" charset="-122"/>
              </a:rPr>
              <a:t>A</a:t>
            </a:r>
            <a:r>
              <a:rPr lang="zh-CN" altLang="en-US" sz="2400" dirty="0">
                <a:latin typeface="Calibri" panose="020F0502020204030204" pitchFamily="34" charset="0"/>
                <a:ea typeface="宋体" panose="02010600030101010101" pitchFamily="2" charset="-122"/>
              </a:rPr>
              <a:t>，从</a:t>
            </a:r>
            <a:r>
              <a:rPr lang="en-US" altLang="zh-CN" sz="2400" dirty="0">
                <a:latin typeface="Calibri" panose="020F0502020204030204" pitchFamily="34" charset="0"/>
                <a:ea typeface="宋体" panose="02010600030101010101" pitchFamily="2" charset="-122"/>
              </a:rPr>
              <a:t>B</a:t>
            </a:r>
            <a:r>
              <a:rPr lang="zh-CN" altLang="en-US" sz="2400" dirty="0">
                <a:latin typeface="Calibri" panose="020F0502020204030204" pitchFamily="34" charset="0"/>
                <a:ea typeface="宋体" panose="02010600030101010101" pitchFamily="2" charset="-122"/>
              </a:rPr>
              <a:t>出发同理。 </a:t>
            </a:r>
            <a:r>
              <a:rPr lang="en-US" altLang="zh-CN" sz="2400" dirty="0">
                <a:latin typeface="Calibri" panose="020F0502020204030204" pitchFamily="34" charset="0"/>
                <a:ea typeface="宋体" panose="02010600030101010101" pitchFamily="2" charset="-122"/>
              </a:rPr>
              <a:t>MDP</a:t>
            </a:r>
            <a:r>
              <a:rPr lang="zh-CN" altLang="en-US" sz="2400" dirty="0">
                <a:latin typeface="Calibri" panose="020F0502020204030204" pitchFamily="34" charset="0"/>
                <a:ea typeface="宋体" panose="02010600030101010101" pitchFamily="2" charset="-122"/>
              </a:rPr>
              <a:t>： 已知</a:t>
            </a:r>
            <a:r>
              <a:rPr lang="en-US" altLang="zh-CN" sz="2400" dirty="0">
                <a:latin typeface="Calibri" panose="020F0502020204030204" pitchFamily="34" charset="0"/>
                <a:ea typeface="宋体" panose="02010600030101010101" pitchFamily="2" charset="-122"/>
              </a:rPr>
              <a:t>agent</a:t>
            </a:r>
            <a:r>
              <a:rPr lang="zh-CN" altLang="en-US" sz="2400" dirty="0">
                <a:latin typeface="Calibri" panose="020F0502020204030204" pitchFamily="34" charset="0"/>
                <a:ea typeface="宋体" panose="02010600030101010101" pitchFamily="2" charset="-122"/>
              </a:rPr>
              <a:t>一开始是在状态</a:t>
            </a:r>
            <a:r>
              <a:rPr lang="en-US" altLang="zh-CN" sz="2400" dirty="0">
                <a:latin typeface="Calibri" panose="020F0502020204030204" pitchFamily="34" charset="0"/>
                <a:ea typeface="宋体" panose="02010600030101010101" pitchFamily="2" charset="-122"/>
              </a:rPr>
              <a:t>A</a:t>
            </a:r>
            <a:r>
              <a:rPr lang="zh-CN" altLang="en-US" sz="2400" dirty="0" smtClean="0">
                <a:latin typeface="Calibri" panose="020F0502020204030204" pitchFamily="34" charset="0"/>
                <a:ea typeface="宋体" panose="02010600030101010101" pitchFamily="2" charset="-122"/>
              </a:rPr>
              <a:t>，</a:t>
            </a:r>
            <a:endParaRPr lang="en-US" altLang="zh-CN" sz="2400" dirty="0" smtClean="0">
              <a:latin typeface="Calibri" panose="020F0502020204030204" pitchFamily="34" charset="0"/>
              <a:ea typeface="宋体" panose="02010600030101010101" pitchFamily="2" charset="-122"/>
            </a:endParaRPr>
          </a:p>
          <a:p>
            <a:r>
              <a:rPr lang="en-US" altLang="zh-CN" sz="2400" dirty="0" smtClean="0">
                <a:latin typeface="Calibri" panose="020F0502020204030204" pitchFamily="34" charset="0"/>
                <a:ea typeface="宋体" panose="02010600030101010101" pitchFamily="2" charset="-122"/>
              </a:rPr>
              <a:t>Q(A</a:t>
            </a:r>
            <a:r>
              <a:rPr lang="en-US" altLang="zh-CN" sz="2400" dirty="0">
                <a:latin typeface="Calibri" panose="020F0502020204030204" pitchFamily="34" charset="0"/>
                <a:ea typeface="宋体" panose="02010600030101010101" pitchFamily="2" charset="-122"/>
              </a:rPr>
              <a:t>, stay) = </a:t>
            </a:r>
            <a:r>
              <a:rPr lang="en-US" altLang="zh-CN" sz="2400" dirty="0" err="1">
                <a:latin typeface="Calibri" panose="020F0502020204030204" pitchFamily="34" charset="0"/>
                <a:ea typeface="宋体" panose="02010600030101010101" pitchFamily="2" charset="-122"/>
              </a:rPr>
              <a:t>Uo</a:t>
            </a:r>
            <a:r>
              <a:rPr lang="en-US" altLang="zh-CN" sz="2400" dirty="0">
                <a:latin typeface="Calibri" panose="020F0502020204030204" pitchFamily="34" charset="0"/>
                <a:ea typeface="宋体" panose="02010600030101010101" pitchFamily="2" charset="-122"/>
              </a:rPr>
              <a:t> + [0.9 * 0 + 0.1 * 1] = 0 + 0.1 = 0.1     </a:t>
            </a:r>
            <a:endParaRPr lang="en-US" altLang="zh-CN" sz="2400" dirty="0" smtClean="0">
              <a:latin typeface="Calibri" panose="020F0502020204030204" pitchFamily="34" charset="0"/>
              <a:ea typeface="宋体" panose="02010600030101010101" pitchFamily="2" charset="-122"/>
            </a:endParaRPr>
          </a:p>
          <a:p>
            <a:r>
              <a:rPr lang="en-US" altLang="zh-CN" sz="2400" dirty="0" smtClean="0">
                <a:latin typeface="Calibri" panose="020F0502020204030204" pitchFamily="34" charset="0"/>
                <a:ea typeface="宋体" panose="02010600030101010101" pitchFamily="2" charset="-122"/>
              </a:rPr>
              <a:t>Q(A</a:t>
            </a:r>
            <a:r>
              <a:rPr lang="en-US" altLang="zh-CN" sz="2400" dirty="0">
                <a:latin typeface="Calibri" panose="020F0502020204030204" pitchFamily="34" charset="0"/>
                <a:ea typeface="宋体" panose="02010600030101010101" pitchFamily="2" charset="-122"/>
              </a:rPr>
              <a:t>, move) = </a:t>
            </a:r>
            <a:r>
              <a:rPr lang="en-US" altLang="zh-CN" sz="2400" dirty="0" err="1">
                <a:latin typeface="Calibri" panose="020F0502020204030204" pitchFamily="34" charset="0"/>
                <a:ea typeface="宋体" panose="02010600030101010101" pitchFamily="2" charset="-122"/>
              </a:rPr>
              <a:t>Uo</a:t>
            </a:r>
            <a:r>
              <a:rPr lang="en-US" altLang="zh-CN" sz="2400" dirty="0">
                <a:latin typeface="Calibri" panose="020F0502020204030204" pitchFamily="34" charset="0"/>
                <a:ea typeface="宋体" panose="02010600030101010101" pitchFamily="2" charset="-122"/>
              </a:rPr>
              <a:t> + [0.1 * 0 + 0.9 * 1] = 0 + 0.9 = 0.9 </a:t>
            </a:r>
            <a:endParaRPr lang="en-US" altLang="zh-CN" sz="2400" dirty="0" smtClean="0">
              <a:latin typeface="Calibri" panose="020F0502020204030204" pitchFamily="34" charset="0"/>
              <a:ea typeface="宋体" panose="02010600030101010101" pitchFamily="2" charset="-122"/>
            </a:endParaRPr>
          </a:p>
          <a:p>
            <a:r>
              <a:rPr lang="en-US" altLang="zh-CN" sz="2400" dirty="0" err="1" smtClean="0">
                <a:latin typeface="Calibri" panose="020F0502020204030204" pitchFamily="34" charset="0"/>
                <a:ea typeface="宋体" panose="02010600030101010101" pitchFamily="2" charset="-122"/>
              </a:rPr>
              <a:t>Umax</a:t>
            </a:r>
            <a:r>
              <a:rPr lang="en-US" altLang="zh-CN" sz="2400" dirty="0" smtClean="0">
                <a:latin typeface="Calibri" panose="020F0502020204030204" pitchFamily="34" charset="0"/>
                <a:ea typeface="宋体" panose="02010600030101010101" pitchFamily="2" charset="-122"/>
              </a:rPr>
              <a:t> </a:t>
            </a:r>
            <a:r>
              <a:rPr lang="en-US" altLang="zh-CN" sz="2400" dirty="0">
                <a:latin typeface="Calibri" panose="020F0502020204030204" pitchFamily="34" charset="0"/>
                <a:ea typeface="宋体" panose="02010600030101010101" pitchFamily="2" charset="-122"/>
              </a:rPr>
              <a:t>= Max( Q(A, stay), Q(A, move) ) = </a:t>
            </a:r>
            <a:r>
              <a:rPr lang="en-US" altLang="zh-CN" sz="2400" dirty="0" smtClean="0">
                <a:latin typeface="Calibri" panose="020F0502020204030204" pitchFamily="34" charset="0"/>
                <a:ea typeface="宋体" panose="02010600030101010101" pitchFamily="2" charset="-122"/>
              </a:rPr>
              <a:t>move</a:t>
            </a:r>
          </a:p>
          <a:p>
            <a:r>
              <a:rPr lang="zh-CN" altLang="en-US" sz="2400" dirty="0">
                <a:latin typeface="Calibri" panose="020F0502020204030204" pitchFamily="34" charset="0"/>
                <a:ea typeface="宋体" panose="02010600030101010101" pitchFamily="2" charset="-122"/>
              </a:rPr>
              <a:t>已知</a:t>
            </a:r>
            <a:r>
              <a:rPr lang="en-US" altLang="zh-CN" sz="2400" dirty="0">
                <a:latin typeface="Calibri" panose="020F0502020204030204" pitchFamily="34" charset="0"/>
                <a:ea typeface="宋体" panose="02010600030101010101" pitchFamily="2" charset="-122"/>
              </a:rPr>
              <a:t>agent</a:t>
            </a:r>
            <a:r>
              <a:rPr lang="zh-CN" altLang="en-US" sz="2400" dirty="0">
                <a:latin typeface="Calibri" panose="020F0502020204030204" pitchFamily="34" charset="0"/>
                <a:ea typeface="宋体" panose="02010600030101010101" pitchFamily="2" charset="-122"/>
              </a:rPr>
              <a:t>一开始是在状态</a:t>
            </a:r>
            <a:r>
              <a:rPr lang="en-US" altLang="zh-CN" sz="2400" dirty="0">
                <a:latin typeface="Calibri" panose="020F0502020204030204" pitchFamily="34" charset="0"/>
                <a:ea typeface="宋体" panose="02010600030101010101" pitchFamily="2" charset="-122"/>
              </a:rPr>
              <a:t>B</a:t>
            </a:r>
            <a:r>
              <a:rPr lang="zh-CN" altLang="en-US" sz="2400" dirty="0" smtClean="0">
                <a:latin typeface="Calibri" panose="020F0502020204030204" pitchFamily="34" charset="0"/>
                <a:ea typeface="宋体" panose="02010600030101010101" pitchFamily="2" charset="-122"/>
              </a:rPr>
              <a:t>，</a:t>
            </a:r>
            <a:endParaRPr lang="en-US" altLang="zh-CN" sz="2400" dirty="0" smtClean="0">
              <a:latin typeface="Calibri" panose="020F0502020204030204" pitchFamily="34" charset="0"/>
              <a:ea typeface="宋体" panose="02010600030101010101" pitchFamily="2" charset="-122"/>
            </a:endParaRPr>
          </a:p>
          <a:p>
            <a:r>
              <a:rPr lang="en-US" altLang="zh-CN" sz="2400" dirty="0" smtClean="0">
                <a:latin typeface="Calibri" panose="020F0502020204030204" pitchFamily="34" charset="0"/>
                <a:ea typeface="宋体" panose="02010600030101010101" pitchFamily="2" charset="-122"/>
              </a:rPr>
              <a:t>Q(B</a:t>
            </a:r>
            <a:r>
              <a:rPr lang="en-US" altLang="zh-CN" sz="2400" dirty="0">
                <a:latin typeface="Calibri" panose="020F0502020204030204" pitchFamily="34" charset="0"/>
                <a:ea typeface="宋体" panose="02010600030101010101" pitchFamily="2" charset="-122"/>
              </a:rPr>
              <a:t>, stay) = </a:t>
            </a:r>
            <a:r>
              <a:rPr lang="en-US" altLang="zh-CN" sz="2400" dirty="0" err="1">
                <a:latin typeface="Calibri" panose="020F0502020204030204" pitchFamily="34" charset="0"/>
                <a:ea typeface="宋体" panose="02010600030101010101" pitchFamily="2" charset="-122"/>
              </a:rPr>
              <a:t>Uo</a:t>
            </a:r>
            <a:r>
              <a:rPr lang="en-US" altLang="zh-CN" sz="2400" dirty="0">
                <a:latin typeface="Calibri" panose="020F0502020204030204" pitchFamily="34" charset="0"/>
                <a:ea typeface="宋体" panose="02010600030101010101" pitchFamily="2" charset="-122"/>
              </a:rPr>
              <a:t> + [0.9 * 1 + 0.1 * 0] = 0.9 + 1 = 1.9  </a:t>
            </a:r>
            <a:endParaRPr lang="en-US" altLang="zh-CN" sz="2400" dirty="0" smtClean="0">
              <a:latin typeface="Calibri" panose="020F0502020204030204" pitchFamily="34" charset="0"/>
              <a:ea typeface="宋体" panose="02010600030101010101" pitchFamily="2" charset="-122"/>
            </a:endParaRPr>
          </a:p>
          <a:p>
            <a:r>
              <a:rPr lang="en-US" altLang="zh-CN" sz="2400" dirty="0" smtClean="0">
                <a:latin typeface="Calibri" panose="020F0502020204030204" pitchFamily="34" charset="0"/>
                <a:ea typeface="宋体" panose="02010600030101010101" pitchFamily="2" charset="-122"/>
              </a:rPr>
              <a:t>Q(B</a:t>
            </a:r>
            <a:r>
              <a:rPr lang="en-US" altLang="zh-CN" sz="2400" dirty="0">
                <a:latin typeface="Calibri" panose="020F0502020204030204" pitchFamily="34" charset="0"/>
                <a:ea typeface="宋体" panose="02010600030101010101" pitchFamily="2" charset="-122"/>
              </a:rPr>
              <a:t>, move) = </a:t>
            </a:r>
            <a:r>
              <a:rPr lang="en-US" altLang="zh-CN" sz="2400" dirty="0" err="1">
                <a:latin typeface="Calibri" panose="020F0502020204030204" pitchFamily="34" charset="0"/>
                <a:ea typeface="宋体" panose="02010600030101010101" pitchFamily="2" charset="-122"/>
              </a:rPr>
              <a:t>Uo</a:t>
            </a:r>
            <a:r>
              <a:rPr lang="en-US" altLang="zh-CN" sz="2400" dirty="0">
                <a:latin typeface="Calibri" panose="020F0502020204030204" pitchFamily="34" charset="0"/>
                <a:ea typeface="宋体" panose="02010600030101010101" pitchFamily="2" charset="-122"/>
              </a:rPr>
              <a:t> + [0.1 * 1 + 0.9 * 0] = 0.1 + 1 = </a:t>
            </a:r>
            <a:r>
              <a:rPr lang="en-US" altLang="zh-CN" sz="2400" dirty="0" smtClean="0">
                <a:latin typeface="Calibri" panose="020F0502020204030204" pitchFamily="34" charset="0"/>
                <a:ea typeface="宋体" panose="02010600030101010101" pitchFamily="2" charset="-122"/>
              </a:rPr>
              <a:t>1.1</a:t>
            </a:r>
          </a:p>
          <a:p>
            <a:r>
              <a:rPr lang="en-US" altLang="zh-CN" sz="2400" dirty="0" err="1" smtClean="0">
                <a:latin typeface="Calibri" panose="020F0502020204030204" pitchFamily="34" charset="0"/>
                <a:ea typeface="宋体" panose="02010600030101010101" pitchFamily="2" charset="-122"/>
              </a:rPr>
              <a:t>Umax</a:t>
            </a:r>
            <a:r>
              <a:rPr lang="en-US" altLang="zh-CN" sz="2400" dirty="0" smtClean="0">
                <a:latin typeface="Calibri" panose="020F0502020204030204" pitchFamily="34" charset="0"/>
                <a:ea typeface="宋体" panose="02010600030101010101" pitchFamily="2" charset="-122"/>
              </a:rPr>
              <a:t> </a:t>
            </a:r>
            <a:r>
              <a:rPr lang="en-US" altLang="zh-CN" sz="2400" dirty="0">
                <a:latin typeface="Calibri" panose="020F0502020204030204" pitchFamily="34" charset="0"/>
                <a:ea typeface="宋体" panose="02010600030101010101" pitchFamily="2" charset="-122"/>
              </a:rPr>
              <a:t>= Max( Q(B, stay), Q(B, move) ) = stay </a:t>
            </a:r>
          </a:p>
        </p:txBody>
      </p:sp>
      <p:pic>
        <p:nvPicPr>
          <p:cNvPr id="11" name="Picture 2" descr="https://img-blog.csdn.net/20170815144549791?watermark/2/text/aHR0cDovL2Jsb2cuY3Nkbi5uZXQvZHdqNjMzNjczNg==/font/5a6L5L2T/fontsize/400/fill/I0JBQkFCMA==/dissolve/70/gravity/SouthEa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3984" y="5291264"/>
            <a:ext cx="7829550"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4637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25" y="190500"/>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50716" cy="2206861"/>
            <a:chOff x="0" y="0"/>
            <a:chExt cx="4013066" cy="1655153"/>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41232" y="477903"/>
              <a:ext cx="3071834" cy="117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dirty="0" smtClean="0">
                  <a:solidFill>
                    <a:srgbClr val="000000"/>
                  </a:solidFill>
                  <a:cs typeface="+mn-ea"/>
                  <a:sym typeface="+mn-lt"/>
                </a:rPr>
                <a:t>POMDP</a:t>
              </a:r>
              <a:endParaRPr lang="zh-CN" altLang="en-US" b="1" dirty="0">
                <a:solidFill>
                  <a:srgbClr val="000000"/>
                </a:solidFill>
                <a:cs typeface="+mn-ea"/>
                <a:sym typeface="+mn-lt"/>
              </a:endParaRPr>
            </a:p>
            <a:p>
              <a:pPr defTabSz="1219170" fontAlgn="base">
                <a:spcBef>
                  <a:spcPct val="0"/>
                </a:spcBef>
                <a:spcAft>
                  <a:spcPct val="0"/>
                </a:spcAft>
                <a:buNone/>
              </a:pP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597160" y="1083767"/>
            <a:ext cx="10851502" cy="4893647"/>
          </a:xfrm>
          <a:prstGeom prst="rect">
            <a:avLst/>
          </a:prstGeom>
        </p:spPr>
        <p:txBody>
          <a:bodyPr wrap="square">
            <a:spAutoFit/>
          </a:bodyPr>
          <a:lstStyle/>
          <a:p>
            <a:r>
              <a:rPr lang="en-US" altLang="zh-CN" sz="2400" dirty="0" smtClean="0">
                <a:latin typeface="Calibri" panose="020F0502020204030204" pitchFamily="34" charset="0"/>
                <a:ea typeface="宋体" panose="02010600030101010101" pitchFamily="2" charset="-122"/>
              </a:rPr>
              <a:t>POMDP</a:t>
            </a:r>
            <a:r>
              <a:rPr lang="en-US" altLang="zh-CN" sz="2400" dirty="0">
                <a:latin typeface="Calibri" panose="020F0502020204030204" pitchFamily="34" charset="0"/>
                <a:ea typeface="宋体" panose="02010600030101010101" pitchFamily="2" charset="-122"/>
              </a:rPr>
              <a:t>: </a:t>
            </a:r>
            <a:r>
              <a:rPr lang="zh-CN" altLang="en-US" sz="2400" dirty="0">
                <a:latin typeface="Calibri" panose="020F0502020204030204" pitchFamily="34" charset="0"/>
                <a:ea typeface="宋体" panose="02010600030101010101" pitchFamily="2" charset="-122"/>
              </a:rPr>
              <a:t>由于信息不完全，可能一开始</a:t>
            </a:r>
            <a:r>
              <a:rPr lang="en-US" altLang="zh-CN" sz="2400" dirty="0">
                <a:latin typeface="Calibri" panose="020F0502020204030204" pitchFamily="34" charset="0"/>
                <a:ea typeface="宋体" panose="02010600030101010101" pitchFamily="2" charset="-122"/>
              </a:rPr>
              <a:t>agent</a:t>
            </a:r>
            <a:r>
              <a:rPr lang="zh-CN" altLang="en-US" sz="2400" dirty="0">
                <a:latin typeface="Calibri" panose="020F0502020204030204" pitchFamily="34" charset="0"/>
                <a:ea typeface="宋体" panose="02010600030101010101" pitchFamily="2" charset="-122"/>
              </a:rPr>
              <a:t>并不知道自己在</a:t>
            </a:r>
            <a:r>
              <a:rPr lang="en-US" altLang="zh-CN" sz="2400" dirty="0">
                <a:latin typeface="Calibri" panose="020F0502020204030204" pitchFamily="34" charset="0"/>
                <a:ea typeface="宋体" panose="02010600030101010101" pitchFamily="2" charset="-122"/>
              </a:rPr>
              <a:t>A</a:t>
            </a:r>
            <a:r>
              <a:rPr lang="zh-CN" altLang="en-US" sz="2400" dirty="0">
                <a:latin typeface="Calibri" panose="020F0502020204030204" pitchFamily="34" charset="0"/>
                <a:ea typeface="宋体" panose="02010600030101010101" pitchFamily="2" charset="-122"/>
              </a:rPr>
              <a:t>还是在</a:t>
            </a:r>
            <a:r>
              <a:rPr lang="en-US" altLang="zh-CN" sz="2400" dirty="0">
                <a:latin typeface="Calibri" panose="020F0502020204030204" pitchFamily="34" charset="0"/>
                <a:ea typeface="宋体" panose="02010600030101010101" pitchFamily="2" charset="-122"/>
              </a:rPr>
              <a:t>B</a:t>
            </a:r>
            <a:r>
              <a:rPr lang="zh-CN" altLang="en-US" sz="2400" dirty="0">
                <a:latin typeface="Calibri" panose="020F0502020204030204" pitchFamily="34" charset="0"/>
                <a:ea typeface="宋体" panose="02010600030101010101" pitchFamily="2" charset="-122"/>
              </a:rPr>
              <a:t>，于是需要给分别可能在</a:t>
            </a:r>
            <a:r>
              <a:rPr lang="en-US" altLang="zh-CN" sz="2400" dirty="0">
                <a:latin typeface="Calibri" panose="020F0502020204030204" pitchFamily="34" charset="0"/>
                <a:ea typeface="宋体" panose="02010600030101010101" pitchFamily="2" charset="-122"/>
              </a:rPr>
              <a:t>A</a:t>
            </a:r>
            <a:r>
              <a:rPr lang="zh-CN" altLang="en-US" sz="2400" dirty="0">
                <a:latin typeface="Calibri" panose="020F0502020204030204" pitchFamily="34" charset="0"/>
                <a:ea typeface="宋体" panose="02010600030101010101" pitchFamily="2" charset="-122"/>
              </a:rPr>
              <a:t>，或者</a:t>
            </a:r>
            <a:r>
              <a:rPr lang="en-US" altLang="zh-CN" sz="2400" dirty="0">
                <a:latin typeface="Calibri" panose="020F0502020204030204" pitchFamily="34" charset="0"/>
                <a:ea typeface="宋体" panose="02010600030101010101" pitchFamily="2" charset="-122"/>
              </a:rPr>
              <a:t>B</a:t>
            </a:r>
            <a:r>
              <a:rPr lang="zh-CN" altLang="en-US" sz="2400" dirty="0">
                <a:latin typeface="Calibri" panose="020F0502020204030204" pitchFamily="34" charset="0"/>
                <a:ea typeface="宋体" panose="02010600030101010101" pitchFamily="2" charset="-122"/>
              </a:rPr>
              <a:t>的可能性赋予权重，权重：假设有</a:t>
            </a:r>
            <a:r>
              <a:rPr lang="en-US" altLang="zh-CN" sz="2400" dirty="0">
                <a:latin typeface="Calibri" panose="020F0502020204030204" pitchFamily="34" charset="0"/>
                <a:ea typeface="宋体" panose="02010600030101010101" pitchFamily="2" charset="-122"/>
              </a:rPr>
              <a:t>0.4</a:t>
            </a:r>
            <a:r>
              <a:rPr lang="zh-CN" altLang="en-US" sz="2400" dirty="0">
                <a:latin typeface="Calibri" panose="020F0502020204030204" pitchFamily="34" charset="0"/>
                <a:ea typeface="宋体" panose="02010600030101010101" pitchFamily="2" charset="-122"/>
              </a:rPr>
              <a:t>的可能一开始在</a:t>
            </a:r>
            <a:r>
              <a:rPr lang="en-US" altLang="zh-CN" sz="2400" dirty="0">
                <a:latin typeface="Calibri" panose="020F0502020204030204" pitchFamily="34" charset="0"/>
                <a:ea typeface="宋体" panose="02010600030101010101" pitchFamily="2" charset="-122"/>
              </a:rPr>
              <a:t>A</a:t>
            </a:r>
            <a:r>
              <a:rPr lang="zh-CN" altLang="en-US" sz="2400" dirty="0">
                <a:latin typeface="Calibri" panose="020F0502020204030204" pitchFamily="34" charset="0"/>
                <a:ea typeface="宋体" panose="02010600030101010101" pitchFamily="2" charset="-122"/>
              </a:rPr>
              <a:t>，</a:t>
            </a:r>
            <a:r>
              <a:rPr lang="en-US" altLang="zh-CN" sz="2400" dirty="0">
                <a:latin typeface="Calibri" panose="020F0502020204030204" pitchFamily="34" charset="0"/>
                <a:ea typeface="宋体" panose="02010600030101010101" pitchFamily="2" charset="-122"/>
              </a:rPr>
              <a:t>0.6</a:t>
            </a:r>
            <a:r>
              <a:rPr lang="zh-CN" altLang="en-US" sz="2400" dirty="0">
                <a:latin typeface="Calibri" panose="020F0502020204030204" pitchFamily="34" charset="0"/>
                <a:ea typeface="宋体" panose="02010600030101010101" pitchFamily="2" charset="-122"/>
              </a:rPr>
              <a:t>的可能性一开始在</a:t>
            </a:r>
            <a:r>
              <a:rPr lang="en-US" altLang="zh-CN" sz="2400" dirty="0" smtClean="0">
                <a:latin typeface="Calibri" panose="020F0502020204030204" pitchFamily="34" charset="0"/>
                <a:ea typeface="宋体" panose="02010600030101010101" pitchFamily="2" charset="-122"/>
              </a:rPr>
              <a:t>B</a:t>
            </a:r>
          </a:p>
          <a:p>
            <a:r>
              <a:rPr lang="en-US" altLang="zh-CN" sz="2400" dirty="0">
                <a:latin typeface="Calibri" panose="020F0502020204030204" pitchFamily="34" charset="0"/>
                <a:ea typeface="宋体" panose="02010600030101010101" pitchFamily="2" charset="-122"/>
              </a:rPr>
              <a:t>U (stay) =  0.4 * 0.1 +  0.6 * 1.9 = 0.04 + 1.14 = </a:t>
            </a:r>
            <a:r>
              <a:rPr lang="en-US" altLang="zh-CN" sz="2400" dirty="0" smtClean="0">
                <a:latin typeface="Calibri" panose="020F0502020204030204" pitchFamily="34" charset="0"/>
                <a:ea typeface="宋体" panose="02010600030101010101" pitchFamily="2" charset="-122"/>
              </a:rPr>
              <a:t>1.18</a:t>
            </a:r>
          </a:p>
          <a:p>
            <a:r>
              <a:rPr lang="en-US" altLang="zh-CN" sz="2400" dirty="0" smtClean="0">
                <a:latin typeface="Calibri" panose="020F0502020204030204" pitchFamily="34" charset="0"/>
                <a:ea typeface="宋体" panose="02010600030101010101" pitchFamily="2" charset="-122"/>
              </a:rPr>
              <a:t> </a:t>
            </a:r>
            <a:r>
              <a:rPr lang="en-US" altLang="zh-CN" sz="2400" dirty="0">
                <a:latin typeface="Calibri" panose="020F0502020204030204" pitchFamily="34" charset="0"/>
                <a:ea typeface="宋体" panose="02010600030101010101" pitchFamily="2" charset="-122"/>
              </a:rPr>
              <a:t>U (move)  = 0.4 * 0.9 + 0.6 * 1.1 = 0.36 + 0.66 = </a:t>
            </a:r>
            <a:r>
              <a:rPr lang="en-US" altLang="zh-CN" sz="2400" dirty="0" smtClean="0">
                <a:latin typeface="Calibri" panose="020F0502020204030204" pitchFamily="34" charset="0"/>
                <a:ea typeface="宋体" panose="02010600030101010101" pitchFamily="2" charset="-122"/>
              </a:rPr>
              <a:t>1.12</a:t>
            </a:r>
          </a:p>
          <a:p>
            <a:r>
              <a:rPr lang="en-US" altLang="zh-CN" sz="2400" dirty="0" err="1" smtClean="0">
                <a:latin typeface="Calibri" panose="020F0502020204030204" pitchFamily="34" charset="0"/>
                <a:ea typeface="宋体" panose="02010600030101010101" pitchFamily="2" charset="-122"/>
              </a:rPr>
              <a:t>Umax</a:t>
            </a:r>
            <a:r>
              <a:rPr lang="en-US" altLang="zh-CN" sz="2400" dirty="0" smtClean="0">
                <a:latin typeface="Calibri" panose="020F0502020204030204" pitchFamily="34" charset="0"/>
                <a:ea typeface="宋体" panose="02010600030101010101" pitchFamily="2" charset="-122"/>
              </a:rPr>
              <a:t> </a:t>
            </a:r>
            <a:r>
              <a:rPr lang="en-US" altLang="zh-CN" sz="2400" dirty="0">
                <a:latin typeface="Calibri" panose="020F0502020204030204" pitchFamily="34" charset="0"/>
                <a:ea typeface="宋体" panose="02010600030101010101" pitchFamily="2" charset="-122"/>
              </a:rPr>
              <a:t>= Max( Q(B, stay), Q(B, move) ) = </a:t>
            </a:r>
            <a:r>
              <a:rPr lang="en-US" altLang="zh-CN" sz="2400" dirty="0" smtClean="0">
                <a:latin typeface="Calibri" panose="020F0502020204030204" pitchFamily="34" charset="0"/>
                <a:ea typeface="宋体" panose="02010600030101010101" pitchFamily="2" charset="-122"/>
              </a:rPr>
              <a:t>stay</a:t>
            </a:r>
          </a:p>
          <a:p>
            <a:r>
              <a:rPr lang="zh-CN" altLang="en-US" sz="2400" dirty="0" smtClean="0">
                <a:latin typeface="Calibri" panose="020F0502020204030204" pitchFamily="34" charset="0"/>
                <a:ea typeface="宋体" panose="02010600030101010101" pitchFamily="2" charset="-122"/>
              </a:rPr>
              <a:t>对于</a:t>
            </a:r>
            <a:r>
              <a:rPr lang="zh-CN" altLang="en-US" sz="2400" dirty="0">
                <a:latin typeface="Calibri" panose="020F0502020204030204" pitchFamily="34" charset="0"/>
                <a:ea typeface="宋体" panose="02010600030101010101" pitchFamily="2" charset="-122"/>
              </a:rPr>
              <a:t>控制决策问题，我们设计一个回报函数（</a:t>
            </a:r>
            <a:r>
              <a:rPr lang="en-US" altLang="zh-CN" sz="2400" dirty="0">
                <a:latin typeface="Calibri" panose="020F0502020204030204" pitchFamily="34" charset="0"/>
                <a:ea typeface="宋体" panose="02010600030101010101" pitchFamily="2" charset="-122"/>
              </a:rPr>
              <a:t>reward function</a:t>
            </a:r>
            <a:r>
              <a:rPr lang="zh-CN" altLang="en-US" sz="2400" dirty="0">
                <a:latin typeface="Calibri" panose="020F0502020204030204" pitchFamily="34" charset="0"/>
                <a:ea typeface="宋体" panose="02010600030101010101" pitchFamily="2" charset="-122"/>
              </a:rPr>
              <a:t>），如果</a:t>
            </a:r>
            <a:r>
              <a:rPr lang="en-US" altLang="zh-CN" sz="2400" dirty="0">
                <a:latin typeface="Calibri" panose="020F0502020204030204" pitchFamily="34" charset="0"/>
                <a:ea typeface="宋体" panose="02010600030101010101" pitchFamily="2" charset="-122"/>
              </a:rPr>
              <a:t>learning agent</a:t>
            </a:r>
            <a:r>
              <a:rPr lang="zh-CN" altLang="en-US" sz="2400" dirty="0">
                <a:latin typeface="Calibri" panose="020F0502020204030204" pitchFamily="34" charset="0"/>
                <a:ea typeface="宋体" panose="02010600030101010101" pitchFamily="2" charset="-122"/>
              </a:rPr>
              <a:t>（如机器人、象棋</a:t>
            </a:r>
            <a:r>
              <a:rPr lang="en-US" altLang="zh-CN" sz="2400" dirty="0">
                <a:latin typeface="Calibri" panose="020F0502020204030204" pitchFamily="34" charset="0"/>
                <a:ea typeface="宋体" panose="02010600030101010101" pitchFamily="2" charset="-122"/>
              </a:rPr>
              <a:t>AI</a:t>
            </a:r>
            <a:r>
              <a:rPr lang="zh-CN" altLang="en-US" sz="2400" dirty="0">
                <a:latin typeface="Calibri" panose="020F0502020204030204" pitchFamily="34" charset="0"/>
                <a:ea typeface="宋体" panose="02010600030101010101" pitchFamily="2" charset="-122"/>
              </a:rPr>
              <a:t>程序）在决定一步后，获得了较好的结果，那么我们给</a:t>
            </a:r>
            <a:r>
              <a:rPr lang="en-US" altLang="zh-CN" sz="2400" dirty="0">
                <a:latin typeface="Calibri" panose="020F0502020204030204" pitchFamily="34" charset="0"/>
                <a:ea typeface="宋体" panose="02010600030101010101" pitchFamily="2" charset="-122"/>
              </a:rPr>
              <a:t>agent</a:t>
            </a:r>
            <a:r>
              <a:rPr lang="zh-CN" altLang="en-US" sz="2400" dirty="0">
                <a:latin typeface="Calibri" panose="020F0502020204030204" pitchFamily="34" charset="0"/>
                <a:ea typeface="宋体" panose="02010600030101010101" pitchFamily="2" charset="-122"/>
              </a:rPr>
              <a:t>一些回报（比如回报函数结果为正），得到较差的结果，那么回报函数为负。比如机器人，如果他向前走了一步（接近目标），那么回报函数为正，后退为负。如果我们能够对每一步进行评价，得到相应的回报函数，那么就好办了，我们只需要找到一条回报值最大的路径（每步的回报之和最大），就认为是最佳的</a:t>
            </a:r>
            <a:r>
              <a:rPr lang="zh-CN" altLang="en-US" sz="2400" dirty="0" smtClean="0">
                <a:latin typeface="Calibri" panose="020F0502020204030204" pitchFamily="34" charset="0"/>
                <a:ea typeface="宋体" panose="02010600030101010101" pitchFamily="2" charset="-122"/>
              </a:rPr>
              <a:t>路径</a:t>
            </a:r>
            <a:endParaRPr lang="zh-CN" altLang="en-US" sz="24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8801697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7AE8706D-23A6-4A10-963D-0F628FF109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18F74201-C683-487D-9FD7-1565698DB2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xmlns="" id="{317D7686-1E86-49B2-B277-CFBB619574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a16="http://schemas.microsoft.com/office/drawing/2014/main" xmlns="" id="{D22E980D-754E-4638-B45A-3CE5635020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a16="http://schemas.microsoft.com/office/drawing/2014/main" xmlns="" id="{43466AD6-405D-4AF1-9F33-0C2CBA797644}"/>
              </a:ext>
            </a:extLst>
          </p:cNvPr>
          <p:cNvGrpSpPr>
            <a:grpSpLocks/>
          </p:cNvGrpSpPr>
          <p:nvPr/>
        </p:nvGrpSpPr>
        <p:grpSpPr bwMode="auto">
          <a:xfrm>
            <a:off x="3833284" y="-285751"/>
            <a:ext cx="5375066" cy="1866901"/>
            <a:chOff x="0" y="0"/>
            <a:chExt cx="4031329" cy="1400182"/>
          </a:xfrm>
        </p:grpSpPr>
        <p:pic>
          <p:nvPicPr>
            <p:cNvPr id="24588" name="Picture 3">
              <a:extLst>
                <a:ext uri="{FF2B5EF4-FFF2-40B4-BE49-F238E27FC236}">
                  <a16:creationId xmlns:a16="http://schemas.microsoft.com/office/drawing/2014/main" xmlns="" id="{4D1F23EC-7CEF-44D1-A5D5-F0E87C46E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a16="http://schemas.microsoft.com/office/drawing/2014/main" xmlns="" id="{7A054D5F-C421-4BAB-917D-C3D5F6224352}"/>
                </a:ext>
              </a:extLst>
            </p:cNvPr>
            <p:cNvSpPr txBox="1">
              <a:spLocks noChangeArrowheads="1"/>
            </p:cNvSpPr>
            <p:nvPr/>
          </p:nvSpPr>
          <p:spPr bwMode="auto">
            <a:xfrm>
              <a:off x="959495" y="477903"/>
              <a:ext cx="3071834"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en-US" altLang="zh-CN" b="1" dirty="0"/>
                <a:t>Discriminative Model</a:t>
              </a: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709127" y="943030"/>
            <a:ext cx="10851502" cy="6370975"/>
          </a:xfrm>
          <a:prstGeom prst="rect">
            <a:avLst/>
          </a:prstGeom>
        </p:spPr>
        <p:txBody>
          <a:bodyPr wrap="square">
            <a:spAutoFit/>
          </a:bodyPr>
          <a:lstStyle/>
          <a:p>
            <a:r>
              <a:rPr lang="zh-CN" altLang="en-US" sz="2400" dirty="0"/>
              <a:t> </a:t>
            </a:r>
            <a:r>
              <a:rPr lang="zh-CN" altLang="en-US" sz="2400" b="1" dirty="0"/>
              <a:t>判别模型（</a:t>
            </a:r>
            <a:r>
              <a:rPr lang="en-US" altLang="zh-CN" sz="2400" b="1" dirty="0"/>
              <a:t>Discriminative Model</a:t>
            </a:r>
            <a:r>
              <a:rPr lang="zh-CN" altLang="en-US" sz="2400" b="1" dirty="0"/>
              <a:t>）</a:t>
            </a:r>
            <a:r>
              <a:rPr lang="zh-CN" altLang="en-US" sz="2400" dirty="0"/>
              <a:t>，又可以称为条件模型，或条件概率模型。估计的是条件概率分布</a:t>
            </a:r>
            <a:r>
              <a:rPr lang="en-US" altLang="zh-CN" sz="2400" dirty="0"/>
              <a:t>(conditional distribution)</a:t>
            </a:r>
            <a:r>
              <a:rPr lang="zh-CN" altLang="en-US" sz="2400" dirty="0"/>
              <a:t>，</a:t>
            </a:r>
            <a:r>
              <a:rPr lang="en-US" altLang="zh-CN" sz="2400" dirty="0"/>
              <a:t>p(</a:t>
            </a:r>
            <a:r>
              <a:rPr lang="en-US" altLang="zh-CN" sz="2400" dirty="0" err="1"/>
              <a:t>class|context</a:t>
            </a:r>
            <a:r>
              <a:rPr lang="en-US" altLang="zh-CN" sz="2400" dirty="0"/>
              <a:t>)</a:t>
            </a:r>
            <a:r>
              <a:rPr lang="zh-CN" altLang="en-US" sz="2400" dirty="0"/>
              <a:t>。利用正负例和分类标签，主要关心判别模型的边缘分布。其目标函数直接对应于分类准确率。 （</a:t>
            </a:r>
            <a:r>
              <a:rPr lang="zh-CN" altLang="en-US" sz="2400" b="1" dirty="0"/>
              <a:t>判别模型多数放在分类</a:t>
            </a:r>
            <a:r>
              <a:rPr lang="zh-CN" altLang="en-US" sz="2400" dirty="0"/>
              <a:t>）</a:t>
            </a:r>
          </a:p>
          <a:p>
            <a:r>
              <a:rPr lang="zh-CN" altLang="en-US" sz="2400" dirty="0"/>
              <a:t>      主要特点：寻找不同类别之间的最优分类面，反映的是异类数据之间的差异。</a:t>
            </a:r>
          </a:p>
          <a:p>
            <a:r>
              <a:rPr lang="zh-CN" altLang="en-US" sz="2400" dirty="0"/>
              <a:t>      优点：（</a:t>
            </a:r>
            <a:r>
              <a:rPr lang="en-US" altLang="zh-CN" sz="2400" dirty="0"/>
              <a:t>1</a:t>
            </a:r>
            <a:r>
              <a:rPr lang="zh-CN" altLang="en-US" sz="2400" dirty="0"/>
              <a:t>）分类边界更灵活，比使用纯概率方法或生产模型得到的更高级；（</a:t>
            </a:r>
            <a:r>
              <a:rPr lang="en-US" altLang="zh-CN" sz="2400" dirty="0"/>
              <a:t>2</a:t>
            </a:r>
            <a:r>
              <a:rPr lang="zh-CN" altLang="en-US" sz="2400" dirty="0"/>
              <a:t>）能清晰的分辨出多类或某一类与其他类之间的差异特征；（</a:t>
            </a:r>
            <a:r>
              <a:rPr lang="en-US" altLang="zh-CN" sz="2400" dirty="0"/>
              <a:t>3</a:t>
            </a:r>
            <a:r>
              <a:rPr lang="zh-CN" altLang="en-US" sz="2400" dirty="0"/>
              <a:t>）在聚类、视角变化、部分遮挡、尺度改变等方面效果较好；（</a:t>
            </a:r>
            <a:r>
              <a:rPr lang="en-US" altLang="zh-CN" sz="2400" dirty="0"/>
              <a:t>4</a:t>
            </a:r>
            <a:r>
              <a:rPr lang="zh-CN" altLang="en-US" sz="2400" dirty="0"/>
              <a:t>）适用于较多类别的识别；（</a:t>
            </a:r>
            <a:r>
              <a:rPr lang="en-US" altLang="zh-CN" sz="2400" dirty="0"/>
              <a:t>5</a:t>
            </a:r>
            <a:r>
              <a:rPr lang="zh-CN" altLang="en-US" sz="2400" dirty="0"/>
              <a:t>）判别模型的性能比生成模型要简单，比较容易学习。</a:t>
            </a:r>
          </a:p>
          <a:p>
            <a:r>
              <a:rPr lang="zh-CN" altLang="en-US" sz="2400" dirty="0"/>
              <a:t>      缺点：（</a:t>
            </a:r>
            <a:r>
              <a:rPr lang="en-US" altLang="zh-CN" sz="2400" dirty="0"/>
              <a:t>1</a:t>
            </a:r>
            <a:r>
              <a:rPr lang="zh-CN" altLang="en-US" sz="2400" dirty="0"/>
              <a:t>）不能反映训练数据本身的特性，即能力有限，可以告诉你的是</a:t>
            </a:r>
            <a:r>
              <a:rPr lang="en-US" altLang="zh-CN" sz="2400" dirty="0"/>
              <a:t>1</a:t>
            </a:r>
            <a:r>
              <a:rPr lang="zh-CN" altLang="en-US" sz="2400" dirty="0"/>
              <a:t>还是</a:t>
            </a:r>
            <a:r>
              <a:rPr lang="en-US" altLang="zh-CN" sz="2400" dirty="0"/>
              <a:t>2</a:t>
            </a:r>
            <a:r>
              <a:rPr lang="zh-CN" altLang="en-US" sz="2400" dirty="0"/>
              <a:t>，但没有办法把整个场景描述出来；（</a:t>
            </a:r>
            <a:r>
              <a:rPr lang="en-US" altLang="zh-CN" sz="2400" dirty="0"/>
              <a:t>2</a:t>
            </a:r>
            <a:r>
              <a:rPr lang="zh-CN" altLang="en-US" sz="2400" dirty="0"/>
              <a:t>）缺少生成模型的优点，即先验结构的不确定性；（</a:t>
            </a:r>
            <a:r>
              <a:rPr lang="en-US" altLang="zh-CN" sz="2400" dirty="0"/>
              <a:t>3</a:t>
            </a:r>
            <a:r>
              <a:rPr lang="zh-CN" altLang="en-US" sz="2400" dirty="0"/>
              <a:t>）黑盒操作，即变量间的关系不清楚，不可视。</a:t>
            </a:r>
          </a:p>
          <a:p>
            <a:r>
              <a:rPr lang="zh-CN" altLang="en-US" sz="2400" dirty="0"/>
              <a:t>      常见的主要有：</a:t>
            </a:r>
            <a:r>
              <a:rPr lang="en-US" altLang="zh-CN" sz="2400" dirty="0"/>
              <a:t>logistic regression</a:t>
            </a:r>
            <a:r>
              <a:rPr lang="zh-CN" altLang="en-US" sz="2400" dirty="0"/>
              <a:t>、</a:t>
            </a:r>
            <a:r>
              <a:rPr lang="en-US" altLang="zh-CN" sz="2400" dirty="0"/>
              <a:t>SVMs</a:t>
            </a:r>
            <a:r>
              <a:rPr lang="zh-CN" altLang="en-US" sz="2400" dirty="0"/>
              <a:t>、</a:t>
            </a:r>
            <a:r>
              <a:rPr lang="en-US" altLang="zh-CN" sz="2400" dirty="0"/>
              <a:t>traditional neural networks</a:t>
            </a:r>
            <a:r>
              <a:rPr lang="zh-CN" altLang="en-US" sz="2400" dirty="0"/>
              <a:t>、</a:t>
            </a:r>
            <a:r>
              <a:rPr lang="en-US" altLang="zh-CN" sz="2400" dirty="0"/>
              <a:t>Nearest neighbor</a:t>
            </a:r>
            <a:r>
              <a:rPr lang="zh-CN" altLang="en-US" sz="2400" dirty="0"/>
              <a:t>、</a:t>
            </a:r>
            <a:r>
              <a:rPr lang="en-US" altLang="zh-CN" sz="2400" dirty="0"/>
              <a:t>Conditional random fields</a:t>
            </a:r>
            <a:r>
              <a:rPr lang="zh-CN" altLang="en-US" sz="2400" dirty="0"/>
              <a:t>。</a:t>
            </a:r>
          </a:p>
          <a:p>
            <a:r>
              <a:rPr lang="zh-CN" altLang="en-US" sz="2400" dirty="0"/>
              <a:t>      主要应用：</a:t>
            </a:r>
            <a:r>
              <a:rPr lang="en-US" altLang="zh-CN" sz="2400" dirty="0"/>
              <a:t>Image and document classification</a:t>
            </a:r>
            <a:r>
              <a:rPr lang="zh-CN" altLang="en-US" sz="2400" dirty="0"/>
              <a:t>、</a:t>
            </a:r>
            <a:r>
              <a:rPr lang="en-US" altLang="zh-CN" sz="2400" dirty="0" err="1"/>
              <a:t>Biosequence</a:t>
            </a:r>
            <a:r>
              <a:rPr lang="en-US" altLang="zh-CN" sz="2400" dirty="0"/>
              <a:t> analysis</a:t>
            </a:r>
            <a:r>
              <a:rPr lang="zh-CN" altLang="en-US" sz="2400" dirty="0"/>
              <a:t>、</a:t>
            </a:r>
            <a:r>
              <a:rPr lang="en-US" altLang="zh-CN" sz="2400" dirty="0"/>
              <a:t>Time series prediction</a:t>
            </a:r>
            <a:r>
              <a:rPr lang="zh-CN" altLang="en-US" sz="2400" dirty="0"/>
              <a:t>。</a:t>
            </a:r>
          </a:p>
          <a:p>
            <a:pPr>
              <a:buNone/>
            </a:pPr>
            <a:endParaRPr lang="en-US" altLang="zh-CN" sz="2400" dirty="0"/>
          </a:p>
        </p:txBody>
      </p:sp>
    </p:spTree>
    <p:extLst>
      <p:ext uri="{BB962C8B-B14F-4D97-AF65-F5344CB8AC3E}">
        <p14:creationId xmlns:p14="http://schemas.microsoft.com/office/powerpoint/2010/main" val="3504886840"/>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xtydjga">
      <a:majorFont>
        <a:latin typeface="Arial"/>
        <a:ea typeface="叶根友毛笔行书2.0版"/>
        <a:cs typeface=""/>
      </a:majorFont>
      <a:minorFont>
        <a:latin typeface="Arial"/>
        <a:ea typeface="叶根友毛笔行书2.0版"/>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txDef>
      <a:spPr bwMode="auto">
        <a:noFill/>
        <a:ln>
          <a:noFill/>
        </a:ln>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eaVert">
        <a:spAutoFit/>
      </a:bodyPr>
      <a:lstStyle>
        <a:defPPr algn="ctr" defTabSz="1219170" fontAlgn="base">
          <a:spcBef>
            <a:spcPct val="0"/>
          </a:spcBef>
          <a:spcAft>
            <a:spcPct val="0"/>
          </a:spcAft>
          <a:buNone/>
          <a:defRPr sz="4000" b="1" dirty="0" smtClean="0">
            <a:solidFill>
              <a:srgbClr val="FFFFFF"/>
            </a:solidFill>
            <a:latin typeface="DejaVu Sans Mono" panose="020B0609030804020204" pitchFamily="49" charset="0"/>
            <a:ea typeface="+mn-ea"/>
            <a:cs typeface="DejaVu Sans Mono" panose="020B0609030804020204" pitchFamily="49" charset="0"/>
            <a:sym typeface="+mn-lt"/>
          </a:defRPr>
        </a:defPPr>
      </a:lstStyle>
    </a:tx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2853</Words>
  <Application>Microsoft Office PowerPoint</Application>
  <PresentationFormat>自定义</PresentationFormat>
  <Paragraphs>205</Paragraphs>
  <Slides>38</Slides>
  <Notes>5</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ningchunmei</cp:lastModifiedBy>
  <cp:revision>82</cp:revision>
  <dcterms:created xsi:type="dcterms:W3CDTF">2017-08-30T15:10:21Z</dcterms:created>
  <dcterms:modified xsi:type="dcterms:W3CDTF">2019-04-24T04:51:29Z</dcterms:modified>
</cp:coreProperties>
</file>