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60" r:id="rId3"/>
    <p:sldId id="261" r:id="rId4"/>
    <p:sldId id="262" r:id="rId5"/>
    <p:sldId id="263" r:id="rId6"/>
    <p:sldId id="266" r:id="rId7"/>
    <p:sldId id="270" r:id="rId8"/>
    <p:sldId id="267" r:id="rId9"/>
    <p:sldId id="274" r:id="rId10"/>
    <p:sldId id="275" r:id="rId11"/>
    <p:sldId id="284" r:id="rId12"/>
    <p:sldId id="285" r:id="rId13"/>
    <p:sldId id="286" r:id="rId14"/>
    <p:sldId id="289" r:id="rId15"/>
    <p:sldId id="290" r:id="rId16"/>
    <p:sldId id="291" r:id="rId17"/>
    <p:sldId id="292" r:id="rId18"/>
    <p:sldId id="294" r:id="rId19"/>
    <p:sldId id="295" r:id="rId20"/>
    <p:sldId id="296" r:id="rId21"/>
    <p:sldId id="297" r:id="rId22"/>
    <p:sldId id="298" r:id="rId23"/>
    <p:sldId id="299" r:id="rId24"/>
    <p:sldId id="276" r:id="rId25"/>
  </p:sldIdLst>
  <p:sldSz cx="12192000" cy="6858000"/>
  <p:notesSz cx="6858000" cy="9144000"/>
  <p:embeddedFontLst>
    <p:embeddedFont>
      <p:font typeface="微软雅黑" panose="020B0503020204020204" pitchFamily="34" charset="-122"/>
      <p:regular r:id="rId30"/>
    </p:embeddedFont>
    <p:embeddedFont>
      <p:font typeface="Calibri" panose="020F0502020204030204"/>
      <p:regular r:id="rId31"/>
      <p:bold r:id="rId32"/>
      <p:italic r:id="rId33"/>
      <p:boldItalic r:id="rId34"/>
    </p:embeddedFont>
    <p:embeddedFont>
      <p:font typeface="Segoe UI" panose="020B0502040204020203" charset="0"/>
      <p:regular r:id="rId35"/>
      <p:bold r:id="rId36"/>
      <p:italic r:id="rId37"/>
      <p:boldItalic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422"/>
    <a:srgbClr val="EE8E00"/>
    <a:srgbClr val="025994"/>
    <a:srgbClr val="702222"/>
    <a:srgbClr val="E4E4E8"/>
    <a:srgbClr val="D7D8DD"/>
    <a:srgbClr val="E2E3E7"/>
    <a:srgbClr val="C8C8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106" d="100"/>
          <a:sy n="106" d="100"/>
        </p:scale>
        <p:origin x="-108" y="-180"/>
      </p:cViewPr>
      <p:guideLst>
        <p:guide orient="horz" pos="214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B2387-CCF7-458B-85AA-C466F4A3DB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44AA9-3393-4C38-A708-1D8A0FA5F21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l="55347" r="6666"/>
          <a:stretch>
            <a:fillRect/>
          </a:stretch>
        </p:blipFill>
        <p:spPr>
          <a:xfrm>
            <a:off x="8284335" y="0"/>
            <a:ext cx="3907665" cy="68580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文本框 1"/>
          <p:cNvSpPr txBox="1"/>
          <p:nvPr userDrawn="1"/>
        </p:nvSpPr>
        <p:spPr>
          <a:xfrm>
            <a:off x="283028" y="426263"/>
            <a:ext cx="3230339" cy="646331"/>
          </a:xfrm>
          <a:prstGeom prst="rect">
            <a:avLst/>
          </a:prstGeom>
          <a:noFill/>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ONE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
        <p:nvSpPr>
          <p:cNvPr id="3" name="梯形 2"/>
          <p:cNvSpPr/>
          <p:nvPr userDrawn="1"/>
        </p:nvSpPr>
        <p:spPr>
          <a:xfrm rot="5400000">
            <a:off x="-116115" y="466400"/>
            <a:ext cx="798286" cy="566057"/>
          </a:xfrm>
          <a:prstGeom prst="trapezoid">
            <a:avLst/>
          </a:prstGeom>
          <a:solidFill>
            <a:srgbClr val="FFA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10818008" y="294661"/>
            <a:ext cx="909534" cy="909534"/>
            <a:chOff x="2414237" y="2712643"/>
            <a:chExt cx="1925534" cy="1925532"/>
          </a:xfrm>
        </p:grpSpPr>
        <p:sp>
          <p:nvSpPr>
            <p:cNvPr id="5" name="椭圆 4"/>
            <p:cNvSpPr/>
            <p:nvPr/>
          </p:nvSpPr>
          <p:spPr>
            <a:xfrm>
              <a:off x="2414237" y="2712643"/>
              <a:ext cx="1925534" cy="1925532"/>
            </a:xfrm>
            <a:prstGeom prst="ellipse">
              <a:avLst/>
            </a:prstGeom>
            <a:solidFill>
              <a:srgbClr val="FFA42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9"/>
            <p:cNvSpPr>
              <a:spLocks noEditPoints="1"/>
            </p:cNvSpPr>
            <p:nvPr/>
          </p:nvSpPr>
          <p:spPr bwMode="auto">
            <a:xfrm>
              <a:off x="2724535" y="3175099"/>
              <a:ext cx="1304938" cy="1000620"/>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文本框 1"/>
          <p:cNvSpPr txBox="1"/>
          <p:nvPr userDrawn="1"/>
        </p:nvSpPr>
        <p:spPr>
          <a:xfrm>
            <a:off x="384628" y="426263"/>
            <a:ext cx="3230339" cy="646331"/>
          </a:xfrm>
          <a:prstGeom prst="rect">
            <a:avLst/>
          </a:prstGeom>
          <a:noFill/>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TWO</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
        <p:nvSpPr>
          <p:cNvPr id="3" name="梯形 2"/>
          <p:cNvSpPr/>
          <p:nvPr userDrawn="1"/>
        </p:nvSpPr>
        <p:spPr>
          <a:xfrm rot="5400000">
            <a:off x="-116115" y="466400"/>
            <a:ext cx="798286" cy="566057"/>
          </a:xfrm>
          <a:prstGeom prst="trapezoid">
            <a:avLst/>
          </a:prstGeom>
          <a:solidFill>
            <a:srgbClr val="FFA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10818008" y="294661"/>
            <a:ext cx="909534" cy="909534"/>
            <a:chOff x="2414237" y="2712643"/>
            <a:chExt cx="1925534" cy="1925532"/>
          </a:xfrm>
        </p:grpSpPr>
        <p:sp>
          <p:nvSpPr>
            <p:cNvPr id="5" name="椭圆 4"/>
            <p:cNvSpPr/>
            <p:nvPr/>
          </p:nvSpPr>
          <p:spPr>
            <a:xfrm>
              <a:off x="2414237" y="2712643"/>
              <a:ext cx="1925534" cy="1925532"/>
            </a:xfrm>
            <a:prstGeom prst="ellipse">
              <a:avLst/>
            </a:prstGeom>
            <a:solidFill>
              <a:srgbClr val="FFA42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9"/>
            <p:cNvSpPr>
              <a:spLocks noEditPoints="1"/>
            </p:cNvSpPr>
            <p:nvPr/>
          </p:nvSpPr>
          <p:spPr bwMode="auto">
            <a:xfrm>
              <a:off x="2724535" y="3175099"/>
              <a:ext cx="1304938" cy="1000620"/>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文本框 1"/>
          <p:cNvSpPr txBox="1"/>
          <p:nvPr userDrawn="1"/>
        </p:nvSpPr>
        <p:spPr>
          <a:xfrm>
            <a:off x="566057" y="426263"/>
            <a:ext cx="3230339" cy="646331"/>
          </a:xfrm>
          <a:prstGeom prst="rect">
            <a:avLst/>
          </a:prstGeom>
          <a:noFill/>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THREE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
        <p:nvSpPr>
          <p:cNvPr id="3" name="梯形 2"/>
          <p:cNvSpPr/>
          <p:nvPr userDrawn="1"/>
        </p:nvSpPr>
        <p:spPr>
          <a:xfrm rot="5400000">
            <a:off x="-116115" y="466400"/>
            <a:ext cx="798286" cy="566057"/>
          </a:xfrm>
          <a:prstGeom prst="trapezoid">
            <a:avLst/>
          </a:prstGeom>
          <a:solidFill>
            <a:srgbClr val="FFA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10818008" y="294661"/>
            <a:ext cx="909534" cy="909534"/>
            <a:chOff x="2414237" y="2712643"/>
            <a:chExt cx="1925534" cy="1925532"/>
          </a:xfrm>
        </p:grpSpPr>
        <p:sp>
          <p:nvSpPr>
            <p:cNvPr id="5" name="椭圆 4"/>
            <p:cNvSpPr/>
            <p:nvPr/>
          </p:nvSpPr>
          <p:spPr>
            <a:xfrm>
              <a:off x="2414237" y="2712643"/>
              <a:ext cx="1925534" cy="1925532"/>
            </a:xfrm>
            <a:prstGeom prst="ellipse">
              <a:avLst/>
            </a:prstGeom>
            <a:solidFill>
              <a:srgbClr val="FFA42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9"/>
            <p:cNvSpPr>
              <a:spLocks noEditPoints="1"/>
            </p:cNvSpPr>
            <p:nvPr/>
          </p:nvSpPr>
          <p:spPr bwMode="auto">
            <a:xfrm>
              <a:off x="2724535" y="3175099"/>
              <a:ext cx="1304938" cy="1000620"/>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158366BA-470D-4E25-9D3B-075E4189EEB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B495BA77-86F1-4CCF-B8A6-1FD1D4B4C51E}"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平行四边形 18"/>
          <p:cNvSpPr/>
          <p:nvPr/>
        </p:nvSpPr>
        <p:spPr>
          <a:xfrm>
            <a:off x="7087781" y="2327186"/>
            <a:ext cx="896163" cy="1680306"/>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02053" y="2485"/>
            <a:ext cx="1859149" cy="1299424"/>
          </a:xfrm>
          <a:custGeom>
            <a:avLst/>
            <a:gdLst>
              <a:gd name="connsiteX0" fmla="*/ 432904 w 1859149"/>
              <a:gd name="connsiteY0" fmla="*/ 0 h 1299424"/>
              <a:gd name="connsiteX1" fmla="*/ 1859149 w 1859149"/>
              <a:gd name="connsiteY1" fmla="*/ 0 h 1299424"/>
              <a:gd name="connsiteX2" fmla="*/ 1426245 w 1859149"/>
              <a:gd name="connsiteY2" fmla="*/ 1299424 h 1299424"/>
              <a:gd name="connsiteX3" fmla="*/ 0 w 1859149"/>
              <a:gd name="connsiteY3" fmla="*/ 1299424 h 1299424"/>
            </a:gdLst>
            <a:ahLst/>
            <a:cxnLst>
              <a:cxn ang="0">
                <a:pos x="connsiteX0" y="connsiteY0"/>
              </a:cxn>
              <a:cxn ang="0">
                <a:pos x="connsiteX1" y="connsiteY1"/>
              </a:cxn>
              <a:cxn ang="0">
                <a:pos x="connsiteX2" y="connsiteY2"/>
              </a:cxn>
              <a:cxn ang="0">
                <a:pos x="connsiteX3" y="connsiteY3"/>
              </a:cxn>
            </a:cxnLst>
            <a:rect l="l" t="t" r="r" b="b"/>
            <a:pathLst>
              <a:path w="1859149" h="1299424">
                <a:moveTo>
                  <a:pt x="432904" y="0"/>
                </a:moveTo>
                <a:lnTo>
                  <a:pt x="1859149" y="0"/>
                </a:lnTo>
                <a:lnTo>
                  <a:pt x="1426245" y="1299424"/>
                </a:lnTo>
                <a:lnTo>
                  <a:pt x="0" y="1299424"/>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3212806" y="0"/>
            <a:ext cx="3710990" cy="6858000"/>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957589" y="1970468"/>
            <a:ext cx="5578274" cy="14037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16200000">
            <a:off x="804929" y="2221606"/>
            <a:ext cx="1403798" cy="901521"/>
          </a:xfrm>
          <a:prstGeom prst="trapezoid">
            <a:avLst>
              <a:gd name="adj" fmla="val 28149"/>
            </a:avLst>
          </a:prstGeom>
          <a:solidFill>
            <a:srgbClr val="0259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2228044"/>
            <a:ext cx="1056067" cy="896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665849" y="2092493"/>
            <a:ext cx="4288354" cy="1014730"/>
          </a:xfrm>
          <a:prstGeom prst="rect">
            <a:avLst/>
          </a:prstGeom>
          <a:noFill/>
        </p:spPr>
        <p:txBody>
          <a:bodyPr wrap="square" rtlCol="0">
            <a:spAutoFit/>
          </a:bodyPr>
          <a:lstStyle/>
          <a:p>
            <a:pPr algn="dist"/>
            <a:r>
              <a:rPr lang="en-US" altLang="zh-CN" sz="6000" b="1" spc="600" dirty="0">
                <a:solidFill>
                  <a:schemeClr val="bg1"/>
                </a:solidFill>
                <a:latin typeface="+mn-ea"/>
              </a:rPr>
              <a:t>ATRANK</a:t>
            </a:r>
            <a:endParaRPr lang="en-US" altLang="zh-CN" sz="6000" b="1" spc="600" dirty="0">
              <a:solidFill>
                <a:schemeClr val="bg1"/>
              </a:solidFill>
              <a:latin typeface="+mn-ea"/>
            </a:endParaRPr>
          </a:p>
        </p:txBody>
      </p:sp>
      <p:sp>
        <p:nvSpPr>
          <p:cNvPr id="4" name="文本框 3"/>
          <p:cNvSpPr txBox="1"/>
          <p:nvPr/>
        </p:nvSpPr>
        <p:spPr>
          <a:xfrm>
            <a:off x="2665849" y="3013451"/>
            <a:ext cx="4288354" cy="307777"/>
          </a:xfrm>
          <a:prstGeom prst="rect">
            <a:avLst/>
          </a:prstGeom>
          <a:noFill/>
        </p:spPr>
        <p:txBody>
          <a:bodyPr wrap="square" rtlCol="0">
            <a:spAutoFit/>
          </a:bodyPr>
          <a:lstStyle/>
          <a:p>
            <a:pPr algn="dist"/>
            <a:r>
              <a:rPr lang="zh-CN" altLang="en-US" sz="1400" dirty="0" smtClean="0">
                <a:solidFill>
                  <a:schemeClr val="bg1">
                    <a:lumMod val="85000"/>
                  </a:schemeClr>
                </a:solidFill>
              </a:rPr>
              <a:t>默然大学</a:t>
            </a:r>
            <a:r>
              <a:rPr lang="en-US" altLang="zh-CN" sz="1400" dirty="0" smtClean="0">
                <a:solidFill>
                  <a:schemeClr val="bg1">
                    <a:lumMod val="85000"/>
                  </a:schemeClr>
                </a:solidFill>
              </a:rPr>
              <a:t>PPT</a:t>
            </a:r>
            <a:r>
              <a:rPr lang="zh-CN" altLang="en-US" sz="1400" dirty="0" smtClean="0">
                <a:solidFill>
                  <a:schemeClr val="bg1">
                    <a:lumMod val="85000"/>
                  </a:schemeClr>
                </a:solidFill>
              </a:rPr>
              <a:t>专业毕业答辩专用模板</a:t>
            </a:r>
            <a:endParaRPr lang="zh-CN" altLang="en-US" sz="1400" dirty="0">
              <a:solidFill>
                <a:schemeClr val="bg1">
                  <a:lumMod val="85000"/>
                </a:schemeClr>
              </a:solidFill>
            </a:endParaRPr>
          </a:p>
        </p:txBody>
      </p:sp>
      <p:sp>
        <p:nvSpPr>
          <p:cNvPr id="12" name="平行四边形 11"/>
          <p:cNvSpPr/>
          <p:nvPr/>
        </p:nvSpPr>
        <p:spPr>
          <a:xfrm>
            <a:off x="9728200" y="0"/>
            <a:ext cx="1930400" cy="3619500"/>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1297820" y="5228823"/>
            <a:ext cx="868894" cy="162917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10481499" y="5558218"/>
            <a:ext cx="693217" cy="1299782"/>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88695" y="4414234"/>
            <a:ext cx="868894" cy="1629177"/>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567242" y="5723049"/>
            <a:ext cx="365497" cy="68530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932739" y="25253"/>
            <a:ext cx="1224000" cy="1223998"/>
            <a:chOff x="222586" y="2787385"/>
            <a:chExt cx="1224000" cy="1223998"/>
          </a:xfrm>
        </p:grpSpPr>
        <p:sp>
          <p:nvSpPr>
            <p:cNvPr id="29" name="椭圆 28"/>
            <p:cNvSpPr/>
            <p:nvPr/>
          </p:nvSpPr>
          <p:spPr>
            <a:xfrm>
              <a:off x="222586" y="2787385"/>
              <a:ext cx="1224000" cy="122399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平行四边形 11"/>
          <p:cNvSpPr/>
          <p:nvPr/>
        </p:nvSpPr>
        <p:spPr>
          <a:xfrm>
            <a:off x="7465194" y="2625258"/>
            <a:ext cx="1709052" cy="3204473"/>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04181" y="179520"/>
            <a:ext cx="3230339" cy="645160"/>
          </a:xfrm>
          <a:prstGeom prst="rect">
            <a:avLst/>
          </a:prstGeom>
          <a:noFill/>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FOUR</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nvGrpSpPr>
          <p:cNvPr id="5" name="组合 4"/>
          <p:cNvGrpSpPr/>
          <p:nvPr/>
        </p:nvGrpSpPr>
        <p:grpSpPr>
          <a:xfrm>
            <a:off x="3764280" y="3643573"/>
            <a:ext cx="4663440" cy="971920"/>
            <a:chOff x="3773174" y="3643573"/>
            <a:chExt cx="4663440" cy="971920"/>
          </a:xfrm>
        </p:grpSpPr>
        <p:sp>
          <p:nvSpPr>
            <p:cNvPr id="6" name="文本框 5"/>
            <p:cNvSpPr txBox="1"/>
            <p:nvPr/>
          </p:nvSpPr>
          <p:spPr>
            <a:xfrm>
              <a:off x="3773174" y="3643573"/>
              <a:ext cx="4663440" cy="521970"/>
            </a:xfrm>
            <a:prstGeom prst="rect">
              <a:avLst/>
            </a:prstGeom>
            <a:noFill/>
          </p:spPr>
          <p:txBody>
            <a:bodyPr wrap="square" rtlCol="0">
              <a:spAutoFit/>
            </a:bodyPr>
            <a:lstStyle/>
            <a:p>
              <a:pPr algn="ctr"/>
              <a:r>
                <a:rPr lang="en-US" altLang="zh-CN" sz="2800" b="1" spc="300" dirty="0">
                  <a:solidFill>
                    <a:schemeClr val="tx1">
                      <a:lumMod val="85000"/>
                      <a:lumOff val="15000"/>
                    </a:schemeClr>
                  </a:solidFill>
                  <a:latin typeface="微软雅黑" panose="020B0503020204020204" pitchFamily="34" charset="-122"/>
                  <a:ea typeface="微软雅黑" panose="020B0503020204020204" pitchFamily="34" charset="-122"/>
                </a:rPr>
                <a:t>Atrank </a:t>
              </a: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模型介绍</a:t>
              </a:r>
              <a:endPar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782069" y="4215383"/>
              <a:ext cx="4645651" cy="400110"/>
            </a:xfrm>
            <a:prstGeom prst="rect">
              <a:avLst/>
            </a:prstGeom>
            <a:noFill/>
          </p:spPr>
          <p:txBody>
            <a:bodyPr wrap="square" rtlCol="0">
              <a:spAutoFit/>
            </a:bodyPr>
            <a:lstStyle/>
            <a:p>
              <a:pPr algn="ctr"/>
              <a:r>
                <a:rPr lang="da-DK" altLang="zh-CN" sz="2000" dirty="0">
                  <a:solidFill>
                    <a:schemeClr val="tx1">
                      <a:lumMod val="75000"/>
                      <a:lumOff val="25000"/>
                    </a:schemeClr>
                  </a:solidFill>
                  <a:latin typeface="Times New Roman" panose="02020603050405020304" pitchFamily="18" charset="0"/>
                  <a:cs typeface="Times New Roman" panose="02020603050405020304" pitchFamily="18" charset="0"/>
                </a:rPr>
                <a:t>Lorem ipsum dolor sit amet</a:t>
              </a:r>
              <a:endParaRPr lang="da-DK" altLang="zh-C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3773174" y="4173495"/>
              <a:ext cx="4663440" cy="108000"/>
              <a:chOff x="3649980" y="3375660"/>
              <a:chExt cx="4663440" cy="108000"/>
            </a:xfrm>
          </p:grpSpPr>
          <p:cxnSp>
            <p:nvCxnSpPr>
              <p:cNvPr id="9" name="直接连接符 8"/>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平行四边形 12"/>
          <p:cNvSpPr/>
          <p:nvPr/>
        </p:nvSpPr>
        <p:spPr>
          <a:xfrm>
            <a:off x="9728200" y="0"/>
            <a:ext cx="1930400" cy="3619500"/>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1297820" y="5228823"/>
            <a:ext cx="868894" cy="162917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481499" y="5558218"/>
            <a:ext cx="693217" cy="1299782"/>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88695" y="4414234"/>
            <a:ext cx="868894" cy="1629177"/>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567242" y="5723049"/>
            <a:ext cx="365497" cy="68530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123541" y="1025771"/>
            <a:ext cx="1944916" cy="1944914"/>
            <a:chOff x="222586" y="2787385"/>
            <a:chExt cx="1224000" cy="1223998"/>
          </a:xfrm>
        </p:grpSpPr>
        <p:sp>
          <p:nvSpPr>
            <p:cNvPr id="19" name="椭圆 18"/>
            <p:cNvSpPr/>
            <p:nvPr/>
          </p:nvSpPr>
          <p:spPr>
            <a:xfrm>
              <a:off x="222586" y="2787385"/>
              <a:ext cx="1224000" cy="1223998"/>
            </a:xfrm>
            <a:prstGeom prst="ellipse">
              <a:avLst/>
            </a:prstGeom>
            <a:solidFill>
              <a:srgbClr val="0070C0"/>
            </a:solidFill>
            <a:ln w="254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0"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63" name="组合 62"/>
          <p:cNvGrpSpPr/>
          <p:nvPr/>
        </p:nvGrpSpPr>
        <p:grpSpPr>
          <a:xfrm rot="0">
            <a:off x="742315" y="1191895"/>
            <a:ext cx="5931535" cy="460375"/>
            <a:chOff x="383458" y="1472769"/>
            <a:chExt cx="3908580" cy="460409"/>
          </a:xfrm>
        </p:grpSpPr>
        <p:sp>
          <p:nvSpPr>
            <p:cNvPr id="64" name="文本框 63"/>
            <p:cNvSpPr txBox="1"/>
            <p:nvPr/>
          </p:nvSpPr>
          <p:spPr>
            <a:xfrm>
              <a:off x="472206" y="1472769"/>
              <a:ext cx="3819832" cy="460409"/>
            </a:xfrm>
            <a:prstGeom prst="rect">
              <a:avLst/>
            </a:prstGeom>
            <a:noFill/>
          </p:spPr>
          <p:txBody>
            <a:bodyPr wrap="square" rtlCol="0">
              <a:spAutoFit/>
            </a:bodyPr>
            <a:p>
              <a:r>
                <a:rPr lang="zh-CN" altLang="en-US" sz="2400" b="1" dirty="0"/>
                <a:t>原始特征层</a:t>
              </a:r>
              <a:endParaRPr lang="zh-CN" altLang="en-US" sz="2400" b="1" dirty="0"/>
            </a:p>
          </p:txBody>
        </p:sp>
        <p:cxnSp>
          <p:nvCxnSpPr>
            <p:cNvPr id="65" name="直接连接符 64"/>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742315" y="1932940"/>
            <a:ext cx="7760336" cy="1296068"/>
            <a:chOff x="7010354" y="1825295"/>
            <a:chExt cx="5113876" cy="1296162"/>
          </a:xfrm>
        </p:grpSpPr>
        <p:grpSp>
          <p:nvGrpSpPr>
            <p:cNvPr id="3" name="组合 2"/>
            <p:cNvGrpSpPr/>
            <p:nvPr/>
          </p:nvGrpSpPr>
          <p:grpSpPr>
            <a:xfrm>
              <a:off x="7010354" y="1825295"/>
              <a:ext cx="3908580" cy="460409"/>
              <a:chOff x="383458" y="1472769"/>
              <a:chExt cx="3908580" cy="460409"/>
            </a:xfrm>
          </p:grpSpPr>
          <p:sp>
            <p:nvSpPr>
              <p:cNvPr id="4" name="文本框 3"/>
              <p:cNvSpPr txBox="1"/>
              <p:nvPr/>
            </p:nvSpPr>
            <p:spPr>
              <a:xfrm>
                <a:off x="472206" y="1472769"/>
                <a:ext cx="3819832" cy="460409"/>
              </a:xfrm>
              <a:prstGeom prst="rect">
                <a:avLst/>
              </a:prstGeom>
              <a:noFill/>
            </p:spPr>
            <p:txBody>
              <a:bodyPr wrap="square" rtlCol="0">
                <a:spAutoFit/>
              </a:bodyPr>
              <a:p>
                <a:r>
                  <a:rPr lang="zh-CN" altLang="en-US" sz="2400" b="1" dirty="0"/>
                  <a:t>语义映射层</a:t>
                </a:r>
                <a:endParaRPr lang="zh-CN" altLang="en-US" sz="2400" b="1" dirty="0"/>
              </a:p>
            </p:txBody>
          </p:sp>
          <p:cxnSp>
            <p:nvCxnSpPr>
              <p:cNvPr id="5" name="直接连接符 4"/>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7098923" y="2414650"/>
              <a:ext cx="5025307" cy="706807"/>
            </a:xfrm>
            <a:prstGeom prst="rect">
              <a:avLst/>
            </a:prstGeom>
          </p:spPr>
          <p:txBody>
            <a:bodyPr wrap="square">
              <a:spAutoFit/>
            </a:bodyPr>
            <a:p>
              <a:r>
                <a:rPr lang="zh-CN" altLang="en-US" sz="2000">
                  <a:sym typeface="+mn-ea"/>
                </a:rPr>
                <a:t>语义映射层能让不同的行为可以在不同的语义空间下进行比较和相互作用。</a:t>
              </a:r>
              <a:endParaRPr lang="zh-CN" altLang="en-US" sz="2000">
                <a:sym typeface="+mn-ea"/>
              </a:endParaRPr>
            </a:p>
          </p:txBody>
        </p:sp>
      </p:grpSp>
      <p:grpSp>
        <p:nvGrpSpPr>
          <p:cNvPr id="7" name="组合 6"/>
          <p:cNvGrpSpPr/>
          <p:nvPr/>
        </p:nvGrpSpPr>
        <p:grpSpPr>
          <a:xfrm>
            <a:off x="742315" y="3486150"/>
            <a:ext cx="7760336" cy="1167163"/>
            <a:chOff x="7010354" y="1825295"/>
            <a:chExt cx="5113876" cy="1167248"/>
          </a:xfrm>
        </p:grpSpPr>
        <p:grpSp>
          <p:nvGrpSpPr>
            <p:cNvPr id="8" name="组合 7"/>
            <p:cNvGrpSpPr/>
            <p:nvPr/>
          </p:nvGrpSpPr>
          <p:grpSpPr>
            <a:xfrm>
              <a:off x="7010354" y="1825295"/>
              <a:ext cx="3908580" cy="460409"/>
              <a:chOff x="383458" y="1472769"/>
              <a:chExt cx="3908580" cy="460409"/>
            </a:xfrm>
          </p:grpSpPr>
          <p:sp>
            <p:nvSpPr>
              <p:cNvPr id="9" name="文本框 8"/>
              <p:cNvSpPr txBox="1"/>
              <p:nvPr/>
            </p:nvSpPr>
            <p:spPr>
              <a:xfrm>
                <a:off x="472206" y="1472769"/>
                <a:ext cx="3819832" cy="460409"/>
              </a:xfrm>
              <a:prstGeom prst="rect">
                <a:avLst/>
              </a:prstGeom>
              <a:noFill/>
            </p:spPr>
            <p:txBody>
              <a:bodyPr wrap="square" rtlCol="0">
                <a:spAutoFit/>
              </a:bodyPr>
              <a:p>
                <a:r>
                  <a:rPr lang="en-US" altLang="zh-CN" sz="2400" b="1" dirty="0"/>
                  <a:t>Self-Attention 层</a:t>
                </a:r>
                <a:endParaRPr lang="en-US" altLang="zh-CN" sz="2400" b="1" dirty="0"/>
              </a:p>
            </p:txBody>
          </p:sp>
          <p:cxnSp>
            <p:nvCxnSpPr>
              <p:cNvPr id="10" name="直接连接符 9"/>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7098923" y="2285736"/>
              <a:ext cx="5025307" cy="706807"/>
            </a:xfrm>
            <a:prstGeom prst="rect">
              <a:avLst/>
            </a:prstGeom>
          </p:spPr>
          <p:txBody>
            <a:bodyPr wrap="square">
              <a:spAutoFit/>
            </a:bodyPr>
            <a:p>
              <a:r>
                <a:rPr lang="zh-CN" altLang="en-US" sz="2000">
                  <a:sym typeface="+mn-ea"/>
                </a:rPr>
                <a:t>Self-Attention 层让单个的行为本身变成考虑到其他行为影响的记录。</a:t>
              </a:r>
              <a:endParaRPr lang="zh-CN" altLang="en-US" sz="2000">
                <a:sym typeface="+mn-ea"/>
              </a:endParaRPr>
            </a:p>
          </p:txBody>
        </p:sp>
      </p:grpSp>
      <p:grpSp>
        <p:nvGrpSpPr>
          <p:cNvPr id="12" name="组合 11"/>
          <p:cNvGrpSpPr/>
          <p:nvPr/>
        </p:nvGrpSpPr>
        <p:grpSpPr>
          <a:xfrm>
            <a:off x="742315" y="4910455"/>
            <a:ext cx="7760336" cy="1167163"/>
            <a:chOff x="7010354" y="1825295"/>
            <a:chExt cx="5113876" cy="1167248"/>
          </a:xfrm>
        </p:grpSpPr>
        <p:grpSp>
          <p:nvGrpSpPr>
            <p:cNvPr id="13" name="组合 12"/>
            <p:cNvGrpSpPr/>
            <p:nvPr/>
          </p:nvGrpSpPr>
          <p:grpSpPr>
            <a:xfrm>
              <a:off x="7010354" y="1825295"/>
              <a:ext cx="3908580" cy="460409"/>
              <a:chOff x="383458" y="1472769"/>
              <a:chExt cx="3908580" cy="460409"/>
            </a:xfrm>
          </p:grpSpPr>
          <p:sp>
            <p:nvSpPr>
              <p:cNvPr id="14" name="文本框 13"/>
              <p:cNvSpPr txBox="1"/>
              <p:nvPr/>
            </p:nvSpPr>
            <p:spPr>
              <a:xfrm>
                <a:off x="472206" y="1472769"/>
                <a:ext cx="3819832" cy="460409"/>
              </a:xfrm>
              <a:prstGeom prst="rect">
                <a:avLst/>
              </a:prstGeom>
              <a:noFill/>
            </p:spPr>
            <p:txBody>
              <a:bodyPr wrap="square" rtlCol="0">
                <a:spAutoFit/>
              </a:bodyPr>
              <a:p>
                <a:r>
                  <a:rPr lang="zh-CN" altLang="en-US" sz="2400" b="1" dirty="0"/>
                  <a:t>目标网络</a:t>
                </a:r>
                <a:endParaRPr lang="zh-CN" altLang="en-US" sz="2400" b="1" dirty="0"/>
              </a:p>
            </p:txBody>
          </p:sp>
          <p:cxnSp>
            <p:nvCxnSpPr>
              <p:cNvPr id="15" name="直接连接符 14"/>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a:xfrm>
              <a:off x="7098923" y="2285736"/>
              <a:ext cx="5025307" cy="706807"/>
            </a:xfrm>
            <a:prstGeom prst="rect">
              <a:avLst/>
            </a:prstGeom>
          </p:spPr>
          <p:txBody>
            <a:bodyPr wrap="square">
              <a:spAutoFit/>
            </a:bodyPr>
            <a:p>
              <a:r>
                <a:rPr lang="zh-CN" altLang="en-US" sz="2000">
                  <a:sym typeface="+mn-ea"/>
                </a:rPr>
                <a:t>目标网络则通过 Vanilla Attention 可以准确的找到相关的用户行为进行预测任务。</a:t>
              </a:r>
              <a:endParaRPr lang="zh-CN" altLang="en-US" sz="2000">
                <a:sym typeface="+mn-e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725805" y="1230630"/>
            <a:ext cx="2540000" cy="521970"/>
          </a:xfrm>
          <a:prstGeom prst="rect">
            <a:avLst/>
          </a:prstGeom>
          <a:noFill/>
        </p:spPr>
        <p:txBody>
          <a:bodyPr wrap="square" rtlCol="0" anchor="t">
            <a:spAutoFit/>
          </a:bodyPr>
          <a:p>
            <a:r>
              <a:rPr lang="zh-CN" altLang="en-US" sz="2800"/>
              <a:t>1. 行为分组</a:t>
            </a:r>
            <a:endParaRPr lang="zh-CN" altLang="en-US" sz="2800"/>
          </a:p>
        </p:txBody>
      </p:sp>
      <p:sp>
        <p:nvSpPr>
          <p:cNvPr id="4" name="文本框 3"/>
          <p:cNvSpPr txBox="1"/>
          <p:nvPr/>
        </p:nvSpPr>
        <p:spPr>
          <a:xfrm>
            <a:off x="1140460" y="1887220"/>
            <a:ext cx="9668510" cy="4523105"/>
          </a:xfrm>
          <a:prstGeom prst="rect">
            <a:avLst/>
          </a:prstGeom>
          <a:noFill/>
        </p:spPr>
        <p:txBody>
          <a:bodyPr wrap="square" rtlCol="0" anchor="t">
            <a:spAutoFit/>
          </a:bodyPr>
          <a:p>
            <a:r>
              <a:rPr lang="zh-CN" altLang="en-US" sz="2400"/>
              <a:t>某个用户的行为序列可以用一个三元组来描述（动作类型，目标，时间）。我们先将用户不同的行为按照目标实体进行分组，如图中最下方不同颜色 group。例如商品行为，优惠券行为，关键字行为等等。动作类型可以是点击/收藏/加购、领取/使用等等。</a:t>
            </a:r>
            <a:endParaRPr lang="zh-CN" altLang="en-US" sz="2400"/>
          </a:p>
          <a:p>
            <a:endParaRPr lang="zh-CN" altLang="en-US" sz="2400"/>
          </a:p>
          <a:p>
            <a:endParaRPr lang="zh-CN" altLang="en-US" sz="2400"/>
          </a:p>
          <a:p>
            <a:r>
              <a:rPr lang="zh-CN" altLang="en-US" sz="2400"/>
              <a:t>每个实体都有自己不同的属性，包括实值特征和离散 id 类特征。动作类型是 id 类，我们也将时间离散化。三部分相加得到下一层的向量组。</a:t>
            </a:r>
            <a:endParaRPr lang="zh-CN" altLang="en-US" sz="2400"/>
          </a:p>
          <a:p>
            <a:endParaRPr lang="zh-CN" altLang="en-US" sz="2400"/>
          </a:p>
          <a:p>
            <a:endParaRPr lang="zh-CN" altLang="en-US" sz="2400"/>
          </a:p>
          <a:p>
            <a:r>
              <a:rPr lang="zh-CN" altLang="en-US" sz="2400"/>
              <a:t>即，某行为的编码 = 自定义目标编码 + lookup(离散化时间) + lookup(动作类型)</a:t>
            </a:r>
            <a:r>
              <a:rPr lang="zh-CN" altLang="en-US"/>
              <a:t>。</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725805" y="1230630"/>
            <a:ext cx="3039745" cy="521970"/>
          </a:xfrm>
          <a:prstGeom prst="rect">
            <a:avLst/>
          </a:prstGeom>
          <a:noFill/>
        </p:spPr>
        <p:txBody>
          <a:bodyPr wrap="square" rtlCol="0" anchor="t">
            <a:spAutoFit/>
          </a:bodyPr>
          <a:p>
            <a:r>
              <a:rPr lang="zh-CN" altLang="en-US" sz="2800"/>
              <a:t>2. 语义空间映射</a:t>
            </a:r>
            <a:endParaRPr lang="zh-CN" altLang="en-US" sz="2800"/>
          </a:p>
        </p:txBody>
      </p:sp>
      <p:sp>
        <p:nvSpPr>
          <p:cNvPr id="4" name="文本框 3"/>
          <p:cNvSpPr txBox="1"/>
          <p:nvPr/>
        </p:nvSpPr>
        <p:spPr>
          <a:xfrm>
            <a:off x="1140460" y="1887220"/>
            <a:ext cx="9668510" cy="4399915"/>
          </a:xfrm>
          <a:prstGeom prst="rect">
            <a:avLst/>
          </a:prstGeom>
          <a:noFill/>
        </p:spPr>
        <p:txBody>
          <a:bodyPr wrap="square" rtlCol="0" anchor="t">
            <a:spAutoFit/>
          </a:bodyPr>
          <a:p>
            <a:r>
              <a:rPr lang="zh-CN" altLang="en-US" sz="2000"/>
              <a:t>这一层通过将异构行为线性映射到多个语义空间，来实现异构行为之间的同语义交流。例如框架图中想表达的空间是红绿蓝（RGB）构成的原子语义空间，下面的复合色彩（不同类型的用户行为）会投影到各个原子语义空间。在相同语义空间下，这些异构行为的相同语义成分才有了可比性。</a:t>
            </a:r>
            <a:endParaRPr lang="zh-CN" altLang="en-US" sz="2000"/>
          </a:p>
          <a:p>
            <a:r>
              <a:rPr lang="zh-CN" altLang="en-US" sz="2000"/>
              <a:t>类似的思路其实也在 knowledge graph representation 里也有出现。而在 NLP 领域，今年也有一些研究表明多语义空间的 attention 机制可以提升效果。个人认为的一点解释是说，如果不分多语义空间，会发生所谓语义中和的问题。简单的理解是，两个不同种类的行为 a,b 可能只在某种领域上有相关性，然而当 attention score 是一个全局的标量时，a,b 在不那么相关的领域上会增大互相影响，而在高度相关的领域上这种影响则会减弱。</a:t>
            </a:r>
            <a:endParaRPr lang="zh-CN" altLang="en-US" sz="2000"/>
          </a:p>
          <a:p>
            <a:r>
              <a:rPr lang="zh-CN" altLang="en-US" sz="2000"/>
              <a:t>尽管从实现的角度上来说，这一层就是所有行为编码向一个统一的空间进行映射，映射方法线性非线性都可以，但实际上，对于后面的网络层来说，我们可以看作是将一个大的空间划分为多语义空间，并在每个子空间里进行 self-attention 操作。因此从解释上来说，我们简单的把这个映射直接描述成对多个子语义空间进行投影。</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725805" y="1230630"/>
            <a:ext cx="3610610" cy="521970"/>
          </a:xfrm>
          <a:prstGeom prst="rect">
            <a:avLst/>
          </a:prstGeom>
          <a:noFill/>
        </p:spPr>
        <p:txBody>
          <a:bodyPr wrap="square" rtlCol="0" anchor="t">
            <a:spAutoFit/>
          </a:bodyPr>
          <a:p>
            <a:r>
              <a:rPr lang="zh-CN" altLang="en-US" sz="2800"/>
              <a:t>3. Self Attention 层</a:t>
            </a:r>
            <a:endParaRPr lang="zh-CN" altLang="en-US" sz="2800"/>
          </a:p>
        </p:txBody>
      </p:sp>
      <p:sp>
        <p:nvSpPr>
          <p:cNvPr id="3" name="文本框 2"/>
          <p:cNvSpPr txBox="1"/>
          <p:nvPr/>
        </p:nvSpPr>
        <p:spPr>
          <a:xfrm>
            <a:off x="1140460" y="1908810"/>
            <a:ext cx="9398635" cy="4523105"/>
          </a:xfrm>
          <a:prstGeom prst="rect">
            <a:avLst/>
          </a:prstGeom>
          <a:noFill/>
        </p:spPr>
        <p:txBody>
          <a:bodyPr wrap="square" rtlCol="0" anchor="t">
            <a:spAutoFit/>
          </a:bodyPr>
          <a:p>
            <a:r>
              <a:rPr lang="zh-CN" altLang="en-US" sz="2400"/>
              <a:t>Self Attention 层的目的实际上是想将用户的每一个行为从一个客观的表征，做成一个用户记忆中的表征。客观的表征是指，比如 A,B 做了同样一件事，这个行为本身的表征可能是相同的。但这个行为在 A,B 的记忆中，可能强度、清晰度是完全不一样的，这是因为 A,B 的其他行为不同。实际上，观察 softmax 函数可知，某种相似行为做的越多，他们的表征就越会被平均。而带来不一样体验的行为则会更容易保留自己的信息。因此 self attention 实际上模拟了一个行为被其他行为影响后的表征。</a:t>
            </a:r>
            <a:endParaRPr lang="zh-CN" altLang="en-US" sz="2400"/>
          </a:p>
          <a:p>
            <a:endParaRPr lang="zh-CN" altLang="en-US" sz="2400"/>
          </a:p>
          <a:p>
            <a:r>
              <a:rPr lang="zh-CN" altLang="en-US" sz="2400"/>
              <a:t>另外，Self Attention 可以有多层。可以看到，一层 Self-Attention 对应着一阶的行为影响。多层则会考虑多阶的行为影响。这个网络结构借鉴的是 google 的 self-attention 框架。</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文本框 2"/>
          <p:cNvSpPr txBox="1"/>
          <p:nvPr/>
        </p:nvSpPr>
        <p:spPr>
          <a:xfrm>
            <a:off x="825500" y="1179830"/>
            <a:ext cx="9112885" cy="1291590"/>
          </a:xfrm>
          <a:prstGeom prst="rect">
            <a:avLst/>
          </a:prstGeom>
          <a:noFill/>
        </p:spPr>
        <p:txBody>
          <a:bodyPr wrap="square" rtlCol="0" anchor="t">
            <a:spAutoFit/>
          </a:bodyPr>
          <a:p>
            <a:r>
              <a:rPr lang="zh-CN" altLang="en-US" sz="2400"/>
              <a:t>具体计算方式如下：</a:t>
            </a:r>
            <a:endParaRPr lang="zh-CN" altLang="en-US"/>
          </a:p>
          <a:p>
            <a:endParaRPr lang="zh-CN" altLang="en-US"/>
          </a:p>
          <a:p>
            <a:r>
              <a:rPr lang="zh-CN" altLang="en-US"/>
              <a:t>记 S 是整个语义层拼接后的输出，Sk 是第 k 个语义空间上的投影，则经过 self-attention 后第 k 个语义空间的表征计算公式为：</a:t>
            </a:r>
            <a:endParaRPr lang="zh-CN" altLang="en-US"/>
          </a:p>
        </p:txBody>
      </p:sp>
      <p:pic>
        <p:nvPicPr>
          <p:cNvPr id="4" name="图片 3"/>
          <p:cNvPicPr>
            <a:picLocks noChangeAspect="1"/>
          </p:cNvPicPr>
          <p:nvPr/>
        </p:nvPicPr>
        <p:blipFill>
          <a:blip r:embed="rId1"/>
          <a:stretch>
            <a:fillRect/>
          </a:stretch>
        </p:blipFill>
        <p:spPr>
          <a:xfrm>
            <a:off x="2040890" y="2563495"/>
            <a:ext cx="6510655" cy="1289050"/>
          </a:xfrm>
          <a:prstGeom prst="rect">
            <a:avLst/>
          </a:prstGeom>
        </p:spPr>
      </p:pic>
      <p:sp>
        <p:nvSpPr>
          <p:cNvPr id="5" name="文本框 4"/>
          <p:cNvSpPr txBox="1"/>
          <p:nvPr/>
        </p:nvSpPr>
        <p:spPr>
          <a:xfrm>
            <a:off x="825500" y="4051935"/>
            <a:ext cx="8783955" cy="645160"/>
          </a:xfrm>
          <a:prstGeom prst="rect">
            <a:avLst/>
          </a:prstGeom>
          <a:noFill/>
        </p:spPr>
        <p:txBody>
          <a:bodyPr wrap="square" rtlCol="0" anchor="t">
            <a:spAutoFit/>
          </a:bodyPr>
          <a:p>
            <a:r>
              <a:rPr lang="zh-CN" altLang="en-US"/>
              <a:t>这里的 attention function 可以看做是一种 bilinear 的 attention 函数。最后的输出则是这些空间向量拼接后再加入一个前馈网络。</a:t>
            </a:r>
            <a:endParaRPr lang="zh-CN" altLang="en-US"/>
          </a:p>
        </p:txBody>
      </p:sp>
      <p:pic>
        <p:nvPicPr>
          <p:cNvPr id="6" name="图片 5"/>
          <p:cNvPicPr>
            <a:picLocks noChangeAspect="1"/>
          </p:cNvPicPr>
          <p:nvPr/>
        </p:nvPicPr>
        <p:blipFill>
          <a:blip r:embed="rId2"/>
          <a:stretch>
            <a:fillRect/>
          </a:stretch>
        </p:blipFill>
        <p:spPr>
          <a:xfrm>
            <a:off x="1924050" y="4940300"/>
            <a:ext cx="6386830" cy="10210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平行四边形 11"/>
          <p:cNvSpPr/>
          <p:nvPr/>
        </p:nvSpPr>
        <p:spPr>
          <a:xfrm>
            <a:off x="7465194" y="2625258"/>
            <a:ext cx="1709052" cy="3204473"/>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04181" y="179520"/>
            <a:ext cx="3230339" cy="645160"/>
          </a:xfrm>
          <a:prstGeom prst="rect">
            <a:avLst/>
          </a:prstGeom>
          <a:noFill/>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FIVE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nvGrpSpPr>
          <p:cNvPr id="5" name="组合 4"/>
          <p:cNvGrpSpPr/>
          <p:nvPr/>
        </p:nvGrpSpPr>
        <p:grpSpPr>
          <a:xfrm>
            <a:off x="3764280" y="3643573"/>
            <a:ext cx="4663440" cy="971920"/>
            <a:chOff x="3773174" y="3643573"/>
            <a:chExt cx="4663440" cy="971920"/>
          </a:xfrm>
        </p:grpSpPr>
        <p:sp>
          <p:nvSpPr>
            <p:cNvPr id="6" name="文本框 5"/>
            <p:cNvSpPr txBox="1"/>
            <p:nvPr/>
          </p:nvSpPr>
          <p:spPr>
            <a:xfrm>
              <a:off x="3773174" y="3643573"/>
              <a:ext cx="4663440" cy="521970"/>
            </a:xfrm>
            <a:prstGeom prst="rect">
              <a:avLst/>
            </a:prstGeom>
            <a:noFill/>
          </p:spPr>
          <p:txBody>
            <a:bodyPr wrap="squar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实验过程</a:t>
              </a:r>
              <a:endPar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782069" y="4215383"/>
              <a:ext cx="4645651" cy="400110"/>
            </a:xfrm>
            <a:prstGeom prst="rect">
              <a:avLst/>
            </a:prstGeom>
            <a:noFill/>
          </p:spPr>
          <p:txBody>
            <a:bodyPr wrap="square" rtlCol="0">
              <a:spAutoFit/>
            </a:bodyPr>
            <a:lstStyle/>
            <a:p>
              <a:pPr algn="ctr"/>
              <a:r>
                <a:rPr lang="da-DK" altLang="zh-CN" sz="2000" dirty="0">
                  <a:solidFill>
                    <a:schemeClr val="tx1">
                      <a:lumMod val="75000"/>
                      <a:lumOff val="25000"/>
                    </a:schemeClr>
                  </a:solidFill>
                  <a:latin typeface="Times New Roman" panose="02020603050405020304" pitchFamily="18" charset="0"/>
                  <a:cs typeface="Times New Roman" panose="02020603050405020304" pitchFamily="18" charset="0"/>
                </a:rPr>
                <a:t>Lorem ipsum dolor sit amet</a:t>
              </a:r>
              <a:endParaRPr lang="da-DK" altLang="zh-C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3773174" y="4173495"/>
              <a:ext cx="4663440" cy="108000"/>
              <a:chOff x="3649980" y="3375660"/>
              <a:chExt cx="4663440" cy="108000"/>
            </a:xfrm>
          </p:grpSpPr>
          <p:cxnSp>
            <p:nvCxnSpPr>
              <p:cNvPr id="9" name="直接连接符 8"/>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平行四边形 12"/>
          <p:cNvSpPr/>
          <p:nvPr/>
        </p:nvSpPr>
        <p:spPr>
          <a:xfrm>
            <a:off x="9728200" y="0"/>
            <a:ext cx="1930400" cy="3619500"/>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1297820" y="5228823"/>
            <a:ext cx="868894" cy="162917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481499" y="5558218"/>
            <a:ext cx="693217" cy="1299782"/>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88695" y="4414234"/>
            <a:ext cx="868894" cy="1629177"/>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567242" y="5723049"/>
            <a:ext cx="365497" cy="68530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123541" y="1025771"/>
            <a:ext cx="1944916" cy="1944914"/>
            <a:chOff x="222586" y="2787385"/>
            <a:chExt cx="1224000" cy="1223998"/>
          </a:xfrm>
        </p:grpSpPr>
        <p:sp>
          <p:nvSpPr>
            <p:cNvPr id="19" name="椭圆 18"/>
            <p:cNvSpPr/>
            <p:nvPr/>
          </p:nvSpPr>
          <p:spPr>
            <a:xfrm>
              <a:off x="222586" y="2787385"/>
              <a:ext cx="1224000" cy="1223998"/>
            </a:xfrm>
            <a:prstGeom prst="ellipse">
              <a:avLst/>
            </a:prstGeom>
            <a:solidFill>
              <a:srgbClr val="0070C0"/>
            </a:solidFill>
            <a:ln w="254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0"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778510" y="1055370"/>
            <a:ext cx="7183120" cy="3230245"/>
          </a:xfrm>
          <a:prstGeom prst="rect">
            <a:avLst/>
          </a:prstGeom>
          <a:noFill/>
        </p:spPr>
        <p:txBody>
          <a:bodyPr wrap="square" rtlCol="0" anchor="t">
            <a:spAutoFit/>
          </a:bodyPr>
          <a:p>
            <a:r>
              <a:rPr lang="zh-CN" altLang="en-US" sz="2400"/>
              <a:t>数据字段：</a:t>
            </a:r>
            <a:endParaRPr lang="zh-CN" altLang="en-US" sz="2400"/>
          </a:p>
          <a:p>
            <a:r>
              <a:rPr lang="zh-CN" altLang="en-US" sz="2000"/>
              <a:t>reviewerID - ID of the reviewer, e.g. A1RSDE90N6RSZF</a:t>
            </a:r>
            <a:endParaRPr lang="zh-CN" altLang="en-US" sz="2000"/>
          </a:p>
          <a:p>
            <a:r>
              <a:rPr lang="zh-CN" altLang="en-US" sz="2000"/>
              <a:t>asin - ID of the product, e.g. 0000013714</a:t>
            </a:r>
            <a:endParaRPr lang="zh-CN" altLang="en-US" sz="2000"/>
          </a:p>
          <a:p>
            <a:r>
              <a:rPr lang="zh-CN" altLang="en-US" sz="2000"/>
              <a:t>reviewerName - name of the reviewer</a:t>
            </a:r>
            <a:endParaRPr lang="zh-CN" altLang="en-US" sz="2000"/>
          </a:p>
          <a:p>
            <a:r>
              <a:rPr lang="zh-CN" altLang="en-US" sz="2000"/>
              <a:t>helpful - helpfulness rating of the review, e.g. 2/3</a:t>
            </a:r>
            <a:endParaRPr lang="zh-CN" altLang="en-US" sz="2000"/>
          </a:p>
          <a:p>
            <a:r>
              <a:rPr lang="zh-CN" altLang="en-US" sz="2000"/>
              <a:t>reviewText - text of the review</a:t>
            </a:r>
            <a:endParaRPr lang="zh-CN" altLang="en-US" sz="2000"/>
          </a:p>
          <a:p>
            <a:r>
              <a:rPr lang="zh-CN" altLang="en-US" sz="2000"/>
              <a:t>overall - rating of the product</a:t>
            </a:r>
            <a:endParaRPr lang="zh-CN" altLang="en-US" sz="2000"/>
          </a:p>
          <a:p>
            <a:r>
              <a:rPr lang="zh-CN" altLang="en-US" sz="2000"/>
              <a:t>summary - summary of the review</a:t>
            </a:r>
            <a:endParaRPr lang="zh-CN" altLang="en-US" sz="2000"/>
          </a:p>
          <a:p>
            <a:r>
              <a:rPr lang="zh-CN" altLang="en-US" sz="2000"/>
              <a:t>unixReviewTime - time of the review (unix time)</a:t>
            </a:r>
            <a:endParaRPr lang="zh-CN" altLang="en-US" sz="2000"/>
          </a:p>
          <a:p>
            <a:r>
              <a:rPr lang="zh-CN" altLang="en-US" sz="2000"/>
              <a:t>reviewTime - time of the review (raw)</a:t>
            </a:r>
            <a:endParaRPr lang="zh-CN" altLang="en-US" sz="2000"/>
          </a:p>
        </p:txBody>
      </p:sp>
      <p:sp>
        <p:nvSpPr>
          <p:cNvPr id="7" name="文本框 6"/>
          <p:cNvSpPr txBox="1"/>
          <p:nvPr/>
        </p:nvSpPr>
        <p:spPr>
          <a:xfrm>
            <a:off x="778510" y="4285615"/>
            <a:ext cx="7946390" cy="2584450"/>
          </a:xfrm>
          <a:prstGeom prst="rect">
            <a:avLst/>
          </a:prstGeom>
          <a:noFill/>
        </p:spPr>
        <p:txBody>
          <a:bodyPr wrap="square" rtlCol="0" anchor="t">
            <a:spAutoFit/>
          </a:bodyPr>
          <a:p>
            <a:r>
              <a:rPr lang="zh-CN" altLang="en-US">
                <a:sym typeface="+mn-ea"/>
              </a:rPr>
              <a:t>asin - ID of the product, e.g. 0000031852</a:t>
            </a:r>
            <a:endParaRPr lang="zh-CN" altLang="en-US"/>
          </a:p>
          <a:p>
            <a:r>
              <a:rPr lang="zh-CN" altLang="en-US">
                <a:sym typeface="+mn-ea"/>
              </a:rPr>
              <a:t>title - name of the product</a:t>
            </a:r>
            <a:endParaRPr lang="zh-CN" altLang="en-US"/>
          </a:p>
          <a:p>
            <a:r>
              <a:rPr lang="zh-CN" altLang="en-US">
                <a:sym typeface="+mn-ea"/>
              </a:rPr>
              <a:t>price - price in US dollars (at time of crawl)</a:t>
            </a:r>
            <a:endParaRPr lang="zh-CN" altLang="en-US"/>
          </a:p>
          <a:p>
            <a:r>
              <a:rPr lang="zh-CN" altLang="en-US">
                <a:sym typeface="+mn-ea"/>
              </a:rPr>
              <a:t>imUrl - url of the product image</a:t>
            </a:r>
            <a:endParaRPr lang="zh-CN" altLang="en-US"/>
          </a:p>
          <a:p>
            <a:r>
              <a:rPr lang="zh-CN" altLang="en-US">
                <a:sym typeface="+mn-ea"/>
              </a:rPr>
              <a:t>related - related products (also bought, also viewed, bought together, buy after viewing)</a:t>
            </a:r>
            <a:endParaRPr lang="zh-CN" altLang="en-US"/>
          </a:p>
          <a:p>
            <a:r>
              <a:rPr lang="zh-CN" altLang="en-US">
                <a:sym typeface="+mn-ea"/>
              </a:rPr>
              <a:t>salesRank - sales rank information</a:t>
            </a:r>
            <a:endParaRPr lang="zh-CN" altLang="en-US"/>
          </a:p>
          <a:p>
            <a:r>
              <a:rPr lang="zh-CN" altLang="en-US">
                <a:sym typeface="+mn-ea"/>
              </a:rPr>
              <a:t>brand - brand name</a:t>
            </a:r>
            <a:endParaRPr lang="zh-CN" altLang="en-US"/>
          </a:p>
          <a:p>
            <a:r>
              <a:rPr lang="zh-CN" altLang="en-US">
                <a:sym typeface="+mn-ea"/>
              </a:rPr>
              <a:t>categories - list of categories the product belongs to</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文本框 1"/>
          <p:cNvSpPr txBox="1"/>
          <p:nvPr/>
        </p:nvSpPr>
        <p:spPr>
          <a:xfrm>
            <a:off x="411480" y="1101725"/>
            <a:ext cx="10024745" cy="3784600"/>
          </a:xfrm>
          <a:prstGeom prst="rect">
            <a:avLst/>
          </a:prstGeom>
          <a:noFill/>
        </p:spPr>
        <p:txBody>
          <a:bodyPr wrap="square" rtlCol="0" anchor="t">
            <a:spAutoFit/>
          </a:bodyPr>
          <a:p>
            <a:r>
              <a:rPr lang="zh-CN" altLang="en-US" sz="2400"/>
              <a:t>原始</a:t>
            </a:r>
            <a:r>
              <a:rPr lang="en-US" altLang="zh-CN" sz="2400"/>
              <a:t>json</a:t>
            </a:r>
            <a:r>
              <a:rPr lang="zh-CN" altLang="en-US" sz="2400"/>
              <a:t>数据</a:t>
            </a:r>
            <a:r>
              <a:rPr lang="zh-CN" altLang="en-US" sz="2400"/>
              <a:t>：</a:t>
            </a:r>
            <a:endParaRPr lang="zh-CN" altLang="en-US" sz="2400"/>
          </a:p>
          <a:p>
            <a:r>
              <a:rPr lang="zh-CN" altLang="en-US" sz="2400"/>
              <a:t>{'reviewerID': 'A3BY5KCNQZXV5U', </a:t>
            </a:r>
            <a:endParaRPr lang="zh-CN" altLang="en-US" sz="2400"/>
          </a:p>
          <a:p>
            <a:r>
              <a:rPr lang="zh-CN" altLang="en-US" sz="2400"/>
              <a:t>'asin': '0594451647',</a:t>
            </a:r>
            <a:endParaRPr lang="zh-CN" altLang="en-US" sz="2400"/>
          </a:p>
          <a:p>
            <a:r>
              <a:rPr lang="zh-CN" altLang="en-US" sz="2400"/>
              <a:t> 'reviewerName': 'Matenai', </a:t>
            </a:r>
            <a:endParaRPr lang="zh-CN" altLang="en-US" sz="2400"/>
          </a:p>
          <a:p>
            <a:r>
              <a:rPr lang="zh-CN" altLang="en-US" sz="2400"/>
              <a:t>'helpful': [3, 3],</a:t>
            </a:r>
            <a:endParaRPr lang="zh-CN" altLang="en-US" sz="2400"/>
          </a:p>
          <a:p>
            <a:r>
              <a:rPr lang="zh-CN" altLang="en-US" sz="2400"/>
              <a:t> 'reviewText': 'This product really works great but I found the following .', </a:t>
            </a:r>
            <a:endParaRPr lang="zh-CN" altLang="en-US" sz="2400"/>
          </a:p>
          <a:p>
            <a:r>
              <a:rPr lang="zh-CN" altLang="en-US" sz="2400"/>
              <a:t>'overall': 5.0, </a:t>
            </a:r>
            <a:endParaRPr lang="zh-CN" altLang="en-US" sz="2400"/>
          </a:p>
          <a:p>
            <a:r>
              <a:rPr lang="zh-CN" altLang="en-US" sz="2400"/>
              <a:t>'summary': 'This works great but read the details...',</a:t>
            </a:r>
            <a:endParaRPr lang="zh-CN" altLang="en-US" sz="2400"/>
          </a:p>
          <a:p>
            <a:r>
              <a:rPr lang="zh-CN" altLang="en-US" sz="2400"/>
              <a:t> 'unixReviewTime': 1390176000,</a:t>
            </a:r>
            <a:endParaRPr lang="zh-CN" altLang="en-US" sz="2400"/>
          </a:p>
          <a:p>
            <a:r>
              <a:rPr lang="zh-CN" altLang="en-US" sz="2400"/>
              <a:t> 'reviewTime': '01 20, 2014'}</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p:cNvSpPr/>
          <p:nvPr/>
        </p:nvSpPr>
        <p:spPr>
          <a:xfrm>
            <a:off x="2597378" y="4576799"/>
            <a:ext cx="941827" cy="941826"/>
          </a:xfrm>
          <a:prstGeom prst="ellipse">
            <a:avLst/>
          </a:prstGeom>
          <a:solidFill>
            <a:srgbClr val="EE8E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004699" y="2303106"/>
            <a:ext cx="2744610" cy="2744606"/>
          </a:xfrm>
          <a:prstGeom prst="ellipse">
            <a:avLst/>
          </a:prstGeom>
          <a:solidFill>
            <a:srgbClr val="FFA42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9"/>
          <p:cNvSpPr>
            <a:spLocks noEditPoints="1"/>
          </p:cNvSpPr>
          <p:nvPr/>
        </p:nvSpPr>
        <p:spPr bwMode="auto">
          <a:xfrm>
            <a:off x="2724535" y="3175099"/>
            <a:ext cx="1304938" cy="1000620"/>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任意多边形 4"/>
          <p:cNvSpPr/>
          <p:nvPr/>
        </p:nvSpPr>
        <p:spPr>
          <a:xfrm>
            <a:off x="602053" y="2485"/>
            <a:ext cx="1859149" cy="1299424"/>
          </a:xfrm>
          <a:custGeom>
            <a:avLst/>
            <a:gdLst>
              <a:gd name="connsiteX0" fmla="*/ 432904 w 1859149"/>
              <a:gd name="connsiteY0" fmla="*/ 0 h 1299424"/>
              <a:gd name="connsiteX1" fmla="*/ 1859149 w 1859149"/>
              <a:gd name="connsiteY1" fmla="*/ 0 h 1299424"/>
              <a:gd name="connsiteX2" fmla="*/ 1426245 w 1859149"/>
              <a:gd name="connsiteY2" fmla="*/ 1299424 h 1299424"/>
              <a:gd name="connsiteX3" fmla="*/ 0 w 1859149"/>
              <a:gd name="connsiteY3" fmla="*/ 1299424 h 1299424"/>
            </a:gdLst>
            <a:ahLst/>
            <a:cxnLst>
              <a:cxn ang="0">
                <a:pos x="connsiteX0" y="connsiteY0"/>
              </a:cxn>
              <a:cxn ang="0">
                <a:pos x="connsiteX1" y="connsiteY1"/>
              </a:cxn>
              <a:cxn ang="0">
                <a:pos x="connsiteX2" y="connsiteY2"/>
              </a:cxn>
              <a:cxn ang="0">
                <a:pos x="connsiteX3" y="connsiteY3"/>
              </a:cxn>
            </a:cxnLst>
            <a:rect l="l" t="t" r="r" b="b"/>
            <a:pathLst>
              <a:path w="1859149" h="1299424">
                <a:moveTo>
                  <a:pt x="432904" y="0"/>
                </a:moveTo>
                <a:lnTo>
                  <a:pt x="1859149" y="0"/>
                </a:lnTo>
                <a:lnTo>
                  <a:pt x="1426245" y="1299424"/>
                </a:lnTo>
                <a:lnTo>
                  <a:pt x="0" y="1299424"/>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3212806" y="0"/>
            <a:ext cx="3710990" cy="6858000"/>
          </a:xfrm>
          <a:prstGeom prst="parallelogram">
            <a:avLst>
              <a:gd name="adj" fmla="val 615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23741" y="236698"/>
            <a:ext cx="1415772" cy="830997"/>
          </a:xfrm>
          <a:prstGeom prst="rect">
            <a:avLst/>
          </a:prstGeom>
          <a:no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grpSp>
        <p:nvGrpSpPr>
          <p:cNvPr id="17" name="组合 16"/>
          <p:cNvGrpSpPr/>
          <p:nvPr/>
        </p:nvGrpSpPr>
        <p:grpSpPr>
          <a:xfrm>
            <a:off x="6241142" y="780089"/>
            <a:ext cx="5950858" cy="830997"/>
            <a:chOff x="6241142" y="780089"/>
            <a:chExt cx="5950858" cy="830997"/>
          </a:xfrm>
        </p:grpSpPr>
        <p:cxnSp>
          <p:nvCxnSpPr>
            <p:cNvPr id="12" name="直接连接符 11"/>
            <p:cNvCxnSpPr/>
            <p:nvPr/>
          </p:nvCxnSpPr>
          <p:spPr>
            <a:xfrm>
              <a:off x="6241142" y="1611086"/>
              <a:ext cx="595085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769683" y="780089"/>
              <a:ext cx="516488" cy="830997"/>
            </a:xfrm>
            <a:prstGeom prst="rect">
              <a:avLst/>
            </a:prstGeom>
            <a:noFill/>
          </p:spPr>
          <p:txBody>
            <a:bodyPr wrap="none" rtlCol="0">
              <a:spAutoFit/>
            </a:bodyPr>
            <a:lstStyle/>
            <a:p>
              <a:r>
                <a:rPr lang="en-US" altLang="zh-CN" sz="4800" dirty="0" smtClean="0">
                  <a:solidFill>
                    <a:schemeClr val="accent1"/>
                  </a:solidFill>
                </a:rPr>
                <a:t>1</a:t>
              </a:r>
              <a:endParaRPr lang="zh-CN" altLang="en-US" sz="4800" dirty="0">
                <a:solidFill>
                  <a:schemeClr val="accent1"/>
                </a:solidFill>
              </a:endParaRPr>
            </a:p>
          </p:txBody>
        </p:sp>
        <p:sp>
          <p:nvSpPr>
            <p:cNvPr id="16" name="文本框 15"/>
            <p:cNvSpPr txBox="1"/>
            <p:nvPr/>
          </p:nvSpPr>
          <p:spPr>
            <a:xfrm>
              <a:off x="7286171" y="887810"/>
              <a:ext cx="3392455" cy="614045"/>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摘要</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da-DK" altLang="zh-CN" sz="1400" spc="300" dirty="0">
                  <a:solidFill>
                    <a:schemeClr val="tx1">
                      <a:lumMod val="50000"/>
                      <a:lumOff val="50000"/>
                    </a:schemeClr>
                  </a:solidFill>
                  <a:latin typeface="Times New Roman" panose="02020603050405020304" pitchFamily="18" charset="0"/>
                  <a:cs typeface="Times New Roman" panose="02020603050405020304" pitchFamily="18" charset="0"/>
                </a:rPr>
                <a:t>Lorem ipsum dolor sit amet</a:t>
              </a:r>
              <a:endParaRPr lang="da-DK" altLang="zh-CN" sz="1400" spc="3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grpSp>
      <p:cxnSp>
        <p:nvCxnSpPr>
          <p:cNvPr id="19" name="直接连接符 18"/>
          <p:cNvCxnSpPr/>
          <p:nvPr/>
        </p:nvCxnSpPr>
        <p:spPr>
          <a:xfrm>
            <a:off x="5747657" y="2909283"/>
            <a:ext cx="6444343"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6285812" y="2078286"/>
            <a:ext cx="3908943" cy="830997"/>
            <a:chOff x="6769683" y="2078286"/>
            <a:chExt cx="3908943" cy="830997"/>
          </a:xfrm>
        </p:grpSpPr>
        <p:sp>
          <p:nvSpPr>
            <p:cNvPr id="20" name="文本框 19"/>
            <p:cNvSpPr txBox="1"/>
            <p:nvPr/>
          </p:nvSpPr>
          <p:spPr>
            <a:xfrm>
              <a:off x="6769683" y="2078286"/>
              <a:ext cx="516488" cy="830997"/>
            </a:xfrm>
            <a:prstGeom prst="rect">
              <a:avLst/>
            </a:prstGeom>
            <a:noFill/>
          </p:spPr>
          <p:txBody>
            <a:bodyPr wrap="none" rtlCol="0">
              <a:spAutoFit/>
            </a:bodyPr>
            <a:lstStyle/>
            <a:p>
              <a:r>
                <a:rPr lang="en-US" altLang="zh-CN" sz="4800" dirty="0">
                  <a:solidFill>
                    <a:schemeClr val="accent1"/>
                  </a:solidFill>
                </a:rPr>
                <a:t>2</a:t>
              </a:r>
              <a:endParaRPr lang="zh-CN" altLang="en-US" sz="4800" dirty="0">
                <a:solidFill>
                  <a:schemeClr val="accent1"/>
                </a:solidFill>
              </a:endParaRPr>
            </a:p>
          </p:txBody>
        </p:sp>
        <p:sp>
          <p:nvSpPr>
            <p:cNvPr id="21" name="文本框 20"/>
            <p:cNvSpPr txBox="1"/>
            <p:nvPr/>
          </p:nvSpPr>
          <p:spPr>
            <a:xfrm>
              <a:off x="7286171" y="2186007"/>
              <a:ext cx="3392455" cy="614045"/>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研究背景</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da-DK" altLang="zh-CN" sz="1400" spc="300" dirty="0">
                  <a:solidFill>
                    <a:schemeClr val="tx1">
                      <a:lumMod val="50000"/>
                      <a:lumOff val="50000"/>
                    </a:schemeClr>
                  </a:solidFill>
                  <a:latin typeface="Times New Roman" panose="02020603050405020304" pitchFamily="18" charset="0"/>
                  <a:cs typeface="Times New Roman" panose="02020603050405020304" pitchFamily="18" charset="0"/>
                </a:rPr>
                <a:t>Lorem ipsum dolor sit amet</a:t>
              </a:r>
              <a:endParaRPr lang="da-DK" altLang="zh-CN" sz="1400" spc="3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grpSp>
      <p:cxnSp>
        <p:nvCxnSpPr>
          <p:cNvPr id="23" name="直接连接符 22"/>
          <p:cNvCxnSpPr/>
          <p:nvPr/>
        </p:nvCxnSpPr>
        <p:spPr>
          <a:xfrm>
            <a:off x="5326743" y="4207480"/>
            <a:ext cx="6865257"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5867658" y="3376483"/>
            <a:ext cx="3908943" cy="830997"/>
            <a:chOff x="6769683" y="3376483"/>
            <a:chExt cx="3908943" cy="830997"/>
          </a:xfrm>
        </p:grpSpPr>
        <p:sp>
          <p:nvSpPr>
            <p:cNvPr id="24" name="文本框 23"/>
            <p:cNvSpPr txBox="1"/>
            <p:nvPr/>
          </p:nvSpPr>
          <p:spPr>
            <a:xfrm>
              <a:off x="6769683" y="3376483"/>
              <a:ext cx="516488" cy="830997"/>
            </a:xfrm>
            <a:prstGeom prst="rect">
              <a:avLst/>
            </a:prstGeom>
            <a:noFill/>
          </p:spPr>
          <p:txBody>
            <a:bodyPr wrap="none" rtlCol="0">
              <a:spAutoFit/>
            </a:bodyPr>
            <a:lstStyle/>
            <a:p>
              <a:r>
                <a:rPr lang="en-US" altLang="zh-CN" sz="4800" dirty="0">
                  <a:solidFill>
                    <a:schemeClr val="accent1"/>
                  </a:solidFill>
                </a:rPr>
                <a:t>3</a:t>
              </a:r>
              <a:endParaRPr lang="zh-CN" altLang="en-US" sz="4800" dirty="0">
                <a:solidFill>
                  <a:schemeClr val="accent1"/>
                </a:solidFill>
              </a:endParaRPr>
            </a:p>
          </p:txBody>
        </p:sp>
        <p:sp>
          <p:nvSpPr>
            <p:cNvPr id="25" name="文本框 24"/>
            <p:cNvSpPr txBox="1"/>
            <p:nvPr/>
          </p:nvSpPr>
          <p:spPr>
            <a:xfrm>
              <a:off x="7286171" y="3484204"/>
              <a:ext cx="3392455" cy="614045"/>
            </a:xfrm>
            <a:prstGeom prst="rect">
              <a:avLst/>
            </a:prstGeom>
            <a:noFill/>
          </p:spPr>
          <p:txBody>
            <a:bodyPr wrap="squar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相关工作</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da-DK" altLang="zh-CN" sz="1400" spc="300" dirty="0">
                  <a:solidFill>
                    <a:schemeClr val="tx1">
                      <a:lumMod val="50000"/>
                      <a:lumOff val="50000"/>
                    </a:schemeClr>
                  </a:solidFill>
                  <a:latin typeface="Times New Roman" panose="02020603050405020304" pitchFamily="18" charset="0"/>
                  <a:cs typeface="Times New Roman" panose="02020603050405020304" pitchFamily="18" charset="0"/>
                </a:rPr>
                <a:t>Lorem ipsum dolor sit amet</a:t>
              </a:r>
              <a:endParaRPr lang="da-DK" altLang="zh-CN" sz="1400" spc="3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grpSp>
      <p:cxnSp>
        <p:nvCxnSpPr>
          <p:cNvPr id="27" name="直接连接符 26"/>
          <p:cNvCxnSpPr/>
          <p:nvPr/>
        </p:nvCxnSpPr>
        <p:spPr>
          <a:xfrm>
            <a:off x="5068301" y="5505676"/>
            <a:ext cx="7123699"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5581391" y="4674679"/>
            <a:ext cx="3908943" cy="830997"/>
            <a:chOff x="6769683" y="4674679"/>
            <a:chExt cx="3908943" cy="830997"/>
          </a:xfrm>
        </p:grpSpPr>
        <p:sp>
          <p:nvSpPr>
            <p:cNvPr id="28" name="文本框 27"/>
            <p:cNvSpPr txBox="1"/>
            <p:nvPr/>
          </p:nvSpPr>
          <p:spPr>
            <a:xfrm>
              <a:off x="6769683" y="4674679"/>
              <a:ext cx="516488" cy="830997"/>
            </a:xfrm>
            <a:prstGeom prst="rect">
              <a:avLst/>
            </a:prstGeom>
            <a:noFill/>
          </p:spPr>
          <p:txBody>
            <a:bodyPr wrap="none" rtlCol="0">
              <a:spAutoFit/>
            </a:bodyPr>
            <a:lstStyle/>
            <a:p>
              <a:r>
                <a:rPr lang="en-US" altLang="zh-CN" sz="4800" dirty="0">
                  <a:solidFill>
                    <a:schemeClr val="accent1"/>
                  </a:solidFill>
                </a:rPr>
                <a:t>4</a:t>
              </a:r>
              <a:endParaRPr lang="zh-CN" altLang="en-US" sz="4800" dirty="0">
                <a:solidFill>
                  <a:schemeClr val="accent1"/>
                </a:solidFill>
              </a:endParaRPr>
            </a:p>
          </p:txBody>
        </p:sp>
        <p:sp>
          <p:nvSpPr>
            <p:cNvPr id="29" name="文本框 28"/>
            <p:cNvSpPr txBox="1"/>
            <p:nvPr/>
          </p:nvSpPr>
          <p:spPr>
            <a:xfrm>
              <a:off x="7286171" y="4782400"/>
              <a:ext cx="3392455" cy="614045"/>
            </a:xfrm>
            <a:prstGeom prst="rect">
              <a:avLst/>
            </a:prstGeom>
            <a:noFill/>
          </p:spPr>
          <p:txBody>
            <a:bodyPr wrap="square" rtlCol="0">
              <a:spAutoFit/>
            </a:bodyPr>
            <a:lstStyle/>
            <a:p>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rPr>
                <a:t>Atrank</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模型介绍</a:t>
              </a:r>
              <a:endPar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r>
                <a:rPr lang="da-DK" altLang="zh-CN" sz="1400" spc="300" dirty="0">
                  <a:solidFill>
                    <a:schemeClr val="tx1">
                      <a:lumMod val="50000"/>
                      <a:lumOff val="50000"/>
                    </a:schemeClr>
                  </a:solidFill>
                  <a:latin typeface="Times New Roman" panose="02020603050405020304" pitchFamily="18" charset="0"/>
                  <a:cs typeface="Times New Roman" panose="02020603050405020304" pitchFamily="18" charset="0"/>
                </a:rPr>
                <a:t>Lorem ipsum dolor sit amet</a:t>
              </a:r>
              <a:endParaRPr lang="da-DK" altLang="zh-CN" sz="1400" spc="3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grpSp>
      <p:sp>
        <p:nvSpPr>
          <p:cNvPr id="40" name="椭圆 39"/>
          <p:cNvSpPr/>
          <p:nvPr/>
        </p:nvSpPr>
        <p:spPr>
          <a:xfrm>
            <a:off x="1881891" y="4462531"/>
            <a:ext cx="424297" cy="424296"/>
          </a:xfrm>
          <a:prstGeom prst="ellipse">
            <a:avLst/>
          </a:prstGeom>
          <a:solidFill>
            <a:srgbClr val="EE8E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913130" y="1232535"/>
            <a:ext cx="9815195" cy="48209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83590" y="1252855"/>
            <a:ext cx="10166985" cy="50787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374775" y="1139825"/>
            <a:ext cx="8466455" cy="50819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平行四边形 18"/>
          <p:cNvSpPr/>
          <p:nvPr/>
        </p:nvSpPr>
        <p:spPr>
          <a:xfrm>
            <a:off x="7087781" y="2327186"/>
            <a:ext cx="896163" cy="1680306"/>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602053" y="2485"/>
            <a:ext cx="1859149" cy="1299424"/>
          </a:xfrm>
          <a:custGeom>
            <a:avLst/>
            <a:gdLst>
              <a:gd name="connsiteX0" fmla="*/ 432904 w 1859149"/>
              <a:gd name="connsiteY0" fmla="*/ 0 h 1299424"/>
              <a:gd name="connsiteX1" fmla="*/ 1859149 w 1859149"/>
              <a:gd name="connsiteY1" fmla="*/ 0 h 1299424"/>
              <a:gd name="connsiteX2" fmla="*/ 1426245 w 1859149"/>
              <a:gd name="connsiteY2" fmla="*/ 1299424 h 1299424"/>
              <a:gd name="connsiteX3" fmla="*/ 0 w 1859149"/>
              <a:gd name="connsiteY3" fmla="*/ 1299424 h 1299424"/>
            </a:gdLst>
            <a:ahLst/>
            <a:cxnLst>
              <a:cxn ang="0">
                <a:pos x="connsiteX0" y="connsiteY0"/>
              </a:cxn>
              <a:cxn ang="0">
                <a:pos x="connsiteX1" y="connsiteY1"/>
              </a:cxn>
              <a:cxn ang="0">
                <a:pos x="connsiteX2" y="connsiteY2"/>
              </a:cxn>
              <a:cxn ang="0">
                <a:pos x="connsiteX3" y="connsiteY3"/>
              </a:cxn>
            </a:cxnLst>
            <a:rect l="l" t="t" r="r" b="b"/>
            <a:pathLst>
              <a:path w="1859149" h="1299424">
                <a:moveTo>
                  <a:pt x="432904" y="0"/>
                </a:moveTo>
                <a:lnTo>
                  <a:pt x="1859149" y="0"/>
                </a:lnTo>
                <a:lnTo>
                  <a:pt x="1426245" y="1299424"/>
                </a:lnTo>
                <a:lnTo>
                  <a:pt x="0" y="1299424"/>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3212806" y="0"/>
            <a:ext cx="3710990" cy="6858000"/>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957589" y="1970468"/>
            <a:ext cx="5578274" cy="14037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16200000">
            <a:off x="804929" y="2221606"/>
            <a:ext cx="1403798" cy="901521"/>
          </a:xfrm>
          <a:prstGeom prst="trapezoid">
            <a:avLst>
              <a:gd name="adj" fmla="val 28149"/>
            </a:avLst>
          </a:prstGeom>
          <a:solidFill>
            <a:srgbClr val="0259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2228044"/>
            <a:ext cx="1056067" cy="8961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665849" y="2092493"/>
            <a:ext cx="4288354" cy="1015663"/>
          </a:xfrm>
          <a:prstGeom prst="rect">
            <a:avLst/>
          </a:prstGeom>
          <a:noFill/>
        </p:spPr>
        <p:txBody>
          <a:bodyPr wrap="square" rtlCol="0">
            <a:spAutoFit/>
          </a:bodyPr>
          <a:lstStyle/>
          <a:p>
            <a:pPr algn="dist"/>
            <a:r>
              <a:rPr lang="en-US" altLang="zh-CN" sz="6000" b="1" spc="600" dirty="0" smtClean="0">
                <a:solidFill>
                  <a:schemeClr val="bg1"/>
                </a:solidFill>
                <a:latin typeface="+mn-ea"/>
              </a:rPr>
              <a:t>THANKS</a:t>
            </a:r>
            <a:endParaRPr lang="zh-CN" altLang="en-US" sz="6000" b="1" spc="600" dirty="0">
              <a:solidFill>
                <a:schemeClr val="bg1"/>
              </a:solidFill>
              <a:latin typeface="+mn-ea"/>
            </a:endParaRPr>
          </a:p>
        </p:txBody>
      </p:sp>
      <p:sp>
        <p:nvSpPr>
          <p:cNvPr id="4" name="文本框 3"/>
          <p:cNvSpPr txBox="1"/>
          <p:nvPr/>
        </p:nvSpPr>
        <p:spPr>
          <a:xfrm>
            <a:off x="2665849" y="3013451"/>
            <a:ext cx="4288354" cy="307777"/>
          </a:xfrm>
          <a:prstGeom prst="rect">
            <a:avLst/>
          </a:prstGeom>
          <a:noFill/>
        </p:spPr>
        <p:txBody>
          <a:bodyPr wrap="square" rtlCol="0">
            <a:spAutoFit/>
          </a:bodyPr>
          <a:lstStyle/>
          <a:p>
            <a:pPr algn="dist"/>
            <a:r>
              <a:rPr lang="en-US" altLang="zh-CN" sz="1400" dirty="0" smtClean="0">
                <a:solidFill>
                  <a:schemeClr val="bg1">
                    <a:lumMod val="85000"/>
                  </a:schemeClr>
                </a:solidFill>
              </a:rPr>
              <a:t>FOR </a:t>
            </a:r>
            <a:r>
              <a:rPr lang="en-US" altLang="zh-CN" sz="1400" dirty="0">
                <a:solidFill>
                  <a:schemeClr val="bg1">
                    <a:lumMod val="85000"/>
                  </a:schemeClr>
                </a:solidFill>
              </a:rPr>
              <a:t>YOUR WATCHING</a:t>
            </a:r>
            <a:endParaRPr lang="zh-CN" altLang="en-US" sz="1400" dirty="0">
              <a:solidFill>
                <a:schemeClr val="bg1">
                  <a:lumMod val="85000"/>
                </a:schemeClr>
              </a:solidFill>
            </a:endParaRPr>
          </a:p>
        </p:txBody>
      </p:sp>
      <p:sp>
        <p:nvSpPr>
          <p:cNvPr id="12" name="平行四边形 11"/>
          <p:cNvSpPr/>
          <p:nvPr/>
        </p:nvSpPr>
        <p:spPr>
          <a:xfrm>
            <a:off x="9728200" y="0"/>
            <a:ext cx="1930400" cy="3619500"/>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1297820" y="5228823"/>
            <a:ext cx="868894" cy="162917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10481499" y="5558218"/>
            <a:ext cx="693217" cy="1299782"/>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88695" y="4414234"/>
            <a:ext cx="868894" cy="1629177"/>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567242" y="5723049"/>
            <a:ext cx="365497" cy="68530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932739" y="25253"/>
            <a:ext cx="1224000" cy="1223998"/>
            <a:chOff x="222586" y="2787385"/>
            <a:chExt cx="1224000" cy="1223998"/>
          </a:xfrm>
        </p:grpSpPr>
        <p:sp>
          <p:nvSpPr>
            <p:cNvPr id="29" name="椭圆 28"/>
            <p:cNvSpPr/>
            <p:nvPr/>
          </p:nvSpPr>
          <p:spPr>
            <a:xfrm>
              <a:off x="222586" y="2787385"/>
              <a:ext cx="1224000" cy="1223998"/>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2" name="文本框 31"/>
          <p:cNvSpPr txBox="1"/>
          <p:nvPr/>
        </p:nvSpPr>
        <p:spPr>
          <a:xfrm>
            <a:off x="6235117" y="4484129"/>
            <a:ext cx="2373630" cy="387350"/>
          </a:xfrm>
          <a:prstGeom prst="rect">
            <a:avLst/>
          </a:prstGeom>
          <a:noFill/>
        </p:spPr>
        <p:txBody>
          <a:bodyPr wrap="none" rtlCol="0">
            <a:spAutoFit/>
          </a:bodyPr>
          <a:lstStyle/>
          <a:p>
            <a:r>
              <a:rPr lang="zh-CN" altLang="en-US" dirty="0" smtClean="0"/>
              <a:t>指导老师：     </a:t>
            </a:r>
            <a:r>
              <a:rPr lang="en-US" altLang="zh-CN" dirty="0" smtClean="0"/>
              <a:t>xxxxxxx</a:t>
            </a:r>
            <a:endParaRPr lang="en-US" altLang="zh-CN" dirty="0" smtClean="0"/>
          </a:p>
        </p:txBody>
      </p:sp>
      <p:sp>
        <p:nvSpPr>
          <p:cNvPr id="33" name="文本框 32"/>
          <p:cNvSpPr txBox="1"/>
          <p:nvPr/>
        </p:nvSpPr>
        <p:spPr>
          <a:xfrm>
            <a:off x="6471673" y="4088528"/>
            <a:ext cx="2040255" cy="387350"/>
          </a:xfrm>
          <a:prstGeom prst="rect">
            <a:avLst/>
          </a:prstGeom>
          <a:noFill/>
        </p:spPr>
        <p:txBody>
          <a:bodyPr wrap="none" rtlCol="0">
            <a:spAutoFit/>
          </a:bodyPr>
          <a:lstStyle/>
          <a:p>
            <a:r>
              <a:rPr lang="zh-CN" altLang="en-US" dirty="0" smtClean="0"/>
              <a:t>答辩人：     </a:t>
            </a:r>
            <a:r>
              <a:rPr lang="en-US" altLang="zh-CN" dirty="0" smtClean="0"/>
              <a:t>xxxxxx</a:t>
            </a:r>
            <a:endParaRPr lang="en-US" altLang="zh-CN" dirty="0"/>
          </a:p>
        </p:txBody>
      </p:sp>
      <p:grpSp>
        <p:nvGrpSpPr>
          <p:cNvPr id="40" name="组合 39"/>
          <p:cNvGrpSpPr/>
          <p:nvPr/>
        </p:nvGrpSpPr>
        <p:grpSpPr>
          <a:xfrm>
            <a:off x="5333536" y="4136503"/>
            <a:ext cx="695139" cy="642714"/>
            <a:chOff x="5539978" y="4136503"/>
            <a:chExt cx="695139" cy="642714"/>
          </a:xfrm>
        </p:grpSpPr>
        <p:sp>
          <p:nvSpPr>
            <p:cNvPr id="37" name="右箭头 36"/>
            <p:cNvSpPr/>
            <p:nvPr/>
          </p:nvSpPr>
          <p:spPr>
            <a:xfrm>
              <a:off x="5711077" y="4136503"/>
              <a:ext cx="524040" cy="642714"/>
            </a:xfrm>
            <a:prstGeom prst="rightArrow">
              <a:avLst/>
            </a:prstGeom>
            <a:solidFill>
              <a:srgbClr val="FFA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5627849" y="4297839"/>
              <a:ext cx="52821" cy="322021"/>
            </a:xfrm>
            <a:prstGeom prst="rect">
              <a:avLst/>
            </a:prstGeom>
            <a:solidFill>
              <a:srgbClr val="FFA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539978" y="4297839"/>
              <a:ext cx="52821" cy="322021"/>
            </a:xfrm>
            <a:prstGeom prst="rect">
              <a:avLst/>
            </a:prstGeom>
            <a:solidFill>
              <a:srgbClr val="FFA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平行四边形 11"/>
          <p:cNvSpPr/>
          <p:nvPr/>
        </p:nvSpPr>
        <p:spPr>
          <a:xfrm>
            <a:off x="7465194" y="2625258"/>
            <a:ext cx="1709052" cy="3204473"/>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7097" y="179520"/>
            <a:ext cx="3230339" cy="646331"/>
          </a:xfrm>
          <a:prstGeom prst="rect">
            <a:avLst/>
          </a:prstGeom>
          <a:noFill/>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ONE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nvGrpSpPr>
          <p:cNvPr id="5" name="组合 4"/>
          <p:cNvGrpSpPr/>
          <p:nvPr/>
        </p:nvGrpSpPr>
        <p:grpSpPr>
          <a:xfrm>
            <a:off x="3764280" y="3643573"/>
            <a:ext cx="4663440" cy="971920"/>
            <a:chOff x="3773174" y="3643573"/>
            <a:chExt cx="4663440" cy="971920"/>
          </a:xfrm>
        </p:grpSpPr>
        <p:sp>
          <p:nvSpPr>
            <p:cNvPr id="6" name="文本框 5"/>
            <p:cNvSpPr txBox="1"/>
            <p:nvPr/>
          </p:nvSpPr>
          <p:spPr>
            <a:xfrm>
              <a:off x="3773174" y="3643573"/>
              <a:ext cx="4663440" cy="521970"/>
            </a:xfrm>
            <a:prstGeom prst="rect">
              <a:avLst/>
            </a:prstGeom>
            <a:noFill/>
          </p:spPr>
          <p:txBody>
            <a:bodyPr wrap="squar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摘要</a:t>
              </a:r>
              <a:endPar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782069" y="4215383"/>
              <a:ext cx="4645651" cy="400110"/>
            </a:xfrm>
            <a:prstGeom prst="rect">
              <a:avLst/>
            </a:prstGeom>
            <a:noFill/>
          </p:spPr>
          <p:txBody>
            <a:bodyPr wrap="square" rtlCol="0">
              <a:spAutoFit/>
            </a:bodyPr>
            <a:lstStyle/>
            <a:p>
              <a:pPr algn="ctr"/>
              <a:r>
                <a:rPr lang="da-DK" altLang="zh-CN" sz="2000" dirty="0">
                  <a:solidFill>
                    <a:schemeClr val="tx1">
                      <a:lumMod val="75000"/>
                      <a:lumOff val="25000"/>
                    </a:schemeClr>
                  </a:solidFill>
                  <a:latin typeface="Times New Roman" panose="02020603050405020304" pitchFamily="18" charset="0"/>
                  <a:cs typeface="Times New Roman" panose="02020603050405020304" pitchFamily="18" charset="0"/>
                </a:rPr>
                <a:t>Lorem ipsum dolor sit amet</a:t>
              </a:r>
              <a:endParaRPr lang="da-DK" altLang="zh-C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3773174" y="4173495"/>
              <a:ext cx="4663440" cy="108000"/>
              <a:chOff x="3649980" y="3375660"/>
              <a:chExt cx="4663440" cy="108000"/>
            </a:xfrm>
          </p:grpSpPr>
          <p:cxnSp>
            <p:nvCxnSpPr>
              <p:cNvPr id="9" name="直接连接符 8"/>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平行四边形 12"/>
          <p:cNvSpPr/>
          <p:nvPr/>
        </p:nvSpPr>
        <p:spPr>
          <a:xfrm>
            <a:off x="9728200" y="0"/>
            <a:ext cx="1930400" cy="3619500"/>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1297820" y="5228823"/>
            <a:ext cx="868894" cy="162917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481499" y="5558218"/>
            <a:ext cx="693217" cy="1299782"/>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88695" y="4414234"/>
            <a:ext cx="868894" cy="1629177"/>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567242" y="5723049"/>
            <a:ext cx="365497" cy="68530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123541" y="1025771"/>
            <a:ext cx="1944916" cy="1944914"/>
            <a:chOff x="222586" y="2787385"/>
            <a:chExt cx="1224000" cy="1223998"/>
          </a:xfrm>
        </p:grpSpPr>
        <p:sp>
          <p:nvSpPr>
            <p:cNvPr id="19" name="椭圆 18"/>
            <p:cNvSpPr/>
            <p:nvPr/>
          </p:nvSpPr>
          <p:spPr>
            <a:xfrm>
              <a:off x="222586" y="2787385"/>
              <a:ext cx="1224000" cy="1223998"/>
            </a:xfrm>
            <a:prstGeom prst="ellipse">
              <a:avLst/>
            </a:prstGeom>
            <a:solidFill>
              <a:srgbClr val="0070C0"/>
            </a:solidFill>
            <a:ln w="254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0"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771525" y="1224280"/>
            <a:ext cx="10795000" cy="3448685"/>
          </a:xfrm>
          <a:prstGeom prst="rect">
            <a:avLst/>
          </a:prstGeom>
          <a:noFill/>
        </p:spPr>
        <p:txBody>
          <a:bodyPr wrap="square" rtlCol="0">
            <a:spAutoFit/>
          </a:bodyPr>
          <a:lstStyle>
            <a:defPPr>
              <a:defRPr lang="zh-CN"/>
            </a:defPPr>
            <a:lvl1pPr algn="ctr">
              <a:lnSpc>
                <a:spcPct val="130000"/>
              </a:lnSpc>
              <a:defRPr sz="1400">
                <a:solidFill>
                  <a:srgbClr val="2D4762"/>
                </a:solidFill>
              </a:defRPr>
            </a:lvl1pPr>
          </a:lstStyle>
          <a:p>
            <a:pPr algn="just"/>
            <a:r>
              <a:rPr lang="zh-CN" altLang="en-US" sz="2400" b="1" dirty="0"/>
              <a:t>摘要</a:t>
            </a:r>
            <a:r>
              <a:rPr lang="zh-CN" altLang="en-US" sz="2400" dirty="0"/>
              <a:t>：本文提出一种基于注意力机制的用户异构行为序列的建模框架，并将其应用到推荐场景中。我们将不同种类的用户行为序列进行分组编码，并映射到不同子空间中。我们利用 self-attention 对行为间的互相影响进行建模。最终我们得到用户的行为表征，下游任务就可以使用基本的注意力模型进行有更具指向性的决策。我们尝试用同一种模型同时预测多种类型的用户行为，使其达到多个单独模型预测单类型行为的效果。另外，由于我们的方法中没有使用 RNN,CNN 等方法，因此在提高效果的同时，该方法能够有更快的训练速度。</a:t>
            </a:r>
            <a:endParaRPr lang="zh-CN"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平行四边形 11"/>
          <p:cNvSpPr/>
          <p:nvPr/>
        </p:nvSpPr>
        <p:spPr>
          <a:xfrm>
            <a:off x="7465194" y="2625258"/>
            <a:ext cx="1709052" cy="3204473"/>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7097" y="179520"/>
            <a:ext cx="3230339" cy="646331"/>
          </a:xfrm>
          <a:prstGeom prst="rect">
            <a:avLst/>
          </a:prstGeom>
          <a:noFill/>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TWO </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nvGrpSpPr>
          <p:cNvPr id="5" name="组合 4"/>
          <p:cNvGrpSpPr/>
          <p:nvPr/>
        </p:nvGrpSpPr>
        <p:grpSpPr>
          <a:xfrm>
            <a:off x="3764280" y="3643573"/>
            <a:ext cx="4663440" cy="971920"/>
            <a:chOff x="3773174" y="3643573"/>
            <a:chExt cx="4663440" cy="971920"/>
          </a:xfrm>
        </p:grpSpPr>
        <p:sp>
          <p:nvSpPr>
            <p:cNvPr id="6" name="文本框 5"/>
            <p:cNvSpPr txBox="1"/>
            <p:nvPr/>
          </p:nvSpPr>
          <p:spPr>
            <a:xfrm>
              <a:off x="3773174" y="3643573"/>
              <a:ext cx="4663440" cy="521970"/>
            </a:xfrm>
            <a:prstGeom prst="rect">
              <a:avLst/>
            </a:prstGeom>
            <a:noFill/>
          </p:spPr>
          <p:txBody>
            <a:bodyPr wrap="squar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研究背景</a:t>
              </a:r>
              <a:endPar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782069" y="4215383"/>
              <a:ext cx="4645651" cy="400110"/>
            </a:xfrm>
            <a:prstGeom prst="rect">
              <a:avLst/>
            </a:prstGeom>
            <a:noFill/>
          </p:spPr>
          <p:txBody>
            <a:bodyPr wrap="square" rtlCol="0">
              <a:spAutoFit/>
            </a:bodyPr>
            <a:lstStyle/>
            <a:p>
              <a:pPr algn="ctr"/>
              <a:r>
                <a:rPr lang="da-DK" altLang="zh-CN" sz="2000" dirty="0">
                  <a:solidFill>
                    <a:schemeClr val="tx1">
                      <a:lumMod val="75000"/>
                      <a:lumOff val="25000"/>
                    </a:schemeClr>
                  </a:solidFill>
                  <a:latin typeface="Times New Roman" panose="02020603050405020304" pitchFamily="18" charset="0"/>
                  <a:cs typeface="Times New Roman" panose="02020603050405020304" pitchFamily="18" charset="0"/>
                </a:rPr>
                <a:t>Lorem ipsum dolor sit amet</a:t>
              </a:r>
              <a:endParaRPr lang="da-DK" altLang="zh-C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3773174" y="4173495"/>
              <a:ext cx="4663440" cy="108000"/>
              <a:chOff x="3649980" y="3375660"/>
              <a:chExt cx="4663440" cy="108000"/>
            </a:xfrm>
          </p:grpSpPr>
          <p:cxnSp>
            <p:nvCxnSpPr>
              <p:cNvPr id="9" name="直接连接符 8"/>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平行四边形 12"/>
          <p:cNvSpPr/>
          <p:nvPr/>
        </p:nvSpPr>
        <p:spPr>
          <a:xfrm>
            <a:off x="9728200" y="0"/>
            <a:ext cx="1930400" cy="3619500"/>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1297820" y="5228823"/>
            <a:ext cx="868894" cy="162917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481499" y="5558218"/>
            <a:ext cx="693217" cy="1299782"/>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88695" y="4414234"/>
            <a:ext cx="868894" cy="1629177"/>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567242" y="5723049"/>
            <a:ext cx="365497" cy="68530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123541" y="1025771"/>
            <a:ext cx="1944916" cy="1944914"/>
            <a:chOff x="222586" y="2787385"/>
            <a:chExt cx="1224000" cy="1223998"/>
          </a:xfrm>
        </p:grpSpPr>
        <p:sp>
          <p:nvSpPr>
            <p:cNvPr id="19" name="椭圆 18"/>
            <p:cNvSpPr/>
            <p:nvPr/>
          </p:nvSpPr>
          <p:spPr>
            <a:xfrm>
              <a:off x="222586" y="2787385"/>
              <a:ext cx="1224000" cy="1223998"/>
            </a:xfrm>
            <a:prstGeom prst="ellipse">
              <a:avLst/>
            </a:prstGeom>
            <a:solidFill>
              <a:srgbClr val="0070C0"/>
            </a:solidFill>
            <a:ln w="254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0"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4206" y="1359076"/>
            <a:ext cx="538110" cy="538110"/>
          </a:xfrm>
          <a:prstGeom prst="ellipse">
            <a:avLst/>
          </a:prstGeom>
          <a:solidFill>
            <a:srgbClr val="FFA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1</a:t>
            </a:r>
            <a:endParaRPr lang="zh-CN" altLang="en-US" sz="2400" b="1" dirty="0"/>
          </a:p>
        </p:txBody>
      </p:sp>
      <p:sp>
        <p:nvSpPr>
          <p:cNvPr id="8" name="椭圆 7"/>
          <p:cNvSpPr/>
          <p:nvPr/>
        </p:nvSpPr>
        <p:spPr>
          <a:xfrm>
            <a:off x="464205" y="4992063"/>
            <a:ext cx="538110" cy="538110"/>
          </a:xfrm>
          <a:prstGeom prst="ellipse">
            <a:avLst/>
          </a:prstGeom>
          <a:solidFill>
            <a:srgbClr val="FFA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3</a:t>
            </a:r>
            <a:endParaRPr lang="zh-CN" altLang="en-US" sz="2400" b="1" dirty="0"/>
          </a:p>
        </p:txBody>
      </p:sp>
      <p:sp>
        <p:nvSpPr>
          <p:cNvPr id="12" name="椭圆 11"/>
          <p:cNvSpPr/>
          <p:nvPr/>
        </p:nvSpPr>
        <p:spPr>
          <a:xfrm>
            <a:off x="464311" y="3069295"/>
            <a:ext cx="538110" cy="538110"/>
          </a:xfrm>
          <a:prstGeom prst="ellipse">
            <a:avLst/>
          </a:prstGeom>
          <a:solidFill>
            <a:srgbClr val="FFA4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2</a:t>
            </a:r>
            <a:endParaRPr lang="zh-CN" altLang="en-US" sz="2400" b="1" dirty="0"/>
          </a:p>
        </p:txBody>
      </p:sp>
      <p:sp>
        <p:nvSpPr>
          <p:cNvPr id="3" name="文本框 2"/>
          <p:cNvSpPr txBox="1"/>
          <p:nvPr/>
        </p:nvSpPr>
        <p:spPr>
          <a:xfrm>
            <a:off x="1210945" y="1358900"/>
            <a:ext cx="7482840" cy="1198880"/>
          </a:xfrm>
          <a:prstGeom prst="rect">
            <a:avLst/>
          </a:prstGeom>
          <a:noFill/>
        </p:spPr>
        <p:txBody>
          <a:bodyPr wrap="square" rtlCol="0" anchor="t">
            <a:spAutoFit/>
          </a:bodyPr>
          <a:p>
            <a:r>
              <a:rPr lang="zh-CN" altLang="en-US"/>
              <a:t>一个人是由其所表现出的行为所定义。而对用户精准、深入的研究也往往是很多商业问题的核心。从长期来看，随着人们可被记录的行为种类越来越多，平台方需要有能力通过融合各类不同的用户行为，更好的去理解用户，从而提供更好的个性化服务。</a:t>
            </a:r>
            <a:endParaRPr lang="zh-CN" altLang="en-US"/>
          </a:p>
        </p:txBody>
      </p:sp>
      <p:sp>
        <p:nvSpPr>
          <p:cNvPr id="7" name="文本框 6"/>
          <p:cNvSpPr txBox="1"/>
          <p:nvPr/>
        </p:nvSpPr>
        <p:spPr>
          <a:xfrm>
            <a:off x="1311275" y="3069590"/>
            <a:ext cx="7382510" cy="1198880"/>
          </a:xfrm>
          <a:prstGeom prst="rect">
            <a:avLst/>
          </a:prstGeom>
          <a:noFill/>
        </p:spPr>
        <p:txBody>
          <a:bodyPr wrap="square" rtlCol="0" anchor="t">
            <a:spAutoFit/>
          </a:bodyPr>
          <a:p>
            <a:r>
              <a:rPr lang="zh-CN" altLang="en-US"/>
              <a:t>对于阿里巴巴来说，以消费者运营为核心理念的全域营销正是一个结合用户全生态行为数据来帮助品牌实现新营销的数据&amp;技术驱动的解决方案。因此，对用户行为的研究就成为了一个非常核心的问题。其中，很大的挑战来自于能否对用户的异构行为数据进行更精细的处理。</a:t>
            </a:r>
            <a:endParaRPr lang="zh-CN" altLang="en-US"/>
          </a:p>
        </p:txBody>
      </p:sp>
      <p:sp>
        <p:nvSpPr>
          <p:cNvPr id="11" name="文本框 10"/>
          <p:cNvSpPr txBox="1"/>
          <p:nvPr/>
        </p:nvSpPr>
        <p:spPr>
          <a:xfrm>
            <a:off x="1210945" y="4992370"/>
            <a:ext cx="7482840" cy="1198880"/>
          </a:xfrm>
          <a:prstGeom prst="rect">
            <a:avLst/>
          </a:prstGeom>
          <a:noFill/>
        </p:spPr>
        <p:txBody>
          <a:bodyPr wrap="square" rtlCol="0" anchor="t">
            <a:spAutoFit/>
          </a:bodyPr>
          <a:p>
            <a:r>
              <a:rPr lang="zh-CN" altLang="en-US"/>
              <a:t>在这样的背景下，本文提出一个通用的用户表征框架，试图融合不同类型的用户行为序列，并以此框架在推荐任务中进行了效果验证。另外，我们还通过多任务学习的方式，期望能够利用该用户表征实现不同的下游任务。</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平行四边形 11"/>
          <p:cNvSpPr/>
          <p:nvPr/>
        </p:nvSpPr>
        <p:spPr>
          <a:xfrm>
            <a:off x="7465194" y="2625258"/>
            <a:ext cx="1709052" cy="3204473"/>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04181" y="179520"/>
            <a:ext cx="3230339" cy="646331"/>
          </a:xfrm>
          <a:prstGeom prst="rect">
            <a:avLst/>
          </a:prstGeom>
          <a:noFill/>
        </p:spPr>
        <p:txBody>
          <a:bodyPr wrap="square" rtlCol="0">
            <a:spAutoFit/>
          </a:bodyPr>
          <a:lstStyle/>
          <a:p>
            <a:pPr algn="ctr"/>
            <a:r>
              <a:rPr lang="en-US" altLang="zh-CN" sz="3600" b="1" dirty="0" smtClean="0">
                <a:solidFill>
                  <a:schemeClr val="accent1"/>
                </a:solidFill>
                <a:latin typeface="Times New Roman" panose="02020603050405020304" pitchFamily="18" charset="0"/>
                <a:cs typeface="Times New Roman" panose="02020603050405020304" pitchFamily="18" charset="0"/>
              </a:rPr>
              <a:t>PART THREE</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grpSp>
        <p:nvGrpSpPr>
          <p:cNvPr id="5" name="组合 4"/>
          <p:cNvGrpSpPr/>
          <p:nvPr/>
        </p:nvGrpSpPr>
        <p:grpSpPr>
          <a:xfrm>
            <a:off x="3764280" y="3643573"/>
            <a:ext cx="4663440" cy="971920"/>
            <a:chOff x="3773174" y="3643573"/>
            <a:chExt cx="4663440" cy="971920"/>
          </a:xfrm>
        </p:grpSpPr>
        <p:sp>
          <p:nvSpPr>
            <p:cNvPr id="6" name="文本框 5"/>
            <p:cNvSpPr txBox="1"/>
            <p:nvPr/>
          </p:nvSpPr>
          <p:spPr>
            <a:xfrm>
              <a:off x="3773174" y="3643573"/>
              <a:ext cx="4663440" cy="521970"/>
            </a:xfrm>
            <a:prstGeom prst="rect">
              <a:avLst/>
            </a:prstGeom>
            <a:noFill/>
          </p:spPr>
          <p:txBody>
            <a:bodyPr wrap="square" rtlCol="0">
              <a:spAutoFit/>
            </a:bodyPr>
            <a:lstStyle/>
            <a:p>
              <a:pPr algn="ctr"/>
              <a:r>
                <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rPr>
                <a:t>相关工作</a:t>
              </a:r>
              <a:endParaRPr lang="zh-CN" altLang="en-US" sz="28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782069" y="4215383"/>
              <a:ext cx="4645651" cy="400110"/>
            </a:xfrm>
            <a:prstGeom prst="rect">
              <a:avLst/>
            </a:prstGeom>
            <a:noFill/>
          </p:spPr>
          <p:txBody>
            <a:bodyPr wrap="square" rtlCol="0">
              <a:spAutoFit/>
            </a:bodyPr>
            <a:lstStyle/>
            <a:p>
              <a:pPr algn="ctr"/>
              <a:r>
                <a:rPr lang="da-DK" altLang="zh-CN" sz="2000" dirty="0">
                  <a:solidFill>
                    <a:schemeClr val="tx1">
                      <a:lumMod val="75000"/>
                      <a:lumOff val="25000"/>
                    </a:schemeClr>
                  </a:solidFill>
                  <a:latin typeface="Times New Roman" panose="02020603050405020304" pitchFamily="18" charset="0"/>
                  <a:cs typeface="Times New Roman" panose="02020603050405020304" pitchFamily="18" charset="0"/>
                </a:rPr>
                <a:t>Lorem ipsum dolor sit amet</a:t>
              </a:r>
              <a:endParaRPr lang="da-DK" altLang="zh-CN"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3773174" y="4173495"/>
              <a:ext cx="4663440" cy="108000"/>
              <a:chOff x="3649980" y="3375660"/>
              <a:chExt cx="4663440" cy="108000"/>
            </a:xfrm>
          </p:grpSpPr>
          <p:cxnSp>
            <p:nvCxnSpPr>
              <p:cNvPr id="9" name="直接连接符 8"/>
              <p:cNvCxnSpPr/>
              <p:nvPr/>
            </p:nvCxnSpPr>
            <p:spPr>
              <a:xfrm>
                <a:off x="3733800" y="3429660"/>
                <a:ext cx="44958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64998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205420" y="3375660"/>
                <a:ext cx="108000" cy="1080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平行四边形 12"/>
          <p:cNvSpPr/>
          <p:nvPr/>
        </p:nvSpPr>
        <p:spPr>
          <a:xfrm>
            <a:off x="9728200" y="0"/>
            <a:ext cx="1930400" cy="3619500"/>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a:off x="1297820" y="5228823"/>
            <a:ext cx="868894" cy="162917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0481499" y="5558218"/>
            <a:ext cx="693217" cy="1299782"/>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a:off x="1088695" y="4414234"/>
            <a:ext cx="868894" cy="1629177"/>
          </a:xfrm>
          <a:prstGeom prst="parallelogram">
            <a:avLst>
              <a:gd name="adj" fmla="val 61567"/>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nvSpPr>
        <p:spPr>
          <a:xfrm>
            <a:off x="567242" y="5723049"/>
            <a:ext cx="365497" cy="685307"/>
          </a:xfrm>
          <a:prstGeom prst="parallelogram">
            <a:avLst>
              <a:gd name="adj" fmla="val 61567"/>
            </a:avLst>
          </a:prstGeom>
          <a:solidFill>
            <a:srgbClr val="FFA422">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123541" y="1025771"/>
            <a:ext cx="1944916" cy="1944914"/>
            <a:chOff x="222586" y="2787385"/>
            <a:chExt cx="1224000" cy="1223998"/>
          </a:xfrm>
        </p:grpSpPr>
        <p:sp>
          <p:nvSpPr>
            <p:cNvPr id="19" name="椭圆 18"/>
            <p:cNvSpPr/>
            <p:nvPr/>
          </p:nvSpPr>
          <p:spPr>
            <a:xfrm>
              <a:off x="222586" y="2787385"/>
              <a:ext cx="1224000" cy="1223998"/>
            </a:xfrm>
            <a:prstGeom prst="ellipse">
              <a:avLst/>
            </a:prstGeom>
            <a:solidFill>
              <a:srgbClr val="0070C0"/>
            </a:solidFill>
            <a:ln w="254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0"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540855" y="1672785"/>
            <a:ext cx="3819832" cy="460375"/>
          </a:xfrm>
          <a:prstGeom prst="rect">
            <a:avLst/>
          </a:prstGeom>
          <a:noFill/>
        </p:spPr>
        <p:txBody>
          <a:bodyPr wrap="square" rtlCol="0">
            <a:spAutoFit/>
          </a:bodyPr>
          <a:p>
            <a:r>
              <a:rPr lang="en-US" altLang="zh-CN" sz="2400" b="1" dirty="0" smtClean="0"/>
              <a:t>异构行为建模</a:t>
            </a:r>
            <a:endParaRPr lang="en-US" altLang="zh-CN" sz="2400" b="1" dirty="0" smtClean="0"/>
          </a:p>
        </p:txBody>
      </p:sp>
      <p:sp>
        <p:nvSpPr>
          <p:cNvPr id="29" name="矩形 28"/>
          <p:cNvSpPr/>
          <p:nvPr/>
        </p:nvSpPr>
        <p:spPr>
          <a:xfrm>
            <a:off x="1641475" y="2134235"/>
            <a:ext cx="9839960" cy="706755"/>
          </a:xfrm>
          <a:prstGeom prst="rect">
            <a:avLst/>
          </a:prstGeom>
        </p:spPr>
        <p:txBody>
          <a:bodyPr wrap="square">
            <a:spAutoFit/>
          </a:bodyPr>
          <a:p>
            <a:r>
              <a:rPr lang="en-US" altLang="zh-CN" sz="2000" dirty="0"/>
              <a:t>通常通过手动特征工程来表示用户特征。这些手工特征以聚合类特征或无时序的 id 特征集合为主</a:t>
            </a:r>
            <a:r>
              <a:rPr lang="en-US" altLang="zh-CN" sz="1600" dirty="0"/>
              <a:t>。</a:t>
            </a:r>
            <a:endParaRPr lang="en-US" altLang="zh-CN" sz="1600" dirty="0"/>
          </a:p>
        </p:txBody>
      </p:sp>
      <p:sp>
        <p:nvSpPr>
          <p:cNvPr id="30" name="文本框 29"/>
          <p:cNvSpPr txBox="1"/>
          <p:nvPr/>
        </p:nvSpPr>
        <p:spPr>
          <a:xfrm>
            <a:off x="1540855" y="3056589"/>
            <a:ext cx="3819832" cy="460375"/>
          </a:xfrm>
          <a:prstGeom prst="rect">
            <a:avLst/>
          </a:prstGeom>
          <a:noFill/>
        </p:spPr>
        <p:txBody>
          <a:bodyPr wrap="square" rtlCol="0">
            <a:spAutoFit/>
          </a:bodyPr>
          <a:p>
            <a:r>
              <a:rPr lang="en-US" altLang="zh-CN" sz="2400" b="1" dirty="0" smtClean="0"/>
              <a:t>单行为序列建模</a:t>
            </a:r>
            <a:endParaRPr lang="en-US" altLang="zh-CN" sz="2400" b="1" dirty="0" smtClean="0"/>
          </a:p>
        </p:txBody>
      </p:sp>
      <p:sp>
        <p:nvSpPr>
          <p:cNvPr id="31" name="矩形 30"/>
          <p:cNvSpPr/>
          <p:nvPr/>
        </p:nvSpPr>
        <p:spPr>
          <a:xfrm>
            <a:off x="1641475" y="3611245"/>
            <a:ext cx="10210800" cy="1014730"/>
          </a:xfrm>
          <a:prstGeom prst="rect">
            <a:avLst/>
          </a:prstGeom>
        </p:spPr>
        <p:txBody>
          <a:bodyPr wrap="square">
            <a:spAutoFit/>
          </a:bodyPr>
          <a:p>
            <a:r>
              <a:rPr lang="en-US" altLang="zh-CN" sz="2000" dirty="0"/>
              <a:t>用户序列的建模通常会用 RNN（LSTM/GRU）或者 CNN + Pooling 的方式。RNN 难以并行，训练和预测时间较长，且 LSTM 中的 Internal Memory 无法记住特定的行为记录。CNN 也无法保留特定行为特征，且需要较深的层次来建立任意行为间的影响。</a:t>
            </a:r>
            <a:endParaRPr lang="en-US" altLang="zh-CN" sz="2000" dirty="0"/>
          </a:p>
        </p:txBody>
      </p:sp>
      <p:sp>
        <p:nvSpPr>
          <p:cNvPr id="32" name="文本框 31"/>
          <p:cNvSpPr txBox="1"/>
          <p:nvPr/>
        </p:nvSpPr>
        <p:spPr>
          <a:xfrm>
            <a:off x="1641185" y="4818853"/>
            <a:ext cx="3819832" cy="460375"/>
          </a:xfrm>
          <a:prstGeom prst="rect">
            <a:avLst/>
          </a:prstGeom>
          <a:noFill/>
        </p:spPr>
        <p:txBody>
          <a:bodyPr wrap="square" rtlCol="0">
            <a:spAutoFit/>
          </a:bodyPr>
          <a:p>
            <a:r>
              <a:rPr lang="en-US" altLang="zh-CN" sz="2400" b="1" dirty="0" smtClean="0"/>
              <a:t>异构数据表征学习</a:t>
            </a:r>
            <a:endParaRPr lang="en-US" altLang="zh-CN" sz="2400" b="1" dirty="0" smtClean="0"/>
          </a:p>
        </p:txBody>
      </p:sp>
      <p:sp>
        <p:nvSpPr>
          <p:cNvPr id="33" name="矩形 32"/>
          <p:cNvSpPr/>
          <p:nvPr/>
        </p:nvSpPr>
        <p:spPr>
          <a:xfrm>
            <a:off x="1541145" y="5253990"/>
            <a:ext cx="9597390" cy="1014730"/>
          </a:xfrm>
          <a:prstGeom prst="rect">
            <a:avLst/>
          </a:prstGeom>
        </p:spPr>
        <p:txBody>
          <a:bodyPr wrap="square">
            <a:spAutoFit/>
          </a:bodyPr>
          <a:p>
            <a:r>
              <a:rPr lang="en-US" altLang="zh-CN" sz="2000" dirty="0"/>
              <a:t>参考知识图谱和 Multi-modal 的表征研究工作，但通常都有非常明显的映射监督。而在我们的任务中，异构的行为之间并没有像 image caption 这种任务那样明显的映射关系。</a:t>
            </a:r>
            <a:endParaRPr lang="en-US" altLang="zh-CN" sz="2000" dirty="0"/>
          </a:p>
        </p:txBody>
      </p:sp>
      <p:sp>
        <p:nvSpPr>
          <p:cNvPr id="36" name="椭圆 35"/>
          <p:cNvSpPr/>
          <p:nvPr/>
        </p:nvSpPr>
        <p:spPr>
          <a:xfrm>
            <a:off x="758597" y="1578493"/>
            <a:ext cx="648929" cy="648929"/>
          </a:xfrm>
          <a:prstGeom prst="ellipse">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smtClean="0">
                <a:latin typeface="+mj-lt"/>
              </a:rPr>
              <a:t>1</a:t>
            </a:r>
            <a:endParaRPr lang="zh-CN" altLang="en-US" sz="2400" b="1" dirty="0">
              <a:latin typeface="+mj-lt"/>
            </a:endParaRPr>
          </a:p>
        </p:txBody>
      </p:sp>
      <p:sp>
        <p:nvSpPr>
          <p:cNvPr id="37" name="椭圆 36"/>
          <p:cNvSpPr/>
          <p:nvPr/>
        </p:nvSpPr>
        <p:spPr>
          <a:xfrm>
            <a:off x="758597" y="2962194"/>
            <a:ext cx="648929" cy="648929"/>
          </a:xfrm>
          <a:prstGeom prst="ellipse">
            <a:avLst/>
          </a:prstGeom>
          <a:solidFill>
            <a:srgbClr val="1E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smtClean="0">
                <a:latin typeface="+mj-lt"/>
              </a:rPr>
              <a:t>2</a:t>
            </a:r>
            <a:endParaRPr lang="zh-CN" altLang="en-US" sz="2400" b="1" dirty="0">
              <a:latin typeface="+mj-lt"/>
            </a:endParaRPr>
          </a:p>
        </p:txBody>
      </p:sp>
      <p:sp>
        <p:nvSpPr>
          <p:cNvPr id="38" name="椭圆 37"/>
          <p:cNvSpPr/>
          <p:nvPr/>
        </p:nvSpPr>
        <p:spPr>
          <a:xfrm>
            <a:off x="758597" y="4818970"/>
            <a:ext cx="648929" cy="648929"/>
          </a:xfrm>
          <a:prstGeom prst="ellipse">
            <a:avLst/>
          </a:prstGeom>
          <a:solidFill>
            <a:srgbClr val="38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b="1" dirty="0" smtClean="0">
                <a:latin typeface="+mj-lt"/>
              </a:rPr>
              <a:t>3</a:t>
            </a:r>
            <a:endParaRPr lang="zh-CN" altLang="en-US" sz="2400" b="1"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p:cNvSpPr txBox="1"/>
          <p:nvPr/>
        </p:nvSpPr>
        <p:spPr>
          <a:xfrm>
            <a:off x="711835" y="1093470"/>
            <a:ext cx="7526020" cy="1198880"/>
          </a:xfrm>
          <a:prstGeom prst="rect">
            <a:avLst/>
          </a:prstGeom>
          <a:noFill/>
        </p:spPr>
        <p:txBody>
          <a:bodyPr wrap="square" rtlCol="0" anchor="t">
            <a:spAutoFit/>
          </a:bodyPr>
          <a:p>
            <a:r>
              <a:rPr lang="zh-CN" altLang="en-US" sz="2400"/>
              <a:t>本文的主要贡献如下：</a:t>
            </a:r>
            <a:endParaRPr lang="zh-CN" altLang="en-US" sz="2400"/>
          </a:p>
          <a:p>
            <a:endParaRPr lang="zh-CN" altLang="en-US" sz="2400"/>
          </a:p>
          <a:p>
            <a:endParaRPr lang="zh-CN" altLang="en-US" sz="2400"/>
          </a:p>
        </p:txBody>
      </p:sp>
      <p:grpSp>
        <p:nvGrpSpPr>
          <p:cNvPr id="52" name="组合 51"/>
          <p:cNvGrpSpPr/>
          <p:nvPr/>
        </p:nvGrpSpPr>
        <p:grpSpPr>
          <a:xfrm>
            <a:off x="828040" y="1737360"/>
            <a:ext cx="8338185" cy="1103663"/>
            <a:chOff x="7010354" y="1825295"/>
            <a:chExt cx="5494665" cy="1103743"/>
          </a:xfrm>
        </p:grpSpPr>
        <p:grpSp>
          <p:nvGrpSpPr>
            <p:cNvPr id="53" name="组合 52"/>
            <p:cNvGrpSpPr/>
            <p:nvPr/>
          </p:nvGrpSpPr>
          <p:grpSpPr>
            <a:xfrm>
              <a:off x="7010354" y="1825295"/>
              <a:ext cx="3908580" cy="460409"/>
              <a:chOff x="383458" y="1472769"/>
              <a:chExt cx="3908580" cy="460409"/>
            </a:xfrm>
          </p:grpSpPr>
          <p:sp>
            <p:nvSpPr>
              <p:cNvPr id="54" name="文本框 53"/>
              <p:cNvSpPr txBox="1"/>
              <p:nvPr/>
            </p:nvSpPr>
            <p:spPr>
              <a:xfrm>
                <a:off x="472206" y="1472769"/>
                <a:ext cx="3819832" cy="460409"/>
              </a:xfrm>
              <a:prstGeom prst="rect">
                <a:avLst/>
              </a:prstGeom>
              <a:noFill/>
            </p:spPr>
            <p:txBody>
              <a:bodyPr wrap="square" rtlCol="0">
                <a:spAutoFit/>
              </a:bodyPr>
              <a:p>
                <a:r>
                  <a:rPr lang="en-US" altLang="zh-CN" sz="2400" b="1" dirty="0"/>
                  <a:t>1.</a:t>
                </a:r>
                <a:endParaRPr lang="en-US" altLang="zh-CN" sz="2400" b="1" dirty="0"/>
              </a:p>
            </p:txBody>
          </p:sp>
          <p:cxnSp>
            <p:nvCxnSpPr>
              <p:cNvPr id="55" name="直接连接符 54"/>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56" name="矩形 55"/>
            <p:cNvSpPr/>
            <p:nvPr/>
          </p:nvSpPr>
          <p:spPr>
            <a:xfrm>
              <a:off x="7479712" y="1914234"/>
              <a:ext cx="5025307" cy="1014804"/>
            </a:xfrm>
            <a:prstGeom prst="rect">
              <a:avLst/>
            </a:prstGeom>
          </p:spPr>
          <p:txBody>
            <a:bodyPr wrap="square">
              <a:spAutoFit/>
            </a:bodyPr>
            <a:p>
              <a:r>
                <a:rPr lang="zh-CN" altLang="en-US" sz="2000">
                  <a:sym typeface="+mn-ea"/>
                </a:rPr>
                <a:t>尝试设计和实现了一种能够融合用户多种时序行为数据的方法，较为创新的想法在于提出了一种同时考虑异构行为和时序的解决方案，并给出较为简洁的实现方式。</a:t>
              </a:r>
              <a:endParaRPr lang="zh-CN" altLang="en-US" sz="2000" dirty="0"/>
            </a:p>
          </p:txBody>
        </p:sp>
      </p:grpSp>
      <p:grpSp>
        <p:nvGrpSpPr>
          <p:cNvPr id="57" name="组合 56"/>
          <p:cNvGrpSpPr/>
          <p:nvPr/>
        </p:nvGrpSpPr>
        <p:grpSpPr>
          <a:xfrm>
            <a:off x="828040" y="3235960"/>
            <a:ext cx="8338185" cy="795687"/>
            <a:chOff x="7010354" y="1825295"/>
            <a:chExt cx="5494665" cy="795745"/>
          </a:xfrm>
        </p:grpSpPr>
        <p:grpSp>
          <p:nvGrpSpPr>
            <p:cNvPr id="58" name="组合 57"/>
            <p:cNvGrpSpPr/>
            <p:nvPr/>
          </p:nvGrpSpPr>
          <p:grpSpPr>
            <a:xfrm>
              <a:off x="7010354" y="1825295"/>
              <a:ext cx="3908580" cy="460408"/>
              <a:chOff x="383458" y="1472769"/>
              <a:chExt cx="3908580" cy="460408"/>
            </a:xfrm>
          </p:grpSpPr>
          <p:sp>
            <p:nvSpPr>
              <p:cNvPr id="59" name="文本框 58"/>
              <p:cNvSpPr txBox="1"/>
              <p:nvPr/>
            </p:nvSpPr>
            <p:spPr>
              <a:xfrm>
                <a:off x="472206" y="1472769"/>
                <a:ext cx="3819832" cy="460408"/>
              </a:xfrm>
              <a:prstGeom prst="rect">
                <a:avLst/>
              </a:prstGeom>
              <a:noFill/>
            </p:spPr>
            <p:txBody>
              <a:bodyPr wrap="square" rtlCol="0">
                <a:spAutoFit/>
              </a:bodyPr>
              <a:p>
                <a:r>
                  <a:rPr lang="en-US" altLang="zh-CN" sz="2400" b="1" dirty="0"/>
                  <a:t>2.</a:t>
                </a:r>
                <a:endParaRPr lang="en-US" altLang="zh-CN" sz="2400" b="1" dirty="0"/>
              </a:p>
            </p:txBody>
          </p:sp>
          <p:cxnSp>
            <p:nvCxnSpPr>
              <p:cNvPr id="60" name="直接连接符 59"/>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7479712" y="1914234"/>
              <a:ext cx="5025307" cy="706806"/>
            </a:xfrm>
            <a:prstGeom prst="rect">
              <a:avLst/>
            </a:prstGeom>
          </p:spPr>
          <p:txBody>
            <a:bodyPr wrap="square">
              <a:spAutoFit/>
            </a:bodyPr>
            <a:p>
              <a:r>
                <a:rPr lang="zh-CN" altLang="en-US" sz="2000">
                  <a:sym typeface="+mn-ea"/>
                </a:rPr>
                <a:t>使用类似 Google 的 self-attention 机制去除 CNN、LSTM 的限制，让网络训练和预测速度变快的同时，效果还可以略有提升。</a:t>
              </a:r>
              <a:endParaRPr lang="zh-CN" altLang="en-US" sz="2000">
                <a:sym typeface="+mn-ea"/>
              </a:endParaRPr>
            </a:p>
          </p:txBody>
        </p:sp>
      </p:grpSp>
      <p:grpSp>
        <p:nvGrpSpPr>
          <p:cNvPr id="62" name="组合 61"/>
          <p:cNvGrpSpPr/>
          <p:nvPr/>
        </p:nvGrpSpPr>
        <p:grpSpPr>
          <a:xfrm>
            <a:off x="828040" y="4606290"/>
            <a:ext cx="8338185" cy="795688"/>
            <a:chOff x="7010354" y="1825295"/>
            <a:chExt cx="5494665" cy="795746"/>
          </a:xfrm>
        </p:grpSpPr>
        <p:grpSp>
          <p:nvGrpSpPr>
            <p:cNvPr id="63" name="组合 62"/>
            <p:cNvGrpSpPr/>
            <p:nvPr/>
          </p:nvGrpSpPr>
          <p:grpSpPr>
            <a:xfrm>
              <a:off x="7010354" y="1825295"/>
              <a:ext cx="3908580" cy="460409"/>
              <a:chOff x="383458" y="1472769"/>
              <a:chExt cx="3908580" cy="460409"/>
            </a:xfrm>
          </p:grpSpPr>
          <p:sp>
            <p:nvSpPr>
              <p:cNvPr id="64" name="文本框 63"/>
              <p:cNvSpPr txBox="1"/>
              <p:nvPr/>
            </p:nvSpPr>
            <p:spPr>
              <a:xfrm>
                <a:off x="472206" y="1472769"/>
                <a:ext cx="3819832" cy="460409"/>
              </a:xfrm>
              <a:prstGeom prst="rect">
                <a:avLst/>
              </a:prstGeom>
              <a:noFill/>
            </p:spPr>
            <p:txBody>
              <a:bodyPr wrap="square" rtlCol="0">
                <a:spAutoFit/>
              </a:bodyPr>
              <a:p>
                <a:r>
                  <a:rPr lang="en-US" altLang="zh-CN" sz="2400" b="1" dirty="0"/>
                  <a:t>3.</a:t>
                </a:r>
                <a:endParaRPr lang="en-US" altLang="zh-CN" sz="2400" b="1" dirty="0"/>
              </a:p>
            </p:txBody>
          </p:sp>
          <p:cxnSp>
            <p:nvCxnSpPr>
              <p:cNvPr id="65" name="直接连接符 64"/>
              <p:cNvCxnSpPr/>
              <p:nvPr/>
            </p:nvCxnSpPr>
            <p:spPr>
              <a:xfrm>
                <a:off x="383458" y="1561787"/>
                <a:ext cx="0" cy="283631"/>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66" name="矩形 65"/>
            <p:cNvSpPr/>
            <p:nvPr/>
          </p:nvSpPr>
          <p:spPr>
            <a:xfrm>
              <a:off x="7479712" y="1914234"/>
              <a:ext cx="5025307" cy="706807"/>
            </a:xfrm>
            <a:prstGeom prst="rect">
              <a:avLst/>
            </a:prstGeom>
          </p:spPr>
          <p:txBody>
            <a:bodyPr wrap="square">
              <a:spAutoFit/>
            </a:bodyPr>
            <a:p>
              <a:r>
                <a:rPr lang="zh-CN" altLang="en-US" sz="2000">
                  <a:sym typeface="+mn-ea"/>
                </a:rPr>
                <a:t>此框架便于扩展。可以允许更多不同类型的行为数据接入，同时提供多任务学习的机会，来弥补行为稀疏性。</a:t>
              </a:r>
              <a:endParaRPr lang="zh-CN" altLang="en-US" sz="2000">
                <a:sym typeface="+mn-ea"/>
              </a:endParaRPr>
            </a:p>
          </p:txBody>
        </p:sp>
      </p:grpSp>
    </p:spTree>
  </p:cSld>
  <p:clrMapOvr>
    <a:masterClrMapping/>
  </p:clrMapOvr>
</p:sld>
</file>

<file path=ppt/theme/theme1.xml><?xml version="1.0" encoding="utf-8"?>
<a:theme xmlns:a="http://schemas.openxmlformats.org/drawingml/2006/main" name="Office 主题">
  <a:themeElements>
    <a:clrScheme name="阳光正好">
      <a:dk1>
        <a:sysClr val="windowText" lastClr="000000"/>
      </a:dk1>
      <a:lt1>
        <a:sysClr val="window" lastClr="FFFFFF"/>
      </a:lt1>
      <a:dk2>
        <a:srgbClr val="44546A"/>
      </a:dk2>
      <a:lt2>
        <a:srgbClr val="E7E6E6"/>
      </a:lt2>
      <a:accent1>
        <a:srgbClr val="0376C2"/>
      </a:accent1>
      <a:accent2>
        <a:srgbClr val="0393D9"/>
      </a:accent2>
      <a:accent3>
        <a:srgbClr val="5B7503"/>
      </a:accent3>
      <a:accent4>
        <a:srgbClr val="ACBD0F"/>
      </a:accent4>
      <a:accent5>
        <a:srgbClr val="BD917E"/>
      </a:accent5>
      <a:accent6>
        <a:srgbClr val="23446B"/>
      </a:accent6>
      <a:hlink>
        <a:srgbClr val="0563C1"/>
      </a:hlink>
      <a:folHlink>
        <a:srgbClr val="954F72"/>
      </a:folHlink>
    </a:clrScheme>
    <a:fontScheme name="《正式场合》课题汇报、咨询报告、学术研讨等">
      <a:majorFont>
        <a:latin typeface="Arial"/>
        <a:ea typeface="方正综艺简体"/>
        <a:cs typeface=""/>
      </a:majorFont>
      <a:minorFont>
        <a:latin typeface="Segoe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3977</Words>
  <Application>WPS 演示</Application>
  <PresentationFormat>自定义</PresentationFormat>
  <Paragraphs>185</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Times New Roman</vt:lpstr>
      <vt:lpstr>微软雅黑</vt:lpstr>
      <vt:lpstr>Calibri</vt:lpstr>
      <vt:lpstr>Segoe UI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36</cp:revision>
  <dcterms:created xsi:type="dcterms:W3CDTF">2015-12-15T03:08:00Z</dcterms:created>
  <dcterms:modified xsi:type="dcterms:W3CDTF">2019-05-14T01:45:38Z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