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8" r:id="rId3"/>
    <p:sldId id="260" r:id="rId4"/>
    <p:sldId id="274" r:id="rId5"/>
    <p:sldId id="275" r:id="rId6"/>
    <p:sldId id="276" r:id="rId7"/>
    <p:sldId id="277" r:id="rId8"/>
    <p:sldId id="27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B7288-9972-4A59-B7FC-660CD94CB2D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CC0A-7B28-4FB4-806A-7C1227DD7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0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3CC0A-7B28-4FB4-806A-7C1227DD77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3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27687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梯度下降算法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992" y="4761744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演讲</a:t>
            </a:r>
            <a:r>
              <a:rPr lang="zh-CN" altLang="en-US" sz="2800" dirty="0"/>
              <a:t>人</a:t>
            </a:r>
            <a:r>
              <a:rPr lang="zh-CN" altLang="en-US" sz="2800" dirty="0" smtClean="0"/>
              <a:t>：王宏旭</a:t>
            </a:r>
            <a:endParaRPr lang="en-US" altLang="zh-CN" sz="2800" dirty="0" smtClean="0"/>
          </a:p>
          <a:p>
            <a:r>
              <a:rPr lang="zh-CN" altLang="en-US" sz="2800" dirty="0" smtClean="0"/>
              <a:t>时间：</a:t>
            </a:r>
            <a:r>
              <a:rPr lang="en-US" altLang="zh-CN" sz="2800" dirty="0" smtClean="0"/>
              <a:t>2018/10/24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21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8640960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 err="1" smtClean="0"/>
              <a:t>AdaBoost</a:t>
            </a:r>
            <a:r>
              <a:rPr lang="zh-CN" altLang="en-US" sz="5400" dirty="0"/>
              <a:t>对两</a:t>
            </a:r>
            <a:r>
              <a:rPr lang="zh-CN" altLang="en-US" sz="5400" dirty="0" smtClean="0"/>
              <a:t>个问题的解决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5576" y="2101632"/>
            <a:ext cx="7056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对于第一个问题：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提高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那些被前一轮弱分类器错误分类样本的权值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而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降低那些被正确分类样本的权值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.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976" y="4077072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对于第二个问题：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加大分类误差率小的弱分类器的权值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使其在表决中起较大的作用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减小分类误差率大的弱分类器的权值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使其在表决中起较小的作用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.</a:t>
            </a:r>
            <a:endParaRPr lang="zh-CN" altLang="zh-CN" sz="32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15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8640960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 err="1" smtClean="0"/>
              <a:t>AdaBoost</a:t>
            </a:r>
            <a:r>
              <a:rPr lang="zh-CN" altLang="en-US" sz="5400" dirty="0" smtClean="0"/>
              <a:t>算法思想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56083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7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8640960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 err="1" smtClean="0"/>
              <a:t>AdaBoost</a:t>
            </a:r>
            <a:r>
              <a:rPr lang="zh-CN" altLang="en-US" sz="5400" dirty="0" smtClean="0"/>
              <a:t>算法思想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064896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8640960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 err="1" smtClean="0"/>
              <a:t>AdaBoost</a:t>
            </a:r>
            <a:r>
              <a:rPr lang="zh-CN" altLang="en-US" sz="5400" dirty="0" smtClean="0"/>
              <a:t>算法举例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79658"/>
              </p:ext>
            </p:extLst>
          </p:nvPr>
        </p:nvGraphicFramePr>
        <p:xfrm>
          <a:off x="230560" y="2564904"/>
          <a:ext cx="8624583" cy="132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053"/>
                <a:gridCol w="784053"/>
                <a:gridCol w="784053"/>
                <a:gridCol w="784053"/>
                <a:gridCol w="784053"/>
                <a:gridCol w="784053"/>
                <a:gridCol w="784053"/>
                <a:gridCol w="784053"/>
                <a:gridCol w="784053"/>
                <a:gridCol w="784053"/>
                <a:gridCol w="784053"/>
              </a:tblGrid>
              <a:tr h="4428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77281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2800" b="1" dirty="0" err="1" smtClean="0"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算法学习一个强分类器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536" y="4293096"/>
            <a:ext cx="6030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第一步：初始化</a:t>
            </a:r>
            <a:r>
              <a:rPr lang="zh-CN" altLang="en-US" sz="2800" dirty="0"/>
              <a:t>数据权值分布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indent="990600" defTabSz="182563"/>
            <a:r>
              <a:rPr lang="en-US" altLang="zh-CN" sz="2800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(w</a:t>
            </a:r>
            <a:r>
              <a:rPr lang="en-US" altLang="zh-CN" sz="2800" baseline="-25000" dirty="0"/>
              <a:t>11</a:t>
            </a:r>
            <a:r>
              <a:rPr lang="en-US" altLang="zh-CN" sz="2800" dirty="0"/>
              <a:t>, w</a:t>
            </a:r>
            <a:r>
              <a:rPr lang="en-US" altLang="zh-CN" sz="2800" baseline="-25000" dirty="0"/>
              <a:t>12</a:t>
            </a:r>
            <a:r>
              <a:rPr lang="en-US" altLang="zh-CN" sz="2800" dirty="0"/>
              <a:t>, ..., w</a:t>
            </a:r>
            <a:r>
              <a:rPr lang="en-US" altLang="zh-CN" sz="2800" baseline="-25000" dirty="0"/>
              <a:t>110</a:t>
            </a:r>
            <a:r>
              <a:rPr lang="en-US" altLang="zh-CN" sz="2800" dirty="0" smtClean="0"/>
              <a:t>)</a:t>
            </a:r>
          </a:p>
          <a:p>
            <a:pPr indent="990600"/>
            <a:r>
              <a:rPr lang="pl-PL" altLang="zh-CN" sz="2800" dirty="0"/>
              <a:t>w</a:t>
            </a:r>
            <a:r>
              <a:rPr lang="pl-PL" altLang="zh-CN" sz="2800" baseline="-25000" dirty="0"/>
              <a:t>1i</a:t>
            </a:r>
            <a:r>
              <a:rPr lang="pl-PL" altLang="zh-CN" sz="2800" dirty="0"/>
              <a:t> = 0.1</a:t>
            </a:r>
            <a:r>
              <a:rPr lang="zh-CN" altLang="pl-PL" sz="2800" dirty="0"/>
              <a:t>， </a:t>
            </a:r>
            <a:r>
              <a:rPr lang="pl-PL" altLang="zh-CN" sz="2800" dirty="0"/>
              <a:t>i = 1, 2, ..., 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92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8640960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 err="1" smtClean="0"/>
              <a:t>AdaBoost</a:t>
            </a:r>
            <a:r>
              <a:rPr lang="zh-CN" altLang="en-US" sz="5400" dirty="0" smtClean="0"/>
              <a:t>算法举例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2060848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对于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m=1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时：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）在权值分布为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的训练数据集上，阈值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v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取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2.5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，误差率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最低，此时，当前弱分类器为：</a:t>
            </a:r>
          </a:p>
        </p:txBody>
      </p:sp>
      <p:sp>
        <p:nvSpPr>
          <p:cNvPr id="7" name="AutoShape 2" descr="https://img-blog.csdn.net/201605091026434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30508"/>
            <a:ext cx="3399259" cy="103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28936" y="496502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）在训练集上的误差率为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=0.3</a:t>
            </a: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）计算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(x)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的系数：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a1 =(1/2) log [(1-e1)/e1] = 0.4236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8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8640960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 err="1" smtClean="0"/>
              <a:t>AdaBoost</a:t>
            </a:r>
            <a:r>
              <a:rPr lang="zh-CN" altLang="en-US" sz="5400" dirty="0" smtClean="0"/>
              <a:t>算法举例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img-blog.csdn.net/201605091026434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7584" y="1981240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）更新训练数据的权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值分布：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indent="715963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  (w21, w22, ...,w210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1524000" indent="-808038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= (0.0715, 0.0715, 0.0715,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0.0715,0.0715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, 0.0715, 0.1666, 0.1666, 0.1666, 0.0715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808038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(x) = 0.4236G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(x)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1763688" y="4365104"/>
            <a:ext cx="4824536" cy="17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分类器</a:t>
            </a:r>
            <a:r>
              <a:rPr lang="en-US" altLang="zh-CN" dirty="0" smtClean="0"/>
              <a:t>sign[f1(x</a:t>
            </a:r>
            <a:r>
              <a:rPr lang="en-US" altLang="zh-CN" dirty="0"/>
              <a:t>)]</a:t>
            </a:r>
            <a:r>
              <a:rPr lang="zh-CN" altLang="en-US" dirty="0"/>
              <a:t>在训练数据集上的误分类点个数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9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8640960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 err="1" smtClean="0"/>
              <a:t>AdaBoost</a:t>
            </a:r>
            <a:r>
              <a:rPr lang="zh-CN" altLang="en-US" sz="5400" dirty="0" smtClean="0"/>
              <a:t>算法举例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img-blog.csdn.net/201605091026434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0372" y="4183920"/>
            <a:ext cx="8000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对于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m=2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）在权值分布为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训练数据集上，阈值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v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取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8.5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，误差率最低，此时，当前弱分类器为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2" y="5661248"/>
            <a:ext cx="2834936" cy="99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56616"/>
              </p:ext>
            </p:extLst>
          </p:nvPr>
        </p:nvGraphicFramePr>
        <p:xfrm>
          <a:off x="307975" y="1700808"/>
          <a:ext cx="8642491" cy="248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</a:tblGrid>
              <a:tr h="45600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6590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baseline="-25000" dirty="0" smtClean="0"/>
                        <a:t>G2</a:t>
                      </a:r>
                      <a:r>
                        <a:rPr lang="zh-CN" altLang="en-US" baseline="-25000" dirty="0" smtClean="0"/>
                        <a:t>（</a:t>
                      </a:r>
                      <a:r>
                        <a:rPr lang="en-US" altLang="zh-CN" baseline="-25000" dirty="0" smtClean="0"/>
                        <a:t>x</a:t>
                      </a:r>
                      <a:r>
                        <a:rPr lang="zh-CN" altLang="en-US" baseline="-25000" dirty="0" smtClean="0"/>
                        <a:t>）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zh-CN" altLang="en-US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60338"/>
            <a:ext cx="8640960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 err="1" smtClean="0"/>
              <a:t>AdaBoost</a:t>
            </a:r>
            <a:r>
              <a:rPr lang="zh-CN" altLang="en-US" sz="5400" dirty="0" smtClean="0"/>
              <a:t>算法举例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-32640" y="1168450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img-blog.csdn.net/201605091026434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0372" y="3926745"/>
            <a:ext cx="84321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对于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m=2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）在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训练集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上的误差率为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 0.2143</a:t>
            </a: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）计算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(x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的系数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a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0.6496</a:t>
            </a: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）权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值分布为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1798638"/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=(0.0455, 0.0455, 0.0455, 0.1667,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0.1667,0.1667,0.1060,0.1060,0.1060,0.0455)</a:t>
            </a:r>
          </a:p>
          <a:p>
            <a:pPr marL="1798638" indent="-92075"/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f2(x)= 0.4236G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(x) + 0.6496G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(x)</a:t>
            </a:r>
          </a:p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13102"/>
              </p:ext>
            </p:extLst>
          </p:nvPr>
        </p:nvGraphicFramePr>
        <p:xfrm>
          <a:off x="307975" y="1412801"/>
          <a:ext cx="8642491" cy="248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</a:tblGrid>
              <a:tr h="45600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6590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0.07143</a:t>
                      </a:r>
                      <a:endParaRPr lang="zh-CN" altLang="en-US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baseline="-25000" dirty="0" smtClean="0"/>
                        <a:t>G2</a:t>
                      </a:r>
                      <a:r>
                        <a:rPr lang="zh-CN" altLang="en-US" baseline="-25000" dirty="0" smtClean="0"/>
                        <a:t>（</a:t>
                      </a:r>
                      <a:r>
                        <a:rPr lang="en-US" altLang="zh-CN" baseline="-25000" dirty="0" smtClean="0"/>
                        <a:t>x</a:t>
                      </a:r>
                      <a:r>
                        <a:rPr lang="zh-CN" altLang="en-US" baseline="-25000" dirty="0" smtClean="0"/>
                        <a:t>）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-1</a:t>
                      </a:r>
                      <a:endParaRPr lang="zh-CN" altLang="en-US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云形 1"/>
          <p:cNvSpPr/>
          <p:nvPr/>
        </p:nvSpPr>
        <p:spPr>
          <a:xfrm>
            <a:off x="3275856" y="4581128"/>
            <a:ext cx="5472608" cy="2300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分类器</a:t>
            </a:r>
            <a:r>
              <a:rPr lang="en-US" altLang="zh-CN" dirty="0" smtClean="0"/>
              <a:t>sign[f2(x</a:t>
            </a:r>
            <a:r>
              <a:rPr lang="en-US" altLang="zh-CN" dirty="0"/>
              <a:t>)]</a:t>
            </a:r>
            <a:r>
              <a:rPr lang="zh-CN" altLang="en-US" dirty="0"/>
              <a:t>在训练数据集上的误分类点个数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1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60338"/>
            <a:ext cx="8640960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 err="1" smtClean="0"/>
              <a:t>AdaBoost</a:t>
            </a:r>
            <a:r>
              <a:rPr lang="zh-CN" altLang="en-US" sz="5400" dirty="0" smtClean="0"/>
              <a:t>算法举例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-32640" y="1168450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img-blog.csdn.net/201605091026434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66195"/>
              </p:ext>
            </p:extLst>
          </p:nvPr>
        </p:nvGraphicFramePr>
        <p:xfrm>
          <a:off x="228600" y="1412776"/>
          <a:ext cx="8642491" cy="248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</a:tblGrid>
              <a:tr h="45600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6590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0.0455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0.0455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0.0455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6"/>
                          </a:solidFill>
                          <a:latin typeface="宋体" pitchFamily="2" charset="-122"/>
                          <a:ea typeface="宋体" pitchFamily="2" charset="-122"/>
                        </a:rPr>
                        <a:t>0.1667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6"/>
                          </a:solidFill>
                          <a:latin typeface="宋体" pitchFamily="2" charset="-122"/>
                          <a:ea typeface="宋体" pitchFamily="2" charset="-122"/>
                        </a:rPr>
                        <a:t>0.1667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6"/>
                          </a:solidFill>
                          <a:latin typeface="宋体" pitchFamily="2" charset="-122"/>
                          <a:ea typeface="宋体" pitchFamily="2" charset="-122"/>
                        </a:rPr>
                        <a:t>0.1667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0.1060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0.1060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0.1060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0.0455</a:t>
                      </a:r>
                      <a:endParaRPr lang="zh-CN" alt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baseline="-25000" dirty="0" smtClean="0"/>
                        <a:t>G3</a:t>
                      </a:r>
                      <a:r>
                        <a:rPr lang="zh-CN" altLang="en-US" baseline="-25000" dirty="0" smtClean="0"/>
                        <a:t>（</a:t>
                      </a:r>
                      <a:r>
                        <a:rPr lang="en-US" altLang="zh-CN" baseline="-25000" dirty="0" smtClean="0"/>
                        <a:t>x</a:t>
                      </a:r>
                      <a:r>
                        <a:rPr lang="zh-CN" altLang="en-US" baseline="-25000" dirty="0" smtClean="0"/>
                        <a:t>）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72" y="4149080"/>
            <a:ext cx="8659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对于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m=3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时：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）在权值分布为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训练数据集上，阈值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v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取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5.5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，误差率最低，此时，当前弱分类器为：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34" y="5621040"/>
            <a:ext cx="2508844" cy="97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77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60338"/>
            <a:ext cx="8640960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 err="1" smtClean="0"/>
              <a:t>AdaBoost</a:t>
            </a:r>
            <a:r>
              <a:rPr lang="zh-CN" altLang="en-US" sz="5400" dirty="0" smtClean="0"/>
              <a:t>算法举例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-32640" y="1168450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img-blog.csdn.net/201605091026434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08607"/>
              </p:ext>
            </p:extLst>
          </p:nvPr>
        </p:nvGraphicFramePr>
        <p:xfrm>
          <a:off x="228600" y="1412776"/>
          <a:ext cx="8642491" cy="248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  <a:gridCol w="785681"/>
              </a:tblGrid>
              <a:tr h="45600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6590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0.0455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0.0455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0.0455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6"/>
                          </a:solidFill>
                          <a:latin typeface="宋体" pitchFamily="2" charset="-122"/>
                          <a:ea typeface="宋体" pitchFamily="2" charset="-122"/>
                        </a:rPr>
                        <a:t>0.1667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6"/>
                          </a:solidFill>
                          <a:latin typeface="宋体" pitchFamily="2" charset="-122"/>
                          <a:ea typeface="宋体" pitchFamily="2" charset="-122"/>
                        </a:rPr>
                        <a:t>0.1667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6"/>
                          </a:solidFill>
                          <a:latin typeface="宋体" pitchFamily="2" charset="-122"/>
                          <a:ea typeface="宋体" pitchFamily="2" charset="-122"/>
                        </a:rPr>
                        <a:t>0.1667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0.1060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0.1060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0.1060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0.0455</a:t>
                      </a:r>
                      <a:endParaRPr lang="zh-CN" alt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56004">
                <a:tc>
                  <a:txBody>
                    <a:bodyPr/>
                    <a:lstStyle/>
                    <a:p>
                      <a:r>
                        <a:rPr lang="en-US" altLang="zh-CN" baseline="-25000" dirty="0" smtClean="0"/>
                        <a:t>G3</a:t>
                      </a:r>
                      <a:r>
                        <a:rPr lang="zh-CN" altLang="en-US" baseline="-25000" dirty="0" smtClean="0"/>
                        <a:t>（</a:t>
                      </a:r>
                      <a:r>
                        <a:rPr lang="en-US" altLang="zh-CN" baseline="-25000" dirty="0" smtClean="0"/>
                        <a:t>x</a:t>
                      </a:r>
                      <a:r>
                        <a:rPr lang="zh-CN" altLang="en-US" baseline="-25000" dirty="0" smtClean="0"/>
                        <a:t>）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zh-CN" altLang="en-US" b="1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2872" y="4149080"/>
            <a:ext cx="8659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）在训练集上的误差率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:e3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 0.1820 </a:t>
            </a:r>
            <a:r>
              <a:rPr lang="en-US" altLang="zh-CN" dirty="0"/>
              <a:t>                     </a:t>
            </a:r>
            <a:endParaRPr lang="en-US" altLang="zh-CN" dirty="0" smtClean="0"/>
          </a:p>
          <a:p>
            <a:r>
              <a:rPr lang="en-US" altLang="zh-CN" dirty="0"/>
              <a:t>  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(c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）计算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sz="2400" baseline="-25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(x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的系数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  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a3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= 0.7514 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）权值分布为：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2865438" indent="-2865438"/>
            <a:r>
              <a:rPr lang="zh-CN" altLang="en-US" dirty="0"/>
              <a:t> </a:t>
            </a:r>
            <a:r>
              <a:rPr lang="zh-CN" altLang="en-US" dirty="0" smtClean="0"/>
              <a:t>                          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D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=(0.125, 0.125, 0.125, 0.102, 0.102,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0.102,0.065,0.065,0.065,0.125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 </a:t>
            </a:r>
            <a:r>
              <a:rPr lang="en-US" altLang="zh-CN" dirty="0"/>
              <a:t>          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f3(x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)= 0.4236G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(x) + 0.6496G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(x) + 0.7514G</a:t>
            </a:r>
            <a:r>
              <a:rPr lang="en-US" altLang="zh-CN" sz="2400" baseline="-25000" dirty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(x)  </a:t>
            </a:r>
            <a:r>
              <a:rPr lang="en-US" altLang="zh-CN" dirty="0"/>
              <a:t>                 </a:t>
            </a:r>
            <a:endParaRPr lang="en-US" altLang="zh-CN" dirty="0" smtClean="0"/>
          </a:p>
        </p:txBody>
      </p:sp>
      <p:sp>
        <p:nvSpPr>
          <p:cNvPr id="3" name="云形 2"/>
          <p:cNvSpPr/>
          <p:nvPr/>
        </p:nvSpPr>
        <p:spPr>
          <a:xfrm>
            <a:off x="2617088" y="3933056"/>
            <a:ext cx="6480720" cy="27089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因为分类器</a:t>
            </a:r>
            <a:r>
              <a:rPr lang="en-US" altLang="zh-CN" dirty="0"/>
              <a:t>sign[f3(x)]</a:t>
            </a:r>
            <a:r>
              <a:rPr lang="zh-CN" altLang="en-US" dirty="0"/>
              <a:t>在训练数据集上的误分类点个数为</a:t>
            </a:r>
            <a:r>
              <a:rPr lang="en-US" altLang="zh-CN" dirty="0"/>
              <a:t>0.                </a:t>
            </a:r>
          </a:p>
          <a:p>
            <a:r>
              <a:rPr lang="en-US" altLang="zh-CN" dirty="0"/>
              <a:t>   </a:t>
            </a:r>
            <a:r>
              <a:rPr lang="zh-CN" altLang="en-US" dirty="0"/>
              <a:t>于是最终分类器为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G(x)= sign[f3(x)] = sign[0.4236G1(x) + 0.6496G2(x)+ 0.7514G3(x)]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6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296" y="2204864"/>
            <a:ext cx="9162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梯度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下降法是最早最简单，也是最为常用的最优化方法。梯度下降法实现简单，当目标函数是凸函数时，梯度下降法的解是全局解。一般情况下，其解不保证是全局最优解，梯度下降法的速度也未必是最快的。梯度下降法的优化思想是用当前位置负梯度方向作为搜索方向，因为该方向为当前位置的最快下降方向，所以也被称为是”最速下降法“。最速下降法越接近目标值，步长越小，前进越慢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548680"/>
            <a:ext cx="7704432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400" dirty="0"/>
              <a:t>梯度</a:t>
            </a:r>
            <a:r>
              <a:rPr lang="zh-CN" altLang="en-US" sz="5400" dirty="0" smtClean="0"/>
              <a:t>下降法简介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1412776"/>
            <a:ext cx="5966666" cy="242334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谢谢！！！</a:t>
            </a:r>
            <a:endParaRPr lang="zh-CN" altLang="en-US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9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878013"/>
            <a:ext cx="7755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梯度下降算法是一种迭代算法，选取适当的初值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，不断迭代，更新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的值，进行目标函数的极小化，知道收敛再迭代的每一步，以负梯度方向更新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的值，从而达到减小函数值得目的。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48680"/>
            <a:ext cx="7704432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400" dirty="0"/>
              <a:t>梯度</a:t>
            </a:r>
            <a:r>
              <a:rPr lang="zh-CN" altLang="en-US" sz="5400" dirty="0" smtClean="0"/>
              <a:t>下降法实现思想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602873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0" b="26709"/>
          <a:stretch/>
        </p:blipFill>
        <p:spPr bwMode="auto">
          <a:xfrm>
            <a:off x="1334695" y="3933056"/>
            <a:ext cx="602567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76" y="548680"/>
            <a:ext cx="7704432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400" dirty="0"/>
              <a:t>梯度</a:t>
            </a:r>
            <a:r>
              <a:rPr lang="zh-CN" altLang="en-US" sz="5400" dirty="0" smtClean="0"/>
              <a:t>下降法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6" y="1700808"/>
            <a:ext cx="8381920" cy="496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8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76" y="548680"/>
            <a:ext cx="7704432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400" dirty="0"/>
              <a:t>梯度</a:t>
            </a:r>
            <a:r>
              <a:rPr lang="zh-CN" altLang="en-US" sz="5400" dirty="0" smtClean="0"/>
              <a:t>下降法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" y="1772816"/>
            <a:ext cx="4812140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0" r="3336"/>
          <a:stretch/>
        </p:blipFill>
        <p:spPr bwMode="auto">
          <a:xfrm>
            <a:off x="5076056" y="4437112"/>
            <a:ext cx="3828316" cy="22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16" y="1712616"/>
            <a:ext cx="3828316" cy="258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9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76" y="548680"/>
            <a:ext cx="7704432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400" dirty="0"/>
              <a:t>梯度</a:t>
            </a:r>
            <a:r>
              <a:rPr lang="zh-CN" altLang="en-US" sz="5400" dirty="0" smtClean="0"/>
              <a:t>下降线性回归问题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4576" y="1916832"/>
            <a:ext cx="586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假设模型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78430"/>
            <a:ext cx="4608512" cy="66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97121"/>
            <a:ext cx="5936664" cy="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下箭头 2"/>
          <p:cNvSpPr/>
          <p:nvPr/>
        </p:nvSpPr>
        <p:spPr>
          <a:xfrm>
            <a:off x="3419872" y="3341370"/>
            <a:ext cx="664076" cy="347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4797152"/>
            <a:ext cx="5328592" cy="189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下箭头 11"/>
          <p:cNvSpPr/>
          <p:nvPr/>
        </p:nvSpPr>
        <p:spPr>
          <a:xfrm>
            <a:off x="3437982" y="4304021"/>
            <a:ext cx="664076" cy="347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4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76" y="548680"/>
            <a:ext cx="7704432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400" dirty="0"/>
              <a:t>梯度</a:t>
            </a:r>
            <a:r>
              <a:rPr lang="zh-CN" altLang="en-US" sz="5400" dirty="0" smtClean="0"/>
              <a:t>下降线性回归问题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4576" y="1916832"/>
            <a:ext cx="586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损失函数</a:t>
            </a:r>
            <a:r>
              <a:rPr lang="zh-CN" altLang="en-US" sz="2400" dirty="0" smtClean="0"/>
              <a:t>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3205"/>
            <a:ext cx="4392488" cy="86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00506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通过求偏导数为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解方程可以得到结果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97152"/>
            <a:ext cx="3744416" cy="89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8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76" y="548680"/>
            <a:ext cx="7704432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400" dirty="0"/>
              <a:t>梯度</a:t>
            </a:r>
            <a:r>
              <a:rPr lang="zh-CN" altLang="en-US" sz="5400" dirty="0" smtClean="0"/>
              <a:t>下降线性回归问题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296" y="1943904"/>
            <a:ext cx="809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给每个参数赋值一个随机数，然后按照下面公式进行迭代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34" t="1395" r="34997" b="-1395"/>
          <a:stretch/>
        </p:blipFill>
        <p:spPr bwMode="auto">
          <a:xfrm>
            <a:off x="2195736" y="2564904"/>
            <a:ext cx="2894424" cy="87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下箭头 2"/>
          <p:cNvSpPr/>
          <p:nvPr/>
        </p:nvSpPr>
        <p:spPr>
          <a:xfrm>
            <a:off x="3294040" y="3438153"/>
            <a:ext cx="1008112" cy="422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4" descr="https://img-blog.csdn.net/20170409181817152?watermark/2/text/aHR0cDovL2Jsb2cuY3Nkbi5uZXQveTk5MDA0MTc2OQ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664" y="4005062"/>
            <a:ext cx="3891967" cy="168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7" descr="https://img-blog.csdn.net/20170409181933981?watermark/2/text/aHR0cDovL2Jsb2cuY3Nkbi5uZXQveTk5MDA0MTc2OQ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2" r="22011" b="22977"/>
          <a:stretch/>
        </p:blipFill>
        <p:spPr bwMode="auto">
          <a:xfrm>
            <a:off x="1745504" y="6237312"/>
            <a:ext cx="4430286" cy="48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下箭头 13"/>
          <p:cNvSpPr/>
          <p:nvPr/>
        </p:nvSpPr>
        <p:spPr>
          <a:xfrm>
            <a:off x="3294040" y="5688353"/>
            <a:ext cx="1008112" cy="422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878013"/>
            <a:ext cx="7755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提升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方法就是从弱学习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算法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出发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反复学习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得到一系列弱分类器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又称为基本分类器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),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然后组合这些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弱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分类器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构成一个强分类器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大多数的提升方法都是改变训练数据的概率分布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训练数据的权值分布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),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针对不同的训练数据分布调用弱学习算法学习一系列弱分类器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.</a:t>
            </a:r>
            <a:endParaRPr lang="zh-CN" altLang="zh-CN" sz="2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48680"/>
            <a:ext cx="7704432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400" dirty="0" smtClean="0"/>
              <a:t>提升算法（</a:t>
            </a:r>
            <a:r>
              <a:rPr lang="en-US" altLang="zh-CN" sz="5400" dirty="0" err="1" smtClean="0"/>
              <a:t>AdaBoost</a:t>
            </a:r>
            <a:r>
              <a:rPr lang="zh-CN" altLang="en-US" sz="5400" dirty="0" smtClean="0"/>
              <a:t>）</a:t>
            </a:r>
            <a:endParaRPr lang="zh-CN" altLang="en-US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000" y="1568624"/>
            <a:ext cx="9108000" cy="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云形 2"/>
          <p:cNvSpPr/>
          <p:nvPr/>
        </p:nvSpPr>
        <p:spPr>
          <a:xfrm>
            <a:off x="2483768" y="3356992"/>
            <a:ext cx="6660232" cy="33569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有两个问题需要思考：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zh-CN" dirty="0"/>
              <a:t>一</a:t>
            </a:r>
            <a:r>
              <a:rPr lang="zh-CN" altLang="en-US" dirty="0"/>
              <a:t>、</a:t>
            </a:r>
            <a:r>
              <a:rPr lang="zh-CN" altLang="zh-CN" dirty="0"/>
              <a:t>在每一轮如何改变训练数据的权值或概率分布</a:t>
            </a:r>
            <a:r>
              <a:rPr lang="en-US" altLang="zh-CN" dirty="0"/>
              <a:t>;</a:t>
            </a:r>
          </a:p>
          <a:p>
            <a:r>
              <a:rPr lang="zh-CN" altLang="zh-CN" dirty="0"/>
              <a:t>二</a:t>
            </a:r>
            <a:r>
              <a:rPr lang="zh-CN" altLang="en-US" dirty="0"/>
              <a:t>、</a:t>
            </a:r>
            <a:r>
              <a:rPr lang="zh-CN" altLang="zh-CN" dirty="0"/>
              <a:t>如何</a:t>
            </a:r>
            <a:r>
              <a:rPr lang="zh-CN" altLang="zh-CN" dirty="0" smtClean="0"/>
              <a:t>将</a:t>
            </a:r>
            <a:r>
              <a:rPr lang="zh-CN" altLang="en-US" dirty="0"/>
              <a:t>多个</a:t>
            </a:r>
            <a:r>
              <a:rPr lang="zh-CN" altLang="zh-CN" dirty="0" smtClean="0"/>
              <a:t>弱</a:t>
            </a:r>
            <a:r>
              <a:rPr lang="zh-CN" altLang="zh-CN" dirty="0"/>
              <a:t>分类器组合成一个强分类器</a:t>
            </a:r>
            <a:r>
              <a:rPr lang="en-US" altLang="zh-CN" dirty="0"/>
              <a:t>.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586</TotalTime>
  <Words>1041</Words>
  <Application>Microsoft Office PowerPoint</Application>
  <PresentationFormat>全屏显示(4:3)</PresentationFormat>
  <Paragraphs>318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气流</vt:lpstr>
      <vt:lpstr>梯度下降算法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梯度下降算法</dc:title>
  <dc:creator>Administrator</dc:creator>
  <cp:lastModifiedBy>Administrator</cp:lastModifiedBy>
  <cp:revision>34</cp:revision>
  <dcterms:created xsi:type="dcterms:W3CDTF">2018-10-22T02:37:20Z</dcterms:created>
  <dcterms:modified xsi:type="dcterms:W3CDTF">2018-10-24T05:14:54Z</dcterms:modified>
</cp:coreProperties>
</file>