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83" r:id="rId3"/>
    <p:sldId id="484" r:id="rId5"/>
    <p:sldId id="498" r:id="rId6"/>
    <p:sldId id="453" r:id="rId7"/>
    <p:sldId id="526" r:id="rId8"/>
    <p:sldId id="527" r:id="rId9"/>
    <p:sldId id="528" r:id="rId10"/>
    <p:sldId id="530" r:id="rId11"/>
    <p:sldId id="533" r:id="rId12"/>
    <p:sldId id="559" r:id="rId13"/>
    <p:sldId id="560" r:id="rId14"/>
    <p:sldId id="561" r:id="rId15"/>
    <p:sldId id="565" r:id="rId16"/>
    <p:sldId id="566" r:id="rId17"/>
    <p:sldId id="562" r:id="rId18"/>
    <p:sldId id="567" r:id="rId19"/>
    <p:sldId id="568" r:id="rId20"/>
    <p:sldId id="563" r:id="rId21"/>
    <p:sldId id="564" r:id="rId22"/>
    <p:sldId id="569" r:id="rId23"/>
    <p:sldId id="570" r:id="rId24"/>
    <p:sldId id="571" r:id="rId25"/>
    <p:sldId id="573" r:id="rId26"/>
    <p:sldId id="574" r:id="rId27"/>
    <p:sldId id="57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CF7B"/>
    <a:srgbClr val="3D8843"/>
    <a:srgbClr val="C3E294"/>
    <a:srgbClr val="95CD59"/>
    <a:srgbClr val="6FB54F"/>
    <a:srgbClr val="9BD05D"/>
    <a:srgbClr val="004821"/>
    <a:srgbClr val="213F01"/>
    <a:srgbClr val="E0F9A6"/>
    <a:srgbClr val="B1E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10" autoAdjust="0"/>
    <p:restoredTop sz="86455" autoAdjust="0"/>
  </p:normalViewPr>
  <p:slideViewPr>
    <p:cSldViewPr snapToGrid="0">
      <p:cViewPr>
        <p:scale>
          <a:sx n="60" d="100"/>
          <a:sy n="60" d="100"/>
        </p:scale>
        <p:origin x="1327" y="642"/>
      </p:cViewPr>
      <p:guideLst>
        <p:guide pos="3840"/>
        <p:guide pos="1935"/>
        <p:guide orient="horz" pos="1366"/>
        <p:guide pos="57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-26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7C8E-FAE5-43D1-82C0-196E816DC3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2AF99-A73B-44C9-96FA-736798B6D1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4080681" y="1883391"/>
            <a:ext cx="8111319" cy="4974609"/>
          </a:xfrm>
          <a:prstGeom prst="rect">
            <a:avLst/>
          </a:prstGeom>
          <a:solidFill>
            <a:srgbClr val="3D8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0897737" y="1105469"/>
            <a:ext cx="1294263" cy="941695"/>
          </a:xfrm>
          <a:prstGeom prst="rect">
            <a:avLst/>
          </a:prstGeom>
          <a:solidFill>
            <a:srgbClr val="3D8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4" b="6902"/>
          <a:stretch>
            <a:fillRect/>
          </a:stretch>
        </p:blipFill>
        <p:spPr>
          <a:xfrm>
            <a:off x="-143122" y="0"/>
            <a:ext cx="1233512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805388"/>
            <a:ext cx="12192000" cy="0"/>
          </a:xfrm>
          <a:prstGeom prst="line">
            <a:avLst/>
          </a:prstGeom>
          <a:ln w="19050">
            <a:solidFill>
              <a:srgbClr val="77CF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163773" y="162067"/>
            <a:ext cx="11864454" cy="6533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90BD1-C905-4D60-9453-913B4402885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C796C-0F48-4C2D-8197-006D182BFA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2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4.xml"/><Relationship Id="rId10" Type="http://schemas.openxmlformats.org/officeDocument/2006/relationships/tags" Target="../tags/tag30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3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31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tags" Target="../tags/tag3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tags" Target="../tags/tag3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tags" Target="../tags/tag35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38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tags" Target="../tags/tag3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40.xml"/><Relationship Id="rId2" Type="http://schemas.openxmlformats.org/officeDocument/2006/relationships/image" Target="../media/image30.png"/><Relationship Id="rId1" Type="http://schemas.openxmlformats.org/officeDocument/2006/relationships/tags" Target="../tags/tag39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4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tags" Target="../tags/tag4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44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tags" Target="../tags/tag43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image" Target="../media/image35.png"/><Relationship Id="rId1" Type="http://schemas.openxmlformats.org/officeDocument/2006/relationships/tags" Target="../tags/tag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49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tags" Target="../tags/tag48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51.xml"/><Relationship Id="rId2" Type="http://schemas.openxmlformats.org/officeDocument/2006/relationships/image" Target="../media/image38.png"/><Relationship Id="rId1" Type="http://schemas.openxmlformats.org/officeDocument/2006/relationships/tags" Target="../tags/tag50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53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tags" Target="../tags/tag5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55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tags" Target="../tags/tag54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57.xml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tags" Target="../tags/tag56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59.xml"/><Relationship Id="rId2" Type="http://schemas.openxmlformats.org/officeDocument/2006/relationships/image" Target="../media/image44.png"/><Relationship Id="rId1" Type="http://schemas.openxmlformats.org/officeDocument/2006/relationships/tags" Target="../tags/tag5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image" Target="../media/image3.png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tags" Target="../tags/tag16.xml"/><Relationship Id="rId6" Type="http://schemas.openxmlformats.org/officeDocument/2006/relationships/image" Target="../media/image7.png"/><Relationship Id="rId5" Type="http://schemas.openxmlformats.org/officeDocument/2006/relationships/tags" Target="../tags/tag15.xml"/><Relationship Id="rId4" Type="http://schemas.openxmlformats.org/officeDocument/2006/relationships/image" Target="../media/image6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.png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2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433195" y="1755775"/>
            <a:ext cx="88163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r>
              <a: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与主成分分析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99020" y="4328160"/>
            <a:ext cx="4304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信息学院   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汇报人：齐传凯   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>
            <p:custDataLst>
              <p:tags r:id="rId1"/>
            </p:custDataLst>
          </p:nvPr>
        </p:nvSpPr>
        <p:spPr>
          <a:xfrm>
            <a:off x="1165225" y="2840355"/>
            <a:ext cx="10064750" cy="3007995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特征值分解与奇异值分解：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特征值：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假如有一个矩阵存在：        其中λ就被称为特征向量v对应的特征值，一个矩阵的一组特征向量是一组正交向量。特征值分解是将一个矩阵分解成下面的形式：           其中Q是这个矩阵A的特征向量组成的矩阵，Σ是一个对角阵，每一个对角线上的元素就是一个特征值。一个矩阵其实就是一个线性变换，因为一个矩阵乘以一个向量后得到的向量，其实就相当于将这个向量进行了线性变换。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5365" y="525145"/>
            <a:ext cx="735520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b="1" spc="400" dirty="0">
                <a:ln w="190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奇异值分解（</a:t>
            </a:r>
            <a:r>
              <a:rPr lang="en-US" altLang="zh-CN" sz="4400" b="1" spc="400" dirty="0">
                <a:ln w="190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r>
              <a:rPr lang="zh-CN" altLang="en-US" sz="4400" b="1" spc="400" dirty="0">
                <a:ln w="190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4400" b="1" spc="400" dirty="0">
                <a:ln w="190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4400" b="1" spc="400" dirty="0">
              <a:ln w="19050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265" y="3677920"/>
            <a:ext cx="819785" cy="3321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155" y="4010025"/>
            <a:ext cx="1000760" cy="3397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>
            <p:custDataLst>
              <p:tags r:id="rId1"/>
            </p:custDataLst>
          </p:nvPr>
        </p:nvSpPr>
        <p:spPr>
          <a:xfrm>
            <a:off x="1308735" y="1828165"/>
            <a:ext cx="1836420" cy="476250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构建协方差矩阵</a:t>
            </a: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>
            <a:off x="1186180" y="1353185"/>
            <a:ext cx="10064750" cy="1680210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lang="en-US" altLang="zh-CN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1186180" y="3291840"/>
            <a:ext cx="10064750" cy="2241550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p>
            <a:pPr algn="l" eaLnBrk="1" hangingPunct="1">
              <a:lnSpc>
                <a:spcPct val="150000"/>
              </a:lnSpc>
              <a:defRPr/>
            </a:pPr>
            <a:endParaRPr lang="en-US" altLang="zh-CN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4"/>
            </p:custDataLst>
          </p:nvPr>
        </p:nvSpPr>
        <p:spPr>
          <a:xfrm>
            <a:off x="1367155" y="1562735"/>
            <a:ext cx="1928495" cy="1181100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CN" altLang="en-US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一个方向上</a:t>
            </a: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>
            <a:off x="1367155" y="4103370"/>
            <a:ext cx="1928495" cy="1181100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CN" altLang="en-US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多维方向上</a:t>
            </a: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800" y="1626235"/>
            <a:ext cx="1680845" cy="8807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2655" y="1353185"/>
            <a:ext cx="3666490" cy="16802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3800" y="4255135"/>
            <a:ext cx="1656715" cy="8782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2655" y="3667760"/>
            <a:ext cx="3666490" cy="1712595"/>
          </a:xfrm>
          <a:prstGeom prst="rect">
            <a:avLst/>
          </a:prstGeom>
        </p:spPr>
      </p:pic>
      <p:sp>
        <p:nvSpPr>
          <p:cNvPr id="13" name="圆角矩形 12"/>
          <p:cNvSpPr/>
          <p:nvPr>
            <p:custDataLst>
              <p:tags r:id="rId10"/>
            </p:custDataLst>
          </p:nvPr>
        </p:nvSpPr>
        <p:spPr>
          <a:xfrm>
            <a:off x="2351405" y="5754370"/>
            <a:ext cx="7227570" cy="379095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</a:t>
            </a:r>
            <a:r>
              <a:rPr lang="zh-CN" altLang="en-US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特征值分解也有很多的局限，比如说变换的矩阵必须是方阵</a:t>
            </a: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>
            <p:custDataLst>
              <p:tags r:id="rId1"/>
            </p:custDataLst>
          </p:nvPr>
        </p:nvSpPr>
        <p:spPr>
          <a:xfrm>
            <a:off x="432435" y="420370"/>
            <a:ext cx="11097895" cy="6010275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奇异值：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下面谈谈奇异值分解。特征值分解是一个提取矩阵特征很不错的方法，但是它只是对方阵而言的，在现实的世界中，我们看到的大部分矩阵都不是方阵，比如说有N个学生，每个学生有M科成绩，这样形成的一个N * M的矩阵就不可能是方阵，我们怎样才能描述这样普通的矩阵呢的重要特征呢？奇异值分解可以用来干这个事情，奇异值分解是一个能适用于任意的矩阵的一种分解的方法：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假设A是一个N * M的矩阵，那么得到的U是一个</a:t>
            </a:r>
            <a:r>
              <a:rPr lang="en-US" altLang="zh-CN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</a:t>
            </a: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* </a:t>
            </a:r>
            <a:r>
              <a:rPr lang="en-US" altLang="zh-CN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</a:t>
            </a: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的方阵（里面的向量是正交的，U里面的向量称为左奇异向量），Σ是一个N * M的矩阵（除了对角线的元素都是0，对角线上的元素称为奇异值），V’(V的转置)是一个N * N的矩阵，里面的向量也是正交的，V里面的向量称为右奇异向量），从图片来反映几个相乘的矩阵的大小可得下面的图片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815" y="2530475"/>
            <a:ext cx="2092325" cy="709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085" y="4658995"/>
            <a:ext cx="4289425" cy="13074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>
            <p:custDataLst>
              <p:tags r:id="rId1"/>
            </p:custDataLst>
          </p:nvPr>
        </p:nvSpPr>
        <p:spPr>
          <a:xfrm>
            <a:off x="432435" y="420370"/>
            <a:ext cx="11097895" cy="6010275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</a:t>
            </a: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现在假设存在M*N矩阵A，事实上，A矩阵将n维空间中的向量映射到k（k&lt;=m）维空间中，k=Rank(A)。现在的目标就是：在n维空间中找一组正交基，使得经过A变换后还是正交的。假设已经找到这样一组正交基：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则A矩阵将这组基映射为：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使其中每个两两正交则有：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所以如果正交基v选择为A</a:t>
            </a:r>
            <a:r>
              <a:rPr lang="en-US" altLang="zh-CN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</a:t>
            </a: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A的特征向量的话，由于A</a:t>
            </a:r>
            <a:r>
              <a:rPr lang="en-US" altLang="zh-CN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</a:t>
            </a: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A是对称阵，v之间两两正交，那么：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965" y="1639570"/>
            <a:ext cx="2255520" cy="586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755" y="2226310"/>
            <a:ext cx="2567940" cy="6172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455" y="3064510"/>
            <a:ext cx="4656455" cy="5486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8090" y="4340860"/>
            <a:ext cx="4360545" cy="170878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>
            <p:custDataLst>
              <p:tags r:id="rId1"/>
            </p:custDataLst>
          </p:nvPr>
        </p:nvSpPr>
        <p:spPr>
          <a:xfrm>
            <a:off x="432435" y="420370"/>
            <a:ext cx="11097895" cy="6010275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</a:t>
            </a: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这样就找到了正交基使其映射后还是正交基了，现在，将映射后的正交基单位化：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因为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所以有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所以取单位向量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由此可知：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340" y="1165225"/>
            <a:ext cx="2689860" cy="5105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860" y="1873250"/>
            <a:ext cx="2095500" cy="5410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650" y="2819400"/>
            <a:ext cx="3176905" cy="8782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900" y="4616450"/>
            <a:ext cx="9100185" cy="8502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>
            <p:custDataLst>
              <p:tags r:id="rId1"/>
            </p:custDataLst>
          </p:nvPr>
        </p:nvSpPr>
        <p:spPr>
          <a:xfrm>
            <a:off x="432435" y="420370"/>
            <a:ext cx="11097895" cy="6010275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那么奇异值和特征值是怎么对应起来的呢？首先，我们将一个矩阵A的转置 * A，将会得到一个方阵，我们用这个方阵求特征值可以得到，这里得到的v，就是我们上面的右奇异向量。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此外我们还可以得到：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这里的σ就是上面说的奇异值，u就是上面说的左奇异向量。奇异值σ跟特征值类似，在矩阵Σ中也是从大到小排列，而且σ的减少特别的快，在很多情况下，前10%甚至1%的奇异值的和就占了全部的奇异值之和的99%以上了。也就是说，我们也可以用前r大的奇异值来近似描述矩阵，这里定义一下部分奇异值分解：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625" y="1534160"/>
            <a:ext cx="2318385" cy="666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30" y="2320925"/>
            <a:ext cx="1398270" cy="1454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885" y="5356225"/>
            <a:ext cx="2607310" cy="7740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>
            <p:custDataLst>
              <p:tags r:id="rId1"/>
            </p:custDataLst>
          </p:nvPr>
        </p:nvSpPr>
        <p:spPr>
          <a:xfrm>
            <a:off x="432435" y="420370"/>
            <a:ext cx="11097895" cy="6010275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几何意义上理解奇异值问题：</a:t>
            </a:r>
            <a:endParaRPr lang="zh-CN" altLang="en-US" sz="28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对于任意的 2 x 2 矩阵，通过SVD可以将一个相互垂直的网格(orthogonal grid)变换到另外一个相互垂直的网格。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我们可以通过向量的方式来描述这个事实: 首先，选择两个相互正交的单位向量 v1 和 v2, 向量Mv1 和 Mv2 正交。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u1 和 u2分别表示Mv1 和 Mv2的单位向量，σ1 * u1 =  Mv1 和 σ2 * u2 =  Mv2。σ1 和 σ2分别表示这不同方向向量上的模，也称作为矩阵 M 的奇异值。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965" y="2239010"/>
            <a:ext cx="5951855" cy="26822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>
            <p:custDataLst>
              <p:tags r:id="rId1"/>
            </p:custDataLst>
          </p:nvPr>
        </p:nvSpPr>
        <p:spPr>
          <a:xfrm>
            <a:off x="432435" y="420370"/>
            <a:ext cx="11097895" cy="6010275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这样我们就有了如下关系式：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725" y="798830"/>
            <a:ext cx="2884805" cy="8597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90" y="2381885"/>
            <a:ext cx="9219565" cy="26327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>
            <p:custDataLst>
              <p:tags r:id="rId1"/>
            </p:custDataLst>
          </p:nvPr>
        </p:nvSpPr>
        <p:spPr>
          <a:xfrm>
            <a:off x="1165225" y="1675130"/>
            <a:ext cx="10064750" cy="4514850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在这里为了大家能跟好的了解推荐系统中</a:t>
            </a:r>
            <a:r>
              <a:rPr lang="en-US" altLang="zh-CN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SVD</a:t>
            </a: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是怎样起作用的，</a:t>
            </a: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我举了一个列子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                          对这个矩阵进行</a:t>
            </a:r>
            <a:r>
              <a:rPr lang="en-US" altLang="zh-CN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SVD</a:t>
            </a: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操作：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5365" y="525145"/>
            <a:ext cx="735520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400" b="1" spc="400" dirty="0">
                <a:ln w="190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SVD   </a:t>
            </a:r>
            <a:r>
              <a:rPr lang="zh-CN" altLang="en-US" sz="4400" b="1" spc="400" dirty="0">
                <a:ln w="190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推荐系统</a:t>
            </a:r>
            <a:endParaRPr lang="zh-CN" altLang="en-US" sz="4400" b="1" spc="400" dirty="0">
              <a:ln w="19050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95" y="2428240"/>
            <a:ext cx="3108960" cy="1379220"/>
          </a:xfrm>
          <a:prstGeom prst="rect">
            <a:avLst/>
          </a:prstGeom>
        </p:spPr>
      </p:pic>
      <p:pic>
        <p:nvPicPr>
          <p:cNvPr id="6" name="图片 5" descr="svd-recsys-p2[1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020" y="3719195"/>
            <a:ext cx="6288405" cy="21621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>
            <p:custDataLst>
              <p:tags r:id="rId1"/>
            </p:custDataLst>
          </p:nvPr>
        </p:nvSpPr>
        <p:spPr>
          <a:xfrm>
            <a:off x="432435" y="314325"/>
            <a:ext cx="11097895" cy="6229985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我们假设，现在有个名字叫Bob的新用户，并且已知这个用户对season n的评分向量为：[5 5 0 0 0 5]。（此向量为行向量）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我们的任务是要对他做出个性化的推荐。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我们的思路首先是利用新用户的评分向量找出该用户的相似用户。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 descr="svd-recsys-p3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530" y="511175"/>
            <a:ext cx="4267835" cy="2880995"/>
          </a:xfrm>
          <a:prstGeom prst="rect">
            <a:avLst/>
          </a:prstGeom>
        </p:spPr>
      </p:pic>
      <p:sp>
        <p:nvSpPr>
          <p:cNvPr id="12" name="圆角矩形 11"/>
          <p:cNvSpPr/>
          <p:nvPr>
            <p:custDataLst>
              <p:tags r:id="rId3"/>
            </p:custDataLst>
          </p:nvPr>
        </p:nvSpPr>
        <p:spPr>
          <a:xfrm>
            <a:off x="2169795" y="865505"/>
            <a:ext cx="2632075" cy="2172970"/>
          </a:xfrm>
          <a:prstGeom prst="roundRect">
            <a:avLst>
              <a:gd name="adj" fmla="val 6212"/>
            </a:avLst>
          </a:prstGeom>
          <a:solidFill>
            <a:srgbClr val="C3E294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38100" sx="101000" sy="101000" algn="ctr" rotWithShape="0">
              <a:prstClr val="black">
                <a:alpha val="14000"/>
              </a:prstClr>
            </a:outerShdw>
          </a:effectLst>
        </p:spPr>
        <p:txBody>
          <a:bodyPr anchor="ctr"/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14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以上一个表中的</a:t>
            </a:r>
            <a:r>
              <a:rPr lang="en-US" altLang="zh-CN" sz="14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</a:t>
            </a:r>
            <a:r>
              <a:rPr lang="zh-CN" altLang="en-US" sz="14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sz="14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</a:t>
            </a:r>
            <a:r>
              <a:rPr lang="zh-CN" altLang="en-US" sz="14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矩阵画一个</a:t>
            </a:r>
            <a:r>
              <a:rPr lang="en-US" altLang="zh-CN" sz="14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14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维图</a:t>
            </a:r>
            <a:endParaRPr lang="zh-CN" altLang="en-US" sz="14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然后定义一个似度的定义来考虑图中相似的点</a:t>
            </a:r>
            <a:endParaRPr lang="zh-CN" altLang="en-US" sz="14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endParaRPr lang="zh-CN" altLang="en-US" sz="14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576640" y="1876190"/>
            <a:ext cx="748748" cy="748748"/>
          </a:xfrm>
          <a:prstGeom prst="ellipse">
            <a:avLst/>
          </a:prstGeom>
          <a:solidFill>
            <a:srgbClr val="9BD05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576640" y="3066125"/>
            <a:ext cx="748748" cy="748748"/>
          </a:xfrm>
          <a:prstGeom prst="ellipse">
            <a:avLst/>
          </a:prstGeom>
          <a:solidFill>
            <a:srgbClr val="9BD05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576640" y="4256060"/>
            <a:ext cx="748748" cy="748748"/>
          </a:xfrm>
          <a:prstGeom prst="ellipse">
            <a:avLst/>
          </a:prstGeom>
          <a:solidFill>
            <a:srgbClr val="9BD05D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576640" y="5445996"/>
            <a:ext cx="748748" cy="748748"/>
          </a:xfrm>
          <a:prstGeom prst="ellipse">
            <a:avLst/>
          </a:prstGeom>
          <a:solidFill>
            <a:srgbClr val="9BD05D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013846" y="4946948"/>
            <a:ext cx="14580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9BD0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2400" dirty="0">
              <a:solidFill>
                <a:srgbClr val="9BD0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188894" y="2487239"/>
            <a:ext cx="110799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7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7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990691" y="1958963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 dirty="0" smtClean="0">
                <a:solidFill>
                  <a:srgbClr val="C3E2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主成分分析</a:t>
            </a:r>
            <a:endParaRPr lang="zh-CN" altLang="en-US" sz="2400" dirty="0" smtClean="0">
              <a:solidFill>
                <a:srgbClr val="C3E2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119540" y="3199100"/>
            <a:ext cx="15779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solidFill>
                  <a:srgbClr val="C3E2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PCA  </a:t>
            </a:r>
            <a:r>
              <a:rPr lang="zh-CN" altLang="en-US" sz="2400" dirty="0">
                <a:solidFill>
                  <a:srgbClr val="C3E2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降维</a:t>
            </a:r>
            <a:endParaRPr lang="zh-CN" altLang="en-US" sz="2400" dirty="0">
              <a:solidFill>
                <a:srgbClr val="C3E2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140603" y="4255837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3E2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r>
              <a:rPr lang="zh-CN" altLang="en-US" sz="2400" dirty="0">
                <a:solidFill>
                  <a:srgbClr val="C3E2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2400" dirty="0">
              <a:solidFill>
                <a:srgbClr val="C3E2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119450" y="5445730"/>
            <a:ext cx="210693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solidFill>
                  <a:srgbClr val="C3E2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SVD </a:t>
            </a:r>
            <a:r>
              <a:rPr lang="zh-CN" altLang="en-US" sz="2400" dirty="0">
                <a:solidFill>
                  <a:srgbClr val="C3E2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推荐系统</a:t>
            </a:r>
            <a:endParaRPr lang="zh-CN" altLang="en-US" sz="2400" dirty="0">
              <a:solidFill>
                <a:srgbClr val="C3E2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772351" y="2025190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772351" y="3213306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772351" y="4401422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772351" y="5589538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77047" y="2419457"/>
            <a:ext cx="3561715" cy="337185"/>
          </a:xfrm>
          <a:prstGeom prst="rect">
            <a:avLst/>
          </a:prstGeom>
        </p:spPr>
        <p:txBody>
          <a:bodyPr wrap="none">
            <a:spAutoFit/>
          </a:bodyPr>
          <a:p>
            <a:pPr algn="r"/>
            <a:r>
              <a:rPr lang="en-US" altLang="zh-CN" sz="1600" dirty="0">
                <a:solidFill>
                  <a:schemeClr val="bg1"/>
                </a:solidFill>
              </a:rPr>
              <a:t>（Principal Component Analysis，PCA）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>
            <p:custDataLst>
              <p:tags r:id="rId1"/>
            </p:custDataLst>
          </p:nvPr>
        </p:nvSpPr>
        <p:spPr>
          <a:xfrm>
            <a:off x="432435" y="314325"/>
            <a:ext cx="11097895" cy="6229985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根据公式可以得到一个</a:t>
            </a:r>
            <a:r>
              <a:rPr lang="en-US" altLang="zh-CN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Bob</a:t>
            </a: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的向量：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然后将</a:t>
            </a:r>
            <a:r>
              <a:rPr lang="en-US" altLang="zh-CN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Bob</a:t>
            </a: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的点添加到图像当中：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注意，最相似并不是距离最近的用户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，这里的相似用余弦相似度计算，即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夹角与Bob最小的用户坐标，可以计算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出最相似的用户是ben。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00" y="480695"/>
            <a:ext cx="5024755" cy="21024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100" y="2746375"/>
            <a:ext cx="5048885" cy="31737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>
            <p:custDataLst>
              <p:tags r:id="rId1"/>
            </p:custDataLst>
          </p:nvPr>
        </p:nvSpPr>
        <p:spPr>
          <a:xfrm>
            <a:off x="431800" y="314325"/>
            <a:ext cx="11097895" cy="6229985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CA的问题其实是一个基的变换，使得变换后的数据有着最大的方差。方差的大小描述的是一个变量的信息量，我们在讲一个东西的稳定性的时候，往往说要减小方差，如果一个模型的方差很大，那就说明模型不稳定了。但是对于我们用于机器学习的数据（主要是训练数据），方差大才有意义，不然输入的数据都是同一个点，那方差就为0了，这样输入的多个数据就等同于一个数据了。以下面这张图为例子：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66135" y="565785"/>
            <a:ext cx="522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/>
              <a:t>奇异值与主成分分析（PCA）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5" y="3271520"/>
            <a:ext cx="6202680" cy="27654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>
            <p:custDataLst>
              <p:tags r:id="rId1"/>
            </p:custDataLst>
          </p:nvPr>
        </p:nvSpPr>
        <p:spPr>
          <a:xfrm>
            <a:off x="431800" y="314325"/>
            <a:ext cx="11097895" cy="6229985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</a:t>
            </a: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一</a:t>
            </a:r>
            <a:r>
              <a:rPr lang="en-US" altLang="zh-CN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般来说，方差大的方向是信号的方向，方差小的方向是噪声的方向，我们在数据挖掘中或者数字信号处理中，往往要提高信号与噪声的比例，也就是信噪比。对上图来说，如果我们只保留signal方向的数据，也可以对原数据进行不错的近似了。</a:t>
            </a: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PCA的全部工作简单点说，就是对原始的空间中顺序地找一组相互正交的坐标轴，第一个轴是使得方差最大的，第二个轴是在与第一个轴正交的平面中使得方差最大的，第三个轴是在与第1、2个轴正交的平面中方差最大的，这样假设在N维空间中，我们可以找到N个这样的坐标轴，我们取前r个去近似这个空间，这样就从一个N维的空间压缩到r维的空间了，但是我们选择的r个坐标轴能够使得空间的压缩使得数据的损失最小。</a:t>
            </a: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假设我们矩阵每一行表示一个样本，每一列表示一个feature，用矩阵的语言来表示，将一个m * n的矩阵A的进行坐标轴的变化，P就是一个变换的矩阵从一个N维的空间变换到另一个N维的空间，在空间中就会进行一些类似于旋转、拉伸的变化。而将一个m * n的矩阵A变换成一个m * r的矩阵，这样就会使得本来有n个feature的，变成了有r个feature了（r &lt; n)，这r个其实就是对n个feature的一种提炼，我们就把这个称为feature的压缩。用数学语言表示就是：</a:t>
            </a: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15" y="4929505"/>
            <a:ext cx="3157220" cy="7658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830" y="4929505"/>
            <a:ext cx="2903220" cy="8312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>
            <p:custDataLst>
              <p:tags r:id="rId1"/>
            </p:custDataLst>
          </p:nvPr>
        </p:nvSpPr>
        <p:spPr>
          <a:xfrm>
            <a:off x="431800" y="314325"/>
            <a:ext cx="11097895" cy="6229985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SVD得出的奇异向量也是从奇异值由大到小排列的，按PCA的观点来看，就是方差最大的坐标轴就是第一个奇异向量，方差次大的坐标轴就是第二个奇异向量…我们回忆一下之前得到的SVD式子：</a:t>
            </a: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在矩阵的两边同时乘上一个矩阵V，由于V是一个正交的矩阵，所以V转置乘以V得到单位阵I，所以可以化成后面的式子</a:t>
            </a: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将后面的式子与A * P那个m * n的矩阵变换为m * r的矩阵的式子对照看看，在这里，其实V就是P，也就是一个变化的向量。这里是将一个m * n 的矩阵压缩到一个m * r的矩阵，也就是对列进行压缩，如果我们想对行进行压缩（在PCA的观点下，对行进行压缩可以理解为，将一些相似的sample合并在一起，或者将一些没有太大价值的sample去掉）怎么办呢？同样我们写出一个通用的行压缩例子：</a:t>
            </a: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这样就从一个m行的矩阵压缩到一个r行的矩阵了，对SVD来说也是一样的，我们对SVD分解的式子两边乘以U的转置U’</a:t>
            </a: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这样我们就得到了对行进行压缩的式子。可以看出，其实PCA几乎可以说是对SVD的一个包装，如果我们实现了SVD，那也就实现了PCA了，而且更好的地方是，有了SVD，我们就可以得到两个方向的PCA，如果我们对A’A进行特征值的分解，只能得到一个方向的PCA。</a:t>
            </a: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1419860"/>
            <a:ext cx="2961640" cy="6743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0" y="2459355"/>
            <a:ext cx="3185160" cy="9753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>
            <p:custDataLst>
              <p:tags r:id="rId1"/>
            </p:custDataLst>
          </p:nvPr>
        </p:nvSpPr>
        <p:spPr>
          <a:xfrm>
            <a:off x="431800" y="314325"/>
            <a:ext cx="11097895" cy="6229985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SVD得出的奇异向量也是从奇异值由大到小排列的，按PCA的观点来看，就是方差最大的坐标轴就是第一个奇异向量，方差次大的坐标轴就是第二个奇异向量…我们回忆一下之前得到的SVD式子</a:t>
            </a: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：</a:t>
            </a: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在矩阵的两边同时乘上一个矩阵V，由于V是一个正交的矩阵，所以V转置乘以V得到单位阵I，所以可以化成后面的式子</a:t>
            </a: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将后面的式子与A * P那个m * n的矩阵变换为m * r的矩阵的式子对照看看，在这里，其实V就是P，也就是一个变化的向量。这里是将一个m * n 的矩阵压缩到一个m * r的矩阵，也就是对列进行压缩，如果我们想对行进行压缩（在PCA的观点下，对行进行压缩可以理解为，将一些相似的sample合并在一起，或者将一些没有太大价值的sample去掉）怎么办呢？同样我们写出一个通用的行压缩例子：</a:t>
            </a: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1318895"/>
            <a:ext cx="2961640" cy="6743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399030"/>
            <a:ext cx="3185160" cy="9753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895" y="5088255"/>
            <a:ext cx="2785745" cy="6889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>
            <p:custDataLst>
              <p:tags r:id="rId1"/>
            </p:custDataLst>
          </p:nvPr>
        </p:nvSpPr>
        <p:spPr>
          <a:xfrm>
            <a:off x="431800" y="314325"/>
            <a:ext cx="11097895" cy="6229985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这样就从一个m行的矩阵压缩到一个r行的矩阵了，对SVD来说也是一样的，我们对SVD分解的式子两边乘以U的转置U’</a:t>
            </a: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这样我们就得到了对行进行压缩的式子。可以看出，其实PCA几乎可以说是对SVD的一个包装，如果我们实现了SVD，那也就实现了PCA了，而且更好的地方是，有了SVD，我们就可以得到两个方向的PCA，如果我们对A’A进行特征值的分解，只能得到一个方向的PCA。</a:t>
            </a: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</a:t>
            </a: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555" y="1457325"/>
            <a:ext cx="4675505" cy="11652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>
            <p:custDataLst>
              <p:tags r:id="rId1"/>
            </p:custDataLst>
          </p:nvPr>
        </p:nvSpPr>
        <p:spPr>
          <a:xfrm>
            <a:off x="1165225" y="2840355"/>
            <a:ext cx="10064750" cy="3007995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PCA（principal components analysis）即主成分分析技术，又称主分量分析。主成分分析也称主分量分析，旨在利</a:t>
            </a:r>
            <a:r>
              <a:rPr lang="zh-CN" altLang="en-US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用降维</a:t>
            </a:r>
            <a:r>
              <a:rPr lang="en-US" altLang="zh-CN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的思想，把多指标转化为少数几个综合指标。</a:t>
            </a: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在统计学中，主成分分析PCA是一种简化数据集的技术。它是一个线性变换。这个变换把数据变换到一个新的坐标系统中，使得任何数据投影的第一大方差在第一个坐标(称为第一主成分)上，第二大方差在第二个坐标(第二主成分)上，依次类推。主成分分析经常用减少数据集的维数，同时保持数据集的对方差贡献最大的特征。这是通过保留低阶主成分，忽略高阶主成分做到的。这样低阶成分往往能够保留住数据的最重要方面。</a:t>
            </a: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1250" y="525145"/>
            <a:ext cx="395160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b="1" spc="400" dirty="0">
                <a:ln w="190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主成分分析</a:t>
            </a:r>
            <a:endParaRPr lang="zh-CN" altLang="en-US" sz="4400" b="1" spc="400" dirty="0">
              <a:ln w="19050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5090319" y="627007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77CF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变换步骤</a:t>
            </a:r>
            <a:endParaRPr lang="zh-CN" altLang="en-US" sz="3600" dirty="0">
              <a:solidFill>
                <a:srgbClr val="77CF7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1"/>
            </p:custDataLst>
          </p:nvPr>
        </p:nvSpPr>
        <p:spPr>
          <a:xfrm>
            <a:off x="1186180" y="1553210"/>
            <a:ext cx="10064750" cy="762000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(1) 第一步计算矩阵 X 的样本的协方差矩阵 S（此为不标准PCA，标准PCA计算相关系数矩阵C）</a:t>
            </a:r>
            <a:endParaRPr lang="en-US" altLang="zh-CN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>
            <a:off x="1186180" y="2527300"/>
            <a:ext cx="10064750" cy="762000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(2) 第二步计算协方差矩阵S（或C）的特征向量 e1,e2,…,eN和特征值 , t = 1,2,…,N </a:t>
            </a:r>
            <a:endParaRPr lang="en-US" altLang="zh-CN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1186180" y="3552825"/>
            <a:ext cx="10064750" cy="762000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(3)第三步投影数据到特征向量张成的空间之中。</a:t>
            </a:r>
            <a:endParaRPr lang="en-US" altLang="zh-CN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圆角矩形 7"/>
          <p:cNvSpPr/>
          <p:nvPr>
            <p:custDataLst>
              <p:tags r:id="rId4"/>
            </p:custDataLst>
          </p:nvPr>
        </p:nvSpPr>
        <p:spPr>
          <a:xfrm>
            <a:off x="1186180" y="4537710"/>
            <a:ext cx="10064750" cy="1793240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PCA 的目标是寻找 r （ r&lt;n ）个新变量，使它们反映事物的主要特征，压缩原有数据矩阵的规模，将特征向量的维数降低，挑选出最少的维数来概括最重要特征。每个新变量是原有变量的线性组合，体现原有变量的综合效果，具有一定的实际含义。这 r 个新变量称为“主成分”，它们可以在很大程度上反映原来 n 个变量的影响，并且这些新变量是互不相关的，也是正交的。通过主成分分析，压缩数据空间，将多元数据的特征在低维空间里直观地表示出来。</a:t>
            </a: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>
            <p:custDataLst>
              <p:tags r:id="rId1"/>
            </p:custDataLst>
          </p:nvPr>
        </p:nvSpPr>
        <p:spPr>
          <a:xfrm>
            <a:off x="593090" y="1717675"/>
            <a:ext cx="11086465" cy="4876165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l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1250" y="525145"/>
            <a:ext cx="395160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400" b="1" spc="400" dirty="0">
                <a:ln w="190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PCA  </a:t>
            </a:r>
            <a:r>
              <a:rPr lang="zh-CN" altLang="en-US" sz="4400" b="1" spc="400" dirty="0">
                <a:ln w="190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降维</a:t>
            </a:r>
            <a:endParaRPr lang="zh-CN" altLang="en-US" sz="4400" b="1" spc="400" dirty="0">
              <a:ln w="19050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135" y="2134870"/>
            <a:ext cx="7297420" cy="3919220"/>
          </a:xfrm>
          <a:prstGeom prst="rect">
            <a:avLst/>
          </a:prstGeom>
        </p:spPr>
      </p:pic>
      <p:sp>
        <p:nvSpPr>
          <p:cNvPr id="12" name="圆角矩形 11"/>
          <p:cNvSpPr/>
          <p:nvPr>
            <p:custDataLst>
              <p:tags r:id="rId3"/>
            </p:custDataLst>
          </p:nvPr>
        </p:nvSpPr>
        <p:spPr>
          <a:xfrm>
            <a:off x="889000" y="1913255"/>
            <a:ext cx="3364865" cy="4474210"/>
          </a:xfrm>
          <a:prstGeom prst="roundRect">
            <a:avLst>
              <a:gd name="adj" fmla="val 6212"/>
            </a:avLst>
          </a:prstGeom>
          <a:solidFill>
            <a:srgbClr val="C3E294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38100" sx="101000" sy="101000" algn="ctr" rotWithShape="0">
              <a:prstClr val="black">
                <a:alpha val="14000"/>
              </a:prstClr>
            </a:outerShdw>
          </a:effectLst>
        </p:spPr>
        <p:txBody>
          <a:bodyPr anchor="ctr"/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现在有一种花的几种特征，以</a:t>
            </a:r>
            <a:r>
              <a:rPr lang="en-US" altLang="zh-CN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zh-CN" altLang="en-US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维特征画出一个分布图。</a:t>
            </a: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4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4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4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现在想将其</a:t>
            </a:r>
            <a:r>
              <a:rPr lang="en-US" altLang="zh-CN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zh-CN" altLang="en-US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维特征转化为一个</a:t>
            </a:r>
            <a:r>
              <a:rPr lang="en-US" altLang="zh-CN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维特征进行分析。</a:t>
            </a:r>
            <a:endParaRPr lang="zh-CN" altLang="en-US" sz="14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4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4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sz="1400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5090319" y="627007"/>
            <a:ext cx="2468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77CF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协方差矩阵</a:t>
            </a:r>
            <a:endParaRPr lang="zh-CN" altLang="en-US" sz="3600" dirty="0">
              <a:solidFill>
                <a:srgbClr val="77CF7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1"/>
            </p:custDataLst>
          </p:nvPr>
        </p:nvSpPr>
        <p:spPr>
          <a:xfrm>
            <a:off x="1186180" y="1553210"/>
            <a:ext cx="10064750" cy="1587500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(1)</a:t>
            </a:r>
            <a:r>
              <a:rPr lang="zh-CN" altLang="en-US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协方差    </a:t>
            </a: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1186180" y="3552825"/>
            <a:ext cx="10064750" cy="2671445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p>
            <a:pPr algn="l" eaLnBrk="1" hangingPunct="1">
              <a:lnSpc>
                <a:spcPct val="150000"/>
              </a:lnSpc>
              <a:defRPr/>
            </a:pPr>
            <a:endParaRPr lang="en-US" altLang="zh-CN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US" altLang="zh-CN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(2)</a:t>
            </a:r>
            <a:r>
              <a:rPr lang="zh-CN" altLang="en-US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协方差矩阵</a:t>
            </a: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（在多种特征之间，每两</a:t>
            </a: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个特征就做一次协方差计</a:t>
            </a: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算，最后形成协方差矩阵</a:t>
            </a: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985" y="1553210"/>
            <a:ext cx="6087110" cy="15125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155" y="3807460"/>
            <a:ext cx="6250940" cy="1924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>
            <p:custDataLst>
              <p:tags r:id="rId1"/>
            </p:custDataLst>
          </p:nvPr>
        </p:nvSpPr>
        <p:spPr>
          <a:xfrm>
            <a:off x="1308735" y="1828165"/>
            <a:ext cx="1836420" cy="476250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构建协方差矩阵</a:t>
            </a: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>
            <a:off x="1186180" y="1353185"/>
            <a:ext cx="10064750" cy="1680210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lang="en-US" altLang="zh-CN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1186180" y="3573145"/>
            <a:ext cx="10064750" cy="2241550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p>
            <a:pPr algn="l" eaLnBrk="1" hangingPunct="1">
              <a:lnSpc>
                <a:spcPct val="150000"/>
              </a:lnSpc>
              <a:defRPr/>
            </a:pPr>
            <a:endParaRPr lang="en-US" altLang="zh-CN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1353185"/>
            <a:ext cx="7837170" cy="1599565"/>
          </a:xfrm>
          <a:prstGeom prst="rect">
            <a:avLst/>
          </a:prstGeom>
        </p:spPr>
      </p:pic>
      <p:sp>
        <p:nvSpPr>
          <p:cNvPr id="6" name="圆角矩形 5"/>
          <p:cNvSpPr/>
          <p:nvPr>
            <p:custDataLst>
              <p:tags r:id="rId5"/>
            </p:custDataLst>
          </p:nvPr>
        </p:nvSpPr>
        <p:spPr>
          <a:xfrm>
            <a:off x="1367155" y="1562735"/>
            <a:ext cx="1928495" cy="1181100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构建协方差矩阵</a:t>
            </a: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4860" y="3573145"/>
            <a:ext cx="5787390" cy="2262505"/>
          </a:xfrm>
          <a:prstGeom prst="rect">
            <a:avLst/>
          </a:prstGeom>
        </p:spPr>
      </p:pic>
      <p:sp>
        <p:nvSpPr>
          <p:cNvPr id="10" name="圆角矩形 9"/>
          <p:cNvSpPr/>
          <p:nvPr>
            <p:custDataLst>
              <p:tags r:id="rId7"/>
            </p:custDataLst>
          </p:nvPr>
        </p:nvSpPr>
        <p:spPr>
          <a:xfrm>
            <a:off x="1367155" y="4103370"/>
            <a:ext cx="1928495" cy="1181100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求出特征值</a:t>
            </a: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>
            <p:custDataLst>
              <p:tags r:id="rId1"/>
            </p:custDataLst>
          </p:nvPr>
        </p:nvSpPr>
        <p:spPr>
          <a:xfrm>
            <a:off x="1308735" y="1828165"/>
            <a:ext cx="1836420" cy="476250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构建协方差矩阵</a:t>
            </a: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>
            <a:off x="1186180" y="1353185"/>
            <a:ext cx="10064750" cy="4110355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lang="en-US" altLang="zh-CN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1387475" y="1736090"/>
            <a:ext cx="1928495" cy="3131185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p>
            <a:pPr algn="l" eaLnBrk="1" hangingPunct="1">
              <a:lnSpc>
                <a:spcPct val="150000"/>
              </a:lnSpc>
              <a:defRPr/>
            </a:pP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分析其特征值</a:t>
            </a: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（每个特征的重要程度，可以表示为一个比例，进行分析是选取其中最重要的几个特征来计算）</a:t>
            </a: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070" y="1353185"/>
            <a:ext cx="6817995" cy="4041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1186180" y="546735"/>
            <a:ext cx="10064750" cy="1680210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lang="en-US" altLang="zh-CN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1377315" y="1005205"/>
            <a:ext cx="1489075" cy="763270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zh-CN" altLang="en-US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降维度</a:t>
            </a: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045" y="611505"/>
            <a:ext cx="5760720" cy="15506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095" y="2607945"/>
            <a:ext cx="7306945" cy="3377565"/>
          </a:xfrm>
          <a:prstGeom prst="rect">
            <a:avLst/>
          </a:prstGeom>
        </p:spPr>
      </p:pic>
      <p:sp>
        <p:nvSpPr>
          <p:cNvPr id="11" name="圆角矩形 10"/>
          <p:cNvSpPr/>
          <p:nvPr>
            <p:custDataLst>
              <p:tags r:id="rId5"/>
            </p:custDataLst>
          </p:nvPr>
        </p:nvSpPr>
        <p:spPr>
          <a:xfrm>
            <a:off x="1550670" y="2762250"/>
            <a:ext cx="509270" cy="2527935"/>
          </a:xfrm>
          <a:prstGeom prst="roundRect">
            <a:avLst>
              <a:gd name="adj" fmla="val 6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7F7F7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降维后的图像</a:t>
            </a:r>
            <a:endParaRPr lang="zh-CN" altLang="en-US" dirty="0">
              <a:solidFill>
                <a:srgbClr val="7F7F7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10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11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12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13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14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15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16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17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18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19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2.xml><?xml version="1.0" encoding="utf-8"?>
<p:tagLst xmlns:p="http://schemas.openxmlformats.org/presentationml/2006/main">
  <p:tag name="MH" val="20160302212453"/>
  <p:tag name="MH_LIBRARY" val="GRAPHIC"/>
</p:tagLst>
</file>

<file path=ppt/tags/tag20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21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22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23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24.xml><?xml version="1.0" encoding="utf-8"?>
<p:tagLst xmlns:p="http://schemas.openxmlformats.org/presentationml/2006/main">
  <p:tag name="MH" val="20160302212453"/>
  <p:tag name="MH_LIBRARY" val="GRAPHIC"/>
</p:tagLst>
</file>

<file path=ppt/tags/tag25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26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27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28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29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3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30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31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32.xml><?xml version="1.0" encoding="utf-8"?>
<p:tagLst xmlns:p="http://schemas.openxmlformats.org/presentationml/2006/main">
  <p:tag name="MH" val="20160302212453"/>
  <p:tag name="MH_LIBRARY" val="GRAPHIC"/>
</p:tagLst>
</file>

<file path=ppt/tags/tag33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34.xml><?xml version="1.0" encoding="utf-8"?>
<p:tagLst xmlns:p="http://schemas.openxmlformats.org/presentationml/2006/main">
  <p:tag name="MH" val="20160302212453"/>
  <p:tag name="MH_LIBRARY" val="GRAPHIC"/>
</p:tagLst>
</file>

<file path=ppt/tags/tag35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36.xml><?xml version="1.0" encoding="utf-8"?>
<p:tagLst xmlns:p="http://schemas.openxmlformats.org/presentationml/2006/main">
  <p:tag name="MH" val="20160302212453"/>
  <p:tag name="MH_LIBRARY" val="GRAPHIC"/>
</p:tagLst>
</file>

<file path=ppt/tags/tag37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38.xml><?xml version="1.0" encoding="utf-8"?>
<p:tagLst xmlns:p="http://schemas.openxmlformats.org/presentationml/2006/main">
  <p:tag name="MH" val="20160302212453"/>
  <p:tag name="MH_LIBRARY" val="GRAPHIC"/>
</p:tagLst>
</file>

<file path=ppt/tags/tag39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4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40.xml><?xml version="1.0" encoding="utf-8"?>
<p:tagLst xmlns:p="http://schemas.openxmlformats.org/presentationml/2006/main">
  <p:tag name="MH" val="20160302212453"/>
  <p:tag name="MH_LIBRARY" val="GRAPHIC"/>
</p:tagLst>
</file>

<file path=ppt/tags/tag41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42.xml><?xml version="1.0" encoding="utf-8"?>
<p:tagLst xmlns:p="http://schemas.openxmlformats.org/presentationml/2006/main">
  <p:tag name="MH" val="20160302212453"/>
  <p:tag name="MH_LIBRARY" val="GRAPHIC"/>
</p:tagLst>
</file>

<file path=ppt/tags/tag43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44.xml><?xml version="1.0" encoding="utf-8"?>
<p:tagLst xmlns:p="http://schemas.openxmlformats.org/presentationml/2006/main">
  <p:tag name="MH" val="20160302212453"/>
  <p:tag name="MH_LIBRARY" val="GRAPHIC"/>
</p:tagLst>
</file>

<file path=ppt/tags/tag45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46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47.xml><?xml version="1.0" encoding="utf-8"?>
<p:tagLst xmlns:p="http://schemas.openxmlformats.org/presentationml/2006/main">
  <p:tag name="MH" val="20160302212453"/>
  <p:tag name="MH_LIBRARY" val="GRAPHIC"/>
</p:tagLst>
</file>

<file path=ppt/tags/tag48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49.xml><?xml version="1.0" encoding="utf-8"?>
<p:tagLst xmlns:p="http://schemas.openxmlformats.org/presentationml/2006/main">
  <p:tag name="MH" val="20160302212453"/>
  <p:tag name="MH_LIBRARY" val="GRAPHIC"/>
</p:tagLst>
</file>

<file path=ppt/tags/tag5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50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51.xml><?xml version="1.0" encoding="utf-8"?>
<p:tagLst xmlns:p="http://schemas.openxmlformats.org/presentationml/2006/main">
  <p:tag name="MH" val="20160302212453"/>
  <p:tag name="MH_LIBRARY" val="GRAPHIC"/>
</p:tagLst>
</file>

<file path=ppt/tags/tag52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53.xml><?xml version="1.0" encoding="utf-8"?>
<p:tagLst xmlns:p="http://schemas.openxmlformats.org/presentationml/2006/main">
  <p:tag name="MH" val="20160302212453"/>
  <p:tag name="MH_LIBRARY" val="GRAPHIC"/>
</p:tagLst>
</file>

<file path=ppt/tags/tag54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55.xml><?xml version="1.0" encoding="utf-8"?>
<p:tagLst xmlns:p="http://schemas.openxmlformats.org/presentationml/2006/main">
  <p:tag name="MH" val="20160302212453"/>
  <p:tag name="MH_LIBRARY" val="GRAPHIC"/>
</p:tagLst>
</file>

<file path=ppt/tags/tag56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57.xml><?xml version="1.0" encoding="utf-8"?>
<p:tagLst xmlns:p="http://schemas.openxmlformats.org/presentationml/2006/main">
  <p:tag name="MH" val="20160302212453"/>
  <p:tag name="MH_LIBRARY" val="GRAPHIC"/>
</p:tagLst>
</file>

<file path=ppt/tags/tag58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59.xml><?xml version="1.0" encoding="utf-8"?>
<p:tagLst xmlns:p="http://schemas.openxmlformats.org/presentationml/2006/main">
  <p:tag name="MH" val="20160302212453"/>
  <p:tag name="MH_LIBRARY" val="GRAPHIC"/>
</p:tagLst>
</file>

<file path=ppt/tags/tag6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7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8.xml><?xml version="1.0" encoding="utf-8"?>
<p:tagLst xmlns:p="http://schemas.openxmlformats.org/presentationml/2006/main">
  <p:tag name="MH" val="20160302212453"/>
  <p:tag name="MH_LIBRARY" val="GRAPHIC"/>
  <p:tag name="MH_ORDER" val="Rounded Rectangle 19"/>
</p:tagLst>
</file>

<file path=ppt/tags/tag9.xml><?xml version="1.0" encoding="utf-8"?>
<p:tagLst xmlns:p="http://schemas.openxmlformats.org/presentationml/2006/main">
  <p:tag name="MH" val="20160302212453"/>
  <p:tag name="MH_LIBRARY" val="GRAPHIC"/>
</p:tagLst>
</file>

<file path=ppt/theme/theme1.xml><?xml version="1.0" encoding="utf-8"?>
<a:theme xmlns:a="http://schemas.openxmlformats.org/drawingml/2006/main" name="Office 主题">
  <a:themeElements>
    <a:clrScheme name="自定义 7">
      <a:dk1>
        <a:srgbClr val="000000"/>
      </a:dk1>
      <a:lt1>
        <a:srgbClr val="F8F8F8"/>
      </a:lt1>
      <a:dk2>
        <a:srgbClr val="000000"/>
      </a:dk2>
      <a:lt2>
        <a:srgbClr val="F8F8F8"/>
      </a:lt2>
      <a:accent1>
        <a:srgbClr val="77CF7B"/>
      </a:accent1>
      <a:accent2>
        <a:srgbClr val="77CF7B"/>
      </a:accent2>
      <a:accent3>
        <a:srgbClr val="77CF7B"/>
      </a:accent3>
      <a:accent4>
        <a:srgbClr val="77CF7B"/>
      </a:accent4>
      <a:accent5>
        <a:srgbClr val="77CF7B"/>
      </a:accent5>
      <a:accent6>
        <a:srgbClr val="77CF7B"/>
      </a:accent6>
      <a:hlink>
        <a:srgbClr val="77CF7B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4475</Words>
  <Application>WPS 演示</Application>
  <PresentationFormat>宽屏</PresentationFormat>
  <Paragraphs>328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幼圆</vt:lpstr>
      <vt:lpstr>Arial Unicode MS</vt:lpstr>
      <vt:lpstr>Calibri</vt:lpstr>
      <vt:lpstr>Kozuka Gothic Pro EL</vt:lpstr>
      <vt:lpstr>Impact</vt:lpstr>
      <vt:lpstr>Arial</vt:lpstr>
      <vt:lpstr>Yu Gothic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向阳花儿PPT</dc:creator>
  <cp:lastModifiedBy>My 她</cp:lastModifiedBy>
  <cp:revision>957</cp:revision>
  <dcterms:created xsi:type="dcterms:W3CDTF">2014-08-08T03:06:00Z</dcterms:created>
  <dcterms:modified xsi:type="dcterms:W3CDTF">2018-10-30T13:19:35Z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  <property fmtid="{D5CDD505-2E9C-101B-9397-08002B2CF9AE}" pid="3" name="KSORubyTemplateID">
    <vt:lpwstr>8</vt:lpwstr>
  </property>
</Properties>
</file>