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7" r:id="rId8"/>
    <p:sldId id="268" r:id="rId9"/>
    <p:sldId id="274" r:id="rId10"/>
    <p:sldId id="275" r:id="rId11"/>
    <p:sldId id="269" r:id="rId12"/>
    <p:sldId id="270" r:id="rId13"/>
    <p:sldId id="271" r:id="rId14"/>
    <p:sldId id="272" r:id="rId15"/>
    <p:sldId id="273" r:id="rId16"/>
    <p:sldId id="259" r:id="rId17"/>
    <p:sldId id="260" r:id="rId18"/>
    <p:sldId id="263" r:id="rId19"/>
    <p:sldId id="261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700808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/>
              <a:t>EM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/>
              <a:t>混合高斯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err="1" smtClean="0"/>
              <a:t>KMeans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724128" y="465313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 smtClean="0">
                <a:solidFill>
                  <a:srgbClr val="7030A0"/>
                </a:solidFill>
              </a:rPr>
              <a:t>作者：王宏旭</a:t>
            </a:r>
            <a:endParaRPr lang="zh-CN" alt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478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算法代码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084" y="4395003"/>
            <a:ext cx="370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运用结果：</a:t>
            </a:r>
            <a:endParaRPr lang="zh-CN" alt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62" y="4951918"/>
            <a:ext cx="5734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44" y="970622"/>
            <a:ext cx="5267486" cy="34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9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472" y="548680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混合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高斯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概念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混合</a:t>
            </a:r>
            <a:r>
              <a:rPr lang="zh-CN" altLang="en-US" sz="2400" dirty="0"/>
              <a:t>高斯模型（</a:t>
            </a:r>
            <a:r>
              <a:rPr lang="en-US" altLang="zh-CN" sz="2400" dirty="0"/>
              <a:t>Gaussian Mixture Model</a:t>
            </a:r>
            <a:r>
              <a:rPr lang="zh-CN" altLang="en-US" sz="2400" dirty="0"/>
              <a:t>，简称</a:t>
            </a:r>
            <a:r>
              <a:rPr lang="en-US" altLang="zh-CN" sz="2400" dirty="0"/>
              <a:t>GMM</a:t>
            </a:r>
            <a:r>
              <a:rPr lang="zh-CN" altLang="en-US" sz="2400" dirty="0"/>
              <a:t>）是用高斯概率密度函数（正态分布曲线）精确地量化事物，将一个事物分解为若干的基于高斯概率密度函数（正态分布曲线）形成的模型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通俗</a:t>
            </a:r>
            <a:r>
              <a:rPr lang="zh-CN" altLang="en-US" sz="2400" dirty="0"/>
              <a:t>点讲，无论观测数据集如何分布以及呈现何种规律，都可以通过多个单一高斯模型的混合进行拟合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68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472" y="548680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单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高斯模型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55679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高斯分布（</a:t>
            </a:r>
            <a:r>
              <a:rPr lang="en-US" altLang="zh-CN" sz="2400" dirty="0"/>
              <a:t>Gaussian distribution</a:t>
            </a:r>
            <a:r>
              <a:rPr lang="zh-CN" altLang="en-US" sz="2400" dirty="0"/>
              <a:t>）又叫正态分布（</a:t>
            </a:r>
            <a:r>
              <a:rPr lang="en-US" altLang="zh-CN" sz="2400" dirty="0"/>
              <a:t>Normal distribution</a:t>
            </a:r>
            <a:r>
              <a:rPr lang="zh-CN" altLang="en-US" sz="2400" dirty="0"/>
              <a:t>）</a:t>
            </a:r>
          </a:p>
        </p:txBody>
      </p:sp>
      <p:pic>
        <p:nvPicPr>
          <p:cNvPr id="1026" name="Picture 2" descr="http://s13.sinaimg.cn/bmiddle/001Wf9fLzy7ee15ne4Q5c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12" y="2645861"/>
            <a:ext cx="40862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3936" y="2456304"/>
            <a:ext cx="3892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高斯分布的概率密度函数为：</a:t>
            </a:r>
          </a:p>
        </p:txBody>
      </p:sp>
      <p:pic>
        <p:nvPicPr>
          <p:cNvPr id="1028" name="Picture 4" descr="http://s4.sinaimg.cn/bmiddle/001Wf9fLzy7ee19yZ5V43&amp;6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12976"/>
            <a:ext cx="2592288" cy="7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548679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高斯混合模型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8946"/>
            <a:ext cx="7272808" cy="295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3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620688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EM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算法估计模型参数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8323"/>
            <a:ext cx="6408712" cy="535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7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620688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混合高斯代码实现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0" y="1422489"/>
            <a:ext cx="4184536" cy="436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3728"/>
            <a:ext cx="3780420" cy="35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68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06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7030A0"/>
                </a:solidFill>
                <a:latin typeface="+mn-ea"/>
              </a:rPr>
              <a:t>KMeans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</a:rPr>
              <a:t>简介</a:t>
            </a:r>
            <a:endParaRPr lang="zh-CN" altLang="en-US" sz="40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聚类分析中最广泛使用的</a:t>
            </a:r>
            <a:r>
              <a:rPr lang="zh-CN" altLang="en-US" sz="2400" dirty="0" smtClean="0"/>
              <a:t>算法就是</a:t>
            </a:r>
            <a:r>
              <a:rPr lang="en-US" altLang="zh-CN" sz="2400" dirty="0" smtClean="0"/>
              <a:t>k-means</a:t>
            </a:r>
            <a:r>
              <a:rPr lang="zh-CN" altLang="en-US" sz="2400" dirty="0"/>
              <a:t>聚类分析算法。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算法属于聚类分析中划分方法里较为经典的一</a:t>
            </a:r>
            <a:r>
              <a:rPr lang="zh-CN" altLang="en-US" sz="2400" dirty="0" smtClean="0"/>
              <a:t>种。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K-means</a:t>
            </a:r>
            <a:r>
              <a:rPr lang="zh-CN" altLang="en-US" sz="2400" dirty="0"/>
              <a:t>算法通过将样本划分</a:t>
            </a:r>
            <a:r>
              <a:rPr lang="en-US" altLang="zh-CN" sz="2400" dirty="0"/>
              <a:t>k</a:t>
            </a:r>
            <a:r>
              <a:rPr lang="zh-CN" altLang="en-US" sz="2400" dirty="0"/>
              <a:t>个方差齐次的类来实现数据</a:t>
            </a:r>
            <a:r>
              <a:rPr lang="zh-CN" altLang="en-US" sz="2400" dirty="0" smtClean="0"/>
              <a:t>聚类。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K-means</a:t>
            </a:r>
            <a:r>
              <a:rPr lang="zh-CN" altLang="en-US" sz="2400" dirty="0"/>
              <a:t>算法是一个迭代优化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K-means</a:t>
            </a:r>
            <a:r>
              <a:rPr lang="zh-CN" altLang="en-US" sz="2400" dirty="0"/>
              <a:t>算法以欧式距离作为相似度</a:t>
            </a:r>
            <a:r>
              <a:rPr lang="zh-CN" altLang="en-US" sz="2400" dirty="0" smtClean="0"/>
              <a:t>测度。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38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06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7030A0"/>
                </a:solidFill>
                <a:latin typeface="+mn-ea"/>
              </a:rPr>
              <a:t>Kmeans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</a:rPr>
              <a:t>算法步骤</a:t>
            </a:r>
            <a:endParaRPr lang="zh-CN" altLang="en-US" sz="40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228" y="2060848"/>
            <a:ext cx="8219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随机</a:t>
            </a:r>
            <a:r>
              <a:rPr lang="zh-CN" altLang="en-US" sz="2800" dirty="0"/>
              <a:t>选取</a:t>
            </a:r>
            <a:r>
              <a:rPr lang="en-US" altLang="zh-CN" sz="2800" dirty="0"/>
              <a:t>K</a:t>
            </a:r>
            <a:r>
              <a:rPr lang="zh-CN" altLang="en-US" sz="2800" dirty="0"/>
              <a:t>个样本作为类中心；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计算</a:t>
            </a:r>
            <a:r>
              <a:rPr lang="zh-CN" altLang="en-US" sz="2800" dirty="0"/>
              <a:t>各样本与各类中心的距离；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将</a:t>
            </a:r>
            <a:r>
              <a:rPr lang="zh-CN" altLang="en-US" sz="2800" dirty="0"/>
              <a:t>各样本归于最近的类中心点；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求</a:t>
            </a:r>
            <a:r>
              <a:rPr lang="zh-CN" altLang="en-US" sz="2800" dirty="0"/>
              <a:t>各类的样本的均值，作为新的类中心；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判定</a:t>
            </a:r>
            <a:r>
              <a:rPr lang="zh-CN" altLang="en-US" sz="2800" dirty="0"/>
              <a:t>：若类中心不再发生变动或达到迭代次数，算法结束，否则回到第</a:t>
            </a:r>
            <a:r>
              <a:rPr lang="en-US" altLang="zh-CN" sz="2800" dirty="0"/>
              <a:t>2</a:t>
            </a:r>
            <a:r>
              <a:rPr lang="zh-CN" altLang="en-US" sz="2800" dirty="0"/>
              <a:t>步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52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06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7030A0"/>
                </a:solidFill>
                <a:latin typeface="+mn-ea"/>
              </a:rPr>
              <a:t>Kmeans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</a:rPr>
              <a:t>简单示例</a:t>
            </a:r>
            <a:endParaRPr lang="zh-CN" altLang="en-US" sz="40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1547664" y="1789399"/>
            <a:ext cx="6912768" cy="42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选定样本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为初始类中心，中心值分别为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21725"/>
              </p:ext>
            </p:extLst>
          </p:nvPr>
        </p:nvGraphicFramePr>
        <p:xfrm>
          <a:off x="758020" y="1576165"/>
          <a:ext cx="728724" cy="1097280"/>
        </p:xfrm>
        <a:graphic>
          <a:graphicData uri="http://schemas.openxmlformats.org/drawingml/2006/table">
            <a:tbl>
              <a:tblPr/>
              <a:tblGrid>
                <a:gridCol w="364362"/>
                <a:gridCol w="36436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5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29332"/>
              </p:ext>
            </p:extLst>
          </p:nvPr>
        </p:nvGraphicFramePr>
        <p:xfrm>
          <a:off x="467544" y="2924944"/>
          <a:ext cx="1587500" cy="153924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520700"/>
              </a:tblGrid>
              <a:tr h="307848">
                <a:tc>
                  <a:txBody>
                    <a:bodyPr/>
                    <a:lstStyle/>
                    <a:p>
                      <a:pPr algn="ctr" fontAlgn="ctr"/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4296"/>
              </p:ext>
            </p:extLst>
          </p:nvPr>
        </p:nvGraphicFramePr>
        <p:xfrm>
          <a:off x="2843808" y="3272373"/>
          <a:ext cx="1095054" cy="908304"/>
        </p:xfrm>
        <a:graphic>
          <a:graphicData uri="http://schemas.openxmlformats.org/drawingml/2006/table">
            <a:tbl>
              <a:tblPr/>
              <a:tblGrid>
                <a:gridCol w="1095054"/>
              </a:tblGrid>
              <a:tr h="307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center1=1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4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center2</a:t>
                      </a:r>
                      <a:r>
                        <a:rPr lang="en-US" altLang="zh-C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=</a:t>
                      </a:r>
                    </a:p>
                    <a:p>
                      <a:pPr algn="l" fontAlgn="ctr"/>
                      <a:r>
                        <a:rPr lang="en-US" altLang="zh-CN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11/3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2228724" y="3578343"/>
            <a:ext cx="421197" cy="296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29353" y="3578342"/>
            <a:ext cx="421197" cy="296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40578"/>
              </p:ext>
            </p:extLst>
          </p:nvPr>
        </p:nvGraphicFramePr>
        <p:xfrm>
          <a:off x="4432078" y="2564904"/>
          <a:ext cx="1676400" cy="1825752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444500"/>
                <a:gridCol w="520700"/>
              </a:tblGrid>
              <a:tr h="594360">
                <a:tc>
                  <a:txBody>
                    <a:bodyPr/>
                    <a:lstStyle/>
                    <a:p>
                      <a:pPr algn="ctr" fontAlgn="ctr"/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11/3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8/3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5/3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1/3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4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4/3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6344481" y="3596859"/>
            <a:ext cx="421197" cy="296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97117"/>
              </p:ext>
            </p:extLst>
          </p:nvPr>
        </p:nvGraphicFramePr>
        <p:xfrm>
          <a:off x="7092280" y="3150681"/>
          <a:ext cx="1115436" cy="1188720"/>
        </p:xfrm>
        <a:graphic>
          <a:graphicData uri="http://schemas.openxmlformats.org/drawingml/2006/table">
            <a:tbl>
              <a:tblPr/>
              <a:tblGrid>
                <a:gridCol w="1115436"/>
              </a:tblGrid>
              <a:tr h="594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center1=3/2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center2=9/2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72417"/>
              </p:ext>
            </p:extLst>
          </p:nvPr>
        </p:nvGraphicFramePr>
        <p:xfrm>
          <a:off x="6765678" y="5013176"/>
          <a:ext cx="1676400" cy="153924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444500"/>
                <a:gridCol w="520700"/>
              </a:tblGrid>
              <a:tr h="307848">
                <a:tc>
                  <a:txBody>
                    <a:bodyPr/>
                    <a:lstStyle/>
                    <a:p>
                      <a:pPr algn="ctr" fontAlgn="ctr"/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9/2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class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a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7/2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b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5/2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5/2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7/2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1/2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12700" marR="12700" marT="15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右箭头 13"/>
          <p:cNvSpPr/>
          <p:nvPr/>
        </p:nvSpPr>
        <p:spPr>
          <a:xfrm rot="5400000">
            <a:off x="7251079" y="4636225"/>
            <a:ext cx="505436" cy="24697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070770" y="5805264"/>
            <a:ext cx="421197" cy="2963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9944"/>
              </p:ext>
            </p:extLst>
          </p:nvPr>
        </p:nvGraphicFramePr>
        <p:xfrm>
          <a:off x="4644008" y="5359087"/>
          <a:ext cx="1044441" cy="1188720"/>
        </p:xfrm>
        <a:graphic>
          <a:graphicData uri="http://schemas.openxmlformats.org/drawingml/2006/table">
            <a:tbl>
              <a:tblPr/>
              <a:tblGrid>
                <a:gridCol w="1044441"/>
              </a:tblGrid>
              <a:tr h="594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center1=3/2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center2=9/2</a:t>
                      </a:r>
                    </a:p>
                  </a:txBody>
                  <a:tcPr marL="12700" marR="12700" marT="152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1" grpId="0" animBg="1"/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25681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7030A0"/>
                </a:solidFill>
                <a:latin typeface="+mn-ea"/>
              </a:rPr>
              <a:t>Kmeans</a:t>
            </a:r>
            <a:r>
              <a:rPr lang="zh-CN" altLang="en-US" sz="4000" b="1" dirty="0" smtClean="0">
                <a:solidFill>
                  <a:srgbClr val="7030A0"/>
                </a:solidFill>
                <a:latin typeface="+mn-ea"/>
              </a:rPr>
              <a:t>代码实现</a:t>
            </a:r>
            <a:endParaRPr lang="zh-CN" altLang="en-US" sz="4000" b="1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5" t="8485" r="43535" b="14440"/>
          <a:stretch/>
        </p:blipFill>
        <p:spPr bwMode="auto">
          <a:xfrm>
            <a:off x="0" y="977273"/>
            <a:ext cx="4932040" cy="587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57" y="2276872"/>
            <a:ext cx="322088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7257" y="1412776"/>
            <a:ext cx="348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运行结果：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09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算法简介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6804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EM</a:t>
            </a:r>
            <a:r>
              <a:rPr lang="zh-CN" altLang="en-US" sz="2400" dirty="0"/>
              <a:t>算法是一种迭代算法，用于含有隐变量的概率模型参数的极大似然估计，或极大后验概率估计。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EM</a:t>
            </a:r>
            <a:r>
              <a:rPr lang="zh-CN" altLang="en-US" sz="2400" dirty="0"/>
              <a:t>算法的每次迭代由两步组成：</a:t>
            </a:r>
          </a:p>
          <a:p>
            <a:pPr indent="1158875"/>
            <a:r>
              <a:rPr lang="en-US" altLang="zh-CN" sz="2400" dirty="0" smtClean="0"/>
              <a:t>E</a:t>
            </a:r>
            <a:r>
              <a:rPr lang="zh-CN" altLang="en-US" sz="2400" dirty="0"/>
              <a:t>步：求期望</a:t>
            </a:r>
          </a:p>
          <a:p>
            <a:pPr indent="1158875"/>
            <a:r>
              <a:rPr lang="en-US" altLang="zh-CN" sz="2400" dirty="0" smtClean="0"/>
              <a:t>M</a:t>
            </a:r>
            <a:r>
              <a:rPr lang="zh-CN" altLang="en-US" sz="2400" dirty="0"/>
              <a:t>步：求极大</a:t>
            </a:r>
          </a:p>
          <a:p>
            <a:pPr marL="625475" indent="90488"/>
            <a:r>
              <a:rPr lang="zh-CN" altLang="en-US" sz="2800" dirty="0" smtClean="0"/>
              <a:t>故</a:t>
            </a:r>
            <a:r>
              <a:rPr lang="en-US" altLang="zh-CN" sz="2800" dirty="0" smtClean="0"/>
              <a:t>EM</a:t>
            </a:r>
            <a:r>
              <a:rPr lang="zh-CN" altLang="en-US" sz="2800" dirty="0" smtClean="0"/>
              <a:t>算法又称作期望极大算法（</a:t>
            </a:r>
            <a:r>
              <a:rPr lang="en-US" altLang="zh-CN" sz="2800" dirty="0" smtClean="0"/>
              <a:t>Expectation Maximization </a:t>
            </a:r>
            <a:r>
              <a:rPr lang="en-US" altLang="zh-CN" sz="2800" dirty="0"/>
              <a:t>algorithm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4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096836"/>
            <a:ext cx="5256584" cy="110799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00B050"/>
                </a:solidFill>
              </a:rPr>
              <a:t>谢    谢</a:t>
            </a:r>
            <a:endParaRPr lang="zh-CN" alt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r>
              <a:rPr lang="zh-CN" altLang="en-US" dirty="0"/>
              <a:t>引入</a:t>
            </a:r>
          </a:p>
        </p:txBody>
      </p:sp>
      <p:pic>
        <p:nvPicPr>
          <p:cNvPr id="1026" name="Picture 2" descr="https://img-blog.csdn.net/20150124194201996?watermark/2/text/aHR0cDovL2Jsb2cuY3Nkbi5uZXQvbW1jMjAxN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98" y="1196752"/>
            <a:ext cx="591561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98" y="3789040"/>
            <a:ext cx="5915614" cy="290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0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推导过程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87"/>
          <a:stretch/>
        </p:blipFill>
        <p:spPr bwMode="auto">
          <a:xfrm>
            <a:off x="1115616" y="1484784"/>
            <a:ext cx="6768752" cy="136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0752"/>
            <a:ext cx="6768752" cy="381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8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推导过程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24736" cy="451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24736" cy="451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8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r>
              <a:rPr lang="zh-CN" altLang="en-US" dirty="0"/>
              <a:t>引入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28750"/>
            <a:ext cx="6480720" cy="495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r>
              <a:rPr lang="zh-CN" altLang="en-US" dirty="0"/>
              <a:t>引入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9127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2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6" y="1428750"/>
            <a:ext cx="6768752" cy="221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6" y="3645024"/>
            <a:ext cx="67767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478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算法代码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5473144" cy="57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435</Words>
  <Application>Microsoft Office PowerPoint</Application>
  <PresentationFormat>全屏显示(4:3)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EM算法简介</vt:lpstr>
      <vt:lpstr>EM算法引入</vt:lpstr>
      <vt:lpstr>推导过程</vt:lpstr>
      <vt:lpstr>推导过程</vt:lpstr>
      <vt:lpstr>EM算法引入</vt:lpstr>
      <vt:lpstr>EM算法引入</vt:lpstr>
      <vt:lpstr>EM算法</vt:lpstr>
      <vt:lpstr>EM算法代码</vt:lpstr>
      <vt:lpstr>EM算法代码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2018-11-03T13:31:51Z</dcterms:created>
  <dcterms:modified xsi:type="dcterms:W3CDTF">2018-11-06T15:00:14Z</dcterms:modified>
</cp:coreProperties>
</file>