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6172200" cy="1894362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GBDT</a:t>
            </a:r>
            <a:endParaRPr lang="zh-CN" altLang="en-US" sz="6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267744" y="3068960"/>
            <a:ext cx="6172200" cy="1371600"/>
          </a:xfrm>
        </p:spPr>
        <p:txBody>
          <a:bodyPr>
            <a:noAutofit/>
          </a:bodyPr>
          <a:lstStyle/>
          <a:p>
            <a:r>
              <a:rPr lang="en-US" altLang="zh-CN" sz="4800" b="0" dirty="0" smtClean="0"/>
              <a:t>(Gradient </a:t>
            </a:r>
            <a:r>
              <a:rPr lang="en-US" altLang="zh-CN" sz="4800" b="0" dirty="0"/>
              <a:t>Boosting Decision </a:t>
            </a:r>
            <a:r>
              <a:rPr lang="en-US" altLang="zh-CN" sz="4800" b="0" dirty="0" smtClean="0"/>
              <a:t>Tree)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591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+mn-ea"/>
              </a:rPr>
              <a:t>GBDT</a:t>
            </a:r>
            <a:r>
              <a:rPr lang="zh-CN" altLang="en-US" sz="3600" b="1" dirty="0" smtClean="0">
                <a:latin typeface="+mn-ea"/>
              </a:rPr>
              <a:t>主要</a:t>
            </a:r>
            <a:r>
              <a:rPr lang="zh-CN" altLang="en-US" sz="3600" b="1" dirty="0">
                <a:latin typeface="+mn-ea"/>
              </a:rPr>
              <a:t>有</a:t>
            </a:r>
            <a:r>
              <a:rPr lang="zh-CN" altLang="en-US" sz="3600" b="1" dirty="0" smtClean="0">
                <a:latin typeface="+mn-ea"/>
              </a:rPr>
              <a:t>三概念组成</a:t>
            </a:r>
            <a:r>
              <a:rPr lang="zh-CN" altLang="en-US" b="1" dirty="0" smtClean="0">
                <a:latin typeface="+mn-ea"/>
              </a:rPr>
              <a:t>：</a:t>
            </a:r>
            <a:endParaRPr lang="zh-CN" altLang="en-US" b="1" dirty="0"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1628800"/>
            <a:ext cx="8568000" cy="0"/>
          </a:xfrm>
          <a:prstGeom prst="line">
            <a:avLst/>
          </a:prstGeom>
          <a:ln w="69850" cap="sq" cmpd="thickThin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7691" y="1919184"/>
            <a:ext cx="54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 indent="-715963"/>
            <a:r>
              <a:rPr lang="zh-CN" altLang="en-US" sz="2800" b="1" dirty="0" smtClean="0"/>
              <a:t>一、</a:t>
            </a:r>
            <a:r>
              <a:rPr lang="en-US" altLang="zh-CN" sz="2800" dirty="0" smtClean="0"/>
              <a:t>Regression </a:t>
            </a:r>
            <a:r>
              <a:rPr lang="en-US" altLang="zh-CN" sz="2800" dirty="0" err="1" smtClean="0"/>
              <a:t>Decistion</a:t>
            </a:r>
            <a:r>
              <a:rPr lang="en-US" altLang="zh-CN" sz="2800" dirty="0" smtClean="0"/>
              <a:t> Tree                                                    </a:t>
            </a:r>
            <a:r>
              <a:rPr lang="zh-CN" altLang="en-US" sz="2800" dirty="0" smtClean="0"/>
              <a:t>回归决策树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07691" y="3140968"/>
            <a:ext cx="568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Gradient </a:t>
            </a:r>
            <a:r>
              <a:rPr lang="en-US" altLang="zh-CN" sz="2800" dirty="0" smtClean="0"/>
              <a:t>Boosting</a:t>
            </a:r>
          </a:p>
          <a:p>
            <a:pPr indent="715963"/>
            <a:r>
              <a:rPr lang="zh-CN" altLang="en-US" sz="2800" dirty="0" smtClean="0"/>
              <a:t>梯度</a:t>
            </a:r>
            <a:r>
              <a:rPr lang="zh-CN" altLang="en-US" sz="2800" dirty="0"/>
              <a:t>迭代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7691" y="4313021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三、</a:t>
            </a:r>
            <a:r>
              <a:rPr lang="en-US" altLang="zh-CN" sz="2800" dirty="0" smtClean="0"/>
              <a:t>Shrinkage </a:t>
            </a:r>
          </a:p>
          <a:p>
            <a:pPr indent="715963"/>
            <a:r>
              <a:rPr lang="zh-CN" altLang="en-US" sz="2800" dirty="0"/>
              <a:t>缩减</a:t>
            </a:r>
          </a:p>
        </p:txBody>
      </p:sp>
    </p:spTree>
    <p:extLst>
      <p:ext uri="{BB962C8B-B14F-4D97-AF65-F5344CB8AC3E}">
        <p14:creationId xmlns:p14="http://schemas.microsoft.com/office/powerpoint/2010/main" val="202901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分类树回归树比较</a:t>
            </a:r>
            <a:endParaRPr lang="zh-CN" altLang="en-US" sz="4400" b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zh-CN" altLang="en-US" dirty="0" smtClean="0"/>
              <a:t>用于分类标签值；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信息增益或增益比率来划分节点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zh-CN" altLang="en-US" dirty="0"/>
              <a:t>节点样本的类别情况投票决定测试样本的</a:t>
            </a:r>
            <a:r>
              <a:rPr lang="zh-CN" altLang="en-US" dirty="0" smtClean="0"/>
              <a:t>类别；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用于预测实数值；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最大均方差划分节点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zh-CN" altLang="en-US" dirty="0"/>
              <a:t>节点样本的均值作为测试样本的回归预测值。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ctr"/>
            <a:r>
              <a:rPr lang="zh-CN" altLang="en-US" sz="3200" dirty="0" smtClean="0"/>
              <a:t>分类树</a:t>
            </a:r>
            <a:endParaRPr lang="zh-CN" altLang="en-US" sz="32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CN" altLang="en-US" sz="3200" dirty="0" smtClean="0"/>
              <a:t>回归树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059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latin typeface="+mj-ea"/>
              </a:rPr>
              <a:t>回归树生成算法介绍</a:t>
            </a:r>
            <a:endParaRPr lang="zh-CN" altLang="en-US" sz="4000" b="1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6912768" cy="4824536"/>
          </a:xfrm>
        </p:spPr>
      </p:pic>
    </p:spTree>
    <p:extLst>
      <p:ext uri="{BB962C8B-B14F-4D97-AF65-F5344CB8AC3E}">
        <p14:creationId xmlns:p14="http://schemas.microsoft.com/office/powerpoint/2010/main" val="17065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  <a:latin typeface="+mj-ea"/>
              </a:rPr>
              <a:t>GBDT</a:t>
            </a:r>
            <a:r>
              <a:rPr lang="zh-CN" altLang="en-US" sz="4000" dirty="0" smtClean="0">
                <a:solidFill>
                  <a:schemeClr val="tx1"/>
                </a:solidFill>
                <a:latin typeface="+mj-ea"/>
              </a:rPr>
              <a:t>的实例</a:t>
            </a:r>
            <a:endParaRPr lang="zh-CN" altLang="en-US" sz="4000" dirty="0">
              <a:solidFill>
                <a:schemeClr val="tx1"/>
              </a:solidFill>
              <a:latin typeface="+mj-ea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6440640"/>
              </p:ext>
            </p:extLst>
          </p:nvPr>
        </p:nvGraphicFramePr>
        <p:xfrm>
          <a:off x="467544" y="2492896"/>
          <a:ext cx="7467600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58416"/>
                <a:gridCol w="1830784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x1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/>
                        <a:t>购物金额（元）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上网时长（</a:t>
                      </a:r>
                      <a:r>
                        <a:rPr lang="en-US" altLang="zh-CN" dirty="0" smtClean="0"/>
                        <a:t>h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107504" y="1484784"/>
            <a:ext cx="8748000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77281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预测年龄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752" y="3854231"/>
            <a:ext cx="746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遍历所有属性</a:t>
            </a:r>
            <a:r>
              <a:rPr lang="zh-CN" altLang="en-US" sz="2400" b="1" dirty="0"/>
              <a:t>选择最优切分变量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与最优切分点</a:t>
            </a:r>
            <a:r>
              <a:rPr lang="en-US" altLang="zh-CN" sz="2400" b="1" dirty="0"/>
              <a:t>s</a:t>
            </a:r>
            <a:endParaRPr lang="zh-CN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4581128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作属性购物金额的三个切分点（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250   350    450</a:t>
            </a:r>
          </a:p>
          <a:p>
            <a:r>
              <a:rPr lang="zh-CN" altLang="en-US" dirty="0" smtClean="0"/>
              <a:t>计算输出值：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s=250</a:t>
            </a:r>
            <a:r>
              <a:rPr lang="zh-CN" altLang="en-US" dirty="0" smtClean="0"/>
              <a:t>时：</a:t>
            </a:r>
            <a:r>
              <a:rPr lang="en-US" altLang="zh-CN" dirty="0" smtClean="0"/>
              <a:t>c1=14                          c2=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16+24+26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/3=22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s=350</a:t>
            </a:r>
            <a:r>
              <a:rPr lang="zh-CN" altLang="en-US" dirty="0" smtClean="0"/>
              <a:t>时：</a:t>
            </a:r>
            <a:r>
              <a:rPr lang="en-US" altLang="zh-CN" dirty="0" smtClean="0"/>
              <a:t>c1=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14+16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/2=15   c2=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24+26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/2=25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s=450</a:t>
            </a:r>
            <a:r>
              <a:rPr lang="zh-CN" altLang="en-US" dirty="0" smtClean="0"/>
              <a:t>时：</a:t>
            </a:r>
            <a:r>
              <a:rPr lang="en-US" altLang="zh-CN" dirty="0" smtClean="0"/>
              <a:t>c1=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14+16+24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/3=18    c2=26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36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  <a:latin typeface="+mj-ea"/>
              </a:rPr>
              <a:t>GBDT</a:t>
            </a:r>
            <a:r>
              <a:rPr lang="zh-CN" altLang="en-US" sz="4000" dirty="0" smtClean="0">
                <a:solidFill>
                  <a:schemeClr val="tx1"/>
                </a:solidFill>
                <a:latin typeface="+mj-ea"/>
              </a:rPr>
              <a:t>的实例</a:t>
            </a:r>
            <a:endParaRPr lang="zh-CN" altLang="en-US" sz="4000" dirty="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7504" y="1484784"/>
            <a:ext cx="8748000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31838"/>
              </p:ext>
            </p:extLst>
          </p:nvPr>
        </p:nvGraphicFramePr>
        <p:xfrm>
          <a:off x="1187624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49720"/>
                <a:gridCol w="159828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切分点（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23928" y="4802762"/>
            <a:ext cx="4446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3238" indent="-4313238"/>
            <a:r>
              <a:rPr lang="en-US" altLang="zh-CN" dirty="0" smtClean="0"/>
              <a:t>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250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14-14</a:t>
            </a:r>
            <a:r>
              <a:rPr lang="zh-CN" altLang="en-US" dirty="0" smtClean="0"/>
              <a:t>）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22-16</a:t>
            </a:r>
            <a:r>
              <a:rPr lang="zh-CN" altLang="en-US" dirty="0" smtClean="0"/>
              <a:t>）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</a:t>
            </a:r>
          </a:p>
          <a:p>
            <a:pPr marL="4313238" indent="-4313238"/>
            <a:r>
              <a:rPr lang="zh-CN" altLang="en-US" dirty="0" smtClean="0"/>
              <a:t>                   （</a:t>
            </a:r>
            <a:r>
              <a:rPr lang="en-US" altLang="zh-CN" dirty="0" smtClean="0"/>
              <a:t>22-24</a:t>
            </a:r>
            <a:r>
              <a:rPr lang="zh-CN" altLang="en-US" dirty="0" smtClean="0"/>
              <a:t>）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22-26</a:t>
            </a:r>
            <a:r>
              <a:rPr lang="zh-CN" altLang="en-US" dirty="0" smtClean="0"/>
              <a:t>）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=56</a:t>
            </a:r>
          </a:p>
          <a:p>
            <a:pPr marL="4313238" indent="-4313238"/>
            <a:r>
              <a:rPr lang="en-US" altLang="zh-CN" baseline="30000" dirty="0"/>
              <a:t> </a:t>
            </a:r>
            <a:r>
              <a:rPr lang="en-US" altLang="zh-CN" baseline="30000" dirty="0" smtClean="0"/>
              <a:t>                                                  </a:t>
            </a:r>
            <a:endParaRPr lang="zh-CN" altLang="en-US" baseline="30000" dirty="0"/>
          </a:p>
        </p:txBody>
      </p:sp>
      <p:graphicFrame>
        <p:nvGraphicFramePr>
          <p:cNvPr id="12" name="内容占位符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83278301"/>
              </p:ext>
            </p:extLst>
          </p:nvPr>
        </p:nvGraphicFramePr>
        <p:xfrm>
          <a:off x="611560" y="1844824"/>
          <a:ext cx="7467600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58416"/>
                <a:gridCol w="1830784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x1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/>
                        <a:t>购物金额（元）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上网时长（</a:t>
                      </a:r>
                      <a:r>
                        <a:rPr lang="en-US" altLang="zh-CN" dirty="0" smtClean="0"/>
                        <a:t>h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85109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将</a:t>
            </a:r>
            <a:r>
              <a:rPr lang="en-US" altLang="zh-CN" b="1" dirty="0"/>
              <a:t>c1 c2</a:t>
            </a:r>
            <a:r>
              <a:rPr lang="zh-CN" altLang="en-US" b="1" dirty="0"/>
              <a:t>带入式（</a:t>
            </a:r>
            <a:r>
              <a:rPr lang="en-US" altLang="zh-CN" b="1" dirty="0"/>
              <a:t>5.21</a:t>
            </a:r>
            <a:r>
              <a:rPr lang="zh-CN" altLang="en-US" b="1" dirty="0"/>
              <a:t>）中得：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776" y="57476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同理可得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5936" y="573452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350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（最小）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450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05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  <a:latin typeface="+mj-ea"/>
              </a:rPr>
              <a:t>GBDT</a:t>
            </a:r>
            <a:r>
              <a:rPr lang="zh-CN" altLang="en-US" sz="4000" dirty="0" smtClean="0">
                <a:solidFill>
                  <a:schemeClr val="tx1"/>
                </a:solidFill>
                <a:latin typeface="+mj-ea"/>
              </a:rPr>
              <a:t>的实例</a:t>
            </a:r>
            <a:endParaRPr lang="zh-CN" altLang="en-US" sz="4000" dirty="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7504" y="1484784"/>
            <a:ext cx="8748000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同理对属性上网时间进行处理：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同样的把</a:t>
            </a:r>
            <a:r>
              <a:rPr lang="en-US" altLang="zh-CN" dirty="0" smtClean="0"/>
              <a:t>c1 c2 </a:t>
            </a:r>
            <a:r>
              <a:rPr lang="zh-CN" altLang="en-US" dirty="0" smtClean="0"/>
              <a:t>带入式（</a:t>
            </a:r>
            <a:r>
              <a:rPr lang="en-US" altLang="zh-CN" dirty="0" smtClean="0"/>
              <a:t>5.21</a:t>
            </a:r>
            <a:r>
              <a:rPr lang="zh-CN" altLang="en-US" dirty="0" smtClean="0"/>
              <a:t>）中计算得：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=56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2.5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（最小）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3.5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=56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24771"/>
              </p:ext>
            </p:extLst>
          </p:nvPr>
        </p:nvGraphicFramePr>
        <p:xfrm>
          <a:off x="1115616" y="2348880"/>
          <a:ext cx="6096000" cy="118452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49720"/>
                <a:gridCol w="1598280"/>
                <a:gridCol w="1524000"/>
                <a:gridCol w="1524000"/>
              </a:tblGrid>
              <a:tr h="4428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切分点（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6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  <a:latin typeface="+mj-ea"/>
              </a:rPr>
              <a:t>GBDT</a:t>
            </a:r>
            <a:r>
              <a:rPr lang="zh-CN" altLang="en-US" sz="4000" dirty="0">
                <a:solidFill>
                  <a:schemeClr val="tx1"/>
                </a:solidFill>
                <a:latin typeface="+mj-ea"/>
              </a:rPr>
              <a:t>的实例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3528392" cy="4464496"/>
          </a:xfrm>
        </p:spPr>
      </p:pic>
      <p:cxnSp>
        <p:nvCxnSpPr>
          <p:cNvPr id="7" name="直接连接符 6"/>
          <p:cNvCxnSpPr/>
          <p:nvPr/>
        </p:nvCxnSpPr>
        <p:spPr>
          <a:xfrm>
            <a:off x="107504" y="1484784"/>
            <a:ext cx="8748000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云形标注 9"/>
          <p:cNvSpPr/>
          <p:nvPr/>
        </p:nvSpPr>
        <p:spPr>
          <a:xfrm>
            <a:off x="2617872" y="0"/>
            <a:ext cx="4176464" cy="201622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预测一个上网时长小于</a:t>
            </a:r>
            <a:r>
              <a:rPr lang="en-US" altLang="zh-CN" dirty="0" smtClean="0"/>
              <a:t>2.5h  </a:t>
            </a:r>
            <a:r>
              <a:rPr lang="zh-CN" altLang="en-US" dirty="0" smtClean="0"/>
              <a:t>购物花销小于</a:t>
            </a:r>
            <a:r>
              <a:rPr lang="en-US" altLang="zh-CN" dirty="0" smtClean="0"/>
              <a:t>350 </a:t>
            </a:r>
            <a:r>
              <a:rPr lang="zh-CN" altLang="en-US" dirty="0" smtClean="0"/>
              <a:t>人的年龄：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15+0=15</a:t>
            </a:r>
            <a:r>
              <a:rPr lang="zh-CN" altLang="en-US" dirty="0" smtClean="0"/>
              <a:t>（岁）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quarter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7" r="5621"/>
          <a:stretch/>
        </p:blipFill>
        <p:spPr>
          <a:xfrm>
            <a:off x="5508104" y="2016224"/>
            <a:ext cx="2952328" cy="3096344"/>
          </a:xfrm>
        </p:spPr>
      </p:pic>
    </p:spTree>
    <p:extLst>
      <p:ext uri="{BB962C8B-B14F-4D97-AF65-F5344CB8AC3E}">
        <p14:creationId xmlns:p14="http://schemas.microsoft.com/office/powerpoint/2010/main" val="424020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51720" y="1412776"/>
            <a:ext cx="6172200" cy="205359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/>
              <a:t>谢谢！！！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59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193</TotalTime>
  <Words>401</Words>
  <Application>Microsoft Office PowerPoint</Application>
  <PresentationFormat>全屏显示(4:3)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凸显</vt:lpstr>
      <vt:lpstr>GBDT</vt:lpstr>
      <vt:lpstr>PowerPoint 演示文稿</vt:lpstr>
      <vt:lpstr>分类树回归树比较</vt:lpstr>
      <vt:lpstr>回归树生成算法介绍</vt:lpstr>
      <vt:lpstr>GBDT的实例</vt:lpstr>
      <vt:lpstr>GBDT的实例</vt:lpstr>
      <vt:lpstr>GBDT的实例</vt:lpstr>
      <vt:lpstr>GBDT的实例</vt:lpstr>
      <vt:lpstr>谢谢！！！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GBDT</dc:title>
  <dc:creator>Administrator</dc:creator>
  <cp:lastModifiedBy>Administrator</cp:lastModifiedBy>
  <cp:revision>14</cp:revision>
  <dcterms:created xsi:type="dcterms:W3CDTF">2018-10-16T11:00:27Z</dcterms:created>
  <dcterms:modified xsi:type="dcterms:W3CDTF">2018-10-16T14:30:11Z</dcterms:modified>
</cp:coreProperties>
</file>