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55" r:id="rId2"/>
  </p:sldMasterIdLst>
  <p:sldIdLst>
    <p:sldId id="256" r:id="rId3"/>
    <p:sldId id="257" r:id="rId4"/>
    <p:sldId id="258" r:id="rId5"/>
    <p:sldId id="259" r:id="rId6"/>
    <p:sldId id="260" r:id="rId7"/>
    <p:sldId id="261" r:id="rId8"/>
    <p:sldId id="262" r:id="rId9"/>
    <p:sldId id="264" r:id="rId10"/>
    <p:sldId id="263" r:id="rId11"/>
    <p:sldId id="265" r:id="rId12"/>
    <p:sldId id="266" r:id="rId13"/>
    <p:sldId id="268" r:id="rId14"/>
    <p:sldId id="269" r:id="rId15"/>
    <p:sldId id="270" r:id="rId16"/>
    <p:sldId id="271" r:id="rId17"/>
    <p:sldId id="272" r:id="rId18"/>
    <p:sldId id="274" r:id="rId19"/>
    <p:sldId id="275" r:id="rId20"/>
    <p:sldId id="276" r:id="rId21"/>
    <p:sldId id="277" r:id="rId22"/>
    <p:sldId id="27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715988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156889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263218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433679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1938518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3343829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2209307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939863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7" name="Date Placeholder 2"/>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8096793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937016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7"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1752952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950411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6169428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2896935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zh-CN" altLang="en-US" smtClean="0"/>
              <a:t>单击此处编辑母版标题样式</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11435218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zh-CN" altLang="en-US" smtClean="0"/>
              <a:t>单击此处编辑母版标题样式</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smtClean="0"/>
              <a:t>单击此处编辑母版文本样式</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14219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8481011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8180677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88034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3730698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413875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2910035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465427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Date Placeholder 6"/>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C9D8-B5D6-4BAF-849E-E0485EA9582F}" type="slidenum">
              <a:rPr lang="zh-CN" altLang="en-US" smtClean="0"/>
              <a:t>‹#›</a:t>
            </a:fld>
            <a:endParaRPr lang="zh-CN" altLang="en-US"/>
          </a:p>
        </p:txBody>
      </p:sp>
      <p:sp>
        <p:nvSpPr>
          <p:cNvPr id="10" name="Title 9"/>
          <p:cNvSpPr>
            <a:spLocks noGrp="1"/>
          </p:cNvSpPr>
          <p:nvPr>
            <p:ph type="title"/>
          </p:nvPr>
        </p:nvSpPr>
        <p:spPr/>
        <p:txBody>
          <a:bodyPr/>
          <a:lstStyle/>
          <a:p>
            <a:r>
              <a:rPr lang="zh-CN" altLang="en-US" smtClean="0"/>
              <a:t>单击此处编辑母版标题样式</a:t>
            </a:r>
            <a:endParaRPr lang="en-US" dirty="0"/>
          </a:p>
        </p:txBody>
      </p:sp>
    </p:spTree>
    <p:extLst>
      <p:ext uri="{BB962C8B-B14F-4D97-AF65-F5344CB8AC3E}">
        <p14:creationId xmlns:p14="http://schemas.microsoft.com/office/powerpoint/2010/main" val="427199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C9D8-B5D6-4BAF-849E-E0485EA9582F}" type="slidenum">
              <a:rPr lang="zh-CN" altLang="en-US" smtClean="0"/>
              <a:t>‹#›</a:t>
            </a:fld>
            <a:endParaRPr lang="zh-CN" altLang="en-US"/>
          </a:p>
        </p:txBody>
      </p:sp>
      <p:sp>
        <p:nvSpPr>
          <p:cNvPr id="6" name="Title 5"/>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217187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2061514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98566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75E2304-8436-4D7A-8A9A-06F8DD369ACF}" type="datetimeFigureOut">
              <a:rPr lang="zh-CN" altLang="en-US" smtClean="0"/>
              <a:t>2018/10/24</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228647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39208789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75E2304-8436-4D7A-8A9A-06F8DD369ACF}" type="datetimeFigureOut">
              <a:rPr lang="zh-CN" altLang="en-US" smtClean="0"/>
              <a:t>2018/10/24</a:t>
            </a:fld>
            <a:endParaRPr lang="zh-CN"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8FBC9D8-B5D6-4BAF-849E-E0485EA9582F}" type="slidenum">
              <a:rPr lang="zh-CN" altLang="en-US" smtClean="0"/>
              <a:t>‹#›</a:t>
            </a:fld>
            <a:endParaRPr lang="zh-CN" altLang="en-US"/>
          </a:p>
        </p:txBody>
      </p:sp>
    </p:spTree>
    <p:extLst>
      <p:ext uri="{BB962C8B-B14F-4D97-AF65-F5344CB8AC3E}">
        <p14:creationId xmlns:p14="http://schemas.microsoft.com/office/powerpoint/2010/main" val="556768318"/>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6600" dirty="0"/>
              <a:t>逻辑</a:t>
            </a:r>
            <a:r>
              <a:rPr lang="zh-CN" altLang="en-US" sz="6600" dirty="0" smtClean="0"/>
              <a:t>回归  优化方法</a:t>
            </a:r>
            <a:endParaRPr lang="zh-CN" altLang="en-US" sz="6600" dirty="0"/>
          </a:p>
        </p:txBody>
      </p:sp>
      <p:sp>
        <p:nvSpPr>
          <p:cNvPr id="3" name="副标题 2"/>
          <p:cNvSpPr>
            <a:spLocks noGrp="1"/>
          </p:cNvSpPr>
          <p:nvPr>
            <p:ph type="subTitle" idx="1"/>
          </p:nvPr>
        </p:nvSpPr>
        <p:spPr/>
        <p:txBody>
          <a:bodyPr>
            <a:normAutofit/>
          </a:bodyPr>
          <a:lstStyle/>
          <a:p>
            <a:r>
              <a:rPr lang="zh-CN" altLang="en-US" sz="3200" dirty="0" smtClean="0"/>
              <a:t>讲解：武子晗</a:t>
            </a:r>
            <a:endParaRPr lang="zh-CN" altLang="en-US" sz="3200" dirty="0"/>
          </a:p>
        </p:txBody>
      </p:sp>
    </p:spTree>
    <p:extLst>
      <p:ext uri="{BB962C8B-B14F-4D97-AF65-F5344CB8AC3E}">
        <p14:creationId xmlns:p14="http://schemas.microsoft.com/office/powerpoint/2010/main" val="142927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739" y="0"/>
            <a:ext cx="9404723" cy="1400530"/>
          </a:xfrm>
        </p:spPr>
        <p:txBody>
          <a:bodyPr/>
          <a:lstStyle/>
          <a:p>
            <a:r>
              <a:rPr lang="zh-CN" altLang="en-US" dirty="0" smtClean="0"/>
              <a:t>牛顿法</a:t>
            </a:r>
            <a:endParaRPr lang="zh-CN" altLang="en-US" dirty="0"/>
          </a:p>
        </p:txBody>
      </p:sp>
      <p:sp>
        <p:nvSpPr>
          <p:cNvPr id="3" name="内容占位符 2"/>
          <p:cNvSpPr>
            <a:spLocks noGrp="1"/>
          </p:cNvSpPr>
          <p:nvPr>
            <p:ph idx="1"/>
          </p:nvPr>
        </p:nvSpPr>
        <p:spPr>
          <a:xfrm>
            <a:off x="268739" y="827314"/>
            <a:ext cx="11676517" cy="5428343"/>
          </a:xfrm>
        </p:spPr>
        <p:txBody>
          <a:bodyPr>
            <a:normAutofit/>
          </a:bodyPr>
          <a:lstStyle/>
          <a:p>
            <a:pPr marL="0" indent="0">
              <a:buNone/>
            </a:pPr>
            <a:r>
              <a:rPr lang="zh-CN" altLang="en-US" dirty="0"/>
              <a:t>那么对于高维函数，其二阶导数就变为了一个海森矩阵，记为                                          ，那么迭代公式就变为</a:t>
            </a:r>
            <a:r>
              <a:rPr lang="zh-CN" altLang="en-US" dirty="0" smtClean="0"/>
              <a:t>了</a:t>
            </a:r>
            <a:endParaRPr lang="en-US" altLang="zh-CN" dirty="0" smtClean="0"/>
          </a:p>
          <a:p>
            <a:pPr marL="0" indent="0">
              <a:buNone/>
            </a:pPr>
            <a:endParaRPr lang="en-US" altLang="zh-CN" dirty="0"/>
          </a:p>
          <a:p>
            <a:pPr marL="0" indent="0">
              <a:buNone/>
            </a:pPr>
            <a:endParaRPr lang="en-US" altLang="zh-CN" dirty="0" smtClean="0"/>
          </a:p>
          <a:p>
            <a:pPr marL="0" lvl="0" indent="0">
              <a:lnSpc>
                <a:spcPct val="150000"/>
              </a:lnSpc>
              <a:buNone/>
            </a:pPr>
            <a:r>
              <a:rPr lang="zh-CN" altLang="zh-CN" b="1" dirty="0">
                <a:latin typeface="Times New Roman" panose="02020603050405020304" pitchFamily="18" charset="0"/>
                <a:cs typeface="Times New Roman" panose="02020603050405020304" pitchFamily="18" charset="0"/>
              </a:rPr>
              <a:t>牛顿法求最优值的步骤如下：</a:t>
            </a:r>
            <a:r>
              <a:rPr lang="zh-CN" altLang="zh-CN" dirty="0">
                <a:latin typeface="Times New Roman" panose="02020603050405020304" pitchFamily="18" charset="0"/>
                <a:cs typeface="Times New Roman" panose="02020603050405020304" pitchFamily="18" charset="0"/>
              </a:rPr>
              <a:t> </a:t>
            </a:r>
            <a:br>
              <a:rPr lang="zh-CN" altLang="zh-CN" dirty="0">
                <a:latin typeface="Times New Roman" panose="02020603050405020304" pitchFamily="18" charset="0"/>
                <a:cs typeface="Times New Roman" panose="02020603050405020304" pitchFamily="18" charset="0"/>
              </a:rPr>
            </a:br>
            <a:r>
              <a:rPr lang="zh-CN" altLang="zh-CN" dirty="0">
                <a:latin typeface="Times New Roman" panose="02020603050405020304" pitchFamily="18" charset="0"/>
                <a:cs typeface="Times New Roman" panose="02020603050405020304" pitchFamily="18" charset="0"/>
              </a:rPr>
              <a:t>1. 随机选取起始点</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0； </a:t>
            </a:r>
            <a:br>
              <a:rPr lang="zh-CN" altLang="zh-CN" dirty="0">
                <a:latin typeface="Times New Roman" panose="02020603050405020304" pitchFamily="18" charset="0"/>
                <a:cs typeface="Times New Roman" panose="02020603050405020304" pitchFamily="18" charset="0"/>
              </a:rPr>
            </a:br>
            <a:r>
              <a:rPr lang="zh-CN" altLang="zh-CN" dirty="0">
                <a:latin typeface="Times New Roman" panose="02020603050405020304" pitchFamily="18" charset="0"/>
                <a:cs typeface="Times New Roman" panose="02020603050405020304" pitchFamily="18" charset="0"/>
              </a:rPr>
              <a:t>2. 计算目标函数</a:t>
            </a:r>
            <a:r>
              <a:rPr lang="zh-CN" altLang="zh-CN" i="1" dirty="0">
                <a:latin typeface="Times New Roman" panose="02020603050405020304" pitchFamily="18" charset="0"/>
                <a:cs typeface="Times New Roman" panose="02020603050405020304" pitchFamily="18" charset="0"/>
              </a:rPr>
              <a:t>f</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)在该点</a:t>
            </a:r>
            <a:r>
              <a:rPr lang="zh-CN" altLang="zh-CN" i="1" dirty="0">
                <a:latin typeface="Times New Roman" panose="02020603050405020304" pitchFamily="18" charset="0"/>
                <a:cs typeface="Times New Roman" panose="02020603050405020304" pitchFamily="18" charset="0"/>
              </a:rPr>
              <a:t>xk</a:t>
            </a:r>
            <a:r>
              <a:rPr lang="zh-CN" altLang="zh-CN" dirty="0">
                <a:latin typeface="Times New Roman" panose="02020603050405020304" pitchFamily="18" charset="0"/>
                <a:cs typeface="Times New Roman" panose="02020603050405020304" pitchFamily="18" charset="0"/>
              </a:rPr>
              <a:t>的一阶导数和海森矩阵； </a:t>
            </a:r>
            <a:br>
              <a:rPr lang="zh-CN" altLang="zh-CN" dirty="0">
                <a:latin typeface="Times New Roman" panose="02020603050405020304" pitchFamily="18" charset="0"/>
                <a:cs typeface="Times New Roman" panose="02020603050405020304" pitchFamily="18" charset="0"/>
              </a:rPr>
            </a:br>
            <a:r>
              <a:rPr lang="zh-CN" altLang="zh-CN" dirty="0">
                <a:latin typeface="Times New Roman" panose="02020603050405020304" pitchFamily="18" charset="0"/>
                <a:cs typeface="Times New Roman" panose="02020603050405020304" pitchFamily="18" charset="0"/>
              </a:rPr>
              <a:t>3. 依据迭代公式</a:t>
            </a:r>
            <a:r>
              <a:rPr lang="zh-CN" altLang="zh-CN" i="1" dirty="0">
                <a:latin typeface="Times New Roman" panose="02020603050405020304" pitchFamily="18" charset="0"/>
                <a:cs typeface="Times New Roman" panose="02020603050405020304" pitchFamily="18" charset="0"/>
              </a:rPr>
              <a:t>xk</a:t>
            </a:r>
            <a:r>
              <a:rPr lang="zh-CN" altLang="zh-CN" dirty="0">
                <a:latin typeface="Times New Roman" panose="02020603050405020304" pitchFamily="18" charset="0"/>
                <a:cs typeface="Times New Roman" panose="02020603050405020304" pitchFamily="18" charset="0"/>
              </a:rPr>
              <a:t>+1=</a:t>
            </a:r>
            <a:r>
              <a:rPr lang="zh-CN" altLang="zh-CN" i="1" dirty="0">
                <a:latin typeface="Times New Roman" panose="02020603050405020304" pitchFamily="18" charset="0"/>
                <a:cs typeface="Times New Roman" panose="02020603050405020304" pitchFamily="18" charset="0"/>
              </a:rPr>
              <a:t>xk</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H</a:t>
            </a:r>
            <a:r>
              <a:rPr lang="zh-CN" altLang="zh-CN" dirty="0">
                <a:latin typeface="Times New Roman" panose="02020603050405020304" pitchFamily="18" charset="0"/>
                <a:cs typeface="Times New Roman" panose="02020603050405020304" pitchFamily="18" charset="0"/>
              </a:rPr>
              <a:t>−1</a:t>
            </a:r>
            <a:r>
              <a:rPr lang="zh-CN" altLang="zh-CN" i="1" dirty="0">
                <a:latin typeface="Times New Roman" panose="02020603050405020304" pitchFamily="18" charset="0"/>
                <a:cs typeface="Times New Roman" panose="02020603050405020304" pitchFamily="18" charset="0"/>
              </a:rPr>
              <a:t>kf</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更新</a:t>
            </a:r>
            <a:r>
              <a:rPr lang="zh-CN" altLang="zh-CN" i="1" dirty="0">
                <a:latin typeface="Times New Roman" panose="02020603050405020304" pitchFamily="18" charset="0"/>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值 </a:t>
            </a:r>
            <a:br>
              <a:rPr lang="zh-CN" altLang="zh-CN" dirty="0">
                <a:latin typeface="Times New Roman" panose="02020603050405020304" pitchFamily="18" charset="0"/>
                <a:cs typeface="Times New Roman" panose="02020603050405020304" pitchFamily="18" charset="0"/>
              </a:rPr>
            </a:br>
            <a:r>
              <a:rPr lang="zh-CN" altLang="zh-CN" dirty="0">
                <a:latin typeface="Times New Roman" panose="02020603050405020304" pitchFamily="18" charset="0"/>
                <a:cs typeface="Times New Roman" panose="02020603050405020304" pitchFamily="18" charset="0"/>
              </a:rPr>
              <a:t>如果</a:t>
            </a:r>
            <a:r>
              <a:rPr lang="zh-CN" altLang="zh-CN" i="1"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f</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xk</a:t>
            </a:r>
            <a:r>
              <a:rPr lang="zh-CN" altLang="zh-CN" dirty="0">
                <a:latin typeface="Times New Roman" panose="02020603050405020304" pitchFamily="18" charset="0"/>
                <a:cs typeface="Times New Roman" panose="02020603050405020304" pitchFamily="18" charset="0"/>
              </a:rPr>
              <a:t>+1)−</a:t>
            </a:r>
            <a:r>
              <a:rPr lang="zh-CN" altLang="zh-CN" i="1" dirty="0">
                <a:latin typeface="Times New Roman" panose="02020603050405020304" pitchFamily="18" charset="0"/>
                <a:cs typeface="Times New Roman" panose="02020603050405020304" pitchFamily="18" charset="0"/>
              </a:rPr>
              <a:t>f</a:t>
            </a:r>
            <a:r>
              <a:rPr lang="zh-CN" altLang="zh-CN" dirty="0">
                <a:latin typeface="Times New Roman" panose="02020603050405020304" pitchFamily="18" charset="0"/>
                <a:cs typeface="Times New Roman" panose="02020603050405020304" pitchFamily="18" charset="0"/>
              </a:rPr>
              <a:t>(</a:t>
            </a:r>
            <a:r>
              <a:rPr lang="zh-CN" altLang="zh-CN" i="1" dirty="0">
                <a:latin typeface="Times New Roman" panose="02020603050405020304" pitchFamily="18" charset="0"/>
                <a:cs typeface="Times New Roman" panose="02020603050405020304" pitchFamily="18" charset="0"/>
              </a:rPr>
              <a:t>xk</a:t>
            </a:r>
            <a:r>
              <a:rPr lang="zh-CN" altLang="zh-CN" dirty="0">
                <a:latin typeface="Times New Roman" panose="02020603050405020304" pitchFamily="18" charset="0"/>
                <a:cs typeface="Times New Roman" panose="02020603050405020304" pitchFamily="18" charset="0"/>
              </a:rPr>
              <a:t>))&lt;</a:t>
            </a:r>
            <a:r>
              <a:rPr lang="zh-CN" altLang="zh-CN" i="1" dirty="0">
                <a:latin typeface="Times New Roman" panose="02020603050405020304" pitchFamily="18" charset="0"/>
                <a:cs typeface="Times New Roman" panose="02020603050405020304" pitchFamily="18" charset="0"/>
              </a:rPr>
              <a:t>ϵ</a:t>
            </a:r>
            <a:r>
              <a:rPr lang="zh-CN" altLang="zh-CN" dirty="0">
                <a:latin typeface="Times New Roman" panose="02020603050405020304" pitchFamily="18" charset="0"/>
                <a:cs typeface="Times New Roman" panose="02020603050405020304" pitchFamily="18" charset="0"/>
              </a:rPr>
              <a:t>，则收敛返回，否则继续步骤2,3直至收敛 </a:t>
            </a:r>
            <a:br>
              <a:rPr lang="zh-CN" altLang="zh-CN" dirty="0">
                <a:latin typeface="Times New Roman" panose="02020603050405020304" pitchFamily="18" charset="0"/>
                <a:cs typeface="Times New Roman" panose="02020603050405020304" pitchFamily="18" charset="0"/>
              </a:rPr>
            </a:br>
            <a:r>
              <a:rPr lang="zh-CN" altLang="zh-CN" dirty="0">
                <a:latin typeface="Times New Roman" panose="02020603050405020304" pitchFamily="18" charset="0"/>
                <a:cs typeface="Times New Roman" panose="02020603050405020304" pitchFamily="18" charset="0"/>
              </a:rPr>
              <a:t>我们可以看到，当我们的特征特别多的时候，求海森矩阵的逆的运算量是非常大且慢的，这对于在实际应用中是不可忍受的，因此我们想能否用一个矩阵来代替海森矩阵的逆呢，这就是拟牛顿法的基本思路。 </a:t>
            </a:r>
          </a:p>
          <a:p>
            <a:pPr marL="0" indent="0">
              <a:buNone/>
            </a:pPr>
            <a:endParaRPr lang="zh-CN" altLang="en-US" dirty="0"/>
          </a:p>
        </p:txBody>
      </p:sp>
      <p:pic>
        <p:nvPicPr>
          <p:cNvPr id="4" name="图片 3"/>
          <p:cNvPicPr>
            <a:picLocks noChangeAspect="1"/>
          </p:cNvPicPr>
          <p:nvPr/>
        </p:nvPicPr>
        <p:blipFill rotWithShape="1">
          <a:blip r:embed="rId2"/>
          <a:srcRect l="2287"/>
          <a:stretch/>
        </p:blipFill>
        <p:spPr>
          <a:xfrm>
            <a:off x="7344229" y="659558"/>
            <a:ext cx="2529113" cy="847498"/>
          </a:xfrm>
          <a:prstGeom prst="rect">
            <a:avLst/>
          </a:prstGeom>
        </p:spPr>
      </p:pic>
      <p:pic>
        <p:nvPicPr>
          <p:cNvPr id="5" name="图片 4"/>
          <p:cNvPicPr>
            <a:picLocks noChangeAspect="1"/>
          </p:cNvPicPr>
          <p:nvPr/>
        </p:nvPicPr>
        <p:blipFill>
          <a:blip r:embed="rId3"/>
          <a:stretch>
            <a:fillRect/>
          </a:stretch>
        </p:blipFill>
        <p:spPr>
          <a:xfrm>
            <a:off x="4085563" y="1674812"/>
            <a:ext cx="4042867" cy="871991"/>
          </a:xfrm>
          <a:prstGeom prst="rect">
            <a:avLst/>
          </a:prstGeom>
        </p:spPr>
      </p:pic>
    </p:spTree>
    <p:extLst>
      <p:ext uri="{BB962C8B-B14F-4D97-AF65-F5344CB8AC3E}">
        <p14:creationId xmlns:p14="http://schemas.microsoft.com/office/powerpoint/2010/main" val="13695505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33829" y="0"/>
            <a:ext cx="9717005" cy="827314"/>
          </a:xfrm>
        </p:spPr>
        <p:txBody>
          <a:bodyPr/>
          <a:lstStyle/>
          <a:p>
            <a:r>
              <a:rPr lang="zh-CN" altLang="en-US" dirty="0" smtClean="0"/>
              <a:t>拟牛顿法</a:t>
            </a:r>
            <a:endParaRPr lang="zh-CN" altLang="en-US" dirty="0"/>
          </a:p>
        </p:txBody>
      </p:sp>
      <p:sp>
        <p:nvSpPr>
          <p:cNvPr id="3" name="内容占位符 2"/>
          <p:cNvSpPr>
            <a:spLocks noGrp="1"/>
          </p:cNvSpPr>
          <p:nvPr>
            <p:ph idx="1"/>
          </p:nvPr>
        </p:nvSpPr>
        <p:spPr>
          <a:xfrm>
            <a:off x="333829" y="667657"/>
            <a:ext cx="11553371" cy="5834743"/>
          </a:xfrm>
        </p:spPr>
        <p:txBody>
          <a:bodyPr/>
          <a:lstStyle/>
          <a:p>
            <a:r>
              <a:rPr lang="zh-CN" altLang="en-US" dirty="0">
                <a:latin typeface="Times New Roman" panose="02020603050405020304" pitchFamily="18" charset="0"/>
                <a:cs typeface="Times New Roman" panose="02020603050405020304" pitchFamily="18" charset="0"/>
              </a:rPr>
              <a:t>因为我们要选择一个矩阵来代替海森矩阵的逆，那么我们首先要研究一下海森矩阵需要具有什么样的特征才能保证牛顿法成功的应用。通过上面的描述我们</a:t>
            </a:r>
            <a:r>
              <a:rPr lang="zh-CN" altLang="en-US" dirty="0" smtClean="0">
                <a:latin typeface="Times New Roman" panose="02020603050405020304" pitchFamily="18" charset="0"/>
                <a:cs typeface="Times New Roman" panose="02020603050405020304" pitchFamily="18" charset="0"/>
              </a:rPr>
              <a:t>知道</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上式我们称之为拟牛顿条件。</a:t>
            </a:r>
          </a:p>
          <a:p>
            <a:pPr marL="0" indent="0">
              <a:buNone/>
            </a:pPr>
            <a:r>
              <a:rPr lang="zh-CN" altLang="en-US" dirty="0">
                <a:latin typeface="Times New Roman" panose="02020603050405020304" pitchFamily="18" charset="0"/>
                <a:cs typeface="Times New Roman" panose="02020603050405020304" pitchFamily="18" charset="0"/>
              </a:rPr>
              <a:t>因此，对于我们所选择的替代矩阵</a:t>
            </a:r>
            <a:r>
              <a:rPr lang="en-US" altLang="zh-CN" dirty="0" err="1">
                <a:latin typeface="Times New Roman" panose="02020603050405020304" pitchFamily="18" charset="0"/>
                <a:cs typeface="Times New Roman" panose="02020603050405020304" pitchFamily="18" charset="0"/>
              </a:rPr>
              <a:t>Gk</a:t>
            </a:r>
            <a:r>
              <a:rPr lang="zh-CN" altLang="en-US" dirty="0">
                <a:latin typeface="Times New Roman" panose="02020603050405020304" pitchFamily="18" charset="0"/>
                <a:cs typeface="Times New Roman" panose="02020603050405020304" pitchFamily="18" charset="0"/>
              </a:rPr>
              <a:t>，需要满足两个条件</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下面</a:t>
            </a:r>
            <a:r>
              <a:rPr lang="zh-CN" altLang="en-US" dirty="0">
                <a:latin typeface="Times New Roman" panose="02020603050405020304" pitchFamily="18" charset="0"/>
                <a:cs typeface="Times New Roman" panose="02020603050405020304" pitchFamily="18" charset="0"/>
              </a:rPr>
              <a:t>介绍几种常见的拟牛顿法。</a:t>
            </a:r>
            <a:endParaRPr lang="en-US" altLang="zh-CN"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957805" y="1480457"/>
            <a:ext cx="4305419" cy="1072469"/>
          </a:xfrm>
          <a:prstGeom prst="rect">
            <a:avLst/>
          </a:prstGeom>
        </p:spPr>
      </p:pic>
      <p:pic>
        <p:nvPicPr>
          <p:cNvPr id="6" name="图片 5"/>
          <p:cNvPicPr>
            <a:picLocks noChangeAspect="1"/>
          </p:cNvPicPr>
          <p:nvPr/>
        </p:nvPicPr>
        <p:blipFill>
          <a:blip r:embed="rId3"/>
          <a:stretch>
            <a:fillRect/>
          </a:stretch>
        </p:blipFill>
        <p:spPr>
          <a:xfrm>
            <a:off x="1561632" y="3206069"/>
            <a:ext cx="9097764" cy="1020310"/>
          </a:xfrm>
          <a:prstGeom prst="rect">
            <a:avLst/>
          </a:prstGeom>
        </p:spPr>
      </p:pic>
    </p:spTree>
    <p:extLst>
      <p:ext uri="{BB962C8B-B14F-4D97-AF65-F5344CB8AC3E}">
        <p14:creationId xmlns:p14="http://schemas.microsoft.com/office/powerpoint/2010/main" val="502730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4225" y="45820"/>
            <a:ext cx="9404723" cy="1400530"/>
          </a:xfrm>
        </p:spPr>
        <p:txBody>
          <a:bodyPr/>
          <a:lstStyle/>
          <a:p>
            <a:r>
              <a:rPr lang="en-US" altLang="zh-CN" b="1" dirty="0"/>
              <a:t>DFP</a:t>
            </a:r>
            <a:r>
              <a:rPr lang="zh-CN" altLang="en-US" b="1" dirty="0"/>
              <a:t>算法</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Davidon</a:t>
            </a:r>
            <a:r>
              <a:rPr lang="en-US" altLang="zh-CN" dirty="0">
                <a:latin typeface="Times New Roman" panose="02020603050405020304" pitchFamily="18" charset="0"/>
                <a:cs typeface="Times New Roman" panose="02020603050405020304" pitchFamily="18" charset="0"/>
              </a:rPr>
              <a:t>-Fletcher-Powell)</a:t>
            </a:r>
            <a:r>
              <a:rPr lang="zh-CN" altLang="en-US" b="1" dirty="0"/>
              <a:t/>
            </a:r>
            <a:br>
              <a:rPr lang="zh-CN" altLang="en-US" b="1" dirty="0"/>
            </a:br>
            <a:endParaRPr lang="zh-CN" altLang="en-US" dirty="0"/>
          </a:p>
        </p:txBody>
      </p:sp>
      <p:sp>
        <p:nvSpPr>
          <p:cNvPr id="3" name="内容占位符 2"/>
          <p:cNvSpPr>
            <a:spLocks noGrp="1"/>
          </p:cNvSpPr>
          <p:nvPr>
            <p:ph idx="1"/>
          </p:nvPr>
        </p:nvSpPr>
        <p:spPr>
          <a:xfrm>
            <a:off x="254225" y="957944"/>
            <a:ext cx="11502345" cy="5290456"/>
          </a:xfrm>
        </p:spPr>
        <p:txBody>
          <a:bodyPr/>
          <a:lstStyle/>
          <a:p>
            <a:r>
              <a:rPr lang="zh-CN" altLang="en-US" dirty="0">
                <a:latin typeface="Times New Roman" panose="02020603050405020304" pitchFamily="18" charset="0"/>
                <a:cs typeface="Times New Roman" panose="02020603050405020304" pitchFamily="18" charset="0"/>
              </a:rPr>
              <a:t>拟牛顿法是构造与</a:t>
            </a:r>
            <a:r>
              <a:rPr lang="en-US" altLang="zh-CN" dirty="0" err="1">
                <a:latin typeface="Times New Roman" panose="02020603050405020304" pitchFamily="18" charset="0"/>
                <a:cs typeface="Times New Roman" panose="02020603050405020304" pitchFamily="18" charset="0"/>
              </a:rPr>
              <a:t>Hesse</a:t>
            </a:r>
            <a:r>
              <a:rPr lang="zh-CN" altLang="en-US" dirty="0">
                <a:latin typeface="Times New Roman" panose="02020603050405020304" pitchFamily="18" charset="0"/>
                <a:cs typeface="Times New Roman" panose="02020603050405020304" pitchFamily="18" charset="0"/>
              </a:rPr>
              <a:t>矩阵相似的正定矩阵，这个构造方法，使用了目标函数的梯度（一阶导数）信息和两个点的“位移”（</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）来实现</a:t>
            </a:r>
            <a:r>
              <a:rPr lang="zh-CN" altLang="en-US" dirty="0" smtClean="0">
                <a:latin typeface="Times New Roman" panose="02020603050405020304" pitchFamily="18" charset="0"/>
                <a:cs typeface="Times New Roman" panose="02020603050405020304" pitchFamily="18" charset="0"/>
              </a:rPr>
              <a:t>。那么，</a:t>
            </a:r>
            <a:r>
              <a:rPr lang="zh-CN" altLang="en-US" dirty="0">
                <a:latin typeface="Times New Roman" panose="02020603050405020304" pitchFamily="18" charset="0"/>
                <a:cs typeface="Times New Roman" panose="02020603050405020304" pitchFamily="18" charset="0"/>
              </a:rPr>
              <a:t>是不是用</a:t>
            </a:r>
            <a:r>
              <a:rPr lang="en-US" altLang="zh-CN" dirty="0" err="1">
                <a:latin typeface="Times New Roman" panose="02020603050405020304" pitchFamily="18" charset="0"/>
                <a:cs typeface="Times New Roman" panose="02020603050405020304" pitchFamily="18" charset="0"/>
              </a:rPr>
              <a:t>Hesse</a:t>
            </a:r>
            <a:r>
              <a:rPr lang="zh-CN" altLang="en-US" dirty="0">
                <a:latin typeface="Times New Roman" panose="02020603050405020304" pitchFamily="18" charset="0"/>
                <a:cs typeface="Times New Roman" panose="02020603050405020304" pitchFamily="18" charset="0"/>
              </a:rPr>
              <a:t>矩阵的</a:t>
            </a:r>
            <a:r>
              <a:rPr lang="zh-CN" altLang="en-US" b="1" u="sng" dirty="0">
                <a:latin typeface="Times New Roman" panose="02020603050405020304" pitchFamily="18" charset="0"/>
                <a:cs typeface="Times New Roman" panose="02020603050405020304" pitchFamily="18" charset="0"/>
              </a:rPr>
              <a:t>近似矩阵</a:t>
            </a:r>
            <a:r>
              <a:rPr lang="zh-CN" altLang="en-US" dirty="0">
                <a:latin typeface="Times New Roman" panose="02020603050405020304" pitchFamily="18" charset="0"/>
                <a:cs typeface="Times New Roman" panose="02020603050405020304" pitchFamily="18" charset="0"/>
              </a:rPr>
              <a:t>来代替</a:t>
            </a:r>
            <a:r>
              <a:rPr lang="en-US" altLang="zh-CN" dirty="0" err="1">
                <a:latin typeface="Times New Roman" panose="02020603050405020304" pitchFamily="18" charset="0"/>
                <a:cs typeface="Times New Roman" panose="02020603050405020304" pitchFamily="18" charset="0"/>
              </a:rPr>
              <a:t>Hesse</a:t>
            </a:r>
            <a:r>
              <a:rPr lang="zh-CN" altLang="en-US" dirty="0">
                <a:latin typeface="Times New Roman" panose="02020603050405020304" pitchFamily="18" charset="0"/>
                <a:cs typeface="Times New Roman" panose="02020603050405020304" pitchFamily="18" charset="0"/>
              </a:rPr>
              <a:t>矩阵，会导致求解效果变差呢？事实上，效果反而通常会变好</a:t>
            </a:r>
            <a:r>
              <a:rPr lang="zh-CN" altLang="en-US" dirty="0" smtClean="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0" indent="0">
              <a:buNone/>
            </a:pPr>
            <a:endParaRPr lang="en-US" altLang="zh-CN" dirty="0">
              <a:latin typeface="Times New Roman" panose="02020603050405020304" pitchFamily="18" charset="0"/>
              <a:cs typeface="Times New Roman" panose="02020603050405020304" pitchFamily="18" charset="0"/>
            </a:endParaRPr>
          </a:p>
          <a:p>
            <a:pPr marL="0" indent="0">
              <a:buNone/>
            </a:pPr>
            <a:r>
              <a:rPr lang="zh-CN" altLang="en-US" dirty="0">
                <a:latin typeface="Times New Roman" panose="02020603050405020304" pitchFamily="18" charset="0"/>
                <a:cs typeface="Times New Roman" panose="02020603050405020304" pitchFamily="18" charset="0"/>
              </a:rPr>
              <a:t>这个方程，就是拟牛顿方程，其中的矩阵</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，就是</a:t>
            </a:r>
            <a:r>
              <a:rPr lang="en-US" altLang="zh-CN" dirty="0" err="1">
                <a:latin typeface="Times New Roman" panose="02020603050405020304" pitchFamily="18" charset="0"/>
                <a:cs typeface="Times New Roman" panose="02020603050405020304" pitchFamily="18" charset="0"/>
              </a:rPr>
              <a:t>Hesse</a:t>
            </a:r>
            <a:r>
              <a:rPr lang="zh-CN" altLang="en-US" dirty="0">
                <a:latin typeface="Times New Roman" panose="02020603050405020304" pitchFamily="18" charset="0"/>
                <a:cs typeface="Times New Roman" panose="02020603050405020304" pitchFamily="18" charset="0"/>
              </a:rPr>
              <a:t>矩阵的逆矩阵的一个近似矩阵。但是，从初始的</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开始，如何得到每一步迭代过程中需要的</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呢？在迭代过程中生成的矩阵序列</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中，每一个矩阵</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i+1</a:t>
            </a:r>
            <a:r>
              <a:rPr lang="zh-CN" altLang="en-US" dirty="0">
                <a:latin typeface="Times New Roman" panose="02020603050405020304" pitchFamily="18" charset="0"/>
                <a:cs typeface="Times New Roman" panose="02020603050405020304" pitchFamily="18" charset="0"/>
              </a:rPr>
              <a:t>，都是由前一个矩阵</a:t>
            </a:r>
            <a:r>
              <a:rPr lang="en-US" altLang="zh-CN" dirty="0">
                <a:latin typeface="Times New Roman" panose="02020603050405020304" pitchFamily="18" charset="0"/>
                <a:cs typeface="Times New Roman" panose="02020603050405020304" pitchFamily="18" charset="0"/>
              </a:rPr>
              <a:t>H</a:t>
            </a:r>
            <a:r>
              <a:rPr lang="en-US" altLang="zh-CN" baseline="-25000"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修正得到的，这个修正方法有很多种，这里只说</a:t>
            </a:r>
            <a:r>
              <a:rPr lang="en-US" altLang="zh-CN" dirty="0">
                <a:latin typeface="Times New Roman" panose="02020603050405020304" pitchFamily="18" charset="0"/>
                <a:cs typeface="Times New Roman" panose="02020603050405020304" pitchFamily="18" charset="0"/>
              </a:rPr>
              <a:t>DFP</a:t>
            </a:r>
            <a:r>
              <a:rPr lang="zh-CN" altLang="en-US" dirty="0">
                <a:latin typeface="Times New Roman" panose="02020603050405020304" pitchFamily="18" charset="0"/>
                <a:cs typeface="Times New Roman" panose="02020603050405020304" pitchFamily="18" charset="0"/>
              </a:rPr>
              <a:t>算法的修正方法。设</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其中，</a:t>
            </a:r>
            <a:r>
              <a:rPr lang="en-US" altLang="zh-CN" dirty="0" smtClean="0">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均为实数，</a:t>
            </a:r>
            <a:r>
              <a:rPr lang="en-US" altLang="zh-CN" dirty="0" smtClean="0">
                <a:latin typeface="Times New Roman" panose="02020603050405020304" pitchFamily="18" charset="0"/>
                <a:cs typeface="Times New Roman" panose="02020603050405020304" pitchFamily="18" charset="0"/>
              </a:rPr>
              <a:t>v</a:t>
            </a:r>
            <a:r>
              <a:rPr lang="zh-CN" altLang="en-US" dirty="0" smtClean="0">
                <a:latin typeface="Times New Roman" panose="02020603050405020304" pitchFamily="18" charset="0"/>
                <a:cs typeface="Times New Roman" panose="02020603050405020304" pitchFamily="18" charset="0"/>
              </a:rPr>
              <a:t>和</a:t>
            </a:r>
            <a:r>
              <a:rPr lang="en-US" altLang="zh-CN" dirty="0" smtClean="0">
                <a:latin typeface="Times New Roman" panose="02020603050405020304" pitchFamily="18" charset="0"/>
                <a:cs typeface="Times New Roman" panose="02020603050405020304" pitchFamily="18" charset="0"/>
              </a:rPr>
              <a:t>w</a:t>
            </a:r>
            <a:r>
              <a:rPr lang="zh-CN" altLang="en-US" dirty="0" smtClean="0">
                <a:latin typeface="Times New Roman" panose="02020603050405020304" pitchFamily="18" charset="0"/>
                <a:cs typeface="Times New Roman" panose="02020603050405020304" pitchFamily="18" charset="0"/>
              </a:rPr>
              <a:t>均为</a:t>
            </a:r>
            <a:r>
              <a:rPr lang="en-US" altLang="zh-CN" dirty="0" smtClean="0">
                <a:latin typeface="Times New Roman" panose="02020603050405020304" pitchFamily="18" charset="0"/>
                <a:cs typeface="Times New Roman" panose="02020603050405020304" pitchFamily="18" charset="0"/>
              </a:rPr>
              <a:t>N</a:t>
            </a:r>
            <a:r>
              <a:rPr lang="zh-CN" altLang="en-US" dirty="0" smtClean="0">
                <a:latin typeface="Times New Roman" panose="02020603050405020304" pitchFamily="18" charset="0"/>
                <a:cs typeface="Times New Roman" panose="02020603050405020304" pitchFamily="18" charset="0"/>
              </a:rPr>
              <a:t>维向量。</a:t>
            </a:r>
            <a:endParaRPr lang="en-US" altLang="zh-CN" dirty="0" smtClean="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以下略过一系列推导公式</a:t>
            </a:r>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302" y="1953118"/>
            <a:ext cx="4876190" cy="43174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8276" y="3529146"/>
            <a:ext cx="2234921" cy="431746"/>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958" y="4100759"/>
            <a:ext cx="2755555" cy="431746"/>
          </a:xfrm>
          <a:prstGeom prst="rect">
            <a:avLst/>
          </a:prstGeom>
        </p:spPr>
      </p:pic>
    </p:spTree>
    <p:extLst>
      <p:ext uri="{BB962C8B-B14F-4D97-AF65-F5344CB8AC3E}">
        <p14:creationId xmlns:p14="http://schemas.microsoft.com/office/powerpoint/2010/main" val="44398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88686" y="130628"/>
            <a:ext cx="11829143" cy="6531429"/>
          </a:xfrm>
        </p:spPr>
        <p:txBody>
          <a:bodyPr/>
          <a:lstStyle/>
          <a:p>
            <a:r>
              <a:rPr lang="en-US" altLang="zh-CN" dirty="0" err="1">
                <a:latin typeface="Times New Roman" panose="02020603050405020304" pitchFamily="18" charset="0"/>
                <a:cs typeface="Times New Roman" panose="02020603050405020304" pitchFamily="18" charset="0"/>
              </a:rPr>
              <a:t>Hesse</a:t>
            </a:r>
            <a:r>
              <a:rPr lang="zh-CN" altLang="en-US" dirty="0">
                <a:latin typeface="Times New Roman" panose="02020603050405020304" pitchFamily="18" charset="0"/>
                <a:cs typeface="Times New Roman" panose="02020603050405020304" pitchFamily="18" charset="0"/>
              </a:rPr>
              <a:t>矩阵的逆矩阵的近似阵</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计算方法</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已知</a:t>
            </a:r>
            <a:r>
              <a:rPr lang="zh-CN" altLang="en-US" dirty="0">
                <a:latin typeface="Times New Roman" panose="02020603050405020304" pitchFamily="18" charset="0"/>
                <a:cs typeface="Times New Roman" panose="02020603050405020304" pitchFamily="18" charset="0"/>
              </a:rPr>
              <a:t>初始正定矩阵</a:t>
            </a:r>
            <a:r>
              <a:rPr lang="en-US" altLang="zh-CN" dirty="0">
                <a:latin typeface="Times New Roman" panose="02020603050405020304" pitchFamily="18" charset="0"/>
                <a:cs typeface="Times New Roman" panose="02020603050405020304" pitchFamily="18" charset="0"/>
              </a:rPr>
              <a:t>H0</a:t>
            </a:r>
            <a:r>
              <a:rPr lang="zh-CN" altLang="en-US" dirty="0">
                <a:latin typeface="Times New Roman" panose="02020603050405020304" pitchFamily="18" charset="0"/>
                <a:cs typeface="Times New Roman" panose="02020603050405020304" pitchFamily="18" charset="0"/>
              </a:rPr>
              <a:t>，从一个初始点开始（迭代），用式子  </a:t>
            </a:r>
            <a:r>
              <a:rPr lang="zh-CN" altLang="en-US" dirty="0" smtClean="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X-X</a:t>
            </a:r>
            <a:r>
              <a:rPr lang="en-US" altLang="zh-CN" baseline="-25000" dirty="0">
                <a:latin typeface="Times New Roman" panose="02020603050405020304" pitchFamily="18" charset="0"/>
                <a:cs typeface="Times New Roman" panose="02020603050405020304" pitchFamily="18" charset="0"/>
              </a:rPr>
              <a:t>i</a:t>
            </a:r>
            <a:r>
              <a:rPr lang="zh-CN" altLang="en-US" dirty="0" smtClean="0">
                <a:latin typeface="Times New Roman" panose="02020603050405020304" pitchFamily="18" charset="0"/>
                <a:cs typeface="Times New Roman" panose="02020603050405020304" pitchFamily="18" charset="0"/>
              </a:rPr>
              <a:t> 来</a:t>
            </a:r>
            <a:r>
              <a:rPr lang="zh-CN" altLang="en-US" dirty="0">
                <a:latin typeface="Times New Roman" panose="02020603050405020304" pitchFamily="18" charset="0"/>
                <a:cs typeface="Times New Roman" panose="02020603050405020304" pitchFamily="18" charset="0"/>
              </a:rPr>
              <a:t>计算出下一个搜索方向，并在该方向上求出可使目标函数极小化的步长</a:t>
            </a:r>
            <a:r>
              <a:rPr lang="en-US" altLang="zh-CN" dirty="0">
                <a:latin typeface="Times New Roman" panose="02020603050405020304" pitchFamily="18" charset="0"/>
                <a:cs typeface="Times New Roman" panose="02020603050405020304" pitchFamily="18" charset="0"/>
              </a:rPr>
              <a:t>α</a:t>
            </a:r>
            <a:r>
              <a:rPr lang="zh-CN" altLang="en-US" dirty="0">
                <a:latin typeface="Times New Roman" panose="02020603050405020304" pitchFamily="18" charset="0"/>
                <a:cs typeface="Times New Roman" panose="02020603050405020304" pitchFamily="18" charset="0"/>
              </a:rPr>
              <a:t>，然后用这个步长，将当前点挪到下一个点上，并检测是否达到了程序中止的条件，如果没有达到，则用上面所说的</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式的方法计算出下一个修正矩阵</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，并计算下一个搜索方向</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周而复始，直到达到程序中止条件。</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451" y="576166"/>
            <a:ext cx="8279611" cy="3153367"/>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9149" y="4001162"/>
            <a:ext cx="1970966" cy="347818"/>
          </a:xfrm>
          <a:prstGeom prst="rect">
            <a:avLst/>
          </a:prstGeom>
        </p:spPr>
      </p:pic>
    </p:spTree>
    <p:extLst>
      <p:ext uri="{BB962C8B-B14F-4D97-AF65-F5344CB8AC3E}">
        <p14:creationId xmlns:p14="http://schemas.microsoft.com/office/powerpoint/2010/main" val="1323580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030" y="0"/>
            <a:ext cx="11088914" cy="798286"/>
          </a:xfrm>
        </p:spPr>
        <p:txBody>
          <a:bodyPr/>
          <a:lstStyle/>
          <a:p>
            <a:r>
              <a:rPr lang="en-US" altLang="zh-CN" sz="4000" dirty="0">
                <a:latin typeface="Times New Roman" panose="02020603050405020304" pitchFamily="18" charset="0"/>
                <a:cs typeface="Times New Roman" panose="02020603050405020304" pitchFamily="18" charset="0"/>
              </a:rPr>
              <a:t>BFGS</a:t>
            </a:r>
            <a:r>
              <a:rPr lang="zh-CN" altLang="en-US" sz="4000" dirty="0" smtClean="0">
                <a:latin typeface="Times New Roman" panose="02020603050405020304" pitchFamily="18" charset="0"/>
                <a:cs typeface="Times New Roman" panose="02020603050405020304" pitchFamily="18" charset="0"/>
              </a:rPr>
              <a:t>算法</a:t>
            </a:r>
            <a:r>
              <a:rPr lang="en-US" altLang="zh-CN" sz="4000" dirty="0" smtClean="0">
                <a:latin typeface="Times New Roman" panose="02020603050405020304" pitchFamily="18" charset="0"/>
                <a:cs typeface="Times New Roman" panose="02020603050405020304" pitchFamily="18" charset="0"/>
              </a:rPr>
              <a:t>(</a:t>
            </a:r>
            <a:r>
              <a:rPr lang="en-US" altLang="zh-CN" sz="4000" dirty="0" err="1">
                <a:latin typeface="Times New Roman" panose="02020603050405020304" pitchFamily="18" charset="0"/>
                <a:cs typeface="Times New Roman" panose="02020603050405020304" pitchFamily="18" charset="0"/>
              </a:rPr>
              <a:t>Broyden</a:t>
            </a:r>
            <a:r>
              <a:rPr lang="zh-CN" altLang="en-US"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Fletcher</a:t>
            </a:r>
            <a:r>
              <a:rPr lang="zh-CN" altLang="en-US" sz="4000" dirty="0">
                <a:latin typeface="Times New Roman" panose="02020603050405020304" pitchFamily="18" charset="0"/>
                <a:cs typeface="Times New Roman" panose="02020603050405020304" pitchFamily="18" charset="0"/>
              </a:rPr>
              <a:t>，</a:t>
            </a:r>
            <a:r>
              <a:rPr lang="en-US" altLang="zh-CN" sz="4000" dirty="0">
                <a:latin typeface="Times New Roman" panose="02020603050405020304" pitchFamily="18" charset="0"/>
                <a:cs typeface="Times New Roman" panose="02020603050405020304" pitchFamily="18" charset="0"/>
              </a:rPr>
              <a:t>Goldfarb</a:t>
            </a:r>
            <a:r>
              <a:rPr lang="zh-CN" altLang="en-US" sz="4000" dirty="0">
                <a:latin typeface="Times New Roman" panose="02020603050405020304" pitchFamily="18" charset="0"/>
                <a:cs typeface="Times New Roman" panose="02020603050405020304" pitchFamily="18" charset="0"/>
              </a:rPr>
              <a:t>，</a:t>
            </a:r>
            <a:r>
              <a:rPr lang="en-US" altLang="zh-CN" sz="4000" dirty="0" err="1">
                <a:latin typeface="Times New Roman" panose="02020603050405020304" pitchFamily="18" charset="0"/>
                <a:cs typeface="Times New Roman" panose="02020603050405020304" pitchFamily="18" charset="0"/>
              </a:rPr>
              <a:t>Shanno</a:t>
            </a:r>
            <a:r>
              <a:rPr lang="en-US" altLang="zh-CN" sz="4000" dirty="0" smtClean="0">
                <a:latin typeface="Times New Roman" panose="02020603050405020304" pitchFamily="18" charset="0"/>
                <a:cs typeface="Times New Roman" panose="02020603050405020304" pitchFamily="18" charset="0"/>
              </a:rPr>
              <a:t>)</a:t>
            </a:r>
            <a:endParaRPr lang="zh-CN" altLang="en-US" sz="40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0" y="653144"/>
            <a:ext cx="12192000" cy="6204856"/>
          </a:xfrm>
        </p:spPr>
        <p:txBody>
          <a:bodyPr/>
          <a:lstStyle/>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最后</a:t>
            </a:r>
            <a:r>
              <a:rPr lang="zh-CN" altLang="en-US" dirty="0">
                <a:latin typeface="Times New Roman" panose="02020603050405020304" pitchFamily="18" charset="0"/>
                <a:cs typeface="Times New Roman" panose="02020603050405020304" pitchFamily="18" charset="0"/>
              </a:rPr>
              <a:t>一项（深蓝色的部分）</a:t>
            </a:r>
            <a:r>
              <a:rPr lang="zh-CN" altLang="en-US" dirty="0" smtClean="0">
                <a:latin typeface="Times New Roman" panose="02020603050405020304" pitchFamily="18" charset="0"/>
                <a:cs typeface="Times New Roman" panose="02020603050405020304" pitchFamily="18" charset="0"/>
              </a:rPr>
              <a:t>就是</a:t>
            </a:r>
            <a:r>
              <a:rPr lang="en-US" altLang="zh-CN" dirty="0" smtClean="0">
                <a:latin typeface="Times New Roman" panose="02020603050405020304" pitchFamily="18" charset="0"/>
                <a:cs typeface="Times New Roman" panose="02020603050405020304" pitchFamily="18" charset="0"/>
              </a:rPr>
              <a:t>BFGS</a:t>
            </a:r>
            <a:r>
              <a:rPr lang="zh-CN" altLang="en-US" dirty="0">
                <a:latin typeface="Times New Roman" panose="02020603050405020304" pitchFamily="18" charset="0"/>
                <a:cs typeface="Times New Roman" panose="02020603050405020304" pitchFamily="18" charset="0"/>
              </a:rPr>
              <a:t>比</a:t>
            </a:r>
            <a:r>
              <a:rPr lang="en-US" altLang="zh-CN" dirty="0" smtClean="0">
                <a:latin typeface="Times New Roman" panose="02020603050405020304" pitchFamily="18" charset="0"/>
                <a:cs typeface="Times New Roman" panose="02020603050405020304" pitchFamily="18" charset="0"/>
              </a:rPr>
              <a:t>DFP</a:t>
            </a:r>
          </a:p>
          <a:p>
            <a:pPr marL="0" indent="0">
              <a:buNone/>
            </a:pPr>
            <a:r>
              <a:rPr lang="zh-CN" altLang="en-US" dirty="0" smtClean="0">
                <a:latin typeface="Times New Roman" panose="02020603050405020304" pitchFamily="18" charset="0"/>
                <a:cs typeface="Times New Roman" panose="02020603050405020304" pitchFamily="18" charset="0"/>
              </a:rPr>
              <a:t>多</a:t>
            </a:r>
            <a:r>
              <a:rPr lang="zh-CN" altLang="en-US" dirty="0">
                <a:latin typeface="Times New Roman" panose="02020603050405020304" pitchFamily="18" charset="0"/>
                <a:cs typeface="Times New Roman" panose="02020603050405020304" pitchFamily="18" charset="0"/>
              </a:rPr>
              <a:t>出来的东西</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err="1" smtClean="0">
                <a:latin typeface="Times New Roman" panose="02020603050405020304" pitchFamily="18" charset="0"/>
                <a:cs typeface="Times New Roman" panose="02020603050405020304" pitchFamily="18" charset="0"/>
              </a:rPr>
              <a:t>ww</a:t>
            </a:r>
            <a:r>
              <a:rPr lang="en-US" altLang="zh-CN" baseline="30000" dirty="0" err="1" smtClean="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是一个</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的向量与一个</a:t>
            </a:r>
            <a:r>
              <a:rPr lang="en-US" altLang="zh-CN" dirty="0">
                <a:latin typeface="Times New Roman" panose="02020603050405020304" pitchFamily="18" charset="0"/>
                <a:cs typeface="Times New Roman" panose="02020603050405020304" pitchFamily="18" charset="0"/>
              </a:rPr>
              <a:t>1×n</a:t>
            </a:r>
            <a:r>
              <a:rPr lang="zh-CN" altLang="en-US" dirty="0">
                <a:latin typeface="Times New Roman" panose="02020603050405020304" pitchFamily="18" charset="0"/>
                <a:cs typeface="Times New Roman" panose="02020603050405020304" pitchFamily="18" charset="0"/>
              </a:rPr>
              <a:t>的</a:t>
            </a:r>
            <a:r>
              <a:rPr lang="zh-CN" altLang="en-US" dirty="0" smtClean="0">
                <a:latin typeface="Times New Roman" panose="02020603050405020304" pitchFamily="18" charset="0"/>
                <a:cs typeface="Times New Roman" panose="02020603050405020304" pitchFamily="18" charset="0"/>
              </a:rPr>
              <a:t>向量相乘，</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结果</a:t>
            </a:r>
            <a:r>
              <a:rPr lang="zh-CN" altLang="en-US" dirty="0">
                <a:latin typeface="Times New Roman" panose="02020603050405020304" pitchFamily="18" charset="0"/>
                <a:cs typeface="Times New Roman" panose="02020603050405020304" pitchFamily="18" charset="0"/>
              </a:rPr>
              <a:t>为一个</a:t>
            </a:r>
            <a:r>
              <a:rPr lang="en-US" altLang="zh-CN" dirty="0" err="1">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的矩阵，而</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式中最后一项</a:t>
            </a:r>
            <a:r>
              <a:rPr lang="zh-CN" altLang="en-US" dirty="0" smtClean="0">
                <a:latin typeface="Times New Roman" panose="02020603050405020304" pitchFamily="18" charset="0"/>
                <a:cs typeface="Times New Roman" panose="02020603050405020304" pitchFamily="18" charset="0"/>
              </a:rPr>
              <a:t>里</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除了</a:t>
            </a:r>
            <a:r>
              <a:rPr lang="en-US" altLang="zh-CN" dirty="0" err="1">
                <a:latin typeface="Times New Roman" panose="02020603050405020304" pitchFamily="18" charset="0"/>
                <a:cs typeface="Times New Roman" panose="02020603050405020304" pitchFamily="18" charset="0"/>
              </a:rPr>
              <a:t>ww</a:t>
            </a:r>
            <a:r>
              <a:rPr lang="en-US" altLang="zh-CN" baseline="30000" dirty="0" err="1">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之外的那一部分是（</a:t>
            </a:r>
            <a:r>
              <a:rPr lang="en-US" altLang="zh-CN" dirty="0">
                <a:latin typeface="Times New Roman" panose="02020603050405020304" pitchFamily="18" charset="0"/>
                <a:cs typeface="Times New Roman" panose="02020603050405020304" pitchFamily="18" charset="0"/>
              </a:rPr>
              <a:t>1×n</a:t>
            </a:r>
            <a:r>
              <a:rPr lang="zh-CN" altLang="en-US" dirty="0">
                <a:latin typeface="Times New Roman" panose="02020603050405020304" pitchFamily="18" charset="0"/>
                <a:cs typeface="Times New Roman" panose="02020603050405020304" pitchFamily="18" charset="0"/>
              </a:rPr>
              <a:t>）向量</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en-US" altLang="zh-CN" dirty="0" err="1" smtClean="0">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矩阵、</a:t>
            </a:r>
            <a:r>
              <a:rPr lang="en-US" altLang="zh-CN" dirty="0">
                <a:latin typeface="Times New Roman" panose="02020603050405020304" pitchFamily="18" charset="0"/>
                <a:cs typeface="Times New Roman" panose="02020603050405020304" pitchFamily="18" charset="0"/>
              </a:rPr>
              <a:t>n×1</a:t>
            </a:r>
            <a:r>
              <a:rPr lang="zh-CN" altLang="en-US" dirty="0">
                <a:latin typeface="Times New Roman" panose="02020603050405020304" pitchFamily="18" charset="0"/>
                <a:cs typeface="Times New Roman" panose="02020603050405020304" pitchFamily="18" charset="0"/>
              </a:rPr>
              <a:t>向量相乘，结果为一实数</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因此</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式最后一项结果为一个</a:t>
            </a:r>
            <a:r>
              <a:rPr lang="en-US" altLang="zh-CN" dirty="0" err="1">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矩阵</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这</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[14]</a:t>
            </a:r>
            <a:r>
              <a:rPr lang="zh-CN" altLang="en-US" dirty="0">
                <a:latin typeface="Times New Roman" panose="02020603050405020304" pitchFamily="18" charset="0"/>
                <a:cs typeface="Times New Roman" panose="02020603050405020304" pitchFamily="18" charset="0"/>
              </a:rPr>
              <a:t>式等号左边的矩阵</a:t>
            </a:r>
            <a:r>
              <a:rPr lang="en-US" altLang="zh-CN"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为</a:t>
            </a:r>
            <a:r>
              <a:rPr lang="en-US" altLang="zh-CN" dirty="0" err="1">
                <a:latin typeface="Times New Roman" panose="02020603050405020304" pitchFamily="18" charset="0"/>
                <a:cs typeface="Times New Roman" panose="02020603050405020304" pitchFamily="18" charset="0"/>
              </a:rPr>
              <a:t>n×n</a:t>
            </a:r>
            <a:r>
              <a:rPr lang="zh-CN" altLang="en-US" dirty="0">
                <a:latin typeface="Times New Roman" panose="02020603050405020304" pitchFamily="18" charset="0"/>
                <a:cs typeface="Times New Roman" panose="02020603050405020304" pitchFamily="18" charset="0"/>
              </a:rPr>
              <a:t>矩阵一致</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dirty="0" smtClean="0">
                <a:latin typeface="Times New Roman" panose="02020603050405020304" pitchFamily="18" charset="0"/>
                <a:cs typeface="Times New Roman" panose="02020603050405020304" pitchFamily="18" charset="0"/>
              </a:rPr>
              <a:t>这</a:t>
            </a:r>
            <a:r>
              <a:rPr lang="zh-CN" altLang="en-US" dirty="0">
                <a:latin typeface="Times New Roman" panose="02020603050405020304" pitchFamily="18" charset="0"/>
                <a:cs typeface="Times New Roman" panose="02020603050405020304" pitchFamily="18" charset="0"/>
              </a:rPr>
              <a:t>一点没有问题了。</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1842" y="1828143"/>
            <a:ext cx="6730158" cy="4000000"/>
          </a:xfrm>
          <a:prstGeom prst="rect">
            <a:avLst/>
          </a:prstGeom>
        </p:spPr>
      </p:pic>
    </p:spTree>
    <p:extLst>
      <p:ext uri="{BB962C8B-B14F-4D97-AF65-F5344CB8AC3E}">
        <p14:creationId xmlns:p14="http://schemas.microsoft.com/office/powerpoint/2010/main" val="4285878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4855" y="0"/>
            <a:ext cx="9281660" cy="696686"/>
          </a:xfrm>
        </p:spPr>
        <p:txBody>
          <a:bodyPr/>
          <a:lstStyle/>
          <a:p>
            <a:r>
              <a:rPr lang="en-US" altLang="zh-CN" dirty="0" smtClean="0"/>
              <a:t>L-BGFS</a:t>
            </a:r>
            <a:r>
              <a:rPr lang="zh-CN" altLang="en-US" dirty="0" smtClean="0"/>
              <a:t>算法</a:t>
            </a:r>
            <a:endParaRPr lang="zh-CN" altLang="en-US" dirty="0"/>
          </a:p>
        </p:txBody>
      </p:sp>
      <p:sp>
        <p:nvSpPr>
          <p:cNvPr id="3" name="内容占位符 2"/>
          <p:cNvSpPr>
            <a:spLocks noGrp="1"/>
          </p:cNvSpPr>
          <p:nvPr>
            <p:ph idx="1"/>
          </p:nvPr>
        </p:nvSpPr>
        <p:spPr>
          <a:xfrm>
            <a:off x="384855" y="696687"/>
            <a:ext cx="11371716" cy="6052456"/>
          </a:xfrm>
        </p:spPr>
        <p:txBody>
          <a:bodyPr/>
          <a:lstStyle/>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pPr marL="0" indent="0">
              <a:buNone/>
            </a:pPr>
            <a:endParaRPr lang="en-US" altLang="zh-CN" dirty="0" smtClean="0"/>
          </a:p>
          <a:p>
            <a:pPr marL="0" indent="0">
              <a:buNone/>
            </a:pPr>
            <a:endParaRPr lang="en-US" altLang="zh-CN" dirty="0"/>
          </a:p>
          <a:p>
            <a:pPr marL="0" indent="0">
              <a:buNone/>
            </a:pPr>
            <a:endParaRPr lang="en-US" altLang="zh-CN" dirty="0" smtClean="0"/>
          </a:p>
        </p:txBody>
      </p:sp>
      <p:pic>
        <p:nvPicPr>
          <p:cNvPr id="4" name="图片 3"/>
          <p:cNvPicPr>
            <a:picLocks noChangeAspect="1"/>
          </p:cNvPicPr>
          <p:nvPr/>
        </p:nvPicPr>
        <p:blipFill>
          <a:blip r:embed="rId2"/>
          <a:stretch>
            <a:fillRect/>
          </a:stretch>
        </p:blipFill>
        <p:spPr>
          <a:xfrm>
            <a:off x="896585" y="696686"/>
            <a:ext cx="10348256" cy="5776685"/>
          </a:xfrm>
          <a:prstGeom prst="rect">
            <a:avLst/>
          </a:prstGeom>
        </p:spPr>
      </p:pic>
    </p:spTree>
    <p:extLst>
      <p:ext uri="{BB962C8B-B14F-4D97-AF65-F5344CB8AC3E}">
        <p14:creationId xmlns:p14="http://schemas.microsoft.com/office/powerpoint/2010/main" val="353495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74525" y="0"/>
            <a:ext cx="9404723" cy="1400530"/>
          </a:xfrm>
        </p:spPr>
        <p:txBody>
          <a:bodyPr/>
          <a:lstStyle/>
          <a:p>
            <a:r>
              <a:rPr lang="en-US" altLang="zh-CN" dirty="0"/>
              <a:t>L-BGFS</a:t>
            </a:r>
            <a:r>
              <a:rPr lang="zh-CN" altLang="en-US" dirty="0"/>
              <a:t>算法</a:t>
            </a:r>
          </a:p>
        </p:txBody>
      </p:sp>
      <p:pic>
        <p:nvPicPr>
          <p:cNvPr id="4" name="内容占位符 3"/>
          <p:cNvPicPr>
            <a:picLocks noGrp="1" noChangeAspect="1"/>
          </p:cNvPicPr>
          <p:nvPr>
            <p:ph idx="1"/>
          </p:nvPr>
        </p:nvPicPr>
        <p:blipFill>
          <a:blip r:embed="rId2"/>
          <a:stretch>
            <a:fillRect/>
          </a:stretch>
        </p:blipFill>
        <p:spPr>
          <a:xfrm>
            <a:off x="1543104" y="700265"/>
            <a:ext cx="9257733" cy="6105418"/>
          </a:xfrm>
          <a:prstGeom prst="rect">
            <a:avLst/>
          </a:prstGeom>
        </p:spPr>
      </p:pic>
    </p:spTree>
    <p:extLst>
      <p:ext uri="{BB962C8B-B14F-4D97-AF65-F5344CB8AC3E}">
        <p14:creationId xmlns:p14="http://schemas.microsoft.com/office/powerpoint/2010/main" val="35723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334985" y="0"/>
            <a:ext cx="7408480" cy="3836534"/>
          </a:xfrm>
          <a:prstGeom prst="rect">
            <a:avLst/>
          </a:prstGeom>
        </p:spPr>
      </p:pic>
      <p:pic>
        <p:nvPicPr>
          <p:cNvPr id="9" name="图片 8"/>
          <p:cNvPicPr>
            <a:picLocks noChangeAspect="1"/>
          </p:cNvPicPr>
          <p:nvPr/>
        </p:nvPicPr>
        <p:blipFill>
          <a:blip r:embed="rId3"/>
          <a:stretch>
            <a:fillRect/>
          </a:stretch>
        </p:blipFill>
        <p:spPr>
          <a:xfrm>
            <a:off x="1770806" y="3836535"/>
            <a:ext cx="8536838" cy="3021465"/>
          </a:xfrm>
          <a:prstGeom prst="rect">
            <a:avLst/>
          </a:prstGeom>
        </p:spPr>
      </p:pic>
      <p:sp>
        <p:nvSpPr>
          <p:cNvPr id="2" name="文本框 1"/>
          <p:cNvSpPr txBox="1"/>
          <p:nvPr/>
        </p:nvSpPr>
        <p:spPr>
          <a:xfrm>
            <a:off x="362857" y="261257"/>
            <a:ext cx="1625600" cy="369332"/>
          </a:xfrm>
          <a:prstGeom prst="rect">
            <a:avLst/>
          </a:prstGeom>
          <a:noFill/>
        </p:spPr>
        <p:txBody>
          <a:bodyPr wrap="square" rtlCol="0">
            <a:spAutoFit/>
          </a:bodyPr>
          <a:lstStyle/>
          <a:p>
            <a:r>
              <a:rPr lang="zh-CN" altLang="en-US" dirty="0" smtClean="0"/>
              <a:t>梯度上升</a:t>
            </a:r>
            <a:endParaRPr lang="zh-CN" altLang="en-US" dirty="0"/>
          </a:p>
        </p:txBody>
      </p:sp>
    </p:spTree>
    <p:extLst>
      <p:ext uri="{BB962C8B-B14F-4D97-AF65-F5344CB8AC3E}">
        <p14:creationId xmlns:p14="http://schemas.microsoft.com/office/powerpoint/2010/main" val="269508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0"/>
            <a:ext cx="6339900" cy="6858000"/>
          </a:xfrm>
          <a:prstGeom prst="rect">
            <a:avLst/>
          </a:prstGeom>
        </p:spPr>
      </p:pic>
      <p:pic>
        <p:nvPicPr>
          <p:cNvPr id="7" name="图片 6"/>
          <p:cNvPicPr>
            <a:picLocks noChangeAspect="1"/>
          </p:cNvPicPr>
          <p:nvPr/>
        </p:nvPicPr>
        <p:blipFill>
          <a:blip r:embed="rId3"/>
          <a:stretch>
            <a:fillRect/>
          </a:stretch>
        </p:blipFill>
        <p:spPr>
          <a:xfrm>
            <a:off x="6339900" y="2462828"/>
            <a:ext cx="5283539" cy="1932343"/>
          </a:xfrm>
          <a:prstGeom prst="rect">
            <a:avLst/>
          </a:prstGeom>
        </p:spPr>
      </p:pic>
    </p:spTree>
    <p:extLst>
      <p:ext uri="{BB962C8B-B14F-4D97-AF65-F5344CB8AC3E}">
        <p14:creationId xmlns:p14="http://schemas.microsoft.com/office/powerpoint/2010/main" val="196699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5130" y="0"/>
            <a:ext cx="9404723" cy="1400530"/>
          </a:xfrm>
        </p:spPr>
        <p:txBody>
          <a:bodyPr/>
          <a:lstStyle/>
          <a:p>
            <a:r>
              <a:rPr lang="zh-CN" altLang="en-US" dirty="0" smtClean="0"/>
              <a:t>测试结果</a:t>
            </a:r>
            <a:endParaRPr lang="zh-CN" altLang="en-US" dirty="0"/>
          </a:p>
        </p:txBody>
      </p:sp>
      <p:sp>
        <p:nvSpPr>
          <p:cNvPr id="3" name="内容占位符 2"/>
          <p:cNvSpPr>
            <a:spLocks noGrp="1"/>
          </p:cNvSpPr>
          <p:nvPr>
            <p:ph idx="1"/>
          </p:nvPr>
        </p:nvSpPr>
        <p:spPr>
          <a:xfrm>
            <a:off x="246744" y="856344"/>
            <a:ext cx="11945256" cy="5392056"/>
          </a:xfrm>
        </p:spPr>
        <p:txBody>
          <a:bodyPr/>
          <a:lstStyle/>
          <a:p>
            <a:r>
              <a:rPr lang="zh-CN" altLang="en-US" dirty="0" smtClean="0"/>
              <a:t>梯度上升 </a:t>
            </a:r>
            <a:r>
              <a:rPr lang="en-US" altLang="zh-CN" dirty="0" smtClean="0"/>
              <a:t>learning rate=0.001  </a:t>
            </a:r>
            <a:r>
              <a:rPr lang="zh-CN" altLang="en-US" dirty="0" smtClean="0"/>
              <a:t>迭代</a:t>
            </a:r>
            <a:r>
              <a:rPr lang="en-US" altLang="zh-CN" dirty="0" smtClean="0"/>
              <a:t>500</a:t>
            </a:r>
            <a:r>
              <a:rPr lang="zh-CN" altLang="en-US" dirty="0" smtClean="0"/>
              <a:t>次与</a:t>
            </a:r>
            <a:r>
              <a:rPr lang="en-US" altLang="zh-CN" dirty="0" smtClean="0"/>
              <a:t>10000</a:t>
            </a:r>
            <a:r>
              <a:rPr lang="zh-CN" altLang="en-US" dirty="0" smtClean="0"/>
              <a:t>次 </a:t>
            </a:r>
            <a:endParaRPr lang="zh-CN"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90675"/>
            <a:ext cx="6248400" cy="526732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4381" y="1590675"/>
            <a:ext cx="6247619" cy="5266667"/>
          </a:xfrm>
          <a:prstGeom prst="rect">
            <a:avLst/>
          </a:prstGeom>
        </p:spPr>
      </p:pic>
    </p:spTree>
    <p:extLst>
      <p:ext uri="{BB962C8B-B14F-4D97-AF65-F5344CB8AC3E}">
        <p14:creationId xmlns:p14="http://schemas.microsoft.com/office/powerpoint/2010/main" val="3990987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回归（</a:t>
            </a:r>
            <a:r>
              <a:rPr lang="en-US" altLang="zh-CN" b="1" dirty="0" smtClean="0">
                <a:latin typeface="Times New Roman" panose="02020603050405020304" pitchFamily="18" charset="0"/>
                <a:cs typeface="Times New Roman" panose="02020603050405020304" pitchFamily="18" charset="0"/>
              </a:rPr>
              <a:t>Regression</a:t>
            </a:r>
            <a:r>
              <a:rPr lang="zh-CN" altLang="en-US" dirty="0" smtClean="0"/>
              <a:t>）</a:t>
            </a:r>
            <a:endParaRPr lang="zh-CN" altLang="en-US" dirty="0"/>
          </a:p>
        </p:txBody>
      </p:sp>
      <p:sp>
        <p:nvSpPr>
          <p:cNvPr id="3" name="内容占位符 2"/>
          <p:cNvSpPr>
            <a:spLocks noGrp="1"/>
          </p:cNvSpPr>
          <p:nvPr>
            <p:ph idx="1"/>
          </p:nvPr>
        </p:nvSpPr>
        <p:spPr>
          <a:xfrm>
            <a:off x="479199" y="1735958"/>
            <a:ext cx="4978174" cy="4195481"/>
          </a:xfrm>
        </p:spPr>
        <p:txBody>
          <a:bodyPr>
            <a:normAutofit/>
          </a:bodyPr>
          <a:lstStyle/>
          <a:p>
            <a:r>
              <a:rPr lang="zh-CN" altLang="en-US" sz="2400" dirty="0"/>
              <a:t>回归</a:t>
            </a:r>
            <a:r>
              <a:rPr lang="zh-CN" altLang="en-US" sz="2400" dirty="0" smtClean="0"/>
              <a:t>，其</a:t>
            </a:r>
            <a:r>
              <a:rPr lang="zh-CN" altLang="en-US" sz="2400" dirty="0"/>
              <a:t>直观的理解就是</a:t>
            </a:r>
            <a:r>
              <a:rPr lang="zh-CN" altLang="en-US" sz="2400" dirty="0" smtClean="0"/>
              <a:t>拟合。</a:t>
            </a:r>
            <a:r>
              <a:rPr lang="zh-CN" altLang="en-US" sz="2400" dirty="0"/>
              <a:t>我们以线性回归为例子，在二维平面上有一系列红色的点，我们想用一条直线来尽量拟合这些红色的点，这就是</a:t>
            </a:r>
            <a:r>
              <a:rPr lang="zh-CN" altLang="en-US" sz="2400" dirty="0" smtClean="0"/>
              <a:t>线性回归（</a:t>
            </a:r>
            <a:r>
              <a:rPr lang="en-US" altLang="zh-CN" sz="2400" dirty="0" smtClean="0">
                <a:latin typeface="Times New Roman" panose="02020603050405020304" pitchFamily="18" charset="0"/>
                <a:cs typeface="Times New Roman" panose="02020603050405020304" pitchFamily="18" charset="0"/>
              </a:rPr>
              <a:t>Linear Regression</a:t>
            </a:r>
            <a:r>
              <a:rPr lang="zh-CN" altLang="en-US" sz="2400" dirty="0" smtClean="0"/>
              <a:t>）。</a:t>
            </a:r>
            <a:r>
              <a:rPr lang="zh-CN" altLang="en-US" sz="2400" dirty="0"/>
              <a:t>回归的本质就是我们的预测结果尽量贴近实际观测的结果，或者说我们的求得一些参数，经过计算之后的预测结果尽可能接近真实值。</a:t>
            </a:r>
          </a:p>
          <a:p>
            <a:endParaRPr lang="zh-CN" altLang="en-US" sz="2400"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7373" y="1293403"/>
            <a:ext cx="6647544" cy="5107397"/>
          </a:xfrm>
          <a:prstGeom prst="rect">
            <a:avLst/>
          </a:prstGeom>
        </p:spPr>
      </p:pic>
    </p:spTree>
    <p:extLst>
      <p:ext uri="{BB962C8B-B14F-4D97-AF65-F5344CB8AC3E}">
        <p14:creationId xmlns:p14="http://schemas.microsoft.com/office/powerpoint/2010/main" val="3725971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8457" y="0"/>
            <a:ext cx="4412343" cy="682171"/>
          </a:xfrm>
        </p:spPr>
        <p:txBody>
          <a:bodyPr/>
          <a:lstStyle/>
          <a:p>
            <a:r>
              <a:rPr lang="zh-CN" altLang="en-US" dirty="0" smtClean="0"/>
              <a:t>牛顿法</a:t>
            </a:r>
            <a:endParaRPr lang="zh-CN" altLang="en-US" dirty="0"/>
          </a:p>
        </p:txBody>
      </p:sp>
      <p:pic>
        <p:nvPicPr>
          <p:cNvPr id="4" name="图片 3"/>
          <p:cNvPicPr>
            <a:picLocks noChangeAspect="1"/>
          </p:cNvPicPr>
          <p:nvPr/>
        </p:nvPicPr>
        <p:blipFill>
          <a:blip r:embed="rId2"/>
          <a:stretch>
            <a:fillRect/>
          </a:stretch>
        </p:blipFill>
        <p:spPr>
          <a:xfrm>
            <a:off x="0" y="2033077"/>
            <a:ext cx="8490857" cy="4824923"/>
          </a:xfrm>
          <a:prstGeom prst="rect">
            <a:avLst/>
          </a:prstGeom>
        </p:spPr>
      </p:pic>
      <p:pic>
        <p:nvPicPr>
          <p:cNvPr id="6" name="图片 5"/>
          <p:cNvPicPr>
            <a:picLocks noChangeAspect="1"/>
          </p:cNvPicPr>
          <p:nvPr/>
        </p:nvPicPr>
        <p:blipFill>
          <a:blip r:embed="rId3"/>
          <a:stretch>
            <a:fillRect/>
          </a:stretch>
        </p:blipFill>
        <p:spPr>
          <a:xfrm>
            <a:off x="0" y="-8187"/>
            <a:ext cx="6342743" cy="2100058"/>
          </a:xfrm>
          <a:prstGeom prst="rect">
            <a:avLst/>
          </a:prstGeom>
        </p:spPr>
      </p:pic>
    </p:spTree>
    <p:extLst>
      <p:ext uri="{BB962C8B-B14F-4D97-AF65-F5344CB8AC3E}">
        <p14:creationId xmlns:p14="http://schemas.microsoft.com/office/powerpoint/2010/main" val="214269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4848"/>
            <a:ext cx="8970587" cy="6299200"/>
          </a:xfrm>
          <a:prstGeom prst="rect">
            <a:avLst/>
          </a:prstGeom>
        </p:spPr>
      </p:pic>
      <p:pic>
        <p:nvPicPr>
          <p:cNvPr id="5" name="图片 4"/>
          <p:cNvPicPr>
            <a:picLocks noChangeAspect="1"/>
          </p:cNvPicPr>
          <p:nvPr/>
        </p:nvPicPr>
        <p:blipFill rotWithShape="1">
          <a:blip r:embed="rId3"/>
          <a:srcRect r="74391"/>
          <a:stretch/>
        </p:blipFill>
        <p:spPr>
          <a:xfrm>
            <a:off x="9095212" y="2119086"/>
            <a:ext cx="2603437" cy="4216993"/>
          </a:xfrm>
          <a:prstGeom prst="rect">
            <a:avLst/>
          </a:prstGeom>
        </p:spPr>
      </p:pic>
      <p:pic>
        <p:nvPicPr>
          <p:cNvPr id="6" name="图片 5"/>
          <p:cNvPicPr>
            <a:picLocks noChangeAspect="1"/>
          </p:cNvPicPr>
          <p:nvPr/>
        </p:nvPicPr>
        <p:blipFill>
          <a:blip r:embed="rId4"/>
          <a:stretch>
            <a:fillRect/>
          </a:stretch>
        </p:blipFill>
        <p:spPr>
          <a:xfrm>
            <a:off x="8994360" y="1384074"/>
            <a:ext cx="2704289" cy="735012"/>
          </a:xfrm>
          <a:prstGeom prst="rect">
            <a:avLst/>
          </a:prstGeom>
        </p:spPr>
      </p:pic>
    </p:spTree>
    <p:extLst>
      <p:ext uri="{BB962C8B-B14F-4D97-AF65-F5344CB8AC3E}">
        <p14:creationId xmlns:p14="http://schemas.microsoft.com/office/powerpoint/2010/main" val="380656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逻辑回归的由来</a:t>
            </a:r>
            <a:br>
              <a:rPr lang="zh-CN" altLang="en-US" dirty="0"/>
            </a:br>
            <a:endParaRPr lang="zh-CN" altLang="en-US" dirty="0"/>
          </a:p>
        </p:txBody>
      </p:sp>
      <p:sp>
        <p:nvSpPr>
          <p:cNvPr id="3" name="内容占位符 2"/>
          <p:cNvSpPr>
            <a:spLocks noGrp="1"/>
          </p:cNvSpPr>
          <p:nvPr>
            <p:ph idx="1"/>
          </p:nvPr>
        </p:nvSpPr>
        <p:spPr>
          <a:xfrm>
            <a:off x="362858" y="1320801"/>
            <a:ext cx="6415314" cy="5036456"/>
          </a:xfrm>
        </p:spPr>
        <p:txBody>
          <a:bodyPr/>
          <a:lstStyle/>
          <a:p>
            <a:r>
              <a:rPr lang="zh-CN" altLang="en-US" dirty="0">
                <a:latin typeface="+mn-ea"/>
                <a:ea typeface="+mn-ea"/>
              </a:rPr>
              <a:t>对于二类线性可分的数据集，使用线性感知器就可以很好的分类。如下图中红色和蓝色的点，我们使用一条直线</a:t>
            </a:r>
            <a:r>
              <a:rPr lang="en-US" altLang="zh-CN" dirty="0" smtClean="0">
                <a:latin typeface="+mn-ea"/>
                <a:ea typeface="+mn-ea"/>
              </a:rPr>
              <a:t>x1+x2=3 </a:t>
            </a:r>
            <a:r>
              <a:rPr lang="zh-CN" altLang="en-US" dirty="0" smtClean="0">
                <a:latin typeface="+mn-ea"/>
                <a:ea typeface="+mn-ea"/>
              </a:rPr>
              <a:t>就</a:t>
            </a:r>
            <a:r>
              <a:rPr lang="zh-CN" altLang="en-US" dirty="0">
                <a:latin typeface="+mn-ea"/>
                <a:ea typeface="+mn-ea"/>
              </a:rPr>
              <a:t>可以区分两种数据集，在直线上方的属于红色类，直线下方的属于蓝色类</a:t>
            </a:r>
            <a:r>
              <a:rPr lang="zh-CN" altLang="en-US" dirty="0" smtClean="0">
                <a:latin typeface="+mn-ea"/>
                <a:ea typeface="+mn-ea"/>
              </a:rPr>
              <a:t>。</a:t>
            </a:r>
            <a:endParaRPr lang="en-US" altLang="zh-CN" dirty="0">
              <a:latin typeface="+mn-ea"/>
              <a:ea typeface="+mn-ea"/>
            </a:endParaRPr>
          </a:p>
          <a:p>
            <a:endParaRPr lang="en-US" altLang="zh-CN" dirty="0" smtClean="0">
              <a:latin typeface="+mn-ea"/>
              <a:ea typeface="+mn-ea"/>
            </a:endParaRPr>
          </a:p>
          <a:p>
            <a:endParaRPr lang="en-US" altLang="zh-CN" dirty="0">
              <a:latin typeface="+mn-ea"/>
              <a:ea typeface="+mn-ea"/>
            </a:endParaRPr>
          </a:p>
          <a:p>
            <a:r>
              <a:rPr lang="zh-CN" altLang="en-US" dirty="0" smtClean="0">
                <a:latin typeface="+mn-ea"/>
                <a:ea typeface="+mn-ea"/>
              </a:rPr>
              <a:t>但是如果二类线性不可分的数据集，我们无法找到一条直线能够将两种类别很好的区分，即线性回归的分类法对于线性不可分的数据无法有效分类。例如下图中的红色点和蓝色点，我们无法使用一条直线很好的区分这两类，但是我们可以使用非线性分类器，如果我们使用</a:t>
            </a:r>
            <a:r>
              <a:rPr lang="en-US" altLang="zh-CN" dirty="0" smtClean="0">
                <a:latin typeface="+mn-ea"/>
                <a:ea typeface="+mn-ea"/>
              </a:rPr>
              <a:t>x1</a:t>
            </a:r>
            <a:r>
              <a:rPr lang="zh-CN" altLang="en-US" dirty="0" smtClean="0">
                <a:latin typeface="+mn-ea"/>
                <a:ea typeface="+mn-ea"/>
              </a:rPr>
              <a:t>方</a:t>
            </a:r>
            <a:r>
              <a:rPr lang="en-US" altLang="zh-CN" dirty="0" smtClean="0">
                <a:latin typeface="+mn-ea"/>
                <a:ea typeface="+mn-ea"/>
              </a:rPr>
              <a:t>+x2</a:t>
            </a:r>
            <a:r>
              <a:rPr lang="zh-CN" altLang="en-US" dirty="0" smtClean="0">
                <a:latin typeface="+mn-ea"/>
                <a:ea typeface="+mn-ea"/>
              </a:rPr>
              <a:t>方</a:t>
            </a:r>
            <a:r>
              <a:rPr lang="en-US" altLang="zh-CN" dirty="0" smtClean="0">
                <a:latin typeface="+mn-ea"/>
                <a:ea typeface="+mn-ea"/>
              </a:rPr>
              <a:t>=1</a:t>
            </a:r>
            <a:r>
              <a:rPr lang="zh-CN" altLang="en-US" dirty="0" smtClean="0">
                <a:latin typeface="+mn-ea"/>
                <a:ea typeface="+mn-ea"/>
              </a:rPr>
              <a:t>，在圆外面的为红色类，在圆里面的一类为蓝色类。</a:t>
            </a:r>
            <a:endParaRPr lang="en-US" altLang="zh-CN" dirty="0" smtClean="0">
              <a:latin typeface="+mn-ea"/>
              <a:ea typeface="+mn-ea"/>
            </a:endParaRPr>
          </a:p>
          <a:p>
            <a:endParaRPr lang="zh-CN" altLang="en-US" dirty="0">
              <a:latin typeface="+mn-ea"/>
              <a:ea typeface="+mn-ea"/>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9570" y="351119"/>
            <a:ext cx="3946169" cy="3200887"/>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570" y="3653605"/>
            <a:ext cx="3724275" cy="3067050"/>
          </a:xfrm>
          <a:prstGeom prst="rect">
            <a:avLst/>
          </a:prstGeom>
        </p:spPr>
      </p:pic>
    </p:spTree>
    <p:extLst>
      <p:ext uri="{BB962C8B-B14F-4D97-AF65-F5344CB8AC3E}">
        <p14:creationId xmlns:p14="http://schemas.microsoft.com/office/powerpoint/2010/main" val="27645200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4457" y="420914"/>
            <a:ext cx="6400800" cy="5827486"/>
          </a:xfrm>
        </p:spPr>
        <p:txBody>
          <a:bodyPr>
            <a:normAutofit/>
          </a:bodyPr>
          <a:lstStyle/>
          <a:p>
            <a:r>
              <a:rPr lang="zh-CN" altLang="en-US" dirty="0">
                <a:latin typeface="Times New Roman" panose="02020603050405020304" pitchFamily="18" charset="0"/>
                <a:cs typeface="Times New Roman" panose="02020603050405020304" pitchFamily="18" charset="0"/>
              </a:rPr>
              <a:t>但是，如果我们想知道对于一个二类分类问题，对于具体的一个样例，我们不仅想知道该类属于某一类，而且还想知道该</a:t>
            </a:r>
            <a:r>
              <a:rPr lang="zh-CN" altLang="en-US" dirty="0" smtClean="0">
                <a:latin typeface="Times New Roman" panose="02020603050405020304" pitchFamily="18" charset="0"/>
                <a:cs typeface="Times New Roman" panose="02020603050405020304" pitchFamily="18" charset="0"/>
              </a:rPr>
              <a:t>类</a:t>
            </a:r>
            <a:r>
              <a:rPr lang="zh-CN" altLang="en-US" b="1" u="sng" dirty="0" smtClean="0">
                <a:latin typeface="Times New Roman" panose="02020603050405020304" pitchFamily="18" charset="0"/>
                <a:cs typeface="Times New Roman" panose="02020603050405020304" pitchFamily="18" charset="0"/>
              </a:rPr>
              <a:t>属于某一类的概率多大</a:t>
            </a:r>
            <a:r>
              <a:rPr lang="en-US" altLang="zh-CN"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有什么办法呢</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smtClean="0">
                <a:latin typeface="Times New Roman" panose="02020603050405020304" pitchFamily="18" charset="0"/>
                <a:cs typeface="Times New Roman" panose="02020603050405020304" pitchFamily="18" charset="0"/>
              </a:rPr>
              <a:t>线性回归和非线性回归的分类问题都不能给予</a:t>
            </a:r>
            <a:r>
              <a:rPr lang="zh-CN" altLang="en-US" dirty="0">
                <a:latin typeface="Times New Roman" panose="02020603050405020304" pitchFamily="18" charset="0"/>
                <a:cs typeface="Times New Roman" panose="02020603050405020304" pitchFamily="18" charset="0"/>
              </a:rPr>
              <a:t>解答，因为线性回归和非线性回归的问题，</a:t>
            </a:r>
            <a:r>
              <a:rPr lang="zh-CN" altLang="en-US" dirty="0" smtClean="0">
                <a:latin typeface="Times New Roman" panose="02020603050405020304" pitchFamily="18" charset="0"/>
                <a:cs typeface="Times New Roman" panose="02020603050405020304" pitchFamily="18" charset="0"/>
              </a:rPr>
              <a:t>假设</a:t>
            </a:r>
            <a:r>
              <a:rPr lang="zh-CN" altLang="en-US" dirty="0">
                <a:latin typeface="Times New Roman" panose="02020603050405020304" pitchFamily="18" charset="0"/>
                <a:cs typeface="Times New Roman" panose="02020603050405020304" pitchFamily="18" charset="0"/>
              </a:rPr>
              <a:t>其分类函数如下</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pPr algn="ctr"/>
            <a:r>
              <a:rPr lang="en-US" altLang="zh-CN" dirty="0">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rPr>
              <a:t>w</a:t>
            </a:r>
            <a:r>
              <a:rPr lang="en-US" altLang="zh-CN" dirty="0" err="1" smtClean="0">
                <a:latin typeface="Times New Roman" panose="02020603050405020304" pitchFamily="18" charset="0"/>
                <a:cs typeface="Times New Roman" panose="02020603050405020304" pitchFamily="18" charset="0"/>
              </a:rPr>
              <a:t>∗x+b</a:t>
            </a:r>
            <a:endParaRPr lang="en-US" altLang="zh-CN" dirty="0" smtClean="0">
              <a:latin typeface="Times New Roman" panose="02020603050405020304" pitchFamily="18" charset="0"/>
              <a:cs typeface="Times New Roman" panose="02020603050405020304" pitchFamily="18" charset="0"/>
            </a:endParaRPr>
          </a:p>
          <a:p>
            <a:r>
              <a:rPr lang="en-US" altLang="zh-CN" dirty="0" smtClean="0">
                <a:latin typeface="Times New Roman" panose="02020603050405020304" pitchFamily="18" charset="0"/>
                <a:cs typeface="Times New Roman" panose="02020603050405020304" pitchFamily="18" charset="0"/>
              </a:rPr>
              <a:t>y</a:t>
            </a:r>
            <a:r>
              <a:rPr lang="zh-CN" altLang="en-US" dirty="0" smtClean="0">
                <a:latin typeface="Times New Roman" panose="02020603050405020304" pitchFamily="18" charset="0"/>
                <a:cs typeface="Times New Roman" panose="02020603050405020304" pitchFamily="18" charset="0"/>
              </a:rPr>
              <a:t>的阈值处于（−∞，</a:t>
            </a:r>
            <a:r>
              <a:rPr lang="en-US" altLang="zh-CN" dirty="0" smtClean="0">
                <a:latin typeface="Times New Roman" panose="02020603050405020304" pitchFamily="18" charset="0"/>
                <a:cs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），此时不能很好的给出属于某一类的概率，因为概率的范围是</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我们需要一个更好的映射函数，能够将分类的结果很好的映射成为</a:t>
            </a:r>
            <a:r>
              <a:rPr lang="en-US" altLang="zh-CN" dirty="0" smtClean="0">
                <a:latin typeface="Times New Roman" panose="02020603050405020304" pitchFamily="18" charset="0"/>
                <a:cs typeface="Times New Roman" panose="02020603050405020304" pitchFamily="18" charset="0"/>
              </a:rPr>
              <a:t>[0,1]</a:t>
            </a:r>
            <a:r>
              <a:rPr lang="zh-CN" altLang="en-US" dirty="0" smtClean="0">
                <a:latin typeface="Times New Roman" panose="02020603050405020304" pitchFamily="18" charset="0"/>
                <a:cs typeface="Times New Roman" panose="02020603050405020304" pitchFamily="18" charset="0"/>
              </a:rPr>
              <a:t>之间的概率，并且这个函数能够具有很好的可微分性。在这种需求下，人们找到了这个映射函数，即逻辑斯谛函数，也就是我们常说的</a:t>
            </a:r>
            <a:r>
              <a:rPr lang="en-US" altLang="zh-CN" dirty="0" smtClean="0">
                <a:latin typeface="Times New Roman" panose="02020603050405020304" pitchFamily="18" charset="0"/>
                <a:cs typeface="Times New Roman" panose="02020603050405020304" pitchFamily="18" charset="0"/>
              </a:rPr>
              <a:t>sigmoid</a:t>
            </a:r>
            <a:r>
              <a:rPr lang="zh-CN" altLang="en-US" dirty="0" smtClean="0">
                <a:latin typeface="Times New Roman" panose="02020603050405020304" pitchFamily="18" charset="0"/>
                <a:cs typeface="Times New Roman" panose="02020603050405020304" pitchFamily="18" charset="0"/>
              </a:rPr>
              <a:t>函数，其形式如右：</a:t>
            </a:r>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sigmoid</a:t>
            </a:r>
            <a:r>
              <a:rPr lang="zh-CN" altLang="en-US" dirty="0">
                <a:latin typeface="Times New Roman" panose="02020603050405020304" pitchFamily="18" charset="0"/>
                <a:cs typeface="Times New Roman" panose="02020603050405020304" pitchFamily="18" charset="0"/>
              </a:rPr>
              <a:t>函数完美的解决了上述需求，而且</a:t>
            </a:r>
            <a:r>
              <a:rPr lang="en-US" altLang="zh-CN" dirty="0">
                <a:latin typeface="Times New Roman" panose="02020603050405020304" pitchFamily="18" charset="0"/>
                <a:cs typeface="Times New Roman" panose="02020603050405020304" pitchFamily="18" charset="0"/>
              </a:rPr>
              <a:t>sigmoid</a:t>
            </a:r>
            <a:r>
              <a:rPr lang="zh-CN" altLang="en-US" dirty="0">
                <a:latin typeface="Times New Roman" panose="02020603050405020304" pitchFamily="18" charset="0"/>
                <a:cs typeface="Times New Roman" panose="02020603050405020304" pitchFamily="18" charset="0"/>
              </a:rPr>
              <a:t>函数连续可微分。</a:t>
            </a:r>
          </a:p>
          <a:p>
            <a:endParaRPr lang="zh-CN" altLang="en-US"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5257" y="1354817"/>
            <a:ext cx="5315005" cy="3959679"/>
          </a:xfrm>
          <a:prstGeom prst="rect">
            <a:avLst/>
          </a:prstGeom>
        </p:spPr>
      </p:pic>
    </p:spTree>
    <p:extLst>
      <p:ext uri="{BB962C8B-B14F-4D97-AF65-F5344CB8AC3E}">
        <p14:creationId xmlns:p14="http://schemas.microsoft.com/office/powerpoint/2010/main" val="6424604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33830" y="348344"/>
            <a:ext cx="11234056" cy="5900056"/>
          </a:xfrm>
        </p:spPr>
        <p:txBody>
          <a:bodyPr/>
          <a:lstStyle/>
          <a:p>
            <a:r>
              <a:rPr lang="zh-CN" altLang="en-US" dirty="0">
                <a:latin typeface="Times New Roman" panose="02020603050405020304" pitchFamily="18" charset="0"/>
                <a:cs typeface="Times New Roman" panose="02020603050405020304" pitchFamily="18" charset="0"/>
              </a:rPr>
              <a:t>假设我们的样本是</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或者</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，表示正类或者负类，</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是我们的</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维的样本特征向量。那么这个样本</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属于正类，也就是</a:t>
            </a:r>
            <a:r>
              <a:rPr lang="en-US" altLang="zh-CN" dirty="0">
                <a:latin typeface="Times New Roman" panose="02020603050405020304" pitchFamily="18" charset="0"/>
                <a:cs typeface="Times New Roman" panose="02020603050405020304" pitchFamily="18" charset="0"/>
              </a:rPr>
              <a:t>y=1</a:t>
            </a:r>
            <a:r>
              <a:rPr lang="zh-CN" altLang="en-US" dirty="0">
                <a:latin typeface="Times New Roman" panose="02020603050405020304" pitchFamily="18" charset="0"/>
                <a:cs typeface="Times New Roman" panose="02020603050405020304" pitchFamily="18" charset="0"/>
              </a:rPr>
              <a:t>的“概率”可以通过下面的逻辑函数来表示</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这里</a:t>
            </a:r>
            <a:r>
              <a:rPr lang="en-US" altLang="zh-CN" dirty="0">
                <a:latin typeface="Times New Roman" panose="02020603050405020304" pitchFamily="18" charset="0"/>
                <a:cs typeface="Times New Roman" panose="02020603050405020304" pitchFamily="18" charset="0"/>
              </a:rPr>
              <a:t>θ</a:t>
            </a:r>
            <a:r>
              <a:rPr lang="zh-CN" altLang="en-US" dirty="0">
                <a:latin typeface="Times New Roman" panose="02020603050405020304" pitchFamily="18" charset="0"/>
                <a:cs typeface="Times New Roman" panose="02020603050405020304" pitchFamily="18" charset="0"/>
              </a:rPr>
              <a:t>是模型参数，也就是回归系数，</a:t>
            </a:r>
            <a:r>
              <a:rPr lang="en-US" altLang="zh-CN" dirty="0">
                <a:latin typeface="Times New Roman" panose="02020603050405020304" pitchFamily="18" charset="0"/>
                <a:cs typeface="Times New Roman" panose="02020603050405020304" pitchFamily="18" charset="0"/>
              </a:rPr>
              <a:t>σ</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sigmoid</a:t>
            </a:r>
            <a:r>
              <a:rPr lang="zh-CN" altLang="en-US" dirty="0">
                <a:latin typeface="Times New Roman" panose="02020603050405020304" pitchFamily="18" charset="0"/>
                <a:cs typeface="Times New Roman" panose="02020603050405020304" pitchFamily="18" charset="0"/>
              </a:rPr>
              <a:t>函数。实际上这个函数是由下面的对数几率（也就是</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属于正类的可能性和负类的可能性的比值的对数）变换得到的</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smtClean="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也就是我们关系的变量</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与多个自变量（因素）</a:t>
            </a:r>
            <a:r>
              <a:rPr lang="zh-CN" altLang="en-US" dirty="0" smtClean="0">
                <a:latin typeface="Times New Roman" panose="02020603050405020304" pitchFamily="18" charset="0"/>
                <a:cs typeface="Times New Roman" panose="02020603050405020304" pitchFamily="18" charset="0"/>
              </a:rPr>
              <a:t>有关，</a:t>
            </a:r>
            <a:r>
              <a:rPr lang="zh-CN" altLang="en-US" dirty="0">
                <a:latin typeface="Times New Roman" panose="02020603050405020304" pitchFamily="18" charset="0"/>
                <a:cs typeface="Times New Roman" panose="02020603050405020304" pitchFamily="18" charset="0"/>
              </a:rPr>
              <a:t>我们把这些因素表示为</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。，将</a:t>
            </a:r>
            <a:r>
              <a:rPr lang="zh-CN" altLang="en-US" dirty="0">
                <a:latin typeface="Times New Roman" panose="02020603050405020304" pitchFamily="18" charset="0"/>
                <a:cs typeface="Times New Roman" panose="02020603050405020304" pitchFamily="18" charset="0"/>
              </a:rPr>
              <a:t>这些对应</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的权值叫做回归系数，表达为</a:t>
            </a:r>
            <a:r>
              <a:rPr lang="en-US" altLang="zh-CN" dirty="0">
                <a:latin typeface="Times New Roman" panose="02020603050405020304" pitchFamily="18" charset="0"/>
                <a:cs typeface="Times New Roman" panose="02020603050405020304" pitchFamily="18" charset="0"/>
              </a:rPr>
              <a:t>θ</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θ</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θ</a:t>
            </a:r>
            <a:r>
              <a:rPr lang="en-US" altLang="zh-CN" baseline="-25000" dirty="0" err="1">
                <a:latin typeface="Times New Roman" panose="02020603050405020304" pitchFamily="18" charset="0"/>
                <a:cs typeface="Times New Roman" panose="02020603050405020304" pitchFamily="18" charset="0"/>
              </a:rPr>
              <a:t>m</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mj-ea"/>
              </a:rPr>
              <a:t>模型选好了，只是模型的参数</a:t>
            </a:r>
            <a:r>
              <a:rPr lang="en-US" altLang="zh-CN" dirty="0">
                <a:latin typeface="+mj-ea"/>
              </a:rPr>
              <a:t>θ</a:t>
            </a:r>
            <a:r>
              <a:rPr lang="zh-CN" altLang="en-US" dirty="0">
                <a:latin typeface="+mj-ea"/>
              </a:rPr>
              <a:t>还是未知的，我们需要用我们收集到的数据来训练求解得到它。那我们下一步要做的事情就是建立代价函数了</a:t>
            </a:r>
            <a:r>
              <a:rPr lang="zh-CN" altLang="en-US" dirty="0"/>
              <a:t>。</a:t>
            </a:r>
            <a:endParaRPr lang="zh-CN" altLang="en-US"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8532" y="1178664"/>
            <a:ext cx="4276190" cy="63809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9961" y="2647079"/>
            <a:ext cx="4533333" cy="1371429"/>
          </a:xfrm>
          <a:prstGeom prst="rect">
            <a:avLst/>
          </a:prstGeom>
        </p:spPr>
      </p:pic>
    </p:spTree>
    <p:extLst>
      <p:ext uri="{BB962C8B-B14F-4D97-AF65-F5344CB8AC3E}">
        <p14:creationId xmlns:p14="http://schemas.microsoft.com/office/powerpoint/2010/main" val="1005002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6686" y="275772"/>
            <a:ext cx="9739085" cy="5972628"/>
          </a:xfrm>
        </p:spPr>
        <p:txBody>
          <a:bodyPr/>
          <a:lstStyle/>
          <a:p>
            <a:r>
              <a:rPr lang="en-US" altLang="zh-CN" dirty="0" err="1">
                <a:latin typeface="Times New Roman" panose="02020603050405020304" pitchFamily="18" charset="0"/>
                <a:cs typeface="Times New Roman" panose="02020603050405020304" pitchFamily="18" charset="0"/>
              </a:rPr>
              <a:t>LogisticRegression</a:t>
            </a:r>
            <a:r>
              <a:rPr lang="zh-CN" altLang="en-US" dirty="0" smtClean="0">
                <a:latin typeface="Times New Roman" panose="02020603050405020304" pitchFamily="18" charset="0"/>
                <a:cs typeface="Times New Roman" panose="02020603050405020304" pitchFamily="18" charset="0"/>
              </a:rPr>
              <a:t>最基本</a:t>
            </a:r>
            <a:r>
              <a:rPr lang="zh-CN" altLang="en-US" dirty="0">
                <a:latin typeface="Times New Roman" panose="02020603050405020304" pitchFamily="18" charset="0"/>
                <a:cs typeface="Times New Roman" panose="02020603050405020304" pitchFamily="18" charset="0"/>
              </a:rPr>
              <a:t>的学习算法是最大似然</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假设我们有</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个独立的训练样本</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,(x</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y</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y={0, 1}</a:t>
            </a:r>
            <a:r>
              <a:rPr lang="zh-CN" altLang="en-US" dirty="0">
                <a:latin typeface="Times New Roman" panose="02020603050405020304" pitchFamily="18" charset="0"/>
                <a:cs typeface="Times New Roman" panose="02020603050405020304" pitchFamily="18" charset="0"/>
              </a:rPr>
              <a:t>。那每一个观察到的样本</a:t>
            </a:r>
            <a:r>
              <a:rPr lang="en-US" altLang="zh-CN" dirty="0">
                <a:latin typeface="Times New Roman" panose="02020603050405020304" pitchFamily="18" charset="0"/>
                <a:cs typeface="Times New Roman" panose="02020603050405020304" pitchFamily="18" charset="0"/>
              </a:rPr>
              <a:t>(x</a:t>
            </a:r>
            <a:r>
              <a:rPr lang="en-US" altLang="zh-CN" baseline="-25000" dirty="0">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y</a:t>
            </a:r>
            <a:r>
              <a:rPr lang="en-US" altLang="zh-CN" baseline="-25000" dirty="0" err="1">
                <a:latin typeface="Times New Roman" panose="02020603050405020304" pitchFamily="18" charset="0"/>
                <a:cs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出现的概率是</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y=1</a:t>
            </a:r>
            <a:r>
              <a:rPr lang="zh-CN" altLang="en-US" dirty="0">
                <a:latin typeface="Times New Roman" panose="02020603050405020304" pitchFamily="18" charset="0"/>
                <a:cs typeface="Times New Roman" panose="02020603050405020304" pitchFamily="18" charset="0"/>
              </a:rPr>
              <a:t>的时候，后面那一</a:t>
            </a:r>
            <a:r>
              <a:rPr lang="zh-CN" altLang="en-US" dirty="0" smtClean="0">
                <a:latin typeface="Times New Roman" panose="02020603050405020304" pitchFamily="18" charset="0"/>
                <a:cs typeface="Times New Roman" panose="02020603050405020304" pitchFamily="18" charset="0"/>
              </a:rPr>
              <a:t>项没有</a:t>
            </a:r>
            <a:r>
              <a:rPr lang="zh-CN" altLang="en-US" dirty="0">
                <a:latin typeface="Times New Roman" panose="02020603050405020304" pitchFamily="18" charset="0"/>
                <a:cs typeface="Times New Roman" panose="02020603050405020304" pitchFamily="18" charset="0"/>
              </a:rPr>
              <a:t>了，那就只剩下</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类的概率，当</a:t>
            </a:r>
            <a:r>
              <a:rPr lang="en-US" altLang="zh-CN" dirty="0">
                <a:latin typeface="Times New Roman" panose="02020603050405020304" pitchFamily="18" charset="0"/>
                <a:cs typeface="Times New Roman" panose="02020603050405020304" pitchFamily="18" charset="0"/>
              </a:rPr>
              <a:t>y=0</a:t>
            </a:r>
            <a:r>
              <a:rPr lang="zh-CN" altLang="en-US" dirty="0">
                <a:latin typeface="Times New Roman" panose="02020603050405020304" pitchFamily="18" charset="0"/>
                <a:cs typeface="Times New Roman" panose="02020603050405020304" pitchFamily="18" charset="0"/>
              </a:rPr>
              <a:t>的时候，第一</a:t>
            </a:r>
            <a:r>
              <a:rPr lang="zh-CN" altLang="en-US" dirty="0" smtClean="0">
                <a:latin typeface="Times New Roman" panose="02020603050405020304" pitchFamily="18" charset="0"/>
                <a:cs typeface="Times New Roman" panose="02020603050405020304" pitchFamily="18" charset="0"/>
              </a:rPr>
              <a:t>项没有</a:t>
            </a:r>
            <a:r>
              <a:rPr lang="zh-CN" altLang="en-US" dirty="0">
                <a:latin typeface="Times New Roman" panose="02020603050405020304" pitchFamily="18" charset="0"/>
                <a:cs typeface="Times New Roman" panose="02020603050405020304" pitchFamily="18" charset="0"/>
              </a:rPr>
              <a:t>了，那就只剩下后面那个</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的概率（</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减去</a:t>
            </a:r>
            <a:r>
              <a:rPr lang="en-US" altLang="zh-CN"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属于</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的概率）。所以不管</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还是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，上面得到的数，都是</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出现的概率</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因为每个样本都是独立的，所以</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个样本出现的概率就是他们各自出现的概率相乘</a:t>
            </a:r>
            <a:r>
              <a:rPr lang="zh-CN" altLang="en-US" dirty="0" smtClean="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那我们的整个样本集，也就是</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个独立的样本出现的似然函数为</a:t>
            </a:r>
            <a:r>
              <a:rPr lang="zh-CN" altLang="en-US" dirty="0" smtClean="0">
                <a:latin typeface="Times New Roman" panose="02020603050405020304" pitchFamily="18" charset="0"/>
                <a:cs typeface="Times New Roman" panose="02020603050405020304" pitchFamily="18" charset="0"/>
              </a:rPr>
              <a:t>：</a:t>
            </a:r>
            <a:endParaRPr lang="en-US" altLang="zh-CN" dirty="0" smtClean="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那最大似然法就是求模型中使得似然函数最大的系数取值</a:t>
            </a:r>
            <a:r>
              <a:rPr lang="el-GR" altLang="zh-CN" dirty="0">
                <a:latin typeface="Times New Roman" panose="02020603050405020304" pitchFamily="18" charset="0"/>
                <a:cs typeface="Times New Roman" panose="02020603050405020304" pitchFamily="18" charset="0"/>
              </a:rPr>
              <a:t>θ*</a:t>
            </a:r>
            <a:r>
              <a:rPr lang="zh-CN" altLang="el-GR"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这个最大似然就是我们的代价函数（</a:t>
            </a:r>
            <a:r>
              <a:rPr lang="en-US" altLang="zh-CN" dirty="0">
                <a:latin typeface="Times New Roman" panose="02020603050405020304" pitchFamily="18" charset="0"/>
                <a:cs typeface="Times New Roman" panose="02020603050405020304" pitchFamily="18" charset="0"/>
              </a:rPr>
              <a:t>cost function</a:t>
            </a:r>
            <a:r>
              <a:rPr lang="zh-CN" altLang="en-US" dirty="0">
                <a:latin typeface="Times New Roman" panose="02020603050405020304" pitchFamily="18" charset="0"/>
                <a:cs typeface="Times New Roman" panose="02020603050405020304" pitchFamily="18" charset="0"/>
              </a:rPr>
              <a:t>）了。</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923" y="1376848"/>
            <a:ext cx="4323809" cy="504762"/>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9923" y="3439595"/>
            <a:ext cx="4104762" cy="523810"/>
          </a:xfrm>
          <a:prstGeom prst="rect">
            <a:avLst/>
          </a:prstGeom>
        </p:spPr>
      </p:pic>
    </p:spTree>
    <p:extLst>
      <p:ext uri="{BB962C8B-B14F-4D97-AF65-F5344CB8AC3E}">
        <p14:creationId xmlns:p14="http://schemas.microsoft.com/office/powerpoint/2010/main" val="358990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914" y="0"/>
            <a:ext cx="9397691" cy="839053"/>
          </a:xfrm>
        </p:spPr>
        <p:txBody>
          <a:bodyPr/>
          <a:lstStyle/>
          <a:p>
            <a:r>
              <a:rPr lang="zh-CN" altLang="en-US" dirty="0"/>
              <a:t>优化求解</a:t>
            </a:r>
          </a:p>
        </p:txBody>
      </p:sp>
      <p:sp>
        <p:nvSpPr>
          <p:cNvPr id="3" name="内容占位符 2"/>
          <p:cNvSpPr>
            <a:spLocks noGrp="1"/>
          </p:cNvSpPr>
          <p:nvPr>
            <p:ph idx="1"/>
          </p:nvPr>
        </p:nvSpPr>
        <p:spPr>
          <a:xfrm>
            <a:off x="420914" y="839053"/>
            <a:ext cx="10958286" cy="5735917"/>
          </a:xfrm>
        </p:spPr>
        <p:txBody>
          <a:bodyPr>
            <a:normAutofit lnSpcReduction="10000"/>
          </a:bodyPr>
          <a:lstStyle/>
          <a:p>
            <a:r>
              <a:rPr lang="zh-CN" altLang="en-US" dirty="0"/>
              <a:t>变换下</a:t>
            </a:r>
            <a:r>
              <a:rPr lang="en-US" altLang="zh-CN" dirty="0"/>
              <a:t>L(θ)</a:t>
            </a:r>
            <a:r>
              <a:rPr lang="zh-CN" altLang="en-US" dirty="0"/>
              <a:t>：取自然对数，然后化</a:t>
            </a:r>
            <a:r>
              <a:rPr lang="zh-CN" altLang="en-US" dirty="0" smtClean="0"/>
              <a:t>简</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用</a:t>
            </a:r>
            <a:r>
              <a:rPr lang="en-US" altLang="zh-CN" dirty="0"/>
              <a:t>L(θ)</a:t>
            </a:r>
            <a:r>
              <a:rPr lang="zh-CN" altLang="en-US" dirty="0"/>
              <a:t>对</a:t>
            </a:r>
            <a:r>
              <a:rPr lang="en-US" altLang="zh-CN" dirty="0"/>
              <a:t>θ</a:t>
            </a:r>
            <a:r>
              <a:rPr lang="zh-CN" altLang="en-US" dirty="0"/>
              <a:t>求导，得到</a:t>
            </a:r>
            <a:r>
              <a:rPr lang="zh-CN" altLang="en-US" dirty="0" smtClean="0"/>
              <a:t>：</a:t>
            </a:r>
            <a:endParaRPr lang="en-US" altLang="zh-CN" dirty="0" smtClean="0"/>
          </a:p>
          <a:p>
            <a:endParaRPr lang="en-US" altLang="zh-CN" dirty="0"/>
          </a:p>
          <a:p>
            <a:endParaRPr lang="en-US" altLang="zh-CN" dirty="0" smtClean="0"/>
          </a:p>
          <a:p>
            <a:endParaRPr lang="en-US" altLang="zh-CN" dirty="0" smtClean="0"/>
          </a:p>
          <a:p>
            <a:r>
              <a:rPr lang="zh-CN" altLang="en-US" dirty="0" smtClean="0"/>
              <a:t>然后</a:t>
            </a:r>
            <a:r>
              <a:rPr lang="zh-CN" altLang="en-US" dirty="0"/>
              <a:t>我们令该导数为</a:t>
            </a:r>
            <a:r>
              <a:rPr lang="en-US" altLang="zh-CN" dirty="0"/>
              <a:t>0</a:t>
            </a:r>
            <a:r>
              <a:rPr lang="zh-CN" altLang="en-US" dirty="0" smtClean="0"/>
              <a:t>，会发现它</a:t>
            </a:r>
            <a:r>
              <a:rPr lang="zh-CN" altLang="en-US" dirty="0"/>
              <a:t>无法解析</a:t>
            </a:r>
            <a:r>
              <a:rPr lang="zh-CN" altLang="en-US" dirty="0" smtClean="0"/>
              <a:t>求解</a:t>
            </a:r>
            <a:r>
              <a:rPr lang="zh-CN" altLang="en-US" dirty="0"/>
              <a:t>，</a:t>
            </a:r>
            <a:r>
              <a:rPr lang="zh-CN" altLang="en-US" dirty="0" smtClean="0"/>
              <a:t>所以只能</a:t>
            </a:r>
            <a:r>
              <a:rPr lang="zh-CN" altLang="en-US" dirty="0"/>
              <a:t>借助高大上的迭代来搞定</a:t>
            </a:r>
            <a:r>
              <a:rPr lang="zh-CN" altLang="en-US" dirty="0" smtClean="0"/>
              <a:t>了，也就是接下来讲到的一些优化方法。</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95" y="1209190"/>
            <a:ext cx="5152381" cy="3133333"/>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937" y="4415070"/>
            <a:ext cx="6966968" cy="993225"/>
          </a:xfrm>
          <a:prstGeom prst="rect">
            <a:avLst/>
          </a:prstGeom>
        </p:spPr>
      </p:pic>
    </p:spTree>
    <p:extLst>
      <p:ext uri="{BB962C8B-B14F-4D97-AF65-F5344CB8AC3E}">
        <p14:creationId xmlns:p14="http://schemas.microsoft.com/office/powerpoint/2010/main" val="29326240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8054" y="0"/>
            <a:ext cx="9404723" cy="1400530"/>
          </a:xfrm>
        </p:spPr>
        <p:txBody>
          <a:bodyPr/>
          <a:lstStyle/>
          <a:p>
            <a:r>
              <a:rPr lang="zh-CN" altLang="en-US" dirty="0" smtClean="0"/>
              <a:t>牛顿法</a:t>
            </a:r>
            <a:endParaRPr lang="zh-CN" altLang="en-US" dirty="0"/>
          </a:p>
        </p:txBody>
      </p:sp>
      <p:sp>
        <p:nvSpPr>
          <p:cNvPr id="6" name="Rectangle 3"/>
          <p:cNvSpPr>
            <a:spLocks noGrp="1" noChangeArrowheads="1"/>
          </p:cNvSpPr>
          <p:nvPr>
            <p:ph idx="1"/>
          </p:nvPr>
        </p:nvSpPr>
        <p:spPr bwMode="auto">
          <a:xfrm>
            <a:off x="-5947" y="583805"/>
            <a:ext cx="1219794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牛顿法的最初提出是用来求解方程的根的。我们假设点</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为函数</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f</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的根，那么有</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f</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∗)=0</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。现在我们把函数</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f</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在点</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xk</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处一阶泰勒展开有：</a:t>
            </a:r>
            <a:endParaRPr lang="en-US" altLang="zh-CN" dirty="0">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endPar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那么假设点</a:t>
            </a:r>
            <a:r>
              <a:rPr kumimoji="0" lang="zh-CN"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xk</a:t>
            </a:r>
            <a:r>
              <a:rPr kumimoji="0" lang="zh-CN" altLang="zh-CN" b="0" i="0" u="none" strike="noStrike" cap="none" normalizeH="0" baseline="0" dirty="0" smtClean="0">
                <a:ln>
                  <a:noFill/>
                </a:ln>
                <a:solidFill>
                  <a:schemeClr val="tx1"/>
                </a:solidFill>
                <a:effectLst/>
                <a:latin typeface="Times New Roman" panose="02020603050405020304" pitchFamily="18" charset="0"/>
                <a:ea typeface="MathJax_Main"/>
                <a:cs typeface="Times New Roman" panose="02020603050405020304" pitchFamily="18" charset="0"/>
              </a:rPr>
              <a:t>+1</a:t>
            </a: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为该方程的根，则有</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那么就可以得到</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zh-CN" b="0" i="1" u="none" strike="noStrike" cap="none" normalizeH="0" baseline="0" dirty="0" smtClean="0">
              <a:ln>
                <a:noFill/>
              </a:ln>
              <a:solidFill>
                <a:schemeClr val="tx1"/>
              </a:solidFill>
              <a:effectLst/>
              <a:latin typeface="Times New Roman" panose="02020603050405020304" pitchFamily="18" charset="0"/>
              <a:ea typeface="MathJax_Math"/>
              <a:cs typeface="Times New Roman" panose="02020603050405020304" pitchFamily="18" charset="0"/>
            </a:endParaRPr>
          </a:p>
          <a:p>
            <a:pPr marL="0" indent="0" defTabSz="914400" eaLnBrk="0" fontAlgn="base" hangingPunct="0">
              <a:spcBef>
                <a:spcPct val="0"/>
              </a:spcBef>
              <a:spcAft>
                <a:spcPct val="0"/>
              </a:spcAft>
              <a:buClrTx/>
              <a:buSzTx/>
              <a:buNone/>
            </a:pPr>
            <a:r>
              <a:rPr lang="zh-CN" altLang="zh-CN" dirty="0" smtClean="0">
                <a:latin typeface="Times New Roman" panose="02020603050405020304" pitchFamily="18" charset="0"/>
                <a:cs typeface="Times New Roman" panose="02020603050405020304" pitchFamily="18" charset="0"/>
              </a:rPr>
              <a:t>这样</a:t>
            </a:r>
            <a:r>
              <a:rPr lang="zh-CN" altLang="zh-CN" dirty="0">
                <a:latin typeface="Times New Roman" panose="02020603050405020304" pitchFamily="18" charset="0"/>
                <a:cs typeface="Times New Roman" panose="02020603050405020304" pitchFamily="18" charset="0"/>
              </a:rPr>
              <a:t>我们就得到了一个递归方程，我们可以通过迭代的方式不断的让</a:t>
            </a:r>
            <a:r>
              <a:rPr lang="zh-CN" altLang="zh-CN" i="1" dirty="0">
                <a:latin typeface="Times New Roman" panose="02020603050405020304" pitchFamily="18" charset="0"/>
                <a:ea typeface="MathJax_Math"/>
                <a:cs typeface="Times New Roman" panose="02020603050405020304" pitchFamily="18" charset="0"/>
              </a:rPr>
              <a:t>x</a:t>
            </a:r>
            <a:r>
              <a:rPr lang="zh-CN" altLang="zh-CN" dirty="0">
                <a:latin typeface="Times New Roman" panose="02020603050405020304" pitchFamily="18" charset="0"/>
                <a:cs typeface="Times New Roman" panose="02020603050405020304" pitchFamily="18" charset="0"/>
              </a:rPr>
              <a:t>趋近于</a:t>
            </a:r>
            <a:r>
              <a:rPr lang="zh-CN" altLang="zh-CN" i="1" dirty="0">
                <a:latin typeface="Times New Roman" panose="02020603050405020304" pitchFamily="18" charset="0"/>
                <a:ea typeface="MathJax_Math"/>
                <a:cs typeface="Times New Roman" panose="02020603050405020304" pitchFamily="18" charset="0"/>
              </a:rPr>
              <a:t>x</a:t>
            </a:r>
            <a:r>
              <a:rPr lang="zh-CN" altLang="zh-CN" dirty="0">
                <a:latin typeface="Times New Roman" panose="02020603050405020304" pitchFamily="18" charset="0"/>
                <a:ea typeface="MathJax_Main"/>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从而求得方程</a:t>
            </a:r>
            <a:r>
              <a:rPr lang="zh-CN" altLang="zh-CN" i="1" dirty="0">
                <a:latin typeface="Times New Roman" panose="02020603050405020304" pitchFamily="18" charset="0"/>
                <a:ea typeface="MathJax_Math"/>
                <a:cs typeface="Times New Roman" panose="02020603050405020304" pitchFamily="18" charset="0"/>
              </a:rPr>
              <a:t>f</a:t>
            </a:r>
            <a:r>
              <a:rPr lang="zh-CN" altLang="zh-CN" dirty="0">
                <a:latin typeface="Times New Roman" panose="02020603050405020304" pitchFamily="18" charset="0"/>
                <a:ea typeface="MathJax_Main"/>
                <a:cs typeface="Times New Roman" panose="02020603050405020304" pitchFamily="18" charset="0"/>
              </a:rPr>
              <a:t>(</a:t>
            </a:r>
            <a:r>
              <a:rPr lang="zh-CN" altLang="zh-CN" i="1" dirty="0">
                <a:latin typeface="Times New Roman" panose="02020603050405020304" pitchFamily="18" charset="0"/>
                <a:ea typeface="MathJax_Math"/>
                <a:cs typeface="Times New Roman" panose="02020603050405020304" pitchFamily="18" charset="0"/>
              </a:rPr>
              <a:t>x</a:t>
            </a:r>
            <a:r>
              <a:rPr lang="zh-CN" altLang="zh-CN" dirty="0">
                <a:latin typeface="Times New Roman" panose="02020603050405020304" pitchFamily="18" charset="0"/>
                <a:ea typeface="MathJax_Main"/>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的解。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图片 10"/>
          <p:cNvPicPr>
            <a:picLocks noChangeAspect="1"/>
          </p:cNvPicPr>
          <p:nvPr/>
        </p:nvPicPr>
        <p:blipFill>
          <a:blip r:embed="rId2"/>
          <a:stretch>
            <a:fillRect/>
          </a:stretch>
        </p:blipFill>
        <p:spPr>
          <a:xfrm>
            <a:off x="0" y="3912251"/>
            <a:ext cx="3741998" cy="2665610"/>
          </a:xfrm>
          <a:prstGeom prst="rect">
            <a:avLst/>
          </a:prstGeom>
        </p:spPr>
      </p:pic>
      <p:pic>
        <p:nvPicPr>
          <p:cNvPr id="12" name="图片 11"/>
          <p:cNvPicPr>
            <a:picLocks noChangeAspect="1"/>
          </p:cNvPicPr>
          <p:nvPr/>
        </p:nvPicPr>
        <p:blipFill>
          <a:blip r:embed="rId3"/>
          <a:stretch>
            <a:fillRect/>
          </a:stretch>
        </p:blipFill>
        <p:spPr>
          <a:xfrm>
            <a:off x="3962022" y="3909170"/>
            <a:ext cx="3730549" cy="2668691"/>
          </a:xfrm>
          <a:prstGeom prst="rect">
            <a:avLst/>
          </a:prstGeom>
        </p:spPr>
      </p:pic>
      <p:pic>
        <p:nvPicPr>
          <p:cNvPr id="13" name="图片 12"/>
          <p:cNvPicPr>
            <a:picLocks noChangeAspect="1"/>
          </p:cNvPicPr>
          <p:nvPr/>
        </p:nvPicPr>
        <p:blipFill>
          <a:blip r:embed="rId4"/>
          <a:stretch>
            <a:fillRect/>
          </a:stretch>
        </p:blipFill>
        <p:spPr>
          <a:xfrm>
            <a:off x="8112617" y="3907243"/>
            <a:ext cx="3760320" cy="2670618"/>
          </a:xfrm>
          <a:prstGeom prst="rect">
            <a:avLst/>
          </a:prstGeom>
        </p:spPr>
      </p:pic>
      <p:pic>
        <p:nvPicPr>
          <p:cNvPr id="14" name="图片 13"/>
          <p:cNvPicPr>
            <a:picLocks noChangeAspect="1"/>
          </p:cNvPicPr>
          <p:nvPr/>
        </p:nvPicPr>
        <p:blipFill>
          <a:blip r:embed="rId5"/>
          <a:stretch>
            <a:fillRect/>
          </a:stretch>
        </p:blipFill>
        <p:spPr>
          <a:xfrm>
            <a:off x="4428374" y="1195102"/>
            <a:ext cx="2978699" cy="410855"/>
          </a:xfrm>
          <a:prstGeom prst="rect">
            <a:avLst/>
          </a:prstGeom>
        </p:spPr>
      </p:pic>
      <p:pic>
        <p:nvPicPr>
          <p:cNvPr id="15" name="图片 14"/>
          <p:cNvPicPr>
            <a:picLocks noChangeAspect="1"/>
          </p:cNvPicPr>
          <p:nvPr/>
        </p:nvPicPr>
        <p:blipFill>
          <a:blip r:embed="rId6"/>
          <a:stretch>
            <a:fillRect/>
          </a:stretch>
        </p:blipFill>
        <p:spPr>
          <a:xfrm>
            <a:off x="3590829" y="1950440"/>
            <a:ext cx="4653788" cy="372303"/>
          </a:xfrm>
          <a:prstGeom prst="rect">
            <a:avLst/>
          </a:prstGeom>
        </p:spPr>
      </p:pic>
      <p:pic>
        <p:nvPicPr>
          <p:cNvPr id="16" name="图片 15"/>
          <p:cNvPicPr>
            <a:picLocks noChangeAspect="1"/>
          </p:cNvPicPr>
          <p:nvPr/>
        </p:nvPicPr>
        <p:blipFill>
          <a:blip r:embed="rId7"/>
          <a:stretch>
            <a:fillRect/>
          </a:stretch>
        </p:blipFill>
        <p:spPr>
          <a:xfrm>
            <a:off x="4778396" y="2594465"/>
            <a:ext cx="2097799" cy="784983"/>
          </a:xfrm>
          <a:prstGeom prst="rect">
            <a:avLst/>
          </a:prstGeom>
        </p:spPr>
      </p:pic>
    </p:spTree>
    <p:extLst>
      <p:ext uri="{BB962C8B-B14F-4D97-AF65-F5344CB8AC3E}">
        <p14:creationId xmlns:p14="http://schemas.microsoft.com/office/powerpoint/2010/main" val="1426216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91923"/>
            <a:ext cx="9404723" cy="1400530"/>
          </a:xfrm>
        </p:spPr>
        <p:txBody>
          <a:bodyPr/>
          <a:lstStyle/>
          <a:p>
            <a:r>
              <a:rPr lang="zh-CN" altLang="en-US" dirty="0" smtClean="0"/>
              <a:t>牛顿法</a:t>
            </a:r>
            <a:endParaRPr lang="zh-CN" altLang="en-US" dirty="0"/>
          </a:p>
        </p:txBody>
      </p:sp>
      <p:sp>
        <p:nvSpPr>
          <p:cNvPr id="3" name="内容占位符 2"/>
          <p:cNvSpPr>
            <a:spLocks noGrp="1"/>
          </p:cNvSpPr>
          <p:nvPr>
            <p:ph idx="1"/>
          </p:nvPr>
        </p:nvSpPr>
        <p:spPr>
          <a:xfrm>
            <a:off x="304800" y="812799"/>
            <a:ext cx="11422743" cy="5457371"/>
          </a:xfrm>
        </p:spPr>
        <p:txBody>
          <a:bodyPr>
            <a:normAutofit/>
          </a:bodyPr>
          <a:lstStyle/>
          <a:p>
            <a:pPr marL="0" lvl="0" indent="0" defTabSz="914400" eaLnBrk="0" fontAlgn="base" hangingPunct="0">
              <a:spcBef>
                <a:spcPct val="0"/>
              </a:spcBef>
              <a:spcAft>
                <a:spcPct val="0"/>
              </a:spcAft>
              <a:buClrTx/>
              <a:buSzTx/>
              <a:buNone/>
            </a:pPr>
            <a:r>
              <a:rPr lang="zh-CN" altLang="en-US" dirty="0"/>
              <a:t>对于最优化问题，其极值点处有一个特性就是在极值点处函数的一阶导数为</a:t>
            </a:r>
            <a:r>
              <a:rPr lang="en-US" altLang="zh-CN" dirty="0"/>
              <a:t>0</a:t>
            </a:r>
            <a:r>
              <a:rPr lang="zh-CN" altLang="en-US" dirty="0"/>
              <a:t>。因此我们可以在一阶导数处利用牛顿法通过迭代的方式来求得最优解，即相当于求一阶导数对应函数的根。 </a:t>
            </a:r>
            <a:endParaRPr lang="zh-CN" altLang="zh-CN" dirty="0">
              <a:latin typeface="+mj-ea"/>
            </a:endParaRPr>
          </a:p>
        </p:txBody>
      </p:sp>
      <p:sp>
        <p:nvSpPr>
          <p:cNvPr id="4"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sz="1800" b="0" i="0" u="none" strike="noStrike" cap="none" normalizeH="0" baseline="0" dirty="0" smtClean="0">
              <a:ln>
                <a:noFill/>
              </a:ln>
              <a:solidFill>
                <a:schemeClr val="tx1"/>
              </a:solidFill>
              <a:effectLst/>
              <a:latin typeface="Arial" panose="020B0604020202020204" pitchFamily="34" charset="0"/>
            </a:endParaRPr>
          </a:p>
        </p:txBody>
      </p:sp>
      <p:pic>
        <p:nvPicPr>
          <p:cNvPr id="6" name="图片 5"/>
          <p:cNvPicPr>
            <a:picLocks noChangeAspect="1"/>
          </p:cNvPicPr>
          <p:nvPr/>
        </p:nvPicPr>
        <p:blipFill>
          <a:blip r:embed="rId2"/>
          <a:stretch>
            <a:fillRect/>
          </a:stretch>
        </p:blipFill>
        <p:spPr>
          <a:xfrm>
            <a:off x="-4889" y="1592452"/>
            <a:ext cx="12196890" cy="4489033"/>
          </a:xfrm>
          <a:prstGeom prst="rect">
            <a:avLst/>
          </a:prstGeom>
        </p:spPr>
      </p:pic>
    </p:spTree>
    <p:extLst>
      <p:ext uri="{BB962C8B-B14F-4D97-AF65-F5344CB8AC3E}">
        <p14:creationId xmlns:p14="http://schemas.microsoft.com/office/powerpoint/2010/main" val="200140309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TM02900688[[fn=平面]]</Template>
  <TotalTime>632</TotalTime>
  <Words>1619</Words>
  <Application>Microsoft Office PowerPoint</Application>
  <PresentationFormat>宽屏</PresentationFormat>
  <Paragraphs>120</Paragraphs>
  <Slides>21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21</vt:i4>
      </vt:variant>
    </vt:vector>
  </HeadingPairs>
  <TitlesOfParts>
    <vt:vector size="33" baseType="lpstr">
      <vt:lpstr>MathJax_Main</vt:lpstr>
      <vt:lpstr>MathJax_Math</vt:lpstr>
      <vt:lpstr>宋体</vt:lpstr>
      <vt:lpstr>Arial</vt:lpstr>
      <vt:lpstr>Calibri</vt:lpstr>
      <vt:lpstr>Calibri Light</vt:lpstr>
      <vt:lpstr>Century Gothic</vt:lpstr>
      <vt:lpstr>Times New Roman</vt:lpstr>
      <vt:lpstr>Wingdings 2</vt:lpstr>
      <vt:lpstr>Wingdings 3</vt:lpstr>
      <vt:lpstr>HDOfficeLightV0</vt:lpstr>
      <vt:lpstr>离子</vt:lpstr>
      <vt:lpstr>逻辑回归  优化方法</vt:lpstr>
      <vt:lpstr>回归（Regression）</vt:lpstr>
      <vt:lpstr>逻辑回归的由来 </vt:lpstr>
      <vt:lpstr>PowerPoint 演示文稿</vt:lpstr>
      <vt:lpstr>PowerPoint 演示文稿</vt:lpstr>
      <vt:lpstr>PowerPoint 演示文稿</vt:lpstr>
      <vt:lpstr>优化求解</vt:lpstr>
      <vt:lpstr>牛顿法</vt:lpstr>
      <vt:lpstr>牛顿法</vt:lpstr>
      <vt:lpstr>牛顿法</vt:lpstr>
      <vt:lpstr>拟牛顿法</vt:lpstr>
      <vt:lpstr>DFP算法(Davidon-Fletcher-Powell) </vt:lpstr>
      <vt:lpstr>PowerPoint 演示文稿</vt:lpstr>
      <vt:lpstr>BFGS算法(Broyden，Fletcher，Goldfarb，Shanno)</vt:lpstr>
      <vt:lpstr>L-BGFS算法</vt:lpstr>
      <vt:lpstr>L-BGFS算法</vt:lpstr>
      <vt:lpstr>PowerPoint 演示文稿</vt:lpstr>
      <vt:lpstr>PowerPoint 演示文稿</vt:lpstr>
      <vt:lpstr>测试结果</vt:lpstr>
      <vt:lpstr>牛顿法</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G50</dc:creator>
  <cp:lastModifiedBy>G50</cp:lastModifiedBy>
  <cp:revision>145</cp:revision>
  <dcterms:created xsi:type="dcterms:W3CDTF">2018-10-22T09:40:38Z</dcterms:created>
  <dcterms:modified xsi:type="dcterms:W3CDTF">2018-10-24T05:16:18Z</dcterms:modified>
</cp:coreProperties>
</file>