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59" r:id="rId5"/>
    <p:sldId id="258" r:id="rId6"/>
    <p:sldId id="265" r:id="rId7"/>
    <p:sldId id="267" r:id="rId8"/>
    <p:sldId id="266" r:id="rId9"/>
    <p:sldId id="268" r:id="rId10"/>
    <p:sldId id="270" r:id="rId11"/>
    <p:sldId id="272" r:id="rId12"/>
    <p:sldId id="261" r:id="rId13"/>
    <p:sldId id="273" r:id="rId14"/>
    <p:sldId id="260" r:id="rId15"/>
    <p:sldId id="269"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9" d="100"/>
          <a:sy n="69"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atin typeface="Times New Roman" panose="02020603050405020304" pitchFamily="18" charset="0"/>
                <a:cs typeface="Times New Roman" panose="02020603050405020304" pitchFamily="18"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27C4FFC-DC42-42E8-B433-B855710A2C9D}" type="datetimeFigureOut">
              <a:rPr lang="zh-CN" altLang="en-US" smtClean="0"/>
              <a:pPr/>
              <a:t>2019/6/12</a:t>
            </a:fld>
            <a:endParaRPr lang="zh-CN" alt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14B139B3-ABAB-414B-A239-4B97F464F84C}" type="slidenum">
              <a:rPr lang="zh-CN" altLang="en-US" smtClean="0"/>
              <a:pPr/>
              <a:t>‹#›</a:t>
            </a:fld>
            <a:endParaRPr lang="zh-CN" altLang="en-US"/>
          </a:p>
        </p:txBody>
      </p:sp>
    </p:spTree>
    <p:extLst>
      <p:ext uri="{BB962C8B-B14F-4D97-AF65-F5344CB8AC3E}">
        <p14:creationId xmlns:p14="http://schemas.microsoft.com/office/powerpoint/2010/main" val="3108154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150087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3024341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880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1378472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40808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186822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3598390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212692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27C4FFC-DC42-42E8-B433-B855710A2C9D}" type="datetimeFigureOut">
              <a:rPr lang="zh-CN" altLang="en-US" smtClean="0"/>
              <a:pPr/>
              <a:t>2019/6/12</a:t>
            </a:fld>
            <a:endParaRPr lang="zh-CN" alt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14B139B3-ABAB-414B-A239-4B97F464F84C}" type="slidenum">
              <a:rPr lang="zh-CN" altLang="en-US" smtClean="0"/>
              <a:pPr/>
              <a:t>‹#›</a:t>
            </a:fld>
            <a:endParaRPr lang="zh-CN" altLang="en-US"/>
          </a:p>
        </p:txBody>
      </p:sp>
    </p:spTree>
    <p:extLst>
      <p:ext uri="{BB962C8B-B14F-4D97-AF65-F5344CB8AC3E}">
        <p14:creationId xmlns:p14="http://schemas.microsoft.com/office/powerpoint/2010/main" val="371731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241609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366377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402356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38636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17484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15686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7C4FFC-DC42-42E8-B433-B855710A2C9D}" type="datetimeFigureOut">
              <a:rPr lang="zh-CN" altLang="en-US" smtClean="0"/>
              <a:t>2019/6/12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271341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7C4FFC-DC42-42E8-B433-B855710A2C9D}" type="datetimeFigureOut">
              <a:rPr lang="zh-CN" altLang="en-US" smtClean="0"/>
              <a:t>2019/6/12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B139B3-ABAB-414B-A239-4B97F464F84C}" type="slidenum">
              <a:rPr lang="zh-CN" altLang="en-US" smtClean="0"/>
              <a:t>‹#›</a:t>
            </a:fld>
            <a:endParaRPr lang="zh-CN" altLang="en-US"/>
          </a:p>
        </p:txBody>
      </p:sp>
    </p:spTree>
    <p:extLst>
      <p:ext uri="{BB962C8B-B14F-4D97-AF65-F5344CB8AC3E}">
        <p14:creationId xmlns:p14="http://schemas.microsoft.com/office/powerpoint/2010/main" val="1816285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ianshu.com/p/89cce0336cf5" TargetMode="External"/><Relationship Id="rId2" Type="http://schemas.openxmlformats.org/officeDocument/2006/relationships/hyperlink" Target="https://www.sohu.com/a/204147991_657157" TargetMode="External"/><Relationship Id="rId1" Type="http://schemas.openxmlformats.org/officeDocument/2006/relationships/slideLayout" Target="../slideLayouts/slideLayout2.xml"/><Relationship Id="rId6" Type="http://schemas.openxmlformats.org/officeDocument/2006/relationships/hyperlink" Target="https://blog.csdn.net/qq_33772192/article/details/88936473" TargetMode="External"/><Relationship Id="rId5" Type="http://schemas.openxmlformats.org/officeDocument/2006/relationships/hyperlink" Target="https://blog.csdn.net/joshuaxx316/article/details/58696552" TargetMode="External"/><Relationship Id="rId4" Type="http://schemas.openxmlformats.org/officeDocument/2006/relationships/hyperlink" Target="https://blog.csdn.net/allocator/article/details/796577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44B78-ABC5-46B6-BD3E-4A8F04021CBE}"/>
              </a:ext>
            </a:extLst>
          </p:cNvPr>
          <p:cNvSpPr>
            <a:spLocks noGrp="1"/>
          </p:cNvSpPr>
          <p:nvPr>
            <p:ph type="ctrTitle"/>
          </p:nvPr>
        </p:nvSpPr>
        <p:spPr>
          <a:xfrm>
            <a:off x="810181" y="1219199"/>
            <a:ext cx="9518042" cy="3329581"/>
          </a:xfrm>
        </p:spPr>
        <p:txBody>
          <a:bodyPr/>
          <a:lstStyle/>
          <a:p>
            <a:r>
              <a:rPr lang="zh-CN" altLang="en-US" dirty="0"/>
              <a:t>对话系统常用评价方法</a:t>
            </a:r>
          </a:p>
        </p:txBody>
      </p:sp>
      <p:sp>
        <p:nvSpPr>
          <p:cNvPr id="3" name="副标题 2">
            <a:extLst>
              <a:ext uri="{FF2B5EF4-FFF2-40B4-BE49-F238E27FC236}">
                <a16:creationId xmlns:a16="http://schemas.microsoft.com/office/drawing/2014/main" id="{EF735551-73B8-4AB1-8173-C4F4865E1E46}"/>
              </a:ext>
            </a:extLst>
          </p:cNvPr>
          <p:cNvSpPr>
            <a:spLocks noGrp="1"/>
          </p:cNvSpPr>
          <p:nvPr>
            <p:ph type="subTitle" idx="1"/>
          </p:nvPr>
        </p:nvSpPr>
        <p:spPr>
          <a:xfrm>
            <a:off x="2594011" y="4777381"/>
            <a:ext cx="8825658" cy="861420"/>
          </a:xfrm>
        </p:spPr>
        <p:txBody>
          <a:bodyPr/>
          <a:lstStyle/>
          <a:p>
            <a:pPr algn="r"/>
            <a:r>
              <a:rPr lang="zh-CN" altLang="en-US" dirty="0"/>
              <a:t>武子晗</a:t>
            </a:r>
          </a:p>
        </p:txBody>
      </p:sp>
    </p:spTree>
    <p:extLst>
      <p:ext uri="{BB962C8B-B14F-4D97-AF65-F5344CB8AC3E}">
        <p14:creationId xmlns:p14="http://schemas.microsoft.com/office/powerpoint/2010/main" val="253886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E2BDF-6883-4280-98A8-6C52B467E388}"/>
              </a:ext>
            </a:extLst>
          </p:cNvPr>
          <p:cNvSpPr>
            <a:spLocks noGrp="1"/>
          </p:cNvSpPr>
          <p:nvPr>
            <p:ph type="title"/>
          </p:nvPr>
        </p:nvSpPr>
        <p:spPr>
          <a:xfrm>
            <a:off x="645130" y="0"/>
            <a:ext cx="10895706" cy="609601"/>
          </a:xfrm>
        </p:spPr>
        <p:txBody>
          <a:bodyPr/>
          <a:lstStyle/>
          <a:p>
            <a:r>
              <a:rPr lang="en-US" altLang="zh-CN" dirty="0"/>
              <a:t>ROUGE</a:t>
            </a:r>
            <a:endParaRPr lang="zh-CN" altLang="en-US" dirty="0"/>
          </a:p>
        </p:txBody>
      </p:sp>
      <p:sp>
        <p:nvSpPr>
          <p:cNvPr id="3" name="内容占位符 2">
            <a:extLst>
              <a:ext uri="{FF2B5EF4-FFF2-40B4-BE49-F238E27FC236}">
                <a16:creationId xmlns:a16="http://schemas.microsoft.com/office/drawing/2014/main" id="{4922A480-2655-438C-B9E1-97422CE75319}"/>
              </a:ext>
            </a:extLst>
          </p:cNvPr>
          <p:cNvSpPr>
            <a:spLocks noGrp="1"/>
          </p:cNvSpPr>
          <p:nvPr>
            <p:ph idx="1"/>
          </p:nvPr>
        </p:nvSpPr>
        <p:spPr>
          <a:xfrm>
            <a:off x="645130" y="609602"/>
            <a:ext cx="11034252" cy="6248398"/>
          </a:xfrm>
        </p:spPr>
        <p:txBody>
          <a:bodyPr/>
          <a:lstStyle/>
          <a:p>
            <a:r>
              <a:rPr lang="en-US" altLang="zh-CN" dirty="0"/>
              <a:t>ROUGE-N</a:t>
            </a:r>
            <a:r>
              <a:rPr lang="zh-CN" altLang="en-US" b="1" dirty="0">
                <a:solidFill>
                  <a:srgbClr val="FFFF00"/>
                </a:solidFill>
              </a:rPr>
              <a:t>基于摘要中</a:t>
            </a:r>
            <a:r>
              <a:rPr lang="en-US" altLang="zh-CN" b="1" dirty="0">
                <a:solidFill>
                  <a:srgbClr val="FFFF00"/>
                </a:solidFill>
              </a:rPr>
              <a:t>n</a:t>
            </a:r>
            <a:r>
              <a:rPr lang="zh-CN" altLang="en-US" b="1" dirty="0">
                <a:solidFill>
                  <a:srgbClr val="FFFF00"/>
                </a:solidFill>
              </a:rPr>
              <a:t>元词</a:t>
            </a:r>
            <a:r>
              <a:rPr lang="en-US" altLang="zh-CN" b="1" dirty="0">
                <a:solidFill>
                  <a:srgbClr val="FFFF00"/>
                </a:solidFill>
              </a:rPr>
              <a:t>(n-gram)</a:t>
            </a:r>
            <a:r>
              <a:rPr lang="zh-CN" altLang="en-US" b="1" dirty="0">
                <a:solidFill>
                  <a:srgbClr val="FFFF00"/>
                </a:solidFill>
              </a:rPr>
              <a:t>的共现信息</a:t>
            </a:r>
            <a:r>
              <a:rPr lang="zh-CN" altLang="en-US" dirty="0"/>
              <a:t>来评价摘要，是一种面向</a:t>
            </a:r>
            <a:r>
              <a:rPr lang="en-US" altLang="zh-CN" dirty="0"/>
              <a:t>n</a:t>
            </a:r>
            <a:r>
              <a:rPr lang="zh-CN" altLang="en-US" dirty="0"/>
              <a:t>元词召回率的评价方法。</a:t>
            </a:r>
            <a:r>
              <a:rPr lang="en-US" altLang="zh-CN" dirty="0"/>
              <a:t>ROUGE</a:t>
            </a:r>
            <a:r>
              <a:rPr lang="zh-CN" altLang="en-US" dirty="0"/>
              <a:t>准则由一系列的评价方法组成，包括</a:t>
            </a:r>
            <a:r>
              <a:rPr lang="en-US" altLang="zh-CN" dirty="0"/>
              <a:t>ROUGE-1</a:t>
            </a:r>
            <a:r>
              <a:rPr lang="zh-CN" altLang="en-US" dirty="0"/>
              <a:t>，</a:t>
            </a:r>
            <a:r>
              <a:rPr lang="en-US" altLang="zh-CN" dirty="0"/>
              <a:t>ROUGE-2</a:t>
            </a:r>
            <a:r>
              <a:rPr lang="zh-CN" altLang="en-US" dirty="0"/>
              <a:t>，</a:t>
            </a:r>
            <a:r>
              <a:rPr lang="en-US" altLang="zh-CN" dirty="0"/>
              <a:t>ROUGE-3</a:t>
            </a:r>
            <a:r>
              <a:rPr lang="zh-CN" altLang="en-US" dirty="0"/>
              <a:t>，</a:t>
            </a:r>
            <a:r>
              <a:rPr lang="en-US" altLang="zh-CN" dirty="0"/>
              <a:t>ROUGE-4</a:t>
            </a:r>
            <a:r>
              <a:rPr lang="zh-CN" altLang="en-US" dirty="0"/>
              <a:t>，以及</a:t>
            </a:r>
            <a:r>
              <a:rPr lang="en-US" altLang="zh-CN" dirty="0"/>
              <a:t>ROUGE-Skipped-N-gram</a:t>
            </a:r>
            <a:r>
              <a:rPr lang="zh-CN" altLang="en-US" dirty="0"/>
              <a:t>等，</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分别代表基于</a:t>
            </a:r>
            <a:r>
              <a:rPr lang="en-US" altLang="zh-CN" dirty="0"/>
              <a:t>1</a:t>
            </a:r>
            <a:r>
              <a:rPr lang="zh-CN" altLang="en-US" dirty="0"/>
              <a:t>元词到</a:t>
            </a:r>
            <a:r>
              <a:rPr lang="en-US" altLang="zh-CN" dirty="0"/>
              <a:t>4</a:t>
            </a:r>
            <a:r>
              <a:rPr lang="zh-CN" altLang="en-US" dirty="0"/>
              <a:t>元词以有跳跃的</a:t>
            </a:r>
            <a:r>
              <a:rPr lang="en-US" altLang="zh-CN" dirty="0"/>
              <a:t>N-gram</a:t>
            </a:r>
            <a:r>
              <a:rPr lang="zh-CN" altLang="en-US" dirty="0"/>
              <a:t>模型。在自动文摘相关研究中，一般根据自己的具体研究内容选择合适的</a:t>
            </a:r>
            <a:r>
              <a:rPr lang="en-US" altLang="zh-CN" dirty="0"/>
              <a:t>N</a:t>
            </a:r>
            <a:r>
              <a:rPr lang="zh-CN" altLang="en-US" dirty="0"/>
              <a:t>元语法</a:t>
            </a:r>
            <a:r>
              <a:rPr lang="en-US" altLang="zh-CN" dirty="0"/>
              <a:t>ROUGE</a:t>
            </a:r>
            <a:r>
              <a:rPr lang="zh-CN" altLang="en-US" dirty="0"/>
              <a:t>方法。（本质和</a:t>
            </a:r>
            <a:r>
              <a:rPr lang="en-US" altLang="zh-CN" dirty="0"/>
              <a:t>BLEU</a:t>
            </a:r>
            <a:r>
              <a:rPr lang="zh-CN" altLang="en-US" dirty="0"/>
              <a:t>相近）可以根据统计方法分为以下几类</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a:t>ROUGE-L</a:t>
            </a:r>
            <a:r>
              <a:rPr lang="zh-CN" altLang="en-US" dirty="0"/>
              <a:t>通过对候选句与目标句之间的</a:t>
            </a:r>
            <a:r>
              <a:rPr lang="zh-CN" altLang="en-US" b="1" dirty="0">
                <a:solidFill>
                  <a:srgbClr val="FFFF00"/>
                </a:solidFill>
              </a:rPr>
              <a:t>最长相同子序列</a:t>
            </a:r>
            <a:r>
              <a:rPr lang="en-US" altLang="zh-CN" dirty="0"/>
              <a:t>(Longest Common Subsequence, </a:t>
            </a:r>
            <a:r>
              <a:rPr lang="en-US" altLang="zh-CN" b="1" dirty="0">
                <a:solidFill>
                  <a:srgbClr val="FFFF00"/>
                </a:solidFill>
              </a:rPr>
              <a:t>LCS</a:t>
            </a:r>
            <a:r>
              <a:rPr lang="en-US" altLang="zh-CN" dirty="0"/>
              <a:t>)</a:t>
            </a:r>
            <a:r>
              <a:rPr lang="zh-CN" altLang="en-US" dirty="0"/>
              <a:t>计算</a:t>
            </a:r>
            <a:r>
              <a:rPr lang="en-US" altLang="zh-CN" b="1" dirty="0">
                <a:solidFill>
                  <a:srgbClr val="FFFF00"/>
                </a:solidFill>
              </a:rPr>
              <a:t>F</a:t>
            </a:r>
            <a:r>
              <a:rPr lang="zh-CN" altLang="en-US" b="1" dirty="0">
                <a:solidFill>
                  <a:srgbClr val="FFFF00"/>
                </a:solidFill>
              </a:rPr>
              <a:t>值</a:t>
            </a:r>
            <a:r>
              <a:rPr lang="en-US" altLang="zh-CN" dirty="0"/>
              <a:t>(F-measure)</a:t>
            </a:r>
            <a:r>
              <a:rPr lang="zh-CN" altLang="en-US" dirty="0"/>
              <a:t>得到的，</a:t>
            </a:r>
            <a:r>
              <a:rPr lang="en-US" altLang="zh-CN" dirty="0"/>
              <a:t>LCS</a:t>
            </a:r>
            <a:r>
              <a:rPr lang="zh-CN" altLang="en-US" dirty="0"/>
              <a:t>是</a:t>
            </a:r>
            <a:r>
              <a:rPr lang="zh-CN" altLang="en-US" b="1" dirty="0">
                <a:solidFill>
                  <a:srgbClr val="FFFF00"/>
                </a:solidFill>
              </a:rPr>
              <a:t>在两句话中都按相同次序出现的一组词序列</a:t>
            </a:r>
            <a:r>
              <a:rPr lang="zh-CN" altLang="en-US" dirty="0"/>
              <a:t>，与</a:t>
            </a:r>
            <a:r>
              <a:rPr lang="en-US" altLang="zh-CN" dirty="0"/>
              <a:t>n-gram</a:t>
            </a:r>
            <a:r>
              <a:rPr lang="zh-CN" altLang="en-US" dirty="0"/>
              <a:t>不同的是，</a:t>
            </a:r>
            <a:r>
              <a:rPr lang="en-US" altLang="zh-CN" dirty="0"/>
              <a:t>LCS</a:t>
            </a:r>
            <a:r>
              <a:rPr lang="zh-CN" altLang="en-US" dirty="0"/>
              <a:t>不</a:t>
            </a:r>
            <a:r>
              <a:rPr lang="zh-CN" altLang="en-US" b="1" dirty="0">
                <a:solidFill>
                  <a:srgbClr val="FFFF00"/>
                </a:solidFill>
              </a:rPr>
              <a:t>需要保持连续</a:t>
            </a:r>
            <a:r>
              <a:rPr lang="en-US" altLang="zh-CN" dirty="0"/>
              <a:t>(</a:t>
            </a:r>
            <a:r>
              <a:rPr lang="zh-CN" altLang="en-US" dirty="0"/>
              <a:t>即在</a:t>
            </a:r>
            <a:r>
              <a:rPr lang="en-US" altLang="zh-CN" dirty="0"/>
              <a:t>LCS </a:t>
            </a:r>
            <a:r>
              <a:rPr lang="zh-CN" altLang="en-US" dirty="0"/>
              <a:t>中间可以出现其他的词</a:t>
            </a:r>
            <a:r>
              <a:rPr lang="en-US" altLang="zh-CN" dirty="0"/>
              <a:t>)</a:t>
            </a:r>
            <a:r>
              <a:rPr lang="zh-CN" altLang="en-US" dirty="0"/>
              <a:t>。公式中表示与候选回复对应的第个模型输出，表示两者间</a:t>
            </a:r>
            <a:r>
              <a:rPr lang="en-US" altLang="zh-CN" dirty="0"/>
              <a:t>LCS</a:t>
            </a:r>
            <a:r>
              <a:rPr lang="zh-CN" altLang="en-US" dirty="0"/>
              <a:t>的长度，是超参数常量。</a:t>
            </a:r>
          </a:p>
        </p:txBody>
      </p:sp>
      <p:pic>
        <p:nvPicPr>
          <p:cNvPr id="4" name="图片 3">
            <a:extLst>
              <a:ext uri="{FF2B5EF4-FFF2-40B4-BE49-F238E27FC236}">
                <a16:creationId xmlns:a16="http://schemas.microsoft.com/office/drawing/2014/main" id="{7BA0108F-CD3F-4213-9FF4-75982E50DF92}"/>
              </a:ext>
            </a:extLst>
          </p:cNvPr>
          <p:cNvPicPr>
            <a:picLocks noChangeAspect="1"/>
          </p:cNvPicPr>
          <p:nvPr/>
        </p:nvPicPr>
        <p:blipFill rotWithShape="1">
          <a:blip r:embed="rId2"/>
          <a:srcRect l="1388" t="-632" r="761" b="3442"/>
          <a:stretch/>
        </p:blipFill>
        <p:spPr>
          <a:xfrm>
            <a:off x="1598172" y="2185060"/>
            <a:ext cx="8989621" cy="1840675"/>
          </a:xfrm>
          <a:prstGeom prst="rect">
            <a:avLst/>
          </a:prstGeom>
        </p:spPr>
      </p:pic>
      <p:pic>
        <p:nvPicPr>
          <p:cNvPr id="6" name="图片 5">
            <a:extLst>
              <a:ext uri="{FF2B5EF4-FFF2-40B4-BE49-F238E27FC236}">
                <a16:creationId xmlns:a16="http://schemas.microsoft.com/office/drawing/2014/main" id="{E298DBFF-55E0-423B-858F-308BD3584248}"/>
              </a:ext>
            </a:extLst>
          </p:cNvPr>
          <p:cNvPicPr>
            <a:picLocks noChangeAspect="1"/>
          </p:cNvPicPr>
          <p:nvPr/>
        </p:nvPicPr>
        <p:blipFill rotWithShape="1">
          <a:blip r:embed="rId3">
            <a:extLst>
              <a:ext uri="{28A0092B-C50C-407E-A947-70E740481C1C}">
                <a14:useLocalDpi xmlns:a14="http://schemas.microsoft.com/office/drawing/2010/main" val="0"/>
              </a:ext>
            </a:extLst>
          </a:blip>
          <a:srcRect t="6526" r="1145"/>
          <a:stretch/>
        </p:blipFill>
        <p:spPr>
          <a:xfrm>
            <a:off x="1181515" y="614548"/>
            <a:ext cx="9961481" cy="6248399"/>
          </a:xfrm>
          <a:prstGeom prst="rect">
            <a:avLst/>
          </a:prstGeom>
        </p:spPr>
      </p:pic>
    </p:spTree>
    <p:extLst>
      <p:ext uri="{BB962C8B-B14F-4D97-AF65-F5344CB8AC3E}">
        <p14:creationId xmlns:p14="http://schemas.microsoft.com/office/powerpoint/2010/main" val="214906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84027-69E0-49F9-BC82-1B334310EC36}"/>
              </a:ext>
            </a:extLst>
          </p:cNvPr>
          <p:cNvSpPr>
            <a:spLocks noGrp="1"/>
          </p:cNvSpPr>
          <p:nvPr>
            <p:ph type="title"/>
          </p:nvPr>
        </p:nvSpPr>
        <p:spPr>
          <a:xfrm>
            <a:off x="854809" y="0"/>
            <a:ext cx="10260495" cy="609601"/>
          </a:xfrm>
        </p:spPr>
        <p:txBody>
          <a:bodyPr/>
          <a:lstStyle/>
          <a:p>
            <a:r>
              <a:rPr lang="en-US" altLang="zh-CN" dirty="0"/>
              <a:t>Greedy Matching</a:t>
            </a:r>
            <a:r>
              <a:rPr lang="zh-CN" altLang="en-US" dirty="0"/>
              <a:t> （资料太少）</a:t>
            </a:r>
          </a:p>
        </p:txBody>
      </p:sp>
      <p:sp>
        <p:nvSpPr>
          <p:cNvPr id="3" name="内容占位符 2">
            <a:extLst>
              <a:ext uri="{FF2B5EF4-FFF2-40B4-BE49-F238E27FC236}">
                <a16:creationId xmlns:a16="http://schemas.microsoft.com/office/drawing/2014/main" id="{8DC7CD6C-D9E7-442E-BD15-E1A445760317}"/>
              </a:ext>
            </a:extLst>
          </p:cNvPr>
          <p:cNvSpPr>
            <a:spLocks noGrp="1"/>
          </p:cNvSpPr>
          <p:nvPr>
            <p:ph idx="1"/>
          </p:nvPr>
        </p:nvSpPr>
        <p:spPr>
          <a:xfrm>
            <a:off x="447089" y="736270"/>
            <a:ext cx="11297822" cy="6121730"/>
          </a:xfrm>
        </p:spPr>
        <p:txBody>
          <a:bodyPr/>
          <a:lstStyle/>
          <a:p>
            <a:r>
              <a:rPr lang="zh-CN" altLang="en-US" dirty="0"/>
              <a:t>贪婪匹配方法是基于</a:t>
            </a:r>
            <a:r>
              <a:rPr lang="zh-CN" altLang="en-US" b="1" dirty="0">
                <a:solidFill>
                  <a:srgbClr val="FFFF00"/>
                </a:solidFill>
              </a:rPr>
              <a:t>词级别</a:t>
            </a:r>
            <a:r>
              <a:rPr lang="zh-CN" altLang="en-US" dirty="0"/>
              <a:t>的一种</a:t>
            </a:r>
            <a:r>
              <a:rPr lang="zh-CN" altLang="en-US" b="1" dirty="0">
                <a:solidFill>
                  <a:srgbClr val="FFFF00"/>
                </a:solidFill>
              </a:rPr>
              <a:t>矩阵匹配方法</a:t>
            </a:r>
            <a:r>
              <a:rPr lang="zh-CN" altLang="en-US" dirty="0"/>
              <a:t>，在给出的两个句子</a:t>
            </a:r>
            <a:r>
              <a:rPr lang="en-US" altLang="zh-CN" dirty="0"/>
              <a:t>r</a:t>
            </a:r>
            <a:r>
              <a:rPr lang="zh-CN" altLang="en-US" dirty="0"/>
              <a:t>和</a:t>
            </a:r>
            <a:r>
              <a:rPr lang="en-US" altLang="zh-CN" dirty="0"/>
              <a:t>r^</a:t>
            </a:r>
            <a:r>
              <a:rPr lang="zh-CN" altLang="en-US" dirty="0"/>
              <a:t>，每一个词</a:t>
            </a:r>
            <a:r>
              <a:rPr lang="en-US" altLang="zh-CN" dirty="0" err="1"/>
              <a:t>w∈r</a:t>
            </a:r>
            <a:r>
              <a:rPr lang="zh-CN" altLang="en-US" dirty="0"/>
              <a:t>都会经过词向量转换后变为词向量</a:t>
            </a:r>
            <a:r>
              <a:rPr lang="en-US" altLang="zh-CN" dirty="0" err="1"/>
              <a:t>ew</a:t>
            </a:r>
            <a:r>
              <a:rPr lang="zh-CN" altLang="en-US" dirty="0"/>
              <a:t>，同时与中的</a:t>
            </a:r>
            <a:r>
              <a:rPr lang="zh-CN" altLang="en-US" b="1" dirty="0">
                <a:solidFill>
                  <a:srgbClr val="FFFF00"/>
                </a:solidFill>
              </a:rPr>
              <a:t>每一个词序列</a:t>
            </a:r>
            <a:r>
              <a:rPr lang="en-US" altLang="zh-CN" b="1" dirty="0">
                <a:solidFill>
                  <a:srgbClr val="FFFF00"/>
                </a:solidFill>
              </a:rPr>
              <a:t>w^∈r^</a:t>
            </a:r>
            <a:r>
              <a:rPr lang="zh-CN" altLang="en-US" b="1" dirty="0">
                <a:solidFill>
                  <a:srgbClr val="FFFF00"/>
                </a:solidFill>
              </a:rPr>
              <a:t>的</a:t>
            </a:r>
            <a:r>
              <a:rPr lang="zh-CN" altLang="en-US" sz="2400" b="1" dirty="0">
                <a:solidFill>
                  <a:srgbClr val="FFFF00"/>
                </a:solidFill>
              </a:rPr>
              <a:t>词向量</a:t>
            </a:r>
            <a:r>
              <a:rPr lang="en-US" altLang="zh-CN" b="1" dirty="0" err="1">
                <a:solidFill>
                  <a:srgbClr val="FFFF00"/>
                </a:solidFill>
              </a:rPr>
              <a:t>ew</a:t>
            </a:r>
            <a:r>
              <a:rPr lang="en-US" altLang="zh-CN" b="1" dirty="0">
                <a:solidFill>
                  <a:srgbClr val="FFFF00"/>
                </a:solidFill>
              </a:rPr>
              <a:t>^</a:t>
            </a:r>
            <a:r>
              <a:rPr lang="zh-CN" altLang="en-US" b="1" dirty="0">
                <a:solidFill>
                  <a:srgbClr val="FFFF00"/>
                </a:solidFill>
              </a:rPr>
              <a:t>最大程度进行余弦相似度匹配</a:t>
            </a:r>
            <a:r>
              <a:rPr lang="zh-CN" altLang="en-US" dirty="0"/>
              <a:t>，最后得出的结果是所有词匹配之后的均值</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由于上面的计算公式是不对称的，所以需要在各个方向上都对求均值以保证结果的准确性。贪婪匹配最早在智能导航系统中提出，后续研究发现这种方法选择的最优解往往偏向于中心词与参考答案在语义上有较大相似度的结果。</a:t>
            </a:r>
            <a:endParaRPr lang="zh-CN" altLang="en-US" dirty="0">
              <a:effectLst/>
            </a:endParaRPr>
          </a:p>
        </p:txBody>
      </p:sp>
      <p:pic>
        <p:nvPicPr>
          <p:cNvPr id="5" name="图片 4">
            <a:extLst>
              <a:ext uri="{FF2B5EF4-FFF2-40B4-BE49-F238E27FC236}">
                <a16:creationId xmlns:a16="http://schemas.microsoft.com/office/drawing/2014/main" id="{DA86E07B-C84B-4BD9-A671-1B1DC4557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89" y="2605940"/>
            <a:ext cx="6212297" cy="902462"/>
          </a:xfrm>
          <a:prstGeom prst="rect">
            <a:avLst/>
          </a:prstGeom>
        </p:spPr>
      </p:pic>
      <p:pic>
        <p:nvPicPr>
          <p:cNvPr id="6" name="图片 5">
            <a:extLst>
              <a:ext uri="{FF2B5EF4-FFF2-40B4-BE49-F238E27FC236}">
                <a16:creationId xmlns:a16="http://schemas.microsoft.com/office/drawing/2014/main" id="{99A77E6C-6641-4DE9-9E60-CB7357AEC2E2}"/>
              </a:ext>
            </a:extLst>
          </p:cNvPr>
          <p:cNvPicPr>
            <a:picLocks noChangeAspect="1"/>
          </p:cNvPicPr>
          <p:nvPr/>
        </p:nvPicPr>
        <p:blipFill rotWithShape="1">
          <a:blip r:embed="rId3">
            <a:extLst>
              <a:ext uri="{28A0092B-C50C-407E-A947-70E740481C1C}">
                <a14:useLocalDpi xmlns:a14="http://schemas.microsoft.com/office/drawing/2010/main" val="0"/>
              </a:ext>
            </a:extLst>
          </a:blip>
          <a:srcRect l="16275" t="3132" r="18280" b="7855"/>
          <a:stretch/>
        </p:blipFill>
        <p:spPr>
          <a:xfrm>
            <a:off x="7141028" y="2282253"/>
            <a:ext cx="4294909" cy="1975613"/>
          </a:xfrm>
          <a:prstGeom prst="rect">
            <a:avLst/>
          </a:prstGeom>
        </p:spPr>
      </p:pic>
    </p:spTree>
    <p:extLst>
      <p:ext uri="{BB962C8B-B14F-4D97-AF65-F5344CB8AC3E}">
        <p14:creationId xmlns:p14="http://schemas.microsoft.com/office/powerpoint/2010/main" val="233330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D6544-DD78-4425-B821-FA0E3F15D4B1}"/>
              </a:ext>
            </a:extLst>
          </p:cNvPr>
          <p:cNvSpPr>
            <a:spLocks noGrp="1"/>
          </p:cNvSpPr>
          <p:nvPr>
            <p:ph type="title"/>
          </p:nvPr>
        </p:nvSpPr>
        <p:spPr>
          <a:xfrm>
            <a:off x="645130" y="0"/>
            <a:ext cx="9404723" cy="783771"/>
          </a:xfrm>
        </p:spPr>
        <p:txBody>
          <a:bodyPr/>
          <a:lstStyle/>
          <a:p>
            <a:r>
              <a:rPr lang="en-US" altLang="zh-CN" dirty="0"/>
              <a:t>Embedding Average</a:t>
            </a:r>
            <a:r>
              <a:rPr lang="zh-CN" altLang="en-US" dirty="0"/>
              <a:t>（资料太少，</a:t>
            </a:r>
            <a:r>
              <a:rPr lang="en-US" altLang="zh-CN" dirty="0"/>
              <a:t>too</a:t>
            </a:r>
            <a:r>
              <a:rPr lang="zh-CN" altLang="en-US" dirty="0"/>
              <a:t>）</a:t>
            </a:r>
          </a:p>
        </p:txBody>
      </p:sp>
      <p:sp>
        <p:nvSpPr>
          <p:cNvPr id="3" name="内容占位符 2">
            <a:extLst>
              <a:ext uri="{FF2B5EF4-FFF2-40B4-BE49-F238E27FC236}">
                <a16:creationId xmlns:a16="http://schemas.microsoft.com/office/drawing/2014/main" id="{8676D12E-5F92-48C5-956A-649E5327687A}"/>
              </a:ext>
            </a:extLst>
          </p:cNvPr>
          <p:cNvSpPr>
            <a:spLocks noGrp="1"/>
          </p:cNvSpPr>
          <p:nvPr>
            <p:ph idx="1"/>
          </p:nvPr>
        </p:nvSpPr>
        <p:spPr>
          <a:xfrm>
            <a:off x="645130" y="783772"/>
            <a:ext cx="10826434" cy="6074228"/>
          </a:xfrm>
        </p:spPr>
        <p:txBody>
          <a:bodyPr/>
          <a:lstStyle/>
          <a:p>
            <a:r>
              <a:rPr lang="zh-CN" altLang="en-US" dirty="0"/>
              <a:t>向量均值法是通过句子中的词向量计算一个句子特征向量的方法，通过对句子中每一个词的向量求均值来计算句子的向量。这种方法在除对话系统之外的很多</a:t>
            </a:r>
            <a:r>
              <a:rPr lang="en-US" altLang="zh-CN" dirty="0"/>
              <a:t>NLP</a:t>
            </a:r>
            <a:r>
              <a:rPr lang="zh-CN" altLang="en-US" dirty="0"/>
              <a:t>领域内都应用过</a:t>
            </a:r>
            <a:r>
              <a:rPr lang="en-US" altLang="zh-CN" dirty="0"/>
              <a:t>(</a:t>
            </a:r>
            <a:r>
              <a:rPr lang="zh-CN" altLang="en-US" dirty="0"/>
              <a:t>例如计算文本相似度的任务</a:t>
            </a:r>
            <a:r>
              <a:rPr lang="en-US" altLang="zh-CN" dirty="0"/>
              <a:t>)</a:t>
            </a:r>
            <a:r>
              <a:rPr lang="zh-CN" altLang="en-US" dirty="0"/>
              <a:t> </a:t>
            </a:r>
            <a:endParaRPr lang="en-US" altLang="zh-CN" dirty="0"/>
          </a:p>
          <a:p>
            <a:r>
              <a:rPr lang="zh-CN" altLang="en-US" dirty="0"/>
              <a:t>总的来说向量均值法是</a:t>
            </a:r>
            <a:r>
              <a:rPr lang="zh-CN" altLang="en-US" b="1" dirty="0">
                <a:solidFill>
                  <a:srgbClr val="FFFF00"/>
                </a:solidFill>
              </a:rPr>
              <a:t>通过句子中的词向量</a:t>
            </a:r>
            <a:r>
              <a:rPr lang="zh-CN" altLang="en-US" dirty="0"/>
              <a:t>计算一个句子特征向量的方法，</a:t>
            </a:r>
            <a:r>
              <a:rPr lang="zh-CN" altLang="en-US" b="1" dirty="0">
                <a:solidFill>
                  <a:srgbClr val="FFFF00"/>
                </a:solidFill>
              </a:rPr>
              <a:t>通过对句子中每一个词的向量求均值来计算   </a:t>
            </a:r>
            <a:r>
              <a:rPr lang="zh-CN" altLang="en-US" sz="2400" b="1" dirty="0">
                <a:solidFill>
                  <a:srgbClr val="FFFF00"/>
                </a:solidFill>
              </a:rPr>
              <a:t>句子的向量</a:t>
            </a:r>
            <a:endParaRPr lang="en-US" altLang="zh-CN" sz="2400" dirty="0"/>
          </a:p>
          <a:p>
            <a:r>
              <a:rPr lang="en-US" altLang="zh-CN" dirty="0"/>
              <a:t>e</a:t>
            </a:r>
            <a:r>
              <a:rPr lang="zh-CN" altLang="en-US" dirty="0"/>
              <a:t>表示句子</a:t>
            </a:r>
            <a:r>
              <a:rPr lang="en-US" altLang="zh-CN" dirty="0"/>
              <a:t>r</a:t>
            </a:r>
            <a:r>
              <a:rPr lang="zh-CN" altLang="en-US" dirty="0"/>
              <a:t>中所有词组的词向量均值</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对比</a:t>
            </a:r>
            <a:r>
              <a:rPr lang="en-US" altLang="zh-CN" dirty="0"/>
              <a:t>r</a:t>
            </a:r>
            <a:r>
              <a:rPr lang="zh-CN" altLang="en-US" dirty="0"/>
              <a:t>与</a:t>
            </a:r>
            <a:r>
              <a:rPr lang="en-US" altLang="zh-CN" dirty="0"/>
              <a:t>r^</a:t>
            </a:r>
            <a:r>
              <a:rPr lang="zh-CN" altLang="en-US" dirty="0"/>
              <a:t>时可以将两个句子分别按照上述方法计算向量均值，再把二者的余弦相似度作为相似性的指标进行评价， 即 </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FD95C65A-8D02-4AB3-8E08-8C8D599E8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652" y="3207327"/>
            <a:ext cx="5610695" cy="1934722"/>
          </a:xfrm>
          <a:prstGeom prst="rect">
            <a:avLst/>
          </a:prstGeom>
        </p:spPr>
      </p:pic>
    </p:spTree>
    <p:extLst>
      <p:ext uri="{BB962C8B-B14F-4D97-AF65-F5344CB8AC3E}">
        <p14:creationId xmlns:p14="http://schemas.microsoft.com/office/powerpoint/2010/main" val="36498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01E1-AC17-4656-A982-822D7E8977D4}"/>
              </a:ext>
            </a:extLst>
          </p:cNvPr>
          <p:cNvSpPr>
            <a:spLocks noGrp="1"/>
          </p:cNvSpPr>
          <p:nvPr>
            <p:ph type="title"/>
          </p:nvPr>
        </p:nvSpPr>
        <p:spPr>
          <a:xfrm>
            <a:off x="585753" y="-118753"/>
            <a:ext cx="10755182" cy="724395"/>
          </a:xfrm>
        </p:spPr>
        <p:txBody>
          <a:bodyPr/>
          <a:lstStyle/>
          <a:p>
            <a:r>
              <a:rPr lang="en-US" altLang="zh-CN" dirty="0"/>
              <a:t>ADEM</a:t>
            </a:r>
            <a:r>
              <a:rPr lang="zh-CN" altLang="en-US" dirty="0"/>
              <a:t>（由</a:t>
            </a:r>
            <a:r>
              <a:rPr lang="en-US" altLang="zh-CN" dirty="0"/>
              <a:t>survey</a:t>
            </a:r>
            <a:r>
              <a:rPr lang="zh-CN" altLang="en-US" dirty="0"/>
              <a:t>提出）</a:t>
            </a:r>
          </a:p>
        </p:txBody>
      </p:sp>
      <p:sp>
        <p:nvSpPr>
          <p:cNvPr id="3" name="内容占位符 2">
            <a:extLst>
              <a:ext uri="{FF2B5EF4-FFF2-40B4-BE49-F238E27FC236}">
                <a16:creationId xmlns:a16="http://schemas.microsoft.com/office/drawing/2014/main" id="{6BBF18B0-D8A8-4801-8AEF-B7ED945B63C8}"/>
              </a:ext>
            </a:extLst>
          </p:cNvPr>
          <p:cNvSpPr>
            <a:spLocks noGrp="1"/>
          </p:cNvSpPr>
          <p:nvPr>
            <p:ph idx="1"/>
          </p:nvPr>
        </p:nvSpPr>
        <p:spPr>
          <a:xfrm>
            <a:off x="190006" y="451262"/>
            <a:ext cx="11804072" cy="6406738"/>
          </a:xfrm>
        </p:spPr>
        <p:txBody>
          <a:bodyPr/>
          <a:lstStyle/>
          <a:p>
            <a:r>
              <a:rPr lang="en-US" altLang="zh-CN" dirty="0"/>
              <a:t>ADEM</a:t>
            </a:r>
            <a:r>
              <a:rPr lang="zh-CN" altLang="en-US" dirty="0"/>
              <a:t>是一个通过半监督性学习方法训练得到的</a:t>
            </a:r>
            <a:r>
              <a:rPr lang="zh-CN" altLang="en-US" b="1" dirty="0">
                <a:solidFill>
                  <a:srgbClr val="FFFF00"/>
                </a:solidFill>
              </a:rPr>
              <a:t>多层</a:t>
            </a:r>
            <a:r>
              <a:rPr lang="en-US" altLang="zh-CN" b="1" dirty="0">
                <a:solidFill>
                  <a:srgbClr val="FFFF00"/>
                </a:solidFill>
              </a:rPr>
              <a:t>RNN</a:t>
            </a:r>
            <a:r>
              <a:rPr lang="zh-CN" altLang="en-US" b="1" dirty="0">
                <a:solidFill>
                  <a:srgbClr val="FFFF00"/>
                </a:solidFill>
              </a:rPr>
              <a:t>结构</a:t>
            </a:r>
            <a:r>
              <a:rPr lang="zh-CN" altLang="en-US" dirty="0"/>
              <a:t>的评价模型，使用了多层编码器</a:t>
            </a:r>
            <a:r>
              <a:rPr lang="en-US" altLang="zh-CN" dirty="0"/>
              <a:t>(Encoder)</a:t>
            </a:r>
            <a:r>
              <a:rPr lang="zh-CN" altLang="en-US" dirty="0"/>
              <a:t>来</a:t>
            </a:r>
            <a:r>
              <a:rPr lang="zh-CN" altLang="en-US" b="1" dirty="0">
                <a:solidFill>
                  <a:srgbClr val="FFFF00"/>
                </a:solidFill>
              </a:rPr>
              <a:t>将训练语料中文</a:t>
            </a:r>
            <a:r>
              <a:rPr lang="zh-CN" altLang="en-US" dirty="0"/>
              <a:t>本转化为向量，训练阶段的输入为对话文本，生成回复，参考回复。首先由</a:t>
            </a:r>
            <a:r>
              <a:rPr lang="en-US" altLang="zh-CN" dirty="0"/>
              <a:t>ADEM</a:t>
            </a:r>
            <a:r>
              <a:rPr lang="zh-CN" altLang="en-US" dirty="0"/>
              <a:t>中的</a:t>
            </a:r>
            <a:r>
              <a:rPr lang="en-US" altLang="zh-CN" dirty="0"/>
              <a:t>Encoder</a:t>
            </a:r>
            <a:r>
              <a:rPr lang="zh-CN" altLang="en-US" dirty="0"/>
              <a:t>将这些语料分别转化为向量，然后通过对这些向量进行线性变换得到一个分数</a:t>
            </a:r>
            <a:r>
              <a:rPr lang="en-US" altLang="zh-CN" dirty="0"/>
              <a:t>score:</a:t>
            </a:r>
          </a:p>
          <a:p>
            <a:r>
              <a:rPr lang="zh-CN" altLang="en-US" dirty="0"/>
              <a:t>公式中的是经过学习后得到的参数，用于初始化等式</a:t>
            </a:r>
            <a:r>
              <a:rPr lang="en-US" altLang="zh-CN" dirty="0"/>
              <a:t>;  αβ </a:t>
            </a:r>
            <a:r>
              <a:rPr lang="zh-CN" altLang="en-US" dirty="0"/>
              <a:t>是标量常数，用于将得到的分值控制在这个范围内。 和可以被看作将分别映射到和中的一种线性变换方法，基于这一点不难理解得分高的回复一般会跟与的向量表示比较相似。由于上面的公式是可微的， 所以所有的参数都可以通过反向传播的方法进行学习，在这个实验中，通过</a:t>
            </a:r>
            <a:r>
              <a:rPr lang="en-US" altLang="zh-CN" dirty="0"/>
              <a:t>L1-</a:t>
            </a:r>
            <a:r>
              <a:rPr lang="zh-CN" altLang="en-US" dirty="0"/>
              <a:t>正则化方法来最小化</a:t>
            </a:r>
            <a:r>
              <a:rPr lang="en-US" altLang="zh-CN" dirty="0"/>
              <a:t>score</a:t>
            </a:r>
            <a:r>
              <a:rPr lang="zh-CN" altLang="en-US" dirty="0"/>
              <a:t>与人工评分的方差来确定参数：</a:t>
            </a:r>
          </a:p>
        </p:txBody>
      </p:sp>
      <p:pic>
        <p:nvPicPr>
          <p:cNvPr id="5" name="图片 4">
            <a:extLst>
              <a:ext uri="{FF2B5EF4-FFF2-40B4-BE49-F238E27FC236}">
                <a16:creationId xmlns:a16="http://schemas.microsoft.com/office/drawing/2014/main" id="{85C0CC83-46B6-4982-9621-0EE8C5E9A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70712"/>
            <a:ext cx="12195682" cy="3687288"/>
          </a:xfrm>
          <a:prstGeom prst="rect">
            <a:avLst/>
          </a:prstGeom>
        </p:spPr>
      </p:pic>
    </p:spTree>
    <p:extLst>
      <p:ext uri="{BB962C8B-B14F-4D97-AF65-F5344CB8AC3E}">
        <p14:creationId xmlns:p14="http://schemas.microsoft.com/office/powerpoint/2010/main" val="3587288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C4454-CE50-4B12-BF8A-4121EA8B8233}"/>
              </a:ext>
            </a:extLst>
          </p:cNvPr>
          <p:cNvSpPr>
            <a:spLocks noGrp="1"/>
          </p:cNvSpPr>
          <p:nvPr>
            <p:ph type="title"/>
          </p:nvPr>
        </p:nvSpPr>
        <p:spPr>
          <a:xfrm>
            <a:off x="645130" y="0"/>
            <a:ext cx="9404723" cy="748145"/>
          </a:xfrm>
        </p:spPr>
        <p:txBody>
          <a:bodyPr/>
          <a:lstStyle/>
          <a:p>
            <a:r>
              <a:rPr lang="zh-CN" altLang="en-US" dirty="0"/>
              <a:t>困惑度</a:t>
            </a:r>
            <a:r>
              <a:rPr lang="en-US" altLang="zh-CN" dirty="0"/>
              <a:t>(Perplexity)</a:t>
            </a:r>
            <a:br>
              <a:rPr lang="en-US" altLang="zh-CN" dirty="0"/>
            </a:br>
            <a:endParaRPr lang="zh-CN" altLang="en-US" dirty="0"/>
          </a:p>
        </p:txBody>
      </p:sp>
      <p:sp>
        <p:nvSpPr>
          <p:cNvPr id="3" name="内容占位符 2">
            <a:extLst>
              <a:ext uri="{FF2B5EF4-FFF2-40B4-BE49-F238E27FC236}">
                <a16:creationId xmlns:a16="http://schemas.microsoft.com/office/drawing/2014/main" id="{4540C84C-0103-4A1A-8C3F-DCC56CE51F74}"/>
              </a:ext>
            </a:extLst>
          </p:cNvPr>
          <p:cNvSpPr>
            <a:spLocks noGrp="1"/>
          </p:cNvSpPr>
          <p:nvPr>
            <p:ph idx="1"/>
          </p:nvPr>
        </p:nvSpPr>
        <p:spPr>
          <a:xfrm>
            <a:off x="645131" y="866898"/>
            <a:ext cx="10901740" cy="5991101"/>
          </a:xfrm>
        </p:spPr>
        <p:txBody>
          <a:bodyPr/>
          <a:lstStyle/>
          <a:p>
            <a:r>
              <a:rPr lang="zh-CN" altLang="en-US" dirty="0"/>
              <a:t>简单的说：在自然语言处理中，对于一个语言模型，一般用困惑度来衡量它的好坏，困惑度越低，说明语言模型面对一句话感到困惑的程度越低，语言模型就越好。</a:t>
            </a:r>
            <a:r>
              <a:rPr lang="en-US" altLang="zh-CN" dirty="0"/>
              <a:t>(</a:t>
            </a:r>
            <a:r>
              <a:rPr lang="zh-CN" altLang="en-US" dirty="0"/>
              <a:t>不好理解 考虑删掉</a:t>
            </a:r>
            <a:r>
              <a:rPr lang="en-US" altLang="zh-CN" dirty="0"/>
              <a:t>)</a:t>
            </a:r>
          </a:p>
          <a:p>
            <a:endParaRPr lang="en-US" altLang="zh-CN" dirty="0"/>
          </a:p>
          <a:p>
            <a:r>
              <a:rPr lang="en-US" altLang="zh-CN" dirty="0"/>
              <a:t>perplexity</a:t>
            </a:r>
            <a:r>
              <a:rPr lang="zh-CN" altLang="en-US" dirty="0"/>
              <a:t>是语言模型中的指标，用于评价语言模型的好坏（多用于</a:t>
            </a:r>
            <a:r>
              <a:rPr lang="en-US" altLang="zh-CN" dirty="0"/>
              <a:t>LDA</a:t>
            </a:r>
            <a:r>
              <a:rPr lang="zh-CN" altLang="en-US" dirty="0"/>
              <a:t>），</a:t>
            </a:r>
            <a:r>
              <a:rPr lang="zh-CN" altLang="en-US" b="1" dirty="0">
                <a:solidFill>
                  <a:srgbClr val="FFFF00"/>
                </a:solidFill>
              </a:rPr>
              <a:t>其实就是估算一句话出现的概率</a:t>
            </a:r>
            <a:r>
              <a:rPr lang="zh-CN" altLang="en-US" dirty="0"/>
              <a:t>，看一句话是否通顺。也经常会在对话系统中出现评价生成的响应是否符合语言规则，计算方法也很简单，如下图所示：</a:t>
            </a:r>
          </a:p>
        </p:txBody>
      </p:sp>
      <p:pic>
        <p:nvPicPr>
          <p:cNvPr id="5" name="图片 4">
            <a:extLst>
              <a:ext uri="{FF2B5EF4-FFF2-40B4-BE49-F238E27FC236}">
                <a16:creationId xmlns:a16="http://schemas.microsoft.com/office/drawing/2014/main" id="{81CCF995-C2BF-4D31-A135-1723274B3DA8}"/>
              </a:ext>
            </a:extLst>
          </p:cNvPr>
          <p:cNvPicPr>
            <a:picLocks noChangeAspect="1"/>
          </p:cNvPicPr>
          <p:nvPr/>
        </p:nvPicPr>
        <p:blipFill rotWithShape="1">
          <a:blip r:embed="rId2">
            <a:extLst>
              <a:ext uri="{28A0092B-C50C-407E-A947-70E740481C1C}">
                <a14:useLocalDpi xmlns:a14="http://schemas.microsoft.com/office/drawing/2010/main" val="0"/>
              </a:ext>
            </a:extLst>
          </a:blip>
          <a:srcRect l="3513" t="1166" r="4869" b="4233"/>
          <a:stretch/>
        </p:blipFill>
        <p:spPr>
          <a:xfrm>
            <a:off x="3821875" y="3437906"/>
            <a:ext cx="4548250" cy="2553196"/>
          </a:xfrm>
          <a:prstGeom prst="rect">
            <a:avLst/>
          </a:prstGeom>
        </p:spPr>
      </p:pic>
    </p:spTree>
    <p:extLst>
      <p:ext uri="{BB962C8B-B14F-4D97-AF65-F5344CB8AC3E}">
        <p14:creationId xmlns:p14="http://schemas.microsoft.com/office/powerpoint/2010/main" val="29432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4CA19-F04D-4273-A96E-50648606E991}"/>
              </a:ext>
            </a:extLst>
          </p:cNvPr>
          <p:cNvSpPr>
            <a:spLocks noGrp="1"/>
          </p:cNvSpPr>
          <p:nvPr>
            <p:ph type="title"/>
          </p:nvPr>
        </p:nvSpPr>
        <p:spPr>
          <a:xfrm>
            <a:off x="788615" y="609601"/>
            <a:ext cx="9404723" cy="1400530"/>
          </a:xfrm>
        </p:spPr>
        <p:txBody>
          <a:bodyPr/>
          <a:lstStyle/>
          <a:p>
            <a:r>
              <a:rPr lang="zh-CN" altLang="en-US" dirty="0"/>
              <a:t>一些观点</a:t>
            </a:r>
          </a:p>
        </p:txBody>
      </p:sp>
      <p:sp>
        <p:nvSpPr>
          <p:cNvPr id="3" name="内容占位符 2">
            <a:extLst>
              <a:ext uri="{FF2B5EF4-FFF2-40B4-BE49-F238E27FC236}">
                <a16:creationId xmlns:a16="http://schemas.microsoft.com/office/drawing/2014/main" id="{268022CD-5E63-49E0-8A0C-254624695899}"/>
              </a:ext>
            </a:extLst>
          </p:cNvPr>
          <p:cNvSpPr>
            <a:spLocks noGrp="1"/>
          </p:cNvSpPr>
          <p:nvPr>
            <p:ph idx="1"/>
          </p:nvPr>
        </p:nvSpPr>
        <p:spPr>
          <a:xfrm>
            <a:off x="1622729" y="1748118"/>
            <a:ext cx="8946541" cy="4195481"/>
          </a:xfrm>
        </p:spPr>
        <p:txBody>
          <a:bodyPr/>
          <a:lstStyle/>
          <a:p>
            <a:r>
              <a:rPr lang="zh-CN" altLang="en-US" dirty="0"/>
              <a:t>在闲聊性质的数据集上，上述 </a:t>
            </a:r>
            <a:r>
              <a:rPr lang="en-US" altLang="zh-CN" dirty="0"/>
              <a:t>metric </a:t>
            </a:r>
            <a:r>
              <a:rPr lang="zh-CN" altLang="en-US" dirty="0"/>
              <a:t>和人工判断有一定微弱的关联 </a:t>
            </a:r>
            <a:r>
              <a:rPr lang="en-US" altLang="zh-CN" dirty="0"/>
              <a:t>(only a small positive correlation on chitchat oriented Twitter dataset)</a:t>
            </a:r>
          </a:p>
          <a:p>
            <a:r>
              <a:rPr lang="zh-CN" altLang="en-US" dirty="0"/>
              <a:t>在技术类的数据集上，上述 </a:t>
            </a:r>
            <a:r>
              <a:rPr lang="en-US" altLang="zh-CN" dirty="0"/>
              <a:t>metric </a:t>
            </a:r>
            <a:r>
              <a:rPr lang="zh-CN" altLang="en-US" dirty="0"/>
              <a:t>和人工判断完全没有关联</a:t>
            </a:r>
            <a:r>
              <a:rPr lang="en-US" altLang="zh-CN" dirty="0"/>
              <a:t>(no correlation at all on the technical UDC)</a:t>
            </a:r>
          </a:p>
          <a:p>
            <a:r>
              <a:rPr lang="zh-CN" altLang="en-US" dirty="0"/>
              <a:t>当局限于一个特别具体的领域时，</a:t>
            </a:r>
            <a:r>
              <a:rPr lang="en-US" altLang="zh-CN" dirty="0"/>
              <a:t>BLEU </a:t>
            </a:r>
            <a:r>
              <a:rPr lang="zh-CN" altLang="en-US" dirty="0"/>
              <a:t>会有不错的表现</a:t>
            </a:r>
          </a:p>
          <a:p>
            <a:endParaRPr lang="zh-CN" altLang="en-US" dirty="0"/>
          </a:p>
        </p:txBody>
      </p:sp>
    </p:spTree>
    <p:extLst>
      <p:ext uri="{BB962C8B-B14F-4D97-AF65-F5344CB8AC3E}">
        <p14:creationId xmlns:p14="http://schemas.microsoft.com/office/powerpoint/2010/main" val="427708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F5A5A-7E0C-43AD-8566-61361E3C3707}"/>
              </a:ext>
            </a:extLst>
          </p:cNvPr>
          <p:cNvSpPr>
            <a:spLocks noGrp="1"/>
          </p:cNvSpPr>
          <p:nvPr>
            <p:ph type="title"/>
          </p:nvPr>
        </p:nvSpPr>
        <p:spPr>
          <a:xfrm>
            <a:off x="645130" y="0"/>
            <a:ext cx="9404723" cy="609601"/>
          </a:xfrm>
        </p:spPr>
        <p:txBody>
          <a:bodyPr/>
          <a:lstStyle/>
          <a:p>
            <a:r>
              <a:rPr lang="zh-CN" altLang="en-US" dirty="0"/>
              <a:t>参考资料</a:t>
            </a:r>
          </a:p>
        </p:txBody>
      </p:sp>
      <p:sp>
        <p:nvSpPr>
          <p:cNvPr id="3" name="内容占位符 2">
            <a:extLst>
              <a:ext uri="{FF2B5EF4-FFF2-40B4-BE49-F238E27FC236}">
                <a16:creationId xmlns:a16="http://schemas.microsoft.com/office/drawing/2014/main" id="{80A6FE61-C078-4AB9-BD05-35BA52302198}"/>
              </a:ext>
            </a:extLst>
          </p:cNvPr>
          <p:cNvSpPr>
            <a:spLocks noGrp="1"/>
          </p:cNvSpPr>
          <p:nvPr>
            <p:ph idx="1"/>
          </p:nvPr>
        </p:nvSpPr>
        <p:spPr>
          <a:xfrm>
            <a:off x="645130" y="720436"/>
            <a:ext cx="10964979" cy="6137564"/>
          </a:xfrm>
        </p:spPr>
        <p:txBody>
          <a:bodyPr/>
          <a:lstStyle/>
          <a:p>
            <a:r>
              <a:rPr lang="en-US" altLang="zh-CN" dirty="0">
                <a:hlinkClick r:id="rId2"/>
              </a:rPr>
              <a:t>https://www.sohu.com/a/204147991_657157</a:t>
            </a:r>
            <a:r>
              <a:rPr lang="en-US" altLang="zh-CN" dirty="0"/>
              <a:t> </a:t>
            </a:r>
            <a:r>
              <a:rPr lang="zh-CN" altLang="en-US" dirty="0"/>
              <a:t>哈工大的一篇对话系统评价指标</a:t>
            </a:r>
            <a:r>
              <a:rPr lang="en-US" altLang="zh-CN" dirty="0"/>
              <a:t>survey</a:t>
            </a:r>
            <a:r>
              <a:rPr lang="zh-CN" altLang="en-US" dirty="0"/>
              <a:t>，本</a:t>
            </a:r>
            <a:r>
              <a:rPr lang="en-US" altLang="zh-CN" dirty="0"/>
              <a:t>ppt</a:t>
            </a:r>
            <a:r>
              <a:rPr lang="zh-CN" altLang="en-US" dirty="0"/>
              <a:t>的大部分内容摘自此论文，发表于</a:t>
            </a:r>
            <a:r>
              <a:rPr lang="en-US" altLang="zh-CN" dirty="0"/>
              <a:t>2017.8</a:t>
            </a:r>
            <a:r>
              <a:rPr lang="zh-CN" altLang="en-US" dirty="0"/>
              <a:t>月的</a:t>
            </a:r>
            <a:r>
              <a:rPr lang="en-US" altLang="zh-CN" dirty="0"/>
              <a:t>《</a:t>
            </a:r>
            <a:r>
              <a:rPr lang="zh-CN" altLang="en-US" dirty="0"/>
              <a:t>中国科学</a:t>
            </a:r>
            <a:r>
              <a:rPr lang="en-US" altLang="zh-CN" dirty="0"/>
              <a:t>-</a:t>
            </a:r>
            <a:r>
              <a:rPr lang="zh-CN" altLang="en-US" dirty="0"/>
              <a:t>信息科学</a:t>
            </a:r>
            <a:r>
              <a:rPr lang="en-US" altLang="zh-CN" dirty="0"/>
              <a:t>》</a:t>
            </a:r>
          </a:p>
          <a:p>
            <a:endParaRPr lang="en-US" altLang="zh-CN" dirty="0"/>
          </a:p>
          <a:p>
            <a:r>
              <a:rPr lang="en-US" altLang="zh-CN" dirty="0">
                <a:hlinkClick r:id="rId3"/>
              </a:rPr>
              <a:t>https://www.jianshu.com/p/89cce0336cf5</a:t>
            </a:r>
            <a:r>
              <a:rPr lang="en-US" altLang="zh-CN" dirty="0"/>
              <a:t> </a:t>
            </a:r>
            <a:r>
              <a:rPr lang="zh-CN" altLang="en-US" dirty="0"/>
              <a:t>讲解对话系统内部细节的</a:t>
            </a:r>
            <a:r>
              <a:rPr lang="en-US" altLang="zh-CN" dirty="0"/>
              <a:t>survey</a:t>
            </a:r>
          </a:p>
          <a:p>
            <a:endParaRPr lang="en-US" altLang="zh-CN" dirty="0"/>
          </a:p>
          <a:p>
            <a:r>
              <a:rPr lang="en-US" altLang="zh-CN" dirty="0">
                <a:hlinkClick r:id="rId4"/>
              </a:rPr>
              <a:t>https://blog.csdn.net/allocator/article/details/79657792</a:t>
            </a:r>
            <a:r>
              <a:rPr lang="en-US" altLang="zh-CN" dirty="0"/>
              <a:t> </a:t>
            </a:r>
            <a:r>
              <a:rPr lang="zh-CN" altLang="en-US" dirty="0"/>
              <a:t>讲解</a:t>
            </a:r>
            <a:r>
              <a:rPr lang="en-US" altLang="zh-CN" dirty="0"/>
              <a:t>bleu</a:t>
            </a:r>
            <a:r>
              <a:rPr lang="zh-CN" altLang="en-US" dirty="0"/>
              <a:t>的博客 附带实现</a:t>
            </a:r>
            <a:endParaRPr lang="en-US" altLang="zh-CN" dirty="0"/>
          </a:p>
          <a:p>
            <a:endParaRPr lang="en-US" altLang="zh-CN" dirty="0"/>
          </a:p>
          <a:p>
            <a:r>
              <a:rPr lang="en-US" altLang="zh-CN" dirty="0">
                <a:hlinkClick r:id="rId5"/>
              </a:rPr>
              <a:t>https://blog.csdn.net/joshuaxx316/article/details/58696552</a:t>
            </a:r>
            <a:r>
              <a:rPr lang="en-US" altLang="zh-CN" dirty="0"/>
              <a:t> </a:t>
            </a:r>
            <a:r>
              <a:rPr lang="zh-CN" altLang="en-US" dirty="0"/>
              <a:t>基于词重叠率的评价那四个都说了</a:t>
            </a:r>
            <a:endParaRPr lang="en-US" altLang="zh-CN" dirty="0"/>
          </a:p>
          <a:p>
            <a:endParaRPr lang="en-US" altLang="zh-CN" dirty="0"/>
          </a:p>
          <a:p>
            <a:r>
              <a:rPr lang="en-US" altLang="zh-CN" dirty="0">
                <a:hlinkClick r:id="rId6"/>
              </a:rPr>
              <a:t>https://blog.csdn.net/qq_33772192/article/details/88936473</a:t>
            </a:r>
            <a:r>
              <a:rPr lang="en-US" altLang="zh-CN" dirty="0"/>
              <a:t> Greedy Match </a:t>
            </a:r>
            <a:r>
              <a:rPr lang="zh-CN" altLang="en-US" dirty="0"/>
              <a:t>附带实现</a:t>
            </a:r>
            <a:endParaRPr lang="en-US" altLang="zh-CN" dirty="0"/>
          </a:p>
          <a:p>
            <a:endParaRPr lang="zh-CN" altLang="en-US" dirty="0"/>
          </a:p>
        </p:txBody>
      </p:sp>
    </p:spTree>
    <p:extLst>
      <p:ext uri="{BB962C8B-B14F-4D97-AF65-F5344CB8AC3E}">
        <p14:creationId xmlns:p14="http://schemas.microsoft.com/office/powerpoint/2010/main" val="84102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8EC91-5E40-4B33-B310-3D90CE4E0035}"/>
              </a:ext>
            </a:extLst>
          </p:cNvPr>
          <p:cNvSpPr>
            <a:spLocks noGrp="1"/>
          </p:cNvSpPr>
          <p:nvPr>
            <p:ph type="title"/>
          </p:nvPr>
        </p:nvSpPr>
        <p:spPr>
          <a:xfrm>
            <a:off x="689206" y="0"/>
            <a:ext cx="9404723" cy="748145"/>
          </a:xfrm>
        </p:spPr>
        <p:txBody>
          <a:bodyPr/>
          <a:lstStyle/>
          <a:p>
            <a:r>
              <a:rPr lang="zh-CN" altLang="en-US" dirty="0"/>
              <a:t>对话系统发展简史</a:t>
            </a:r>
          </a:p>
        </p:txBody>
      </p:sp>
      <p:sp>
        <p:nvSpPr>
          <p:cNvPr id="3" name="内容占位符 2">
            <a:extLst>
              <a:ext uri="{FF2B5EF4-FFF2-40B4-BE49-F238E27FC236}">
                <a16:creationId xmlns:a16="http://schemas.microsoft.com/office/drawing/2014/main" id="{57B0FE7F-E401-43EE-A1C2-64993F28795C}"/>
              </a:ext>
            </a:extLst>
          </p:cNvPr>
          <p:cNvSpPr>
            <a:spLocks noGrp="1"/>
          </p:cNvSpPr>
          <p:nvPr>
            <p:ph idx="1"/>
          </p:nvPr>
        </p:nvSpPr>
        <p:spPr>
          <a:xfrm>
            <a:off x="689206" y="1080656"/>
            <a:ext cx="10629957" cy="5777344"/>
          </a:xfrm>
        </p:spPr>
        <p:txBody>
          <a:bodyPr/>
          <a:lstStyle/>
          <a:p>
            <a:r>
              <a:rPr lang="en-US" altLang="zh-CN" dirty="0"/>
              <a:t>1950</a:t>
            </a:r>
            <a:r>
              <a:rPr lang="zh-CN" altLang="en-US" dirty="0"/>
              <a:t>年，图灵在哲学刊物“思维”上发表“计算机器与智能”的文章，提出了后来被奉为经典的</a:t>
            </a:r>
            <a:r>
              <a:rPr lang="zh-CN" altLang="en-US" b="1" dirty="0">
                <a:solidFill>
                  <a:srgbClr val="FFFF00"/>
                </a:solidFill>
              </a:rPr>
              <a:t>图灵测试</a:t>
            </a:r>
            <a:r>
              <a:rPr lang="en-US" altLang="zh-CN" dirty="0"/>
              <a:t>——</a:t>
            </a:r>
            <a:r>
              <a:rPr lang="zh-CN" altLang="en-US" dirty="0"/>
              <a:t>交谈能检验智能，即如果一台计算机能像人一样对话，它就能像人一样思考。图灵也由此获称“人工智能之父”的称号。从此之后，人类就一直在研究能让机器与人进行无障碍对话的方法</a:t>
            </a:r>
            <a:endParaRPr lang="en-US" altLang="zh-CN" dirty="0"/>
          </a:p>
          <a:p>
            <a:r>
              <a:rPr lang="en-US" altLang="zh-CN" dirty="0"/>
              <a:t>1966 </a:t>
            </a:r>
            <a:r>
              <a:rPr lang="zh-CN" altLang="en-US" dirty="0"/>
              <a:t>年，</a:t>
            </a:r>
            <a:r>
              <a:rPr lang="en-US" altLang="zh-CN" dirty="0"/>
              <a:t>ELIZA</a:t>
            </a:r>
            <a:r>
              <a:rPr lang="zh-CN" altLang="en-US" dirty="0"/>
              <a:t>，是历史上出现的第一个</a:t>
            </a:r>
            <a:r>
              <a:rPr lang="zh-CN" altLang="en-US" b="1" dirty="0">
                <a:solidFill>
                  <a:srgbClr val="FFFF00"/>
                </a:solidFill>
              </a:rPr>
              <a:t>人机对话系统 </a:t>
            </a:r>
            <a:r>
              <a:rPr lang="en-US" altLang="zh-CN" dirty="0"/>
              <a:t>(</a:t>
            </a:r>
            <a:r>
              <a:rPr lang="zh-CN" altLang="en-US" dirty="0"/>
              <a:t>简称对话系统</a:t>
            </a:r>
            <a:r>
              <a:rPr lang="en-US" altLang="zh-CN" dirty="0"/>
              <a:t>)</a:t>
            </a:r>
          </a:p>
          <a:p>
            <a:endParaRPr lang="en-US" altLang="zh-CN" dirty="0"/>
          </a:p>
          <a:p>
            <a:r>
              <a:rPr lang="en-US" altLang="zh-CN" dirty="0"/>
              <a:t>1988</a:t>
            </a:r>
            <a:r>
              <a:rPr lang="zh-CN" altLang="en-US" dirty="0"/>
              <a:t>年，</a:t>
            </a:r>
            <a:r>
              <a:rPr lang="en-US" altLang="zh-CN" dirty="0"/>
              <a:t>UC</a:t>
            </a:r>
            <a:r>
              <a:rPr lang="zh-CN" altLang="en-US" dirty="0"/>
              <a:t>机器人用于帮助用户学习使用</a:t>
            </a:r>
            <a:r>
              <a:rPr lang="en-US" altLang="zh-CN" dirty="0"/>
              <a:t>UNIX</a:t>
            </a:r>
            <a:r>
              <a:rPr lang="zh-CN" altLang="en-US" dirty="0"/>
              <a:t>操作系统</a:t>
            </a:r>
            <a:endParaRPr lang="en-US" altLang="zh-CN" dirty="0"/>
          </a:p>
          <a:p>
            <a:endParaRPr lang="en-US" altLang="zh-CN" dirty="0"/>
          </a:p>
          <a:p>
            <a:r>
              <a:rPr lang="en-US" altLang="zh-CN" dirty="0"/>
              <a:t>1994</a:t>
            </a:r>
            <a:r>
              <a:rPr lang="zh-CN" altLang="en-US" dirty="0"/>
              <a:t>年，第一个以娱乐闲聊为目的的开放域对话系统 </a:t>
            </a:r>
            <a:r>
              <a:rPr lang="en-US" altLang="zh-CN" dirty="0"/>
              <a:t>(</a:t>
            </a:r>
            <a:r>
              <a:rPr lang="zh-CN" altLang="en-US" dirty="0"/>
              <a:t>也称聊天机器人</a:t>
            </a:r>
            <a:r>
              <a:rPr lang="en-US" altLang="zh-CN" dirty="0"/>
              <a:t>) A.L.I.C.E</a:t>
            </a:r>
          </a:p>
          <a:p>
            <a:endParaRPr lang="en-US" altLang="zh-CN" dirty="0"/>
          </a:p>
          <a:p>
            <a:r>
              <a:rPr lang="en-US" altLang="zh-CN" dirty="0"/>
              <a:t>2004</a:t>
            </a:r>
            <a:r>
              <a:rPr lang="zh-CN" altLang="en-US" dirty="0"/>
              <a:t>年的</a:t>
            </a:r>
            <a:r>
              <a:rPr lang="en-US" altLang="zh-CN" dirty="0"/>
              <a:t>CSIEC</a:t>
            </a:r>
            <a:r>
              <a:rPr lang="zh-CN" altLang="en-US" dirty="0"/>
              <a:t>，</a:t>
            </a:r>
            <a:r>
              <a:rPr lang="en-US" altLang="zh-CN" dirty="0"/>
              <a:t>Sofia</a:t>
            </a:r>
            <a:r>
              <a:rPr lang="zh-CN" altLang="en-US" dirty="0"/>
              <a:t>等以完成特定任务为目的的对话系统</a:t>
            </a:r>
            <a:endParaRPr lang="en-US" altLang="zh-CN" dirty="0"/>
          </a:p>
          <a:p>
            <a:endParaRPr lang="en-US" altLang="zh-CN" dirty="0"/>
          </a:p>
          <a:p>
            <a:r>
              <a:rPr lang="en-US" altLang="zh-CN" dirty="0"/>
              <a:t>NOW</a:t>
            </a:r>
            <a:r>
              <a:rPr lang="zh-CN" altLang="en-US" dirty="0"/>
              <a:t>：百度度秘，苹果</a:t>
            </a:r>
            <a:r>
              <a:rPr lang="en-US" altLang="zh-CN" dirty="0"/>
              <a:t>Siri</a:t>
            </a:r>
            <a:r>
              <a:rPr lang="zh-CN" altLang="en-US" dirty="0"/>
              <a:t>，微软小冰</a:t>
            </a:r>
          </a:p>
        </p:txBody>
      </p:sp>
    </p:spTree>
    <p:extLst>
      <p:ext uri="{BB962C8B-B14F-4D97-AF65-F5344CB8AC3E}">
        <p14:creationId xmlns:p14="http://schemas.microsoft.com/office/powerpoint/2010/main" val="324517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BA84C-C7BE-46BF-9733-13C7747C968D}"/>
              </a:ext>
            </a:extLst>
          </p:cNvPr>
          <p:cNvSpPr>
            <a:spLocks noGrp="1"/>
          </p:cNvSpPr>
          <p:nvPr>
            <p:ph type="title"/>
          </p:nvPr>
        </p:nvSpPr>
        <p:spPr>
          <a:xfrm>
            <a:off x="645130" y="0"/>
            <a:ext cx="9404723" cy="711064"/>
          </a:xfrm>
        </p:spPr>
        <p:txBody>
          <a:bodyPr/>
          <a:lstStyle/>
          <a:p>
            <a:r>
              <a:rPr lang="zh-CN" altLang="en-US" dirty="0"/>
              <a:t>主流对话系统分类及功能</a:t>
            </a:r>
            <a:endParaRPr lang="zh-CN" altLang="en-US" dirty="0">
              <a:effectLst/>
            </a:endParaRPr>
          </a:p>
        </p:txBody>
      </p:sp>
      <p:sp>
        <p:nvSpPr>
          <p:cNvPr id="3" name="内容占位符 2">
            <a:extLst>
              <a:ext uri="{FF2B5EF4-FFF2-40B4-BE49-F238E27FC236}">
                <a16:creationId xmlns:a16="http://schemas.microsoft.com/office/drawing/2014/main" id="{4CF0E737-B707-43E7-90C1-14B371C8053E}"/>
              </a:ext>
            </a:extLst>
          </p:cNvPr>
          <p:cNvSpPr>
            <a:spLocks noGrp="1"/>
          </p:cNvSpPr>
          <p:nvPr>
            <p:ph idx="1"/>
          </p:nvPr>
        </p:nvSpPr>
        <p:spPr>
          <a:xfrm>
            <a:off x="578874" y="817417"/>
            <a:ext cx="11034252" cy="5931725"/>
          </a:xfrm>
        </p:spPr>
        <p:txBody>
          <a:bodyPr>
            <a:normAutofit/>
          </a:bodyPr>
          <a:lstStyle/>
          <a:p>
            <a:pPr marL="457200" indent="-457200">
              <a:buFont typeface="+mj-lt"/>
              <a:buAutoNum type="arabicPeriod"/>
            </a:pPr>
            <a:r>
              <a:rPr lang="en-US" altLang="zh-CN" dirty="0"/>
              <a:t>1.</a:t>
            </a:r>
            <a:r>
              <a:rPr lang="zh-CN" altLang="en-US" dirty="0"/>
              <a:t>面向目标的机器人（需要在对话结束时完成某种目标</a:t>
            </a:r>
            <a:r>
              <a:rPr lang="en-US" altLang="zh-CN" dirty="0"/>
              <a:t>(goal)</a:t>
            </a:r>
            <a:r>
              <a:rPr lang="zh-CN" altLang="en-US" dirty="0"/>
              <a:t>的）</a:t>
            </a:r>
            <a:r>
              <a:rPr lang="en-US" altLang="zh-CN" dirty="0"/>
              <a:t>(goal-oriented)</a:t>
            </a:r>
          </a:p>
          <a:p>
            <a:pPr marL="857250" lvl="1" indent="-457200"/>
            <a:r>
              <a:rPr lang="zh-CN" altLang="en-US" sz="2000" dirty="0"/>
              <a:t>订酒店机票，客服</a:t>
            </a:r>
            <a:endParaRPr lang="en-US" altLang="zh-CN" sz="2000" dirty="0"/>
          </a:p>
          <a:p>
            <a:pPr marL="457200" indent="-457200">
              <a:buFont typeface="+mj-lt"/>
              <a:buAutoNum type="arabicPeriod"/>
            </a:pPr>
            <a:r>
              <a:rPr lang="en-US" altLang="zh-CN" dirty="0"/>
              <a:t>2.</a:t>
            </a:r>
            <a:r>
              <a:rPr lang="zh-CN" altLang="en-US" dirty="0"/>
              <a:t>闲聊机器人（仅仅为了娱乐，说话说话越久越好）</a:t>
            </a:r>
            <a:endParaRPr lang="en-US" altLang="zh-CN" dirty="0"/>
          </a:p>
          <a:p>
            <a:pPr marL="857250" lvl="1" indent="-457200"/>
            <a:r>
              <a:rPr lang="zh-CN" altLang="en-US" sz="2000" dirty="0"/>
              <a:t>太多了，不举例</a:t>
            </a:r>
            <a:endParaRPr lang="en-US" altLang="zh-CN" sz="2000" dirty="0"/>
          </a:p>
          <a:p>
            <a:endParaRPr lang="en-US" altLang="zh-CN" dirty="0"/>
          </a:p>
          <a:p>
            <a:r>
              <a:rPr lang="zh-CN" altLang="en-US" dirty="0"/>
              <a:t>主要功能：</a:t>
            </a:r>
            <a:endParaRPr lang="en-US" altLang="zh-CN" dirty="0"/>
          </a:p>
          <a:p>
            <a:pPr marL="0" indent="457200">
              <a:buNone/>
            </a:pPr>
            <a:r>
              <a:rPr lang="en-US" altLang="zh-CN" dirty="0"/>
              <a:t>QA</a:t>
            </a:r>
            <a:r>
              <a:rPr lang="zh-CN" altLang="en-US" dirty="0"/>
              <a:t>（知识型问答，主要是提供信息）</a:t>
            </a:r>
            <a:endParaRPr lang="en-US" altLang="zh-CN" dirty="0"/>
          </a:p>
          <a:p>
            <a:pPr marL="0" indent="457200">
              <a:buNone/>
            </a:pPr>
            <a:r>
              <a:rPr lang="en-US" altLang="zh-CN" dirty="0"/>
              <a:t>Speech</a:t>
            </a:r>
            <a:r>
              <a:rPr lang="zh-CN" altLang="en-US" dirty="0"/>
              <a:t>（这里猜测是正常对话）</a:t>
            </a:r>
          </a:p>
          <a:p>
            <a:pPr marL="0" indent="457200">
              <a:buNone/>
            </a:pPr>
            <a:r>
              <a:rPr lang="en-US" altLang="zh-CN" dirty="0"/>
              <a:t>recommendation</a:t>
            </a:r>
            <a:r>
              <a:rPr lang="zh-CN" altLang="en-US" dirty="0"/>
              <a:t>（建议，推荐信，猜测是推荐）</a:t>
            </a:r>
          </a:p>
          <a:p>
            <a:pPr marL="0" indent="457200">
              <a:buNone/>
            </a:pPr>
            <a:r>
              <a:rPr lang="en-US" altLang="zh-CN" dirty="0"/>
              <a:t>instruction execution</a:t>
            </a:r>
            <a:r>
              <a:rPr lang="zh-CN" altLang="en-US" dirty="0"/>
              <a:t>（指令执行，定闹钟啥的）</a:t>
            </a:r>
          </a:p>
          <a:p>
            <a:pPr marL="0" indent="457200">
              <a:buNone/>
            </a:pPr>
            <a:r>
              <a:rPr lang="en-US" altLang="zh-CN" dirty="0"/>
              <a:t>chit chat</a:t>
            </a:r>
            <a:r>
              <a:rPr lang="zh-CN" altLang="en-US" dirty="0"/>
              <a:t>（闲聊）</a:t>
            </a:r>
            <a:endParaRPr lang="en-US" altLang="zh-CN" dirty="0"/>
          </a:p>
          <a:p>
            <a:pPr marL="0" indent="457200">
              <a:buNone/>
            </a:pPr>
            <a:r>
              <a:rPr lang="zh-CN" altLang="en-US" dirty="0"/>
              <a:t>这是这篇</a:t>
            </a:r>
            <a:r>
              <a:rPr lang="en-US" altLang="zh-CN" dirty="0"/>
              <a:t>survey</a:t>
            </a:r>
            <a:r>
              <a:rPr lang="zh-CN" altLang="en-US" dirty="0"/>
              <a:t>对当时有名的对话系统的功能分类</a:t>
            </a:r>
          </a:p>
        </p:txBody>
      </p:sp>
      <p:pic>
        <p:nvPicPr>
          <p:cNvPr id="5" name="图片 4">
            <a:extLst>
              <a:ext uri="{FF2B5EF4-FFF2-40B4-BE49-F238E27FC236}">
                <a16:creationId xmlns:a16="http://schemas.microsoft.com/office/drawing/2014/main" id="{6FD118BE-B41C-4E8B-9DAE-855569F66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817"/>
            <a:ext cx="12192000" cy="5000625"/>
          </a:xfrm>
          <a:prstGeom prst="rect">
            <a:avLst/>
          </a:prstGeom>
        </p:spPr>
      </p:pic>
    </p:spTree>
    <p:extLst>
      <p:ext uri="{BB962C8B-B14F-4D97-AF65-F5344CB8AC3E}">
        <p14:creationId xmlns:p14="http://schemas.microsoft.com/office/powerpoint/2010/main" val="289721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7D301-B67C-4839-824E-1932FF1E8F8F}"/>
              </a:ext>
            </a:extLst>
          </p:cNvPr>
          <p:cNvSpPr>
            <a:spLocks noGrp="1"/>
          </p:cNvSpPr>
          <p:nvPr>
            <p:ph type="title"/>
          </p:nvPr>
        </p:nvSpPr>
        <p:spPr>
          <a:xfrm>
            <a:off x="645130" y="318655"/>
            <a:ext cx="9404723" cy="724918"/>
          </a:xfrm>
        </p:spPr>
        <p:txBody>
          <a:bodyPr/>
          <a:lstStyle/>
          <a:p>
            <a:r>
              <a:rPr lang="zh-CN" altLang="en-US" dirty="0"/>
              <a:t>评价方法分类</a:t>
            </a:r>
          </a:p>
        </p:txBody>
      </p:sp>
      <p:sp>
        <p:nvSpPr>
          <p:cNvPr id="3" name="内容占位符 2">
            <a:extLst>
              <a:ext uri="{FF2B5EF4-FFF2-40B4-BE49-F238E27FC236}">
                <a16:creationId xmlns:a16="http://schemas.microsoft.com/office/drawing/2014/main" id="{825C248B-79D0-43FE-A2D4-7D3091B7BB5E}"/>
              </a:ext>
            </a:extLst>
          </p:cNvPr>
          <p:cNvSpPr>
            <a:spLocks noGrp="1"/>
          </p:cNvSpPr>
          <p:nvPr>
            <p:ph idx="1"/>
          </p:nvPr>
        </p:nvSpPr>
        <p:spPr>
          <a:xfrm>
            <a:off x="645130" y="1294411"/>
            <a:ext cx="10901740" cy="5455306"/>
          </a:xfrm>
        </p:spPr>
        <p:txBody>
          <a:bodyPr>
            <a:normAutofit/>
          </a:bodyPr>
          <a:lstStyle/>
          <a:p>
            <a:r>
              <a:rPr lang="zh-CN" altLang="en-US" dirty="0"/>
              <a:t>基于词重叠率的评价：</a:t>
            </a:r>
            <a:r>
              <a:rPr lang="en-US" altLang="zh-CN" b="1" dirty="0">
                <a:solidFill>
                  <a:srgbClr val="FFFF00"/>
                </a:solidFill>
              </a:rPr>
              <a:t>bleu</a:t>
            </a:r>
            <a:r>
              <a:rPr lang="zh-CN" altLang="en-US" dirty="0"/>
              <a:t>，</a:t>
            </a:r>
            <a:r>
              <a:rPr lang="en-US" altLang="zh-CN" dirty="0"/>
              <a:t>METEOR</a:t>
            </a:r>
            <a:r>
              <a:rPr lang="zh-CN" altLang="en-US" dirty="0"/>
              <a:t>，</a:t>
            </a:r>
            <a:r>
              <a:rPr lang="en-US" altLang="zh-CN" dirty="0"/>
              <a:t> ROUGE</a:t>
            </a:r>
            <a:r>
              <a:rPr lang="zh-CN" altLang="en-US" dirty="0"/>
              <a:t>，</a:t>
            </a:r>
            <a:r>
              <a:rPr lang="en-US" altLang="zh-CN" dirty="0"/>
              <a:t> </a:t>
            </a:r>
            <a:r>
              <a:rPr lang="en-US" altLang="zh-CN" dirty="0" err="1"/>
              <a:t>CIDEr</a:t>
            </a:r>
            <a:endParaRPr lang="en-US" altLang="zh-CN" dirty="0"/>
          </a:p>
          <a:p>
            <a:endParaRPr lang="en-US" altLang="zh-CN" b="1" dirty="0">
              <a:solidFill>
                <a:srgbClr val="FFFF00"/>
              </a:solidFill>
            </a:endParaRPr>
          </a:p>
          <a:p>
            <a:endParaRPr lang="en-US" altLang="zh-CN" dirty="0"/>
          </a:p>
          <a:p>
            <a:endParaRPr lang="zh-CN" altLang="en-US" dirty="0"/>
          </a:p>
          <a:p>
            <a:r>
              <a:rPr lang="zh-CN" altLang="en-US" dirty="0"/>
              <a:t>基于词向量：</a:t>
            </a:r>
            <a:r>
              <a:rPr lang="en-US" altLang="zh-CN" dirty="0"/>
              <a:t> </a:t>
            </a:r>
            <a:r>
              <a:rPr lang="en-US" altLang="zh-CN" b="1" dirty="0">
                <a:solidFill>
                  <a:srgbClr val="FFFF00"/>
                </a:solidFill>
              </a:rPr>
              <a:t>Greedy Matching</a:t>
            </a:r>
            <a:r>
              <a:rPr lang="zh-CN" altLang="en-US" dirty="0"/>
              <a:t>，</a:t>
            </a:r>
            <a:r>
              <a:rPr lang="en-US" altLang="zh-CN" dirty="0"/>
              <a:t> Embedding Average</a:t>
            </a:r>
            <a:r>
              <a:rPr lang="zh-CN" altLang="en-US" dirty="0"/>
              <a:t>，</a:t>
            </a:r>
            <a:r>
              <a:rPr lang="en-US" altLang="zh-CN" dirty="0"/>
              <a:t> Vector Extrema</a:t>
            </a:r>
          </a:p>
          <a:p>
            <a:endParaRPr lang="en-US" altLang="zh-CN" dirty="0"/>
          </a:p>
          <a:p>
            <a:endParaRPr lang="en-US" altLang="zh-CN" b="1" dirty="0">
              <a:solidFill>
                <a:srgbClr val="FFFF00"/>
              </a:solidFill>
            </a:endParaRPr>
          </a:p>
          <a:p>
            <a:endParaRPr lang="en-US" altLang="zh-CN" b="1" dirty="0">
              <a:solidFill>
                <a:srgbClr val="FFFF00"/>
              </a:solidFill>
            </a:endParaRPr>
          </a:p>
          <a:p>
            <a:r>
              <a:rPr lang="zh-CN" altLang="en-US" dirty="0"/>
              <a:t>基于学习的评价指标：</a:t>
            </a:r>
            <a:r>
              <a:rPr lang="en-US" altLang="zh-CN" dirty="0"/>
              <a:t>GAN</a:t>
            </a:r>
            <a:r>
              <a:rPr lang="zh-CN" altLang="en-US" dirty="0"/>
              <a:t>，</a:t>
            </a:r>
            <a:r>
              <a:rPr lang="en-US" altLang="zh-CN" dirty="0"/>
              <a:t>ADEM</a:t>
            </a:r>
            <a:r>
              <a:rPr lang="zh-CN" altLang="en-US" dirty="0"/>
              <a:t>，（除此之外</a:t>
            </a:r>
            <a:r>
              <a:rPr lang="en-US" altLang="zh-CN" dirty="0"/>
              <a:t>——</a:t>
            </a:r>
            <a:r>
              <a:rPr lang="zh-CN" altLang="en-US" dirty="0"/>
              <a:t>人工打分）</a:t>
            </a:r>
            <a:endParaRPr lang="en-US" altLang="zh-CN" dirty="0"/>
          </a:p>
          <a:p>
            <a:endParaRPr lang="en-US" altLang="zh-CN" dirty="0"/>
          </a:p>
          <a:p>
            <a:pPr marL="0" indent="0">
              <a:buNone/>
            </a:pPr>
            <a:r>
              <a:rPr lang="en-US" altLang="zh-CN" dirty="0" err="1"/>
              <a:t>nlp</a:t>
            </a:r>
            <a:r>
              <a:rPr lang="zh-CN" altLang="en-US" dirty="0"/>
              <a:t>领域外：</a:t>
            </a:r>
            <a:r>
              <a:rPr lang="zh-CN" altLang="en-US" b="1" dirty="0">
                <a:solidFill>
                  <a:srgbClr val="FFFF00"/>
                </a:solidFill>
              </a:rPr>
              <a:t>困惑度</a:t>
            </a:r>
            <a:r>
              <a:rPr lang="en-US" altLang="zh-CN" b="1" dirty="0">
                <a:solidFill>
                  <a:srgbClr val="FFFF00"/>
                </a:solidFill>
              </a:rPr>
              <a:t>(Perplexity)</a:t>
            </a:r>
            <a:r>
              <a:rPr lang="zh-CN" altLang="en-US" dirty="0"/>
              <a:t> 是信息论中的一种指标，更常用于语言建模。它衡量单词的学习概率分布于输入文本的概率分布的匹配程度。</a:t>
            </a:r>
            <a:endParaRPr lang="en-US" altLang="zh-CN" dirty="0"/>
          </a:p>
        </p:txBody>
      </p:sp>
    </p:spTree>
    <p:extLst>
      <p:ext uri="{BB962C8B-B14F-4D97-AF65-F5344CB8AC3E}">
        <p14:creationId xmlns:p14="http://schemas.microsoft.com/office/powerpoint/2010/main" val="70840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AF8FC-A1A3-4DD2-9D2B-324080ED34B5}"/>
              </a:ext>
            </a:extLst>
          </p:cNvPr>
          <p:cNvSpPr>
            <a:spLocks noGrp="1"/>
          </p:cNvSpPr>
          <p:nvPr>
            <p:ph type="title"/>
          </p:nvPr>
        </p:nvSpPr>
        <p:spPr>
          <a:xfrm>
            <a:off x="645130" y="0"/>
            <a:ext cx="9510252" cy="762000"/>
          </a:xfrm>
        </p:spPr>
        <p:txBody>
          <a:bodyPr/>
          <a:lstStyle/>
          <a:p>
            <a:r>
              <a:rPr lang="en-US" altLang="zh-CN" dirty="0"/>
              <a:t>Bleu</a:t>
            </a:r>
            <a:r>
              <a:rPr lang="zh-CN" altLang="en-US" dirty="0"/>
              <a:t>（最常用，也是今天重点）</a:t>
            </a:r>
          </a:p>
        </p:txBody>
      </p:sp>
      <p:sp>
        <p:nvSpPr>
          <p:cNvPr id="3" name="内容占位符 2">
            <a:extLst>
              <a:ext uri="{FF2B5EF4-FFF2-40B4-BE49-F238E27FC236}">
                <a16:creationId xmlns:a16="http://schemas.microsoft.com/office/drawing/2014/main" id="{C496832E-3469-440B-870C-10857CE7CF23}"/>
              </a:ext>
            </a:extLst>
          </p:cNvPr>
          <p:cNvSpPr>
            <a:spLocks noGrp="1"/>
          </p:cNvSpPr>
          <p:nvPr>
            <p:ph idx="1"/>
          </p:nvPr>
        </p:nvSpPr>
        <p:spPr>
          <a:xfrm>
            <a:off x="645130" y="872836"/>
            <a:ext cx="10901740" cy="5985164"/>
          </a:xfrm>
        </p:spPr>
        <p:txBody>
          <a:bodyPr/>
          <a:lstStyle/>
          <a:p>
            <a:r>
              <a:rPr lang="en-US" altLang="zh-CN" dirty="0"/>
              <a:t>BLEU(bilingual evaluation understudy) </a:t>
            </a:r>
            <a:r>
              <a:rPr lang="zh-CN" altLang="en-US" dirty="0"/>
              <a:t>中文名称为双语互译质量辅助工具</a:t>
            </a:r>
            <a:r>
              <a:rPr lang="en-US" altLang="zh-CN" dirty="0"/>
              <a:t>, </a:t>
            </a:r>
            <a:r>
              <a:rPr lang="zh-CN" altLang="en-US" dirty="0"/>
              <a:t>计算这个指标</a:t>
            </a:r>
            <a:r>
              <a:rPr lang="en-US" altLang="zh-CN" dirty="0"/>
              <a:t>, </a:t>
            </a:r>
            <a:r>
              <a:rPr lang="zh-CN" altLang="en-US" dirty="0"/>
              <a:t>需要使用</a:t>
            </a:r>
            <a:r>
              <a:rPr lang="zh-CN" altLang="en-US" b="1" dirty="0">
                <a:solidFill>
                  <a:srgbClr val="FFFF00"/>
                </a:solidFill>
              </a:rPr>
              <a:t>机器翻译好的文本</a:t>
            </a:r>
            <a:r>
              <a:rPr lang="en-US" altLang="zh-CN" b="1" dirty="0">
                <a:solidFill>
                  <a:srgbClr val="FFFF00"/>
                </a:solidFill>
              </a:rPr>
              <a:t>(</a:t>
            </a:r>
            <a:r>
              <a:rPr lang="zh-CN" altLang="en-US" b="1" dirty="0">
                <a:solidFill>
                  <a:srgbClr val="FFFF00"/>
                </a:solidFill>
              </a:rPr>
              <a:t>称作</a:t>
            </a:r>
            <a:r>
              <a:rPr lang="en-US" altLang="zh-CN" b="1" dirty="0">
                <a:solidFill>
                  <a:srgbClr val="FFFF00"/>
                </a:solidFill>
              </a:rPr>
              <a:t>candidate docs)</a:t>
            </a:r>
            <a:r>
              <a:rPr lang="zh-CN" altLang="en-US" dirty="0"/>
              <a:t>以及一些</a:t>
            </a:r>
            <a:r>
              <a:rPr lang="zh-CN" altLang="en-US" b="1" dirty="0">
                <a:solidFill>
                  <a:srgbClr val="FFFF00"/>
                </a:solidFill>
              </a:rPr>
              <a:t>专业翻译人员翻译的文本</a:t>
            </a:r>
            <a:r>
              <a:rPr lang="en-US" altLang="zh-CN" b="1" dirty="0">
                <a:solidFill>
                  <a:srgbClr val="FFFF00"/>
                </a:solidFill>
              </a:rPr>
              <a:t>(</a:t>
            </a:r>
            <a:r>
              <a:rPr lang="zh-CN" altLang="en-US" b="1" dirty="0">
                <a:solidFill>
                  <a:srgbClr val="FFFF00"/>
                </a:solidFill>
              </a:rPr>
              <a:t>称作</a:t>
            </a:r>
            <a:r>
              <a:rPr lang="en-US" altLang="zh-CN" b="1" dirty="0">
                <a:solidFill>
                  <a:srgbClr val="FFFF00"/>
                </a:solidFill>
              </a:rPr>
              <a:t>reference docs)</a:t>
            </a:r>
            <a:r>
              <a:rPr lang="zh-CN" altLang="en-US" dirty="0"/>
              <a:t>。</a:t>
            </a:r>
            <a:r>
              <a:rPr lang="en-US" altLang="zh-CN" dirty="0"/>
              <a:t> </a:t>
            </a:r>
            <a:r>
              <a:rPr lang="zh-CN" altLang="en-US" dirty="0"/>
              <a:t>本质上讲</a:t>
            </a:r>
            <a:r>
              <a:rPr lang="en-US" altLang="zh-CN" dirty="0"/>
              <a:t>BLEU </a:t>
            </a:r>
            <a:r>
              <a:rPr lang="zh-CN" altLang="en-US" dirty="0"/>
              <a:t>就是用来衡量机器翻译文本与参考文本之间的相似程度的指标</a:t>
            </a:r>
            <a:r>
              <a:rPr lang="en-US" altLang="zh-CN" dirty="0"/>
              <a:t>,</a:t>
            </a:r>
            <a:r>
              <a:rPr lang="zh-CN" altLang="en-US" dirty="0"/>
              <a:t>取值范围在</a:t>
            </a:r>
            <a:r>
              <a:rPr lang="en-US" altLang="zh-CN" dirty="0"/>
              <a:t>0-1, </a:t>
            </a:r>
            <a:r>
              <a:rPr lang="zh-CN" altLang="en-US" dirty="0"/>
              <a:t>取值越靠近</a:t>
            </a:r>
            <a:r>
              <a:rPr lang="en-US" altLang="zh-CN" dirty="0"/>
              <a:t>1</a:t>
            </a:r>
            <a:r>
              <a:rPr lang="zh-CN" altLang="en-US" dirty="0"/>
              <a:t>表示机器翻译结果越好</a:t>
            </a:r>
            <a:r>
              <a:rPr lang="en-US" altLang="zh-CN" dirty="0"/>
              <a:t>. </a:t>
            </a:r>
            <a:r>
              <a:rPr lang="zh-CN" altLang="en-US" dirty="0"/>
              <a:t>然而这个指标也是经过多次的更新升级。</a:t>
            </a:r>
            <a:endParaRPr lang="en-US" altLang="zh-CN" dirty="0"/>
          </a:p>
          <a:p>
            <a:endParaRPr lang="en-US" altLang="zh-CN" dirty="0"/>
          </a:p>
          <a:p>
            <a:r>
              <a:rPr lang="zh-CN" altLang="en-US" sz="2800" dirty="0"/>
              <a:t>最初的</a:t>
            </a:r>
            <a:r>
              <a:rPr lang="en-US" altLang="zh-CN" sz="2800" dirty="0"/>
              <a:t>BLEU</a:t>
            </a:r>
            <a:r>
              <a:rPr lang="zh-CN" altLang="en-US" sz="2800" dirty="0"/>
              <a:t>：</a:t>
            </a:r>
            <a:r>
              <a:rPr lang="zh-CN" altLang="en-US" dirty="0"/>
              <a:t>仅仅考虑单词的频率，从</a:t>
            </a:r>
            <a:r>
              <a:rPr lang="en-US" altLang="zh-CN" dirty="0"/>
              <a:t>candidate doc</a:t>
            </a:r>
            <a:r>
              <a:rPr lang="zh-CN" altLang="en-US" dirty="0"/>
              <a:t>（生成的句子，直译候选文档）的第一个词开始比较</a:t>
            </a:r>
            <a:r>
              <a:rPr lang="en-US" altLang="zh-CN" dirty="0"/>
              <a:t>, </a:t>
            </a:r>
            <a:r>
              <a:rPr lang="zh-CN" altLang="en-US" dirty="0"/>
              <a:t>如果在参考文本中出现过</a:t>
            </a:r>
            <a:r>
              <a:rPr lang="en-US" altLang="zh-CN" dirty="0"/>
              <a:t>, </a:t>
            </a:r>
            <a:r>
              <a:rPr lang="zh-CN" altLang="en-US" dirty="0"/>
              <a:t>那么计数加</a:t>
            </a:r>
            <a:r>
              <a:rPr lang="en-US" altLang="zh-CN" dirty="0"/>
              <a:t>1. </a:t>
            </a:r>
            <a:r>
              <a:rPr lang="zh-CN" altLang="en-US" dirty="0"/>
              <a:t>最后使用这个累加值除以</a:t>
            </a:r>
            <a:r>
              <a:rPr lang="en-US" altLang="zh-CN" dirty="0"/>
              <a:t>candidate doc </a:t>
            </a:r>
            <a:r>
              <a:rPr lang="zh-CN" altLang="en-US" dirty="0"/>
              <a:t>中的单词数目即可计算得到文本的</a:t>
            </a:r>
            <a:r>
              <a:rPr lang="en-US" altLang="zh-CN" dirty="0"/>
              <a:t>BLEU</a:t>
            </a:r>
            <a:r>
              <a:rPr lang="zh-CN" altLang="en-US" dirty="0"/>
              <a:t>取值</a:t>
            </a:r>
            <a:r>
              <a:rPr lang="en-US" altLang="zh-CN" dirty="0"/>
              <a:t>, </a:t>
            </a:r>
            <a:r>
              <a:rPr lang="zh-CN" altLang="en-US" dirty="0"/>
              <a:t>称之为</a:t>
            </a:r>
            <a:r>
              <a:rPr lang="en-US" altLang="zh-CN" dirty="0"/>
              <a:t>precision</a:t>
            </a:r>
          </a:p>
          <a:p>
            <a:endParaRPr lang="en-US" altLang="zh-CN" dirty="0"/>
          </a:p>
          <a:p>
            <a:endParaRPr lang="en-US" altLang="zh-CN" dirty="0"/>
          </a:p>
          <a:p>
            <a:endParaRPr lang="en-US" altLang="zh-CN" dirty="0"/>
          </a:p>
          <a:p>
            <a:endParaRPr lang="en-US" altLang="zh-CN" dirty="0"/>
          </a:p>
          <a:p>
            <a:endParaRPr lang="en-US" altLang="zh-CN" dirty="0"/>
          </a:p>
          <a:p>
            <a:r>
              <a:rPr lang="zh-CN" altLang="en-US" dirty="0"/>
              <a:t>但是实际上这个翻译非常不理想</a:t>
            </a:r>
            <a:r>
              <a:rPr lang="en-US" altLang="zh-CN" dirty="0"/>
              <a:t>, </a:t>
            </a:r>
            <a:r>
              <a:rPr lang="zh-CN" altLang="en-US" dirty="0"/>
              <a:t>这也是最初的</a:t>
            </a:r>
            <a:r>
              <a:rPr lang="en-US" altLang="zh-CN" dirty="0"/>
              <a:t>BLEU</a:t>
            </a:r>
            <a:r>
              <a:rPr lang="zh-CN" altLang="en-US" dirty="0"/>
              <a:t>评估指标不完善的地方，因此也诞生了后续的改良型</a:t>
            </a:r>
            <a:r>
              <a:rPr lang="en-US" altLang="zh-CN" dirty="0"/>
              <a:t>BLEU</a:t>
            </a:r>
            <a:r>
              <a:rPr lang="zh-CN" altLang="en-US" dirty="0"/>
              <a:t>计算指标的算法。</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810F4929-B47A-48EC-978A-EAE331748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89" y="3865418"/>
            <a:ext cx="6811692" cy="1693718"/>
          </a:xfrm>
          <a:prstGeom prst="rect">
            <a:avLst/>
          </a:prstGeom>
        </p:spPr>
      </p:pic>
      <p:pic>
        <p:nvPicPr>
          <p:cNvPr id="6" name="图片 5">
            <a:extLst>
              <a:ext uri="{FF2B5EF4-FFF2-40B4-BE49-F238E27FC236}">
                <a16:creationId xmlns:a16="http://schemas.microsoft.com/office/drawing/2014/main" id="{2AF4E72F-7E9B-4A60-B622-35E9220E9BA1}"/>
              </a:ext>
            </a:extLst>
          </p:cNvPr>
          <p:cNvPicPr>
            <a:picLocks noChangeAspect="1"/>
          </p:cNvPicPr>
          <p:nvPr/>
        </p:nvPicPr>
        <p:blipFill>
          <a:blip r:embed="rId3"/>
          <a:stretch>
            <a:fillRect/>
          </a:stretch>
        </p:blipFill>
        <p:spPr>
          <a:xfrm>
            <a:off x="8443339" y="4253347"/>
            <a:ext cx="1712043" cy="991898"/>
          </a:xfrm>
          <a:prstGeom prst="rect">
            <a:avLst/>
          </a:prstGeom>
        </p:spPr>
      </p:pic>
    </p:spTree>
    <p:extLst>
      <p:ext uri="{BB962C8B-B14F-4D97-AF65-F5344CB8AC3E}">
        <p14:creationId xmlns:p14="http://schemas.microsoft.com/office/powerpoint/2010/main" val="372617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56B98-E853-4C50-B241-E310B29463E6}"/>
              </a:ext>
            </a:extLst>
          </p:cNvPr>
          <p:cNvSpPr>
            <a:spLocks noGrp="1"/>
          </p:cNvSpPr>
          <p:nvPr>
            <p:ph type="title"/>
          </p:nvPr>
        </p:nvSpPr>
        <p:spPr>
          <a:xfrm>
            <a:off x="645130" y="0"/>
            <a:ext cx="9404723" cy="748145"/>
          </a:xfrm>
        </p:spPr>
        <p:txBody>
          <a:bodyPr/>
          <a:lstStyle/>
          <a:p>
            <a:r>
              <a:rPr lang="zh-CN" altLang="en-US" dirty="0"/>
              <a:t>改进</a:t>
            </a:r>
            <a:r>
              <a:rPr lang="en-US" altLang="zh-CN" dirty="0"/>
              <a:t>BLEU</a:t>
            </a:r>
            <a:endParaRPr lang="zh-CN" altLang="en-US" dirty="0"/>
          </a:p>
        </p:txBody>
      </p:sp>
      <p:sp>
        <p:nvSpPr>
          <p:cNvPr id="3" name="内容占位符 2">
            <a:extLst>
              <a:ext uri="{FF2B5EF4-FFF2-40B4-BE49-F238E27FC236}">
                <a16:creationId xmlns:a16="http://schemas.microsoft.com/office/drawing/2014/main" id="{86942510-E6AD-4D9C-B852-C94E9578955D}"/>
              </a:ext>
            </a:extLst>
          </p:cNvPr>
          <p:cNvSpPr>
            <a:spLocks noGrp="1"/>
          </p:cNvSpPr>
          <p:nvPr>
            <p:ph idx="1"/>
          </p:nvPr>
        </p:nvSpPr>
        <p:spPr>
          <a:xfrm>
            <a:off x="645130" y="748146"/>
            <a:ext cx="10909561" cy="6109854"/>
          </a:xfrm>
        </p:spPr>
        <p:txBody>
          <a:bodyPr/>
          <a:lstStyle/>
          <a:p>
            <a:r>
              <a:rPr lang="zh-CN" altLang="en-US" dirty="0"/>
              <a:t>上面提到的计算</a:t>
            </a:r>
            <a:r>
              <a:rPr lang="en-US" altLang="zh-CN" dirty="0"/>
              <a:t>BLEU</a:t>
            </a:r>
            <a:r>
              <a:rPr lang="zh-CN" altLang="en-US" dirty="0"/>
              <a:t>的方法是以单个词为基准进行计算</a:t>
            </a:r>
            <a:r>
              <a:rPr lang="en-US" altLang="zh-CN" dirty="0"/>
              <a:t>. </a:t>
            </a:r>
            <a:r>
              <a:rPr lang="zh-CN" altLang="en-US" dirty="0"/>
              <a:t>改良型的</a:t>
            </a:r>
            <a:r>
              <a:rPr lang="en-US" altLang="zh-CN" dirty="0"/>
              <a:t>BLEU</a:t>
            </a:r>
            <a:r>
              <a:rPr lang="zh-CN" altLang="en-US" dirty="0"/>
              <a:t>引入将多个词组合在一起形成</a:t>
            </a:r>
            <a:r>
              <a:rPr lang="en-US" altLang="zh-CN" dirty="0"/>
              <a:t>N-gram</a:t>
            </a:r>
            <a:r>
              <a:rPr lang="zh-CN" altLang="en-US" dirty="0"/>
              <a:t>的思想。</a:t>
            </a:r>
            <a:endParaRPr lang="en-US" altLang="zh-CN" dirty="0"/>
          </a:p>
          <a:p>
            <a:endParaRPr lang="en-US" altLang="zh-CN" dirty="0"/>
          </a:p>
          <a:p>
            <a:r>
              <a:rPr lang="en-US" altLang="zh-CN" dirty="0"/>
              <a:t>N-gram</a:t>
            </a:r>
            <a:r>
              <a:rPr lang="zh-CN" altLang="en-US" dirty="0"/>
              <a:t>本身也指一个由</a:t>
            </a:r>
            <a:r>
              <a:rPr lang="en-US" altLang="zh-CN" dirty="0"/>
              <a:t>N</a:t>
            </a:r>
            <a:r>
              <a:rPr lang="zh-CN" altLang="en-US" dirty="0"/>
              <a:t>个单词组成的集合，各单词具有先后顺序，且不要求单词之间互不相同。常用的有 </a:t>
            </a:r>
            <a:r>
              <a:rPr lang="en-US" altLang="zh-CN" dirty="0"/>
              <a:t>Bi-gram (N=2) </a:t>
            </a:r>
            <a:r>
              <a:rPr lang="zh-CN" altLang="en-US" dirty="0"/>
              <a:t>和 </a:t>
            </a:r>
            <a:r>
              <a:rPr lang="en-US" altLang="zh-CN" dirty="0"/>
              <a:t>Tri-gram (N=3)</a:t>
            </a:r>
            <a:r>
              <a:rPr lang="zh-CN" altLang="en-US" dirty="0"/>
              <a:t> 。例如</a:t>
            </a:r>
            <a:r>
              <a:rPr lang="en-US" altLang="zh-CN" dirty="0"/>
              <a:t>I love deep learning</a:t>
            </a:r>
            <a:r>
              <a:rPr lang="zh-CN" altLang="en-US" dirty="0"/>
              <a:t>，我们</a:t>
            </a:r>
            <a:r>
              <a:rPr lang="zh-CN" altLang="en-US" b="1" dirty="0">
                <a:solidFill>
                  <a:srgbClr val="FFFF00"/>
                </a:solidFill>
              </a:rPr>
              <a:t>可以分解的 </a:t>
            </a:r>
            <a:r>
              <a:rPr lang="en-US" altLang="zh-CN" b="1" dirty="0">
                <a:solidFill>
                  <a:srgbClr val="FFFF00"/>
                </a:solidFill>
              </a:rPr>
              <a:t>Bi-gram </a:t>
            </a:r>
            <a:r>
              <a:rPr lang="zh-CN" altLang="en-US" b="1" dirty="0">
                <a:solidFill>
                  <a:srgbClr val="FFFF00"/>
                </a:solidFill>
              </a:rPr>
              <a:t>和 </a:t>
            </a:r>
            <a:r>
              <a:rPr lang="en-US" altLang="zh-CN" b="1" dirty="0">
                <a:solidFill>
                  <a:srgbClr val="FFFF00"/>
                </a:solidFill>
              </a:rPr>
              <a:t>Tri-gram </a:t>
            </a:r>
            <a:r>
              <a:rPr lang="zh-CN" altLang="en-US" dirty="0"/>
              <a:t>：</a:t>
            </a:r>
            <a:endParaRPr lang="en-US" altLang="zh-CN" dirty="0"/>
          </a:p>
          <a:p>
            <a:endParaRPr lang="zh-CN" altLang="en-US" dirty="0"/>
          </a:p>
          <a:p>
            <a:pPr marL="0" indent="0">
              <a:buNone/>
            </a:pPr>
            <a:r>
              <a:rPr lang="en-US" altLang="zh-CN" dirty="0"/>
              <a:t>		Bi-gram : {I, love}, {love, deep}, {love, deep}, {deep, learning}</a:t>
            </a:r>
          </a:p>
          <a:p>
            <a:pPr marL="0" indent="0">
              <a:buNone/>
            </a:pPr>
            <a:r>
              <a:rPr lang="en-US" altLang="zh-CN" dirty="0"/>
              <a:t>		Tri-gram : {I, love, deep}, {love, deep, learning}</a:t>
            </a:r>
          </a:p>
          <a:p>
            <a:endParaRPr lang="en-US" altLang="zh-CN" b="1" dirty="0">
              <a:solidFill>
                <a:srgbClr val="FFFF00"/>
              </a:solidFill>
            </a:endParaRPr>
          </a:p>
          <a:p>
            <a:r>
              <a:rPr lang="zh-CN" altLang="en-US" dirty="0"/>
              <a:t>最初版的</a:t>
            </a:r>
            <a:r>
              <a:rPr lang="en-US" altLang="zh-CN" dirty="0"/>
              <a:t>Bleu</a:t>
            </a:r>
            <a:r>
              <a:rPr lang="zh-CN" altLang="en-US" dirty="0"/>
              <a:t>的计算可以看做</a:t>
            </a:r>
            <a:r>
              <a:rPr lang="zh-CN" altLang="en-US" b="1" dirty="0">
                <a:solidFill>
                  <a:srgbClr val="FFFF00"/>
                </a:solidFill>
              </a:rPr>
              <a:t>一个单词构成的</a:t>
            </a:r>
            <a:r>
              <a:rPr lang="en-US" altLang="zh-CN" b="1" dirty="0">
                <a:solidFill>
                  <a:srgbClr val="FFFF00"/>
                </a:solidFill>
              </a:rPr>
              <a:t>gram</a:t>
            </a:r>
            <a:r>
              <a:rPr lang="zh-CN" altLang="en-US" dirty="0"/>
              <a:t>，</a:t>
            </a:r>
            <a:r>
              <a:rPr lang="zh-CN" altLang="en-US" b="1" dirty="0">
                <a:solidFill>
                  <a:srgbClr val="FFFF00"/>
                </a:solidFill>
              </a:rPr>
              <a:t>两个单词的组合叫做</a:t>
            </a:r>
            <a:r>
              <a:rPr lang="en-US" altLang="zh-CN" b="1" dirty="0">
                <a:solidFill>
                  <a:srgbClr val="FFFF00"/>
                </a:solidFill>
              </a:rPr>
              <a:t>bi-gram</a:t>
            </a:r>
            <a:r>
              <a:rPr lang="en-US" altLang="zh-CN" dirty="0"/>
              <a:t> </a:t>
            </a:r>
            <a:r>
              <a:rPr lang="zh-CN" altLang="en-US" dirty="0"/>
              <a:t>以此类推。</a:t>
            </a:r>
            <a:r>
              <a:rPr lang="en-US" altLang="zh-CN" dirty="0"/>
              <a:t> </a:t>
            </a:r>
            <a:r>
              <a:rPr lang="zh-CN" altLang="en-US" dirty="0"/>
              <a:t>因此就可以</a:t>
            </a:r>
            <a:r>
              <a:rPr lang="zh-CN" altLang="en-US" b="1" dirty="0">
                <a:solidFill>
                  <a:srgbClr val="FFFF00"/>
                </a:solidFill>
              </a:rPr>
              <a:t>构成</a:t>
            </a:r>
            <a:r>
              <a:rPr lang="en-US" altLang="zh-CN" b="1" dirty="0">
                <a:solidFill>
                  <a:srgbClr val="FFFF00"/>
                </a:solidFill>
              </a:rPr>
              <a:t>1</a:t>
            </a:r>
            <a:r>
              <a:rPr lang="zh-CN" altLang="en-US" b="1" dirty="0">
                <a:solidFill>
                  <a:srgbClr val="FFFF00"/>
                </a:solidFill>
              </a:rPr>
              <a:t>个单词长度到</a:t>
            </a:r>
            <a:r>
              <a:rPr lang="en-US" altLang="zh-CN" b="1" dirty="0">
                <a:solidFill>
                  <a:srgbClr val="FFFF00"/>
                </a:solidFill>
              </a:rPr>
              <a:t>n</a:t>
            </a:r>
            <a:r>
              <a:rPr lang="zh-CN" altLang="en-US" b="1" dirty="0">
                <a:solidFill>
                  <a:srgbClr val="FFFF00"/>
                </a:solidFill>
              </a:rPr>
              <a:t>个单词长度</a:t>
            </a:r>
            <a:r>
              <a:rPr lang="zh-CN" altLang="en-US" dirty="0"/>
              <a:t>的</a:t>
            </a:r>
            <a:r>
              <a:rPr lang="zh-CN" altLang="en-US" b="1" dirty="0">
                <a:solidFill>
                  <a:srgbClr val="FFFF00"/>
                </a:solidFill>
              </a:rPr>
              <a:t>多种单词组合</a:t>
            </a:r>
            <a:r>
              <a:rPr lang="en-US" altLang="zh-CN" dirty="0"/>
              <a:t>(</a:t>
            </a:r>
            <a:r>
              <a:rPr lang="zh-CN" altLang="en-US" dirty="0"/>
              <a:t>每一种单词长度可能存在不同的组合</a:t>
            </a:r>
            <a:r>
              <a:rPr lang="en-US" altLang="zh-CN" dirty="0"/>
              <a:t>). </a:t>
            </a:r>
            <a:r>
              <a:rPr lang="zh-CN" altLang="en-US" b="1" dirty="0">
                <a:solidFill>
                  <a:srgbClr val="FFFF00"/>
                </a:solidFill>
              </a:rPr>
              <a:t>每一种长度</a:t>
            </a:r>
            <a:r>
              <a:rPr lang="zh-CN" altLang="en-US" dirty="0"/>
              <a:t>的</a:t>
            </a:r>
            <a:r>
              <a:rPr lang="en-US" altLang="zh-CN" dirty="0"/>
              <a:t>gram</a:t>
            </a:r>
            <a:r>
              <a:rPr lang="zh-CN" altLang="en-US" dirty="0"/>
              <a:t>都可以计算出一个</a:t>
            </a:r>
            <a:r>
              <a:rPr lang="zh-CN" altLang="en-US" b="1" dirty="0">
                <a:solidFill>
                  <a:srgbClr val="FFFF00"/>
                </a:solidFill>
              </a:rPr>
              <a:t>相应的</a:t>
            </a:r>
            <a:r>
              <a:rPr lang="en-US" altLang="zh-CN" b="1" dirty="0">
                <a:solidFill>
                  <a:srgbClr val="FFFF00"/>
                </a:solidFill>
              </a:rPr>
              <a:t>precision </a:t>
            </a:r>
            <a:r>
              <a:rPr lang="en-US" altLang="zh-CN" b="1" dirty="0" err="1">
                <a:solidFill>
                  <a:srgbClr val="FFFF00"/>
                </a:solidFill>
              </a:rPr>
              <a:t>Pn</a:t>
            </a:r>
            <a:r>
              <a:rPr lang="en-US" altLang="zh-CN" b="1" dirty="0">
                <a:solidFill>
                  <a:srgbClr val="FFFF00"/>
                </a:solidFill>
              </a:rPr>
              <a:t>.</a:t>
            </a:r>
            <a:r>
              <a:rPr lang="zh-CN" altLang="en-US" dirty="0"/>
              <a:t>使用加权集合平均的方法将</a:t>
            </a:r>
            <a:r>
              <a:rPr lang="en-US" altLang="zh-CN" dirty="0"/>
              <a:t>n</a:t>
            </a:r>
            <a:r>
              <a:rPr lang="zh-CN" altLang="en-US" dirty="0"/>
              <a:t>个计算出的</a:t>
            </a:r>
            <a:r>
              <a:rPr lang="en-US" altLang="zh-CN" dirty="0"/>
              <a:t>precision</a:t>
            </a:r>
            <a:r>
              <a:rPr lang="zh-CN" altLang="en-US" b="1" dirty="0">
                <a:solidFill>
                  <a:srgbClr val="FFFF00"/>
                </a:solidFill>
              </a:rPr>
              <a:t>整合成一个</a:t>
            </a:r>
            <a:r>
              <a:rPr lang="en-US" altLang="zh-CN" b="1" dirty="0">
                <a:solidFill>
                  <a:srgbClr val="FFFF00"/>
                </a:solidFill>
              </a:rPr>
              <a:t>precision.</a:t>
            </a:r>
            <a:endParaRPr lang="zh-CN" altLang="en-US" b="1" dirty="0">
              <a:solidFill>
                <a:srgbClr val="FFFF00"/>
              </a:solidFill>
            </a:endParaRPr>
          </a:p>
        </p:txBody>
      </p:sp>
    </p:spTree>
    <p:extLst>
      <p:ext uri="{BB962C8B-B14F-4D97-AF65-F5344CB8AC3E}">
        <p14:creationId xmlns:p14="http://schemas.microsoft.com/office/powerpoint/2010/main" val="309693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CE20-ABC5-420A-AD88-05F2736A04D1}"/>
              </a:ext>
            </a:extLst>
          </p:cNvPr>
          <p:cNvSpPr>
            <a:spLocks noGrp="1"/>
          </p:cNvSpPr>
          <p:nvPr>
            <p:ph type="title"/>
          </p:nvPr>
        </p:nvSpPr>
        <p:spPr>
          <a:xfrm>
            <a:off x="645130" y="0"/>
            <a:ext cx="9543899" cy="712519"/>
          </a:xfrm>
        </p:spPr>
        <p:txBody>
          <a:bodyPr/>
          <a:lstStyle/>
          <a:p>
            <a:r>
              <a:rPr lang="zh-CN" altLang="en-US" dirty="0"/>
              <a:t>改进</a:t>
            </a:r>
            <a:r>
              <a:rPr lang="en-US" altLang="zh-CN" dirty="0"/>
              <a:t>BLEU</a:t>
            </a:r>
            <a:r>
              <a:rPr lang="zh-CN" altLang="en-US" dirty="0"/>
              <a:t>（来点数学）</a:t>
            </a:r>
          </a:p>
        </p:txBody>
      </p:sp>
      <p:sp>
        <p:nvSpPr>
          <p:cNvPr id="3" name="内容占位符 2">
            <a:extLst>
              <a:ext uri="{FF2B5EF4-FFF2-40B4-BE49-F238E27FC236}">
                <a16:creationId xmlns:a16="http://schemas.microsoft.com/office/drawing/2014/main" id="{AE7C99DD-D08E-4B30-8528-962A77195E3A}"/>
              </a:ext>
            </a:extLst>
          </p:cNvPr>
          <p:cNvSpPr>
            <a:spLocks noGrp="1"/>
          </p:cNvSpPr>
          <p:nvPr>
            <p:ph idx="1"/>
          </p:nvPr>
        </p:nvSpPr>
        <p:spPr>
          <a:xfrm>
            <a:off x="427512" y="593767"/>
            <a:ext cx="11317184" cy="6264234"/>
          </a:xfrm>
        </p:spPr>
        <p:txBody>
          <a:bodyPr/>
          <a:lstStyle/>
          <a:p>
            <a:r>
              <a:rPr lang="zh-CN" altLang="en-US" dirty="0"/>
              <a:t>假设参考文献的数量为</a:t>
            </a:r>
            <a:r>
              <a:rPr lang="en-US" altLang="zh-CN" dirty="0"/>
              <a:t>M, </a:t>
            </a:r>
            <a:r>
              <a:rPr lang="zh-CN" altLang="en-US" dirty="0"/>
              <a:t>假设长度为</a:t>
            </a:r>
            <a:r>
              <a:rPr lang="en-US" altLang="zh-CN" dirty="0"/>
              <a:t>n</a:t>
            </a:r>
            <a:r>
              <a:rPr lang="zh-CN" altLang="en-US" dirty="0"/>
              <a:t>的</a:t>
            </a:r>
            <a:r>
              <a:rPr lang="en-US" altLang="zh-CN" dirty="0"/>
              <a:t>gram</a:t>
            </a:r>
            <a:r>
              <a:rPr lang="zh-CN" altLang="en-US" dirty="0"/>
              <a:t>中的一个组合为</a:t>
            </a:r>
            <a:r>
              <a:rPr lang="en-US" altLang="zh-CN" dirty="0" err="1"/>
              <a:t>Wni</a:t>
            </a:r>
            <a:r>
              <a:rPr lang="en-US" altLang="zh-CN" dirty="0"/>
              <a:t>(</a:t>
            </a:r>
            <a:r>
              <a:rPr lang="zh-CN" altLang="en-US" dirty="0"/>
              <a:t>某一个长度的</a:t>
            </a:r>
            <a:r>
              <a:rPr lang="en-US" altLang="zh-CN" dirty="0"/>
              <a:t>gram</a:t>
            </a:r>
            <a:r>
              <a:rPr lang="zh-CN" altLang="en-US" dirty="0"/>
              <a:t>具有多种可能的组合</a:t>
            </a:r>
            <a:r>
              <a:rPr lang="en-US" altLang="zh-CN" dirty="0"/>
              <a:t>), </a:t>
            </a:r>
            <a:r>
              <a:rPr lang="zh-CN" altLang="en-US" dirty="0"/>
              <a:t>将当前组合</a:t>
            </a:r>
            <a:r>
              <a:rPr lang="en-US" altLang="zh-CN" dirty="0" err="1"/>
              <a:t>Wni</a:t>
            </a:r>
            <a:r>
              <a:rPr lang="en-US" altLang="zh-CN" dirty="0"/>
              <a:t> </a:t>
            </a:r>
            <a:r>
              <a:rPr lang="zh-CN" altLang="en-US" dirty="0"/>
              <a:t>在</a:t>
            </a:r>
            <a:r>
              <a:rPr lang="en-US" altLang="zh-CN" dirty="0" err="1"/>
              <a:t>candicate</a:t>
            </a:r>
            <a:r>
              <a:rPr lang="en-US" altLang="zh-CN" dirty="0"/>
              <a:t> doc</a:t>
            </a:r>
            <a:r>
              <a:rPr lang="zh-CN" altLang="en-US" dirty="0"/>
              <a:t>中出现的次数记做</a:t>
            </a:r>
            <a:r>
              <a:rPr lang="en-US" altLang="zh-CN" dirty="0" err="1"/>
              <a:t>COUNTwni</a:t>
            </a:r>
            <a:r>
              <a:rPr lang="en-US" altLang="zh-CN" dirty="0"/>
              <a:t>, </a:t>
            </a:r>
            <a:r>
              <a:rPr lang="zh-CN" altLang="en-US" dirty="0"/>
              <a:t>同时可以计算出这个单词在第</a:t>
            </a:r>
            <a:r>
              <a:rPr lang="en-US" altLang="zh-CN" dirty="0"/>
              <a:t>j </a:t>
            </a:r>
            <a:r>
              <a:rPr lang="zh-CN" altLang="en-US" dirty="0"/>
              <a:t>个参考文档中出现的次数</a:t>
            </a:r>
            <a:r>
              <a:rPr lang="en-US" altLang="zh-CN" dirty="0"/>
              <a:t>, </a:t>
            </a:r>
            <a:r>
              <a:rPr lang="zh-CN" altLang="en-US" dirty="0"/>
              <a:t>用符号</a:t>
            </a:r>
            <a:r>
              <a:rPr lang="en-US" altLang="zh-CN" dirty="0" err="1"/>
              <a:t>Refjwni</a:t>
            </a:r>
            <a:r>
              <a:rPr lang="en-US" altLang="zh-CN" dirty="0"/>
              <a:t> </a:t>
            </a:r>
            <a:r>
              <a:rPr lang="zh-CN" altLang="en-US" dirty="0"/>
              <a:t>表示其中</a:t>
            </a:r>
            <a:r>
              <a:rPr lang="en-US" altLang="zh-CN" dirty="0"/>
              <a:t>j=0,1,2...M, </a:t>
            </a:r>
            <a:r>
              <a:rPr lang="zh-CN" altLang="en-US" dirty="0"/>
              <a:t>由于参考文献有</a:t>
            </a:r>
            <a:r>
              <a:rPr lang="en-US" altLang="zh-CN" dirty="0"/>
              <a:t>M </a:t>
            </a:r>
            <a:r>
              <a:rPr lang="zh-CN" altLang="en-US" dirty="0"/>
              <a:t>个</a:t>
            </a:r>
            <a:r>
              <a:rPr lang="en-US" altLang="zh-CN" dirty="0"/>
              <a:t>, </a:t>
            </a:r>
            <a:r>
              <a:rPr lang="zh-CN" altLang="en-US" dirty="0"/>
              <a:t>选择这</a:t>
            </a:r>
            <a:r>
              <a:rPr lang="en-US" altLang="zh-CN" dirty="0"/>
              <a:t>M </a:t>
            </a:r>
            <a:r>
              <a:rPr lang="zh-CN" altLang="en-US" dirty="0"/>
              <a:t>个参考文献取值中的</a:t>
            </a:r>
            <a:r>
              <a:rPr lang="zh-CN" altLang="en-US" b="1" dirty="0">
                <a:solidFill>
                  <a:srgbClr val="FFFF00"/>
                </a:solidFill>
              </a:rPr>
              <a:t>最大值</a:t>
            </a:r>
            <a:r>
              <a:rPr lang="zh-CN" altLang="en-US" dirty="0"/>
              <a:t>进行下一步计算</a:t>
            </a:r>
            <a:r>
              <a:rPr lang="en-US" altLang="zh-CN" dirty="0"/>
              <a:t>. </a:t>
            </a:r>
            <a:r>
              <a:rPr lang="zh-CN" altLang="en-US" dirty="0"/>
              <a:t>记这个最大值为</a:t>
            </a:r>
            <a:r>
              <a:rPr lang="en-US" altLang="zh-CN" dirty="0" err="1"/>
              <a:t>Refmaxwni</a:t>
            </a:r>
            <a:r>
              <a:rPr lang="en-US" altLang="zh-CN" dirty="0"/>
              <a:t>. </a:t>
            </a:r>
            <a:r>
              <a:rPr lang="zh-CN" altLang="en-US" dirty="0"/>
              <a:t>即是</a:t>
            </a:r>
            <a:endParaRPr lang="en-US" altLang="zh-CN" dirty="0"/>
          </a:p>
          <a:p>
            <a:pPr marL="0" indent="0">
              <a:buNone/>
            </a:pPr>
            <a:endParaRPr lang="en-US" altLang="zh-CN" dirty="0"/>
          </a:p>
          <a:p>
            <a:r>
              <a:rPr lang="zh-CN" altLang="en-US" dirty="0"/>
              <a:t>现在已经获取到了某一个长度中一种</a:t>
            </a:r>
            <a:r>
              <a:rPr lang="en-US" altLang="zh-CN" dirty="0"/>
              <a:t>gram</a:t>
            </a:r>
            <a:r>
              <a:rPr lang="zh-CN" altLang="en-US" dirty="0"/>
              <a:t>的</a:t>
            </a:r>
            <a:r>
              <a:rPr lang="en-US" altLang="zh-CN" dirty="0" err="1"/>
              <a:t>COUNTwni</a:t>
            </a:r>
            <a:r>
              <a:rPr lang="zh-CN" altLang="en-US" dirty="0"/>
              <a:t>和 </a:t>
            </a:r>
            <a:r>
              <a:rPr lang="en-US" altLang="zh-CN" dirty="0" err="1"/>
              <a:t>Refmaxwni</a:t>
            </a:r>
            <a:r>
              <a:rPr lang="en-US" altLang="zh-CN" dirty="0"/>
              <a:t> </a:t>
            </a:r>
            <a:r>
              <a:rPr lang="zh-CN" altLang="en-US" dirty="0"/>
              <a:t>选择</a:t>
            </a:r>
            <a:r>
              <a:rPr lang="zh-CN" altLang="en-US" b="1" dirty="0">
                <a:solidFill>
                  <a:srgbClr val="FFFF00"/>
                </a:solidFill>
              </a:rPr>
              <a:t>两个计算值中的最小值</a:t>
            </a:r>
            <a:r>
              <a:rPr lang="zh-CN" altLang="en-US" dirty="0"/>
              <a:t>进行下一步计算</a:t>
            </a:r>
            <a:r>
              <a:rPr lang="en-US" altLang="zh-CN" dirty="0"/>
              <a:t>, </a:t>
            </a:r>
            <a:r>
              <a:rPr lang="zh-CN" altLang="en-US" dirty="0"/>
              <a:t>这个值记做</a:t>
            </a:r>
            <a:endParaRPr lang="en-US" altLang="zh-CN" dirty="0"/>
          </a:p>
          <a:p>
            <a:r>
              <a:rPr lang="zh-CN" altLang="en-US" dirty="0"/>
              <a:t>长度为</a:t>
            </a:r>
            <a:r>
              <a:rPr lang="en-US" altLang="zh-CN" dirty="0"/>
              <a:t>n </a:t>
            </a:r>
            <a:r>
              <a:rPr lang="zh-CN" altLang="en-US" dirty="0"/>
              <a:t>的</a:t>
            </a:r>
            <a:r>
              <a:rPr lang="en-US" altLang="zh-CN" dirty="0"/>
              <a:t>gram </a:t>
            </a:r>
            <a:r>
              <a:rPr lang="zh-CN" altLang="en-US" dirty="0"/>
              <a:t>类型有多种</a:t>
            </a:r>
            <a:r>
              <a:rPr lang="en-US" altLang="zh-CN" dirty="0"/>
              <a:t>, </a:t>
            </a:r>
            <a:r>
              <a:rPr lang="zh-CN" altLang="en-US" dirty="0"/>
              <a:t>定义类型数为</a:t>
            </a:r>
            <a:r>
              <a:rPr lang="en-US" altLang="zh-CN" dirty="0"/>
              <a:t>K. </a:t>
            </a:r>
            <a:r>
              <a:rPr lang="zh-CN" altLang="en-US" dirty="0"/>
              <a:t>那么</a:t>
            </a:r>
            <a:r>
              <a:rPr lang="zh-CN" altLang="en-US" b="1" dirty="0">
                <a:solidFill>
                  <a:srgbClr val="FFFF00"/>
                </a:solidFill>
              </a:rPr>
              <a:t>长度为</a:t>
            </a:r>
            <a:r>
              <a:rPr lang="en-US" altLang="zh-CN" b="1" dirty="0">
                <a:solidFill>
                  <a:srgbClr val="FFFF00"/>
                </a:solidFill>
              </a:rPr>
              <a:t>n</a:t>
            </a:r>
            <a:r>
              <a:rPr lang="en-US" altLang="zh-CN" dirty="0"/>
              <a:t> </a:t>
            </a:r>
            <a:r>
              <a:rPr lang="zh-CN" altLang="en-US" dirty="0"/>
              <a:t>的</a:t>
            </a:r>
            <a:r>
              <a:rPr lang="en-US" altLang="zh-CN" dirty="0"/>
              <a:t>gram</a:t>
            </a:r>
            <a:r>
              <a:rPr lang="zh-CN" altLang="en-US" dirty="0"/>
              <a:t>的最终</a:t>
            </a:r>
            <a:r>
              <a:rPr lang="en-US" altLang="zh-CN" b="1" dirty="0">
                <a:solidFill>
                  <a:srgbClr val="FFFF00"/>
                </a:solidFill>
              </a:rPr>
              <a:t>precision</a:t>
            </a:r>
            <a:r>
              <a:rPr lang="zh-CN" altLang="en-US" b="1" dirty="0">
                <a:solidFill>
                  <a:srgbClr val="FFFF00"/>
                </a:solidFill>
              </a:rPr>
              <a:t>计算公式如下</a:t>
            </a:r>
            <a:r>
              <a:rPr lang="en-US" altLang="zh-CN" b="1" dirty="0">
                <a:solidFill>
                  <a:srgbClr val="FFFF00"/>
                </a:solidFill>
              </a:rPr>
              <a:t>:</a:t>
            </a:r>
          </a:p>
          <a:p>
            <a:endParaRPr lang="en-US" altLang="zh-CN" dirty="0"/>
          </a:p>
          <a:p>
            <a:endParaRPr lang="en-US" altLang="zh-CN" dirty="0"/>
          </a:p>
          <a:p>
            <a:endParaRPr lang="en-US" altLang="zh-CN" dirty="0"/>
          </a:p>
          <a:p>
            <a:endParaRPr lang="en-US" altLang="zh-CN" dirty="0"/>
          </a:p>
          <a:p>
            <a:r>
              <a:rPr lang="zh-CN" altLang="en-US" dirty="0"/>
              <a:t>以上公式是长度为</a:t>
            </a:r>
            <a:r>
              <a:rPr lang="en-US" altLang="zh-CN" dirty="0"/>
              <a:t>n </a:t>
            </a:r>
            <a:r>
              <a:rPr lang="zh-CN" altLang="en-US" dirty="0"/>
              <a:t>的所有</a:t>
            </a:r>
            <a:r>
              <a:rPr lang="en-US" altLang="zh-CN" dirty="0"/>
              <a:t>gram</a:t>
            </a:r>
            <a:r>
              <a:rPr lang="zh-CN" altLang="en-US" dirty="0"/>
              <a:t>的</a:t>
            </a:r>
            <a:r>
              <a:rPr lang="en-US" altLang="zh-CN" dirty="0"/>
              <a:t>precision</a:t>
            </a:r>
            <a:r>
              <a:rPr lang="zh-CN" altLang="en-US" dirty="0"/>
              <a:t>计算公式</a:t>
            </a:r>
            <a:r>
              <a:rPr lang="en-US" altLang="zh-CN" dirty="0"/>
              <a:t>,</a:t>
            </a:r>
            <a:r>
              <a:rPr lang="zh-CN" altLang="en-US" dirty="0"/>
              <a:t>由于这个</a:t>
            </a:r>
            <a:r>
              <a:rPr lang="en-US" altLang="zh-CN" dirty="0"/>
              <a:t>n </a:t>
            </a:r>
            <a:r>
              <a:rPr lang="zh-CN" altLang="en-US" dirty="0"/>
              <a:t>的取值可以</a:t>
            </a:r>
            <a:r>
              <a:rPr lang="en-US" altLang="zh-CN" dirty="0"/>
              <a:t>1</a:t>
            </a:r>
            <a:r>
              <a:rPr lang="zh-CN" altLang="en-US" dirty="0"/>
              <a:t>到</a:t>
            </a:r>
            <a:r>
              <a:rPr lang="en-US" altLang="zh-CN" dirty="0"/>
              <a:t>candidate doc</a:t>
            </a:r>
            <a:r>
              <a:rPr lang="zh-CN" altLang="en-US" dirty="0"/>
              <a:t>长度</a:t>
            </a:r>
            <a:r>
              <a:rPr lang="en-US" altLang="zh-CN" dirty="0"/>
              <a:t>, </a:t>
            </a:r>
            <a:r>
              <a:rPr lang="zh-CN" altLang="en-US" dirty="0"/>
              <a:t>假设</a:t>
            </a:r>
            <a:r>
              <a:rPr lang="en-US" altLang="zh-CN" dirty="0"/>
              <a:t>candidate doc</a:t>
            </a:r>
            <a:r>
              <a:rPr lang="zh-CN" altLang="en-US" dirty="0"/>
              <a:t>总的单词长度为</a:t>
            </a:r>
            <a:r>
              <a:rPr lang="en-US" altLang="zh-CN" dirty="0"/>
              <a:t>N </a:t>
            </a:r>
            <a:r>
              <a:rPr lang="zh-CN" altLang="en-US" b="1" dirty="0">
                <a:solidFill>
                  <a:srgbClr val="FFFF00"/>
                </a:solidFill>
              </a:rPr>
              <a:t>需要将最终得到的这</a:t>
            </a:r>
            <a:r>
              <a:rPr lang="en-US" altLang="zh-CN" b="1" dirty="0">
                <a:solidFill>
                  <a:srgbClr val="FFFF00"/>
                </a:solidFill>
              </a:rPr>
              <a:t>N </a:t>
            </a:r>
            <a:r>
              <a:rPr lang="zh-CN" altLang="en-US" b="1" dirty="0">
                <a:solidFill>
                  <a:srgbClr val="FFFF00"/>
                </a:solidFill>
              </a:rPr>
              <a:t>个</a:t>
            </a:r>
            <a:r>
              <a:rPr lang="en-US" altLang="zh-CN" b="1" dirty="0">
                <a:solidFill>
                  <a:srgbClr val="FFFF00"/>
                </a:solidFill>
              </a:rPr>
              <a:t>precision</a:t>
            </a:r>
            <a:r>
              <a:rPr lang="zh-CN" altLang="en-US" b="1" dirty="0">
                <a:solidFill>
                  <a:srgbClr val="FFFF00"/>
                </a:solidFill>
              </a:rPr>
              <a:t>进行整合</a:t>
            </a:r>
            <a:r>
              <a:rPr lang="en-US" altLang="zh-CN" dirty="0"/>
              <a:t>. </a:t>
            </a:r>
            <a:r>
              <a:rPr lang="zh-CN" altLang="en-US" dirty="0"/>
              <a:t>此处可以使用</a:t>
            </a:r>
            <a:r>
              <a:rPr lang="zh-CN" altLang="en-US" b="1" dirty="0">
                <a:solidFill>
                  <a:srgbClr val="FFFF00"/>
                </a:solidFill>
              </a:rPr>
              <a:t>求加权几何平均数</a:t>
            </a:r>
            <a:r>
              <a:rPr lang="zh-CN" altLang="en-US" dirty="0"/>
              <a:t>的方法对这</a:t>
            </a:r>
            <a:r>
              <a:rPr lang="en-US" altLang="zh-CN" dirty="0"/>
              <a:t>N </a:t>
            </a:r>
            <a:r>
              <a:rPr lang="zh-CN" altLang="en-US" dirty="0"/>
              <a:t>个</a:t>
            </a:r>
            <a:r>
              <a:rPr lang="en-US" altLang="zh-CN" dirty="0"/>
              <a:t>precision</a:t>
            </a:r>
            <a:r>
              <a:rPr lang="zh-CN" altLang="en-US" dirty="0"/>
              <a:t>求出平均精度</a:t>
            </a:r>
            <a:r>
              <a:rPr lang="en-US" altLang="zh-CN" dirty="0"/>
              <a:t>. </a:t>
            </a:r>
            <a:r>
              <a:rPr lang="zh-CN" altLang="en-US" dirty="0"/>
              <a:t>在做加权集合平均之前</a:t>
            </a:r>
            <a:r>
              <a:rPr lang="en-US" altLang="zh-CN" dirty="0"/>
              <a:t>, </a:t>
            </a:r>
            <a:r>
              <a:rPr lang="zh-CN" altLang="en-US" dirty="0"/>
              <a:t>可以对公式进行一定的变形</a:t>
            </a:r>
            <a:r>
              <a:rPr lang="en-US" altLang="zh-CN" dirty="0"/>
              <a:t>.</a:t>
            </a:r>
            <a:r>
              <a:rPr lang="zh-CN" altLang="en-US" dirty="0"/>
              <a:t>假设权值序列为</a:t>
            </a:r>
            <a:r>
              <a:rPr lang="en-US" altLang="zh-CN" dirty="0" err="1"/>
              <a:t>Wnn</a:t>
            </a:r>
            <a:r>
              <a:rPr lang="en-US" altLang="zh-CN" dirty="0"/>
              <a:t>=0,1,2...N−1 </a:t>
            </a:r>
            <a:r>
              <a:rPr lang="zh-CN" altLang="en-US" dirty="0"/>
              <a:t>可以求得集合加权平均的</a:t>
            </a:r>
            <a:r>
              <a:rPr lang="en-US" altLang="zh-CN" dirty="0"/>
              <a:t>precision</a:t>
            </a:r>
            <a:r>
              <a:rPr lang="zh-CN" altLang="en-US" dirty="0"/>
              <a:t>公式如下</a:t>
            </a:r>
          </a:p>
        </p:txBody>
      </p:sp>
      <p:pic>
        <p:nvPicPr>
          <p:cNvPr id="5" name="图片 4">
            <a:extLst>
              <a:ext uri="{FF2B5EF4-FFF2-40B4-BE49-F238E27FC236}">
                <a16:creationId xmlns:a16="http://schemas.microsoft.com/office/drawing/2014/main" id="{F2F2ED46-8D05-4CB7-9382-A531994E9325}"/>
              </a:ext>
            </a:extLst>
          </p:cNvPr>
          <p:cNvPicPr>
            <a:picLocks noChangeAspect="1"/>
          </p:cNvPicPr>
          <p:nvPr/>
        </p:nvPicPr>
        <p:blipFill rotWithShape="1">
          <a:blip r:embed="rId2"/>
          <a:srcRect l="3534" t="8559" r="2841" b="11927"/>
          <a:stretch/>
        </p:blipFill>
        <p:spPr>
          <a:xfrm>
            <a:off x="3348841" y="1914291"/>
            <a:ext cx="5494317" cy="497223"/>
          </a:xfrm>
          <a:prstGeom prst="rect">
            <a:avLst/>
          </a:prstGeom>
        </p:spPr>
      </p:pic>
      <p:pic>
        <p:nvPicPr>
          <p:cNvPr id="7" name="图片 6">
            <a:extLst>
              <a:ext uri="{FF2B5EF4-FFF2-40B4-BE49-F238E27FC236}">
                <a16:creationId xmlns:a16="http://schemas.microsoft.com/office/drawing/2014/main" id="{0354080C-02A0-4CE5-9E17-D5780D9355D8}"/>
              </a:ext>
            </a:extLst>
          </p:cNvPr>
          <p:cNvPicPr>
            <a:picLocks noChangeAspect="1"/>
          </p:cNvPicPr>
          <p:nvPr/>
        </p:nvPicPr>
        <p:blipFill rotWithShape="1">
          <a:blip r:embed="rId3"/>
          <a:srcRect l="11337" t="22543" r="3868" b="12920"/>
          <a:stretch/>
        </p:blipFill>
        <p:spPr>
          <a:xfrm>
            <a:off x="4096987" y="2717301"/>
            <a:ext cx="926275" cy="285352"/>
          </a:xfrm>
          <a:prstGeom prst="rect">
            <a:avLst/>
          </a:prstGeom>
        </p:spPr>
      </p:pic>
      <p:pic>
        <p:nvPicPr>
          <p:cNvPr id="10" name="图片 9">
            <a:extLst>
              <a:ext uri="{FF2B5EF4-FFF2-40B4-BE49-F238E27FC236}">
                <a16:creationId xmlns:a16="http://schemas.microsoft.com/office/drawing/2014/main" id="{1B49E7A0-012A-47C6-9A93-99BE20BE7BB0}"/>
              </a:ext>
            </a:extLst>
          </p:cNvPr>
          <p:cNvPicPr>
            <a:picLocks noChangeAspect="1"/>
          </p:cNvPicPr>
          <p:nvPr/>
        </p:nvPicPr>
        <p:blipFill rotWithShape="1">
          <a:blip r:embed="rId4"/>
          <a:srcRect t="5838" r="2585" b="6835"/>
          <a:stretch/>
        </p:blipFill>
        <p:spPr>
          <a:xfrm>
            <a:off x="224229" y="3573693"/>
            <a:ext cx="3588665" cy="1272269"/>
          </a:xfrm>
          <a:prstGeom prst="rect">
            <a:avLst/>
          </a:prstGeom>
        </p:spPr>
      </p:pic>
      <p:pic>
        <p:nvPicPr>
          <p:cNvPr id="13" name="图片 12">
            <a:extLst>
              <a:ext uri="{FF2B5EF4-FFF2-40B4-BE49-F238E27FC236}">
                <a16:creationId xmlns:a16="http://schemas.microsoft.com/office/drawing/2014/main" id="{2097C285-551E-4A6F-BEF2-327AA08C3B38}"/>
              </a:ext>
            </a:extLst>
          </p:cNvPr>
          <p:cNvPicPr>
            <a:picLocks noChangeAspect="1"/>
          </p:cNvPicPr>
          <p:nvPr/>
        </p:nvPicPr>
        <p:blipFill rotWithShape="1">
          <a:blip r:embed="rId5"/>
          <a:srcRect l="3906" t="10256" r="5709" b="10113"/>
          <a:stretch/>
        </p:blipFill>
        <p:spPr>
          <a:xfrm>
            <a:off x="4220746" y="3613286"/>
            <a:ext cx="7931802" cy="1193085"/>
          </a:xfrm>
          <a:prstGeom prst="rect">
            <a:avLst/>
          </a:prstGeom>
        </p:spPr>
      </p:pic>
    </p:spTree>
    <p:extLst>
      <p:ext uri="{BB962C8B-B14F-4D97-AF65-F5344CB8AC3E}">
        <p14:creationId xmlns:p14="http://schemas.microsoft.com/office/powerpoint/2010/main" val="99738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843B0-DE25-44CB-81D2-713110E995AD}"/>
              </a:ext>
            </a:extLst>
          </p:cNvPr>
          <p:cNvSpPr>
            <a:spLocks noGrp="1"/>
          </p:cNvSpPr>
          <p:nvPr>
            <p:ph type="title"/>
          </p:nvPr>
        </p:nvSpPr>
        <p:spPr>
          <a:xfrm>
            <a:off x="739300" y="-4278"/>
            <a:ext cx="9404723" cy="547407"/>
          </a:xfrm>
        </p:spPr>
        <p:txBody>
          <a:bodyPr/>
          <a:lstStyle/>
          <a:p>
            <a:r>
              <a:rPr lang="en-US" altLang="zh-CN" dirty="0"/>
              <a:t>Bleu-</a:t>
            </a:r>
            <a:r>
              <a:rPr lang="zh-CN" altLang="en-US" dirty="0"/>
              <a:t>短句惩罚因子</a:t>
            </a:r>
            <a:br>
              <a:rPr lang="en-US" altLang="zh-CN" dirty="0"/>
            </a:br>
            <a:endParaRPr lang="zh-CN" altLang="en-US" dirty="0"/>
          </a:p>
        </p:txBody>
      </p:sp>
      <p:sp>
        <p:nvSpPr>
          <p:cNvPr id="3" name="内容占位符 2">
            <a:extLst>
              <a:ext uri="{FF2B5EF4-FFF2-40B4-BE49-F238E27FC236}">
                <a16:creationId xmlns:a16="http://schemas.microsoft.com/office/drawing/2014/main" id="{0DDF3948-ED1B-4F0D-AB06-52E73DD25F1F}"/>
              </a:ext>
            </a:extLst>
          </p:cNvPr>
          <p:cNvSpPr>
            <a:spLocks noGrp="1"/>
          </p:cNvSpPr>
          <p:nvPr>
            <p:ph idx="1"/>
          </p:nvPr>
        </p:nvSpPr>
        <p:spPr>
          <a:xfrm>
            <a:off x="550717" y="633845"/>
            <a:ext cx="11284527" cy="6224154"/>
          </a:xfrm>
        </p:spPr>
        <p:txBody>
          <a:bodyPr>
            <a:normAutofit/>
          </a:bodyPr>
          <a:lstStyle/>
          <a:p>
            <a:r>
              <a:rPr lang="zh-CN" altLang="en-US" dirty="0"/>
              <a:t>如上的改良型</a:t>
            </a:r>
            <a:r>
              <a:rPr lang="en-US" altLang="zh-CN" dirty="0"/>
              <a:t>BLEU</a:t>
            </a:r>
            <a:r>
              <a:rPr lang="zh-CN" altLang="en-US" dirty="0"/>
              <a:t>的计算公式基本可以解决翻译中的常见的词汇对翻译结果评估的影响</a:t>
            </a:r>
            <a:r>
              <a:rPr lang="en-US" altLang="zh-CN" dirty="0"/>
              <a:t>, </a:t>
            </a:r>
            <a:r>
              <a:rPr lang="zh-CN" altLang="en-US" dirty="0"/>
              <a:t>比如参考第一个翻译例子</a:t>
            </a:r>
            <a:r>
              <a:rPr lang="en-US" altLang="zh-CN" dirty="0"/>
              <a:t>, </a:t>
            </a:r>
            <a:r>
              <a:rPr lang="zh-CN" altLang="en-US" dirty="0"/>
              <a:t>如果我们采用改良型的</a:t>
            </a:r>
            <a:r>
              <a:rPr lang="en-US" altLang="zh-CN" dirty="0"/>
              <a:t>BLEU</a:t>
            </a:r>
            <a:r>
              <a:rPr lang="zh-CN" altLang="en-US" dirty="0"/>
              <a:t>计算方法求得的评估值为</a:t>
            </a:r>
            <a:r>
              <a:rPr lang="en-US" altLang="zh-CN" dirty="0"/>
              <a:t>. </a:t>
            </a:r>
            <a:r>
              <a:rPr lang="zh-CN" altLang="en-US" dirty="0"/>
              <a:t>但是上述的方法针对于翻译结果为短句</a:t>
            </a:r>
            <a:r>
              <a:rPr lang="zh-CN" altLang="en-US" b="1" dirty="0">
                <a:solidFill>
                  <a:srgbClr val="FFFF00"/>
                </a:solidFill>
              </a:rPr>
              <a:t>依然会得出不准确的评估。</a:t>
            </a:r>
            <a:r>
              <a:rPr lang="en-US" altLang="zh-CN" dirty="0"/>
              <a:t>for example: </a:t>
            </a:r>
          </a:p>
          <a:p>
            <a:endParaRPr lang="en-US" altLang="zh-CN" dirty="0"/>
          </a:p>
          <a:p>
            <a:endParaRPr lang="en-US" altLang="zh-CN" dirty="0"/>
          </a:p>
          <a:p>
            <a:pPr marL="0" indent="0">
              <a:buNone/>
            </a:pPr>
            <a:endParaRPr lang="en-US" altLang="zh-CN" dirty="0"/>
          </a:p>
          <a:p>
            <a:endParaRPr lang="en-US" altLang="zh-CN" dirty="0"/>
          </a:p>
          <a:p>
            <a:r>
              <a:rPr lang="zh-CN" altLang="en-US" dirty="0"/>
              <a:t>因此在这个基础上引入了对于</a:t>
            </a:r>
            <a:r>
              <a:rPr lang="zh-CN" altLang="en-US" b="1" dirty="0">
                <a:solidFill>
                  <a:srgbClr val="FFFF00"/>
                </a:solidFill>
              </a:rPr>
              <a:t>短翻译句子的惩罚因子</a:t>
            </a:r>
            <a:r>
              <a:rPr lang="en-US" altLang="zh-CN" dirty="0"/>
              <a:t>. </a:t>
            </a:r>
            <a:r>
              <a:rPr lang="zh-CN" altLang="en-US" dirty="0"/>
              <a:t>此处定义一个概念</a:t>
            </a:r>
            <a:r>
              <a:rPr lang="en-US" altLang="zh-CN" dirty="0"/>
              <a:t>, </a:t>
            </a:r>
            <a:r>
              <a:rPr lang="zh-CN" altLang="en-US" dirty="0"/>
              <a:t>当</a:t>
            </a:r>
            <a:r>
              <a:rPr lang="en-US" altLang="zh-CN" dirty="0"/>
              <a:t>candidate doc </a:t>
            </a:r>
            <a:r>
              <a:rPr lang="zh-CN" altLang="en-US" dirty="0"/>
              <a:t>长度等于任何一个</a:t>
            </a:r>
            <a:r>
              <a:rPr lang="en-US" altLang="zh-CN" dirty="0"/>
              <a:t>reference doc</a:t>
            </a:r>
            <a:r>
              <a:rPr lang="zh-CN" altLang="en-US" dirty="0"/>
              <a:t>的长度的时候</a:t>
            </a:r>
            <a:r>
              <a:rPr lang="en-US" altLang="zh-CN" dirty="0"/>
              <a:t>, </a:t>
            </a:r>
            <a:r>
              <a:rPr lang="zh-CN" altLang="en-US" dirty="0"/>
              <a:t>我们称此时为最佳匹配</a:t>
            </a:r>
            <a:r>
              <a:rPr lang="en-US" altLang="zh-CN" dirty="0"/>
              <a:t>, </a:t>
            </a:r>
            <a:r>
              <a:rPr lang="zh-CN" altLang="en-US" dirty="0"/>
              <a:t>此时不需要对翻译的结果进行惩罚</a:t>
            </a:r>
            <a:r>
              <a:rPr lang="en-US" altLang="zh-CN" dirty="0"/>
              <a:t>, </a:t>
            </a:r>
            <a:r>
              <a:rPr lang="zh-CN" altLang="en-US" dirty="0"/>
              <a:t>当</a:t>
            </a:r>
            <a:r>
              <a:rPr lang="en-US" altLang="zh-CN" dirty="0"/>
              <a:t>candidate doc </a:t>
            </a:r>
            <a:r>
              <a:rPr lang="zh-CN" altLang="en-US" dirty="0"/>
              <a:t>的长度不等于任何</a:t>
            </a:r>
            <a:r>
              <a:rPr lang="en-US" altLang="zh-CN" dirty="0"/>
              <a:t>reference doc </a:t>
            </a:r>
            <a:r>
              <a:rPr lang="zh-CN" altLang="en-US" dirty="0"/>
              <a:t>的长度的时候</a:t>
            </a:r>
            <a:r>
              <a:rPr lang="en-US" altLang="zh-CN" dirty="0"/>
              <a:t>, </a:t>
            </a:r>
            <a:r>
              <a:rPr lang="zh-CN" altLang="en-US" dirty="0"/>
              <a:t>需要引入一个参考长度</a:t>
            </a:r>
            <a:r>
              <a:rPr lang="en-US" altLang="zh-CN" dirty="0"/>
              <a:t>(</a:t>
            </a:r>
            <a:r>
              <a:rPr lang="zh-CN" altLang="en-US" dirty="0"/>
              <a:t>记做</a:t>
            </a:r>
            <a:r>
              <a:rPr lang="en-US" altLang="zh-CN" dirty="0" err="1"/>
              <a:t>Reflen</a:t>
            </a:r>
            <a:r>
              <a:rPr lang="en-US" altLang="zh-CN" dirty="0"/>
              <a:t> </a:t>
            </a:r>
            <a:r>
              <a:rPr lang="zh-CN" altLang="en-US" dirty="0"/>
              <a:t>同时定义</a:t>
            </a:r>
            <a:r>
              <a:rPr lang="en-US" altLang="zh-CN" dirty="0"/>
              <a:t>candidate doc </a:t>
            </a:r>
            <a:r>
              <a:rPr lang="zh-CN" altLang="en-US" dirty="0"/>
              <a:t>的长度为</a:t>
            </a:r>
            <a:r>
              <a:rPr lang="en-US" altLang="zh-CN" dirty="0"/>
              <a:t>c</a:t>
            </a:r>
            <a:r>
              <a:rPr lang="zh-CN" altLang="en-US" dirty="0"/>
              <a:t>那么惩罚因子计算公式如下</a:t>
            </a:r>
            <a:r>
              <a:rPr lang="en-US" altLang="zh-CN" dirty="0"/>
              <a:t>: </a:t>
            </a:r>
          </a:p>
          <a:p>
            <a:endParaRPr lang="en-US" altLang="zh-CN" dirty="0"/>
          </a:p>
          <a:p>
            <a:endParaRPr lang="en-US" altLang="zh-CN" dirty="0"/>
          </a:p>
          <a:p>
            <a:endParaRPr lang="en-US" altLang="zh-CN" dirty="0"/>
          </a:p>
          <a:p>
            <a:r>
              <a:rPr lang="zh-CN" altLang="en-US" dirty="0"/>
              <a:t>也就是在上一页的公式里加上个系数，</a:t>
            </a:r>
            <a:r>
              <a:rPr lang="zh-CN" altLang="en-US" b="1" dirty="0">
                <a:solidFill>
                  <a:srgbClr val="FFFF00"/>
                </a:solidFill>
              </a:rPr>
              <a:t>功能是防止对短句子的评价出现偏差。（引入后</a:t>
            </a:r>
            <a:r>
              <a:rPr lang="en-US" altLang="zh-CN" b="1" dirty="0">
                <a:solidFill>
                  <a:srgbClr val="FFFF00"/>
                </a:solidFill>
              </a:rPr>
              <a:t>p=</a:t>
            </a:r>
            <a:r>
              <a:rPr lang="zh-CN" altLang="en-US" dirty="0"/>
              <a:t> </a:t>
            </a:r>
            <a:r>
              <a:rPr lang="en-US" altLang="zh-CN" b="1" dirty="0">
                <a:solidFill>
                  <a:srgbClr val="FFFF00"/>
                </a:solidFill>
              </a:rPr>
              <a:t>0.082 </a:t>
            </a:r>
            <a:r>
              <a:rPr lang="zh-CN" altLang="en-US" b="1" dirty="0">
                <a:solidFill>
                  <a:srgbClr val="FFFF00"/>
                </a:solidFill>
              </a:rPr>
              <a:t>）</a:t>
            </a:r>
            <a:endParaRPr lang="en-US" altLang="zh-CN" b="1" dirty="0">
              <a:solidFill>
                <a:srgbClr val="FFFF00"/>
              </a:solidFill>
            </a:endParaRPr>
          </a:p>
          <a:p>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476362F3-F90A-4695-BCD5-4FD0D11F7D07}"/>
              </a:ext>
            </a:extLst>
          </p:cNvPr>
          <p:cNvPicPr>
            <a:picLocks noChangeAspect="1"/>
          </p:cNvPicPr>
          <p:nvPr/>
        </p:nvPicPr>
        <p:blipFill rotWithShape="1">
          <a:blip r:embed="rId2">
            <a:extLst>
              <a:ext uri="{28A0092B-C50C-407E-A947-70E740481C1C}">
                <a14:useLocalDpi xmlns:a14="http://schemas.microsoft.com/office/drawing/2010/main" val="0"/>
              </a:ext>
            </a:extLst>
          </a:blip>
          <a:srcRect l="1057" t="4106" r="1529" b="12468"/>
          <a:stretch/>
        </p:blipFill>
        <p:spPr>
          <a:xfrm>
            <a:off x="690864" y="1769033"/>
            <a:ext cx="7886700" cy="1168400"/>
          </a:xfrm>
          <a:prstGeom prst="rect">
            <a:avLst/>
          </a:prstGeom>
        </p:spPr>
      </p:pic>
      <p:pic>
        <p:nvPicPr>
          <p:cNvPr id="7" name="图片 6">
            <a:extLst>
              <a:ext uri="{FF2B5EF4-FFF2-40B4-BE49-F238E27FC236}">
                <a16:creationId xmlns:a16="http://schemas.microsoft.com/office/drawing/2014/main" id="{CC19AB47-D52A-44C0-A612-2276300D44A9}"/>
              </a:ext>
            </a:extLst>
          </p:cNvPr>
          <p:cNvPicPr>
            <a:picLocks noChangeAspect="1"/>
          </p:cNvPicPr>
          <p:nvPr/>
        </p:nvPicPr>
        <p:blipFill rotWithShape="1">
          <a:blip r:embed="rId3"/>
          <a:srcRect l="13673" t="11473" r="10918" b="8212"/>
          <a:stretch/>
        </p:blipFill>
        <p:spPr>
          <a:xfrm>
            <a:off x="9264650" y="2226233"/>
            <a:ext cx="1549400" cy="533400"/>
          </a:xfrm>
          <a:prstGeom prst="rect">
            <a:avLst/>
          </a:prstGeom>
        </p:spPr>
      </p:pic>
      <p:pic>
        <p:nvPicPr>
          <p:cNvPr id="8" name="图片 7">
            <a:extLst>
              <a:ext uri="{FF2B5EF4-FFF2-40B4-BE49-F238E27FC236}">
                <a16:creationId xmlns:a16="http://schemas.microsoft.com/office/drawing/2014/main" id="{7032E3E4-CE5D-4936-B3F4-1973ABDADDF5}"/>
              </a:ext>
            </a:extLst>
          </p:cNvPr>
          <p:cNvPicPr>
            <a:picLocks noChangeAspect="1"/>
          </p:cNvPicPr>
          <p:nvPr/>
        </p:nvPicPr>
        <p:blipFill>
          <a:blip r:embed="rId4"/>
          <a:stretch>
            <a:fillRect/>
          </a:stretch>
        </p:blipFill>
        <p:spPr>
          <a:xfrm>
            <a:off x="2592875" y="4989428"/>
            <a:ext cx="3200332" cy="919533"/>
          </a:xfrm>
          <a:prstGeom prst="rect">
            <a:avLst/>
          </a:prstGeom>
        </p:spPr>
      </p:pic>
      <p:pic>
        <p:nvPicPr>
          <p:cNvPr id="9" name="图片 8">
            <a:extLst>
              <a:ext uri="{FF2B5EF4-FFF2-40B4-BE49-F238E27FC236}">
                <a16:creationId xmlns:a16="http://schemas.microsoft.com/office/drawing/2014/main" id="{BDBA1C8D-A185-4F4C-AB22-4166912C9755}"/>
              </a:ext>
            </a:extLst>
          </p:cNvPr>
          <p:cNvPicPr>
            <a:picLocks noChangeAspect="1"/>
          </p:cNvPicPr>
          <p:nvPr/>
        </p:nvPicPr>
        <p:blipFill>
          <a:blip r:embed="rId5"/>
          <a:stretch>
            <a:fillRect/>
          </a:stretch>
        </p:blipFill>
        <p:spPr>
          <a:xfrm>
            <a:off x="6192980" y="4989429"/>
            <a:ext cx="2677121" cy="919533"/>
          </a:xfrm>
          <a:prstGeom prst="rect">
            <a:avLst/>
          </a:prstGeom>
        </p:spPr>
      </p:pic>
      <p:sp>
        <p:nvSpPr>
          <p:cNvPr id="14" name="文本框 13">
            <a:extLst>
              <a:ext uri="{FF2B5EF4-FFF2-40B4-BE49-F238E27FC236}">
                <a16:creationId xmlns:a16="http://schemas.microsoft.com/office/drawing/2014/main" id="{3F848E53-3D33-44F3-8C8D-E5FFBDB20084}"/>
              </a:ext>
            </a:extLst>
          </p:cNvPr>
          <p:cNvSpPr txBox="1"/>
          <p:nvPr/>
        </p:nvSpPr>
        <p:spPr>
          <a:xfrm>
            <a:off x="9267146" y="1798265"/>
            <a:ext cx="2031325" cy="369332"/>
          </a:xfrm>
          <a:prstGeom prst="rect">
            <a:avLst/>
          </a:prstGeom>
          <a:noFill/>
        </p:spPr>
        <p:txBody>
          <a:bodyPr wrap="none" rtlCol="0">
            <a:spAutoFit/>
          </a:bodyPr>
          <a:lstStyle/>
          <a:p>
            <a:r>
              <a:rPr lang="zh-CN" altLang="en-US" dirty="0"/>
              <a:t>最后的</a:t>
            </a:r>
            <a:r>
              <a:rPr lang="zh-CN" altLang="en-US"/>
              <a:t>计算结果：</a:t>
            </a:r>
            <a:endParaRPr lang="zh-CN" altLang="en-US" dirty="0"/>
          </a:p>
        </p:txBody>
      </p:sp>
    </p:spTree>
    <p:extLst>
      <p:ext uri="{BB962C8B-B14F-4D97-AF65-F5344CB8AC3E}">
        <p14:creationId xmlns:p14="http://schemas.microsoft.com/office/powerpoint/2010/main" val="84071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760E7-AECD-4DB6-A63F-0502B16EE873}"/>
              </a:ext>
            </a:extLst>
          </p:cNvPr>
          <p:cNvSpPr>
            <a:spLocks noGrp="1"/>
          </p:cNvSpPr>
          <p:nvPr>
            <p:ph type="title"/>
          </p:nvPr>
        </p:nvSpPr>
        <p:spPr>
          <a:xfrm>
            <a:off x="645131" y="-124691"/>
            <a:ext cx="9404723" cy="595745"/>
          </a:xfrm>
        </p:spPr>
        <p:txBody>
          <a:bodyPr/>
          <a:lstStyle/>
          <a:p>
            <a:r>
              <a:rPr lang="en-US" altLang="zh-CN" dirty="0"/>
              <a:t>METEOR</a:t>
            </a:r>
            <a:endParaRPr lang="zh-CN" altLang="en-US" dirty="0"/>
          </a:p>
        </p:txBody>
      </p:sp>
      <p:sp>
        <p:nvSpPr>
          <p:cNvPr id="3" name="内容占位符 2">
            <a:extLst>
              <a:ext uri="{FF2B5EF4-FFF2-40B4-BE49-F238E27FC236}">
                <a16:creationId xmlns:a16="http://schemas.microsoft.com/office/drawing/2014/main" id="{DBFC5E90-E236-4E93-9B34-D44FC1DE1B8A}"/>
              </a:ext>
            </a:extLst>
          </p:cNvPr>
          <p:cNvSpPr>
            <a:spLocks noGrp="1"/>
          </p:cNvSpPr>
          <p:nvPr>
            <p:ph idx="1"/>
          </p:nvPr>
        </p:nvSpPr>
        <p:spPr>
          <a:xfrm>
            <a:off x="540326" y="471055"/>
            <a:ext cx="11152909" cy="6386946"/>
          </a:xfrm>
        </p:spPr>
        <p:txBody>
          <a:bodyPr/>
          <a:lstStyle/>
          <a:p>
            <a:r>
              <a:rPr lang="en-US" altLang="zh-CN" dirty="0"/>
              <a:t>METEOR</a:t>
            </a:r>
            <a:r>
              <a:rPr lang="zh-CN" altLang="en-US" dirty="0"/>
              <a:t>标准于</a:t>
            </a:r>
            <a:r>
              <a:rPr lang="en-US" altLang="zh-CN" dirty="0"/>
              <a:t>2004</a:t>
            </a:r>
            <a:r>
              <a:rPr lang="zh-CN" altLang="en-US" dirty="0"/>
              <a:t>年由</a:t>
            </a:r>
            <a:r>
              <a:rPr lang="en-US" altLang="zh-CN" dirty="0" err="1"/>
              <a:t>Lavir</a:t>
            </a:r>
            <a:r>
              <a:rPr lang="zh-CN" altLang="en-US" dirty="0"/>
              <a:t>发现在评价指标中召回率的意义后提出，他们的研究表明，</a:t>
            </a:r>
            <a:r>
              <a:rPr lang="zh-CN" altLang="en-US" b="1" dirty="0">
                <a:solidFill>
                  <a:srgbClr val="FFFF00"/>
                </a:solidFill>
              </a:rPr>
              <a:t>召回率基础</a:t>
            </a:r>
            <a:r>
              <a:rPr lang="zh-CN" altLang="en-US" dirty="0"/>
              <a:t>上的标准</a:t>
            </a:r>
            <a:r>
              <a:rPr lang="zh-CN" altLang="en-US" b="1" dirty="0">
                <a:solidFill>
                  <a:srgbClr val="FFFF00"/>
                </a:solidFill>
              </a:rPr>
              <a:t>相比于</a:t>
            </a:r>
            <a:r>
              <a:rPr lang="zh-CN" altLang="en-US" dirty="0"/>
              <a:t>那些单纯</a:t>
            </a:r>
            <a:r>
              <a:rPr lang="zh-CN" altLang="en-US" b="1" dirty="0">
                <a:solidFill>
                  <a:srgbClr val="FFFF00"/>
                </a:solidFill>
              </a:rPr>
              <a:t>基于精度的标准</a:t>
            </a:r>
            <a:r>
              <a:rPr lang="en-US" altLang="zh-CN" b="1" dirty="0">
                <a:solidFill>
                  <a:srgbClr val="FFFF00"/>
                </a:solidFill>
              </a:rPr>
              <a:t>(</a:t>
            </a:r>
            <a:r>
              <a:rPr lang="zh-CN" altLang="en-US" b="1" dirty="0">
                <a:solidFill>
                  <a:srgbClr val="FFFF00"/>
                </a:solidFill>
              </a:rPr>
              <a:t>如</a:t>
            </a:r>
            <a:r>
              <a:rPr lang="en-US" altLang="zh-CN" b="1" dirty="0">
                <a:solidFill>
                  <a:srgbClr val="FFFF00"/>
                </a:solidFill>
              </a:rPr>
              <a:t>BLEU)</a:t>
            </a:r>
            <a:r>
              <a:rPr lang="zh-CN" altLang="en-US" dirty="0"/>
              <a:t>，</a:t>
            </a:r>
            <a:r>
              <a:rPr lang="zh-CN" altLang="en-US" b="1" dirty="0">
                <a:solidFill>
                  <a:srgbClr val="FFFF00"/>
                </a:solidFill>
              </a:rPr>
              <a:t>其结果</a:t>
            </a:r>
            <a:r>
              <a:rPr lang="zh-CN" altLang="en-US" dirty="0"/>
              <a:t>和人工判断的结果有</a:t>
            </a:r>
            <a:r>
              <a:rPr lang="zh-CN" altLang="en-US" b="1" dirty="0">
                <a:solidFill>
                  <a:srgbClr val="FFFF00"/>
                </a:solidFill>
              </a:rPr>
              <a:t>较高相关性 </a:t>
            </a:r>
          </a:p>
          <a:p>
            <a:r>
              <a:rPr lang="en-US" altLang="zh-CN" dirty="0"/>
              <a:t>METEOR</a:t>
            </a:r>
            <a:r>
              <a:rPr lang="zh-CN" altLang="en-US" dirty="0"/>
              <a:t>测度基于单精度的</a:t>
            </a:r>
            <a:r>
              <a:rPr lang="zh-CN" altLang="en-US" b="1" dirty="0">
                <a:solidFill>
                  <a:srgbClr val="FFFF00"/>
                </a:solidFill>
              </a:rPr>
              <a:t>加权调和平均数和单字召回率</a:t>
            </a:r>
            <a:r>
              <a:rPr lang="zh-CN" altLang="en-US" dirty="0"/>
              <a:t>，其目的是解决一些</a:t>
            </a:r>
            <a:r>
              <a:rPr lang="en-US" altLang="zh-CN" dirty="0"/>
              <a:t>BLEU</a:t>
            </a:r>
            <a:r>
              <a:rPr lang="zh-CN" altLang="en-US" dirty="0"/>
              <a:t>标准中固有的缺陷 ，计算</a:t>
            </a:r>
            <a:r>
              <a:rPr lang="en-US" altLang="zh-CN" dirty="0"/>
              <a:t>METEOR</a:t>
            </a:r>
            <a:r>
              <a:rPr lang="zh-CN" altLang="en-US" dirty="0"/>
              <a:t>需要预先给定一组校准</a:t>
            </a:r>
            <a:r>
              <a:rPr lang="en-US" altLang="zh-CN" dirty="0"/>
              <a:t>(alignment)m</a:t>
            </a:r>
            <a:r>
              <a:rPr lang="zh-CN" altLang="en-US" dirty="0"/>
              <a:t>，而这一校准基于</a:t>
            </a:r>
            <a:r>
              <a:rPr lang="en-US" altLang="zh-CN" dirty="0"/>
              <a:t>WordNet</a:t>
            </a:r>
            <a:r>
              <a:rPr lang="zh-CN" altLang="en-US" dirty="0"/>
              <a:t>的同义词库，通过最小化对应语句中连续有序的块</a:t>
            </a:r>
            <a:r>
              <a:rPr lang="en-US" altLang="zh-CN" dirty="0"/>
              <a:t>(chunks)</a:t>
            </a:r>
            <a:r>
              <a:rPr lang="en-US" altLang="zh-CN" dirty="0" err="1"/>
              <a:t>ch</a:t>
            </a:r>
            <a:r>
              <a:rPr lang="zh-CN" altLang="en-US" dirty="0"/>
              <a:t>来得出 </a:t>
            </a:r>
          </a:p>
          <a:p>
            <a:r>
              <a:rPr lang="zh-CN" altLang="en-US" dirty="0"/>
              <a:t>则</a:t>
            </a:r>
            <a:r>
              <a:rPr lang="en-US" altLang="zh-CN" dirty="0"/>
              <a:t>METEOR</a:t>
            </a:r>
            <a:r>
              <a:rPr lang="zh-CN" altLang="en-US" dirty="0"/>
              <a:t>计算为对应最佳候选译文和参考译文之间的准确率和召回率的调和平均：</a:t>
            </a:r>
            <a:endParaRPr lang="en-US" altLang="zh-CN" dirty="0"/>
          </a:p>
          <a:p>
            <a:r>
              <a:rPr lang="en-US" altLang="zh-CN" dirty="0"/>
              <a:t>P</a:t>
            </a:r>
            <a:r>
              <a:rPr lang="zh-CN" altLang="en-US" dirty="0"/>
              <a:t>是精确度 </a:t>
            </a:r>
            <a:r>
              <a:rPr lang="en-US" altLang="zh-CN" dirty="0"/>
              <a:t>R</a:t>
            </a:r>
            <a:r>
              <a:rPr lang="zh-CN" altLang="en-US" dirty="0"/>
              <a:t>是召回率  这个公式和</a:t>
            </a:r>
            <a:r>
              <a:rPr lang="en-US" altLang="zh-CN" dirty="0"/>
              <a:t>f-score</a:t>
            </a:r>
            <a:r>
              <a:rPr lang="zh-CN" altLang="en-US" dirty="0"/>
              <a:t>挺像</a:t>
            </a:r>
          </a:p>
        </p:txBody>
      </p:sp>
      <p:pic>
        <p:nvPicPr>
          <p:cNvPr id="5" name="图片 4">
            <a:extLst>
              <a:ext uri="{FF2B5EF4-FFF2-40B4-BE49-F238E27FC236}">
                <a16:creationId xmlns:a16="http://schemas.microsoft.com/office/drawing/2014/main" id="{585C44A0-E61C-410D-9163-48EA5EFAF65E}"/>
              </a:ext>
            </a:extLst>
          </p:cNvPr>
          <p:cNvPicPr>
            <a:picLocks noChangeAspect="1"/>
          </p:cNvPicPr>
          <p:nvPr/>
        </p:nvPicPr>
        <p:blipFill rotWithShape="1">
          <a:blip r:embed="rId2"/>
          <a:srcRect t="3031" r="952"/>
          <a:stretch/>
        </p:blipFill>
        <p:spPr>
          <a:xfrm>
            <a:off x="1136871" y="3325091"/>
            <a:ext cx="10306567" cy="3532909"/>
          </a:xfrm>
          <a:prstGeom prst="rect">
            <a:avLst/>
          </a:prstGeom>
        </p:spPr>
      </p:pic>
    </p:spTree>
    <p:extLst>
      <p:ext uri="{BB962C8B-B14F-4D97-AF65-F5344CB8AC3E}">
        <p14:creationId xmlns:p14="http://schemas.microsoft.com/office/powerpoint/2010/main" val="329680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1183</TotalTime>
  <Words>2315</Words>
  <Application>Microsoft Office PowerPoint</Application>
  <PresentationFormat>宽屏</PresentationFormat>
  <Paragraphs>133</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Arial</vt:lpstr>
      <vt:lpstr>Century Gothic</vt:lpstr>
      <vt:lpstr>Times New Roman</vt:lpstr>
      <vt:lpstr>Wingdings 3</vt:lpstr>
      <vt:lpstr>离子</vt:lpstr>
      <vt:lpstr>对话系统常用评价方法</vt:lpstr>
      <vt:lpstr>对话系统发展简史</vt:lpstr>
      <vt:lpstr>主流对话系统分类及功能</vt:lpstr>
      <vt:lpstr>评价方法分类</vt:lpstr>
      <vt:lpstr>Bleu（最常用，也是今天重点）</vt:lpstr>
      <vt:lpstr>改进BLEU</vt:lpstr>
      <vt:lpstr>改进BLEU（来点数学）</vt:lpstr>
      <vt:lpstr>Bleu-短句惩罚因子 </vt:lpstr>
      <vt:lpstr>METEOR</vt:lpstr>
      <vt:lpstr>ROUGE</vt:lpstr>
      <vt:lpstr>Greedy Matching （资料太少）</vt:lpstr>
      <vt:lpstr>Embedding Average（资料太少，too）</vt:lpstr>
      <vt:lpstr>ADEM（由survey提出）</vt:lpstr>
      <vt:lpstr>困惑度(Perplexity) </vt:lpstr>
      <vt:lpstr>一些观点</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G50</dc:creator>
  <cp:lastModifiedBy>G50</cp:lastModifiedBy>
  <cp:revision>179</cp:revision>
  <dcterms:created xsi:type="dcterms:W3CDTF">2019-05-26T10:41:24Z</dcterms:created>
  <dcterms:modified xsi:type="dcterms:W3CDTF">2019-06-12T05:03:49Z</dcterms:modified>
</cp:coreProperties>
</file>