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69" r:id="rId5"/>
    <p:sldId id="258" r:id="rId6"/>
    <p:sldId id="259" r:id="rId7"/>
    <p:sldId id="270" r:id="rId8"/>
    <p:sldId id="260" r:id="rId9"/>
    <p:sldId id="271" r:id="rId10"/>
    <p:sldId id="272" r:id="rId11"/>
    <p:sldId id="282" r:id="rId12"/>
    <p:sldId id="273" r:id="rId13"/>
    <p:sldId id="274" r:id="rId14"/>
    <p:sldId id="275" r:id="rId15"/>
    <p:sldId id="281" r:id="rId16"/>
    <p:sldId id="276" r:id="rId17"/>
    <p:sldId id="277" r:id="rId18"/>
    <p:sldId id="278"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7" d="100"/>
          <a:sy n="67" d="100"/>
        </p:scale>
        <p:origin x="-5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C9A1764-FD80-495C-BD0A-C7BB3A80821E}"/>
              </a:ext>
            </a:extLst>
          </p:cNvPr>
          <p:cNvSpPr>
            <a:spLocks noGrp="1"/>
          </p:cNvSpPr>
          <p:nvPr>
            <p:ph type="ctrTitle"/>
          </p:nvPr>
        </p:nvSpPr>
        <p:spPr>
          <a:xfrm>
            <a:off x="886142" y="1071562"/>
            <a:ext cx="10858183" cy="1296946"/>
          </a:xfrm>
        </p:spPr>
        <p:txBody>
          <a:bodyPr>
            <a:normAutofit/>
          </a:bodyPr>
          <a:lstStyle/>
          <a:p>
            <a:r>
              <a:rPr lang="en-US" altLang="zh-CN" sz="3200" b="1" dirty="0"/>
              <a:t>Micro Behaviors: A New Perspective in E-commerce</a:t>
            </a:r>
            <a:br>
              <a:rPr lang="en-US" altLang="zh-CN" sz="3200" b="1" dirty="0"/>
            </a:br>
            <a:r>
              <a:rPr lang="en-US" altLang="zh-CN" sz="3200" b="1" dirty="0"/>
              <a:t>Recommender Systems</a:t>
            </a:r>
            <a:endParaRPr lang="zh-CN" altLang="en-US" sz="2000" b="1" dirty="0"/>
          </a:p>
        </p:txBody>
      </p:sp>
      <p:sp>
        <p:nvSpPr>
          <p:cNvPr id="3" name="副标题 2">
            <a:extLst>
              <a:ext uri="{FF2B5EF4-FFF2-40B4-BE49-F238E27FC236}">
                <a16:creationId xmlns="" xmlns:a16="http://schemas.microsoft.com/office/drawing/2014/main" id="{02DFBF89-2C69-4D9A-BB9D-33A8BD663975}"/>
              </a:ext>
            </a:extLst>
          </p:cNvPr>
          <p:cNvSpPr>
            <a:spLocks noGrp="1"/>
          </p:cNvSpPr>
          <p:nvPr>
            <p:ph type="subTitle" idx="1"/>
          </p:nvPr>
        </p:nvSpPr>
        <p:spPr>
          <a:xfrm>
            <a:off x="1857693" y="3948637"/>
            <a:ext cx="8915399" cy="1126283"/>
          </a:xfrm>
        </p:spPr>
        <p:txBody>
          <a:bodyPr/>
          <a:lstStyle/>
          <a:p>
            <a:pPr algn="r"/>
            <a:r>
              <a:rPr lang="zh-CN" altLang="en-US" b="1" dirty="0"/>
              <a:t>汇报</a:t>
            </a:r>
            <a:r>
              <a:rPr lang="zh-CN" altLang="en-US" b="1" dirty="0" smtClean="0"/>
              <a:t>人：王宏旭</a:t>
            </a:r>
            <a:endParaRPr lang="zh-CN" altLang="en-US" b="1" dirty="0"/>
          </a:p>
        </p:txBody>
      </p:sp>
    </p:spTree>
    <p:extLst>
      <p:ext uri="{BB962C8B-B14F-4D97-AF65-F5344CB8AC3E}">
        <p14:creationId xmlns:p14="http://schemas.microsoft.com/office/powerpoint/2010/main" val="3289834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zh-CN" altLang="en-US" sz="1600" b="1" dirty="0"/>
              <a:t>揭示</a:t>
            </a:r>
            <a:r>
              <a:rPr lang="zh-CN" altLang="en-US" sz="1600" b="1" dirty="0" smtClean="0"/>
              <a:t>微观</a:t>
            </a:r>
            <a:r>
              <a:rPr lang="en-US" altLang="zh-CN" sz="1600" b="1" dirty="0" smtClean="0"/>
              <a:t/>
            </a:r>
            <a:br>
              <a:rPr lang="en-US" altLang="zh-CN" sz="1600" b="1" dirty="0" smtClean="0"/>
            </a:br>
            <a:r>
              <a:rPr lang="zh-CN" altLang="en-US" sz="1600" b="1" dirty="0" smtClean="0"/>
              <a:t>行为</a:t>
            </a:r>
            <a:r>
              <a:rPr lang="zh-CN" altLang="en-US" sz="1600" b="1" dirty="0"/>
              <a:t>的影响 </a:t>
            </a:r>
          </a:p>
        </p:txBody>
      </p:sp>
      <p:sp>
        <p:nvSpPr>
          <p:cNvPr id="4" name="TextBox 3"/>
          <p:cNvSpPr txBox="1"/>
          <p:nvPr/>
        </p:nvSpPr>
        <p:spPr>
          <a:xfrm>
            <a:off x="1157289" y="1238727"/>
            <a:ext cx="3000375" cy="369332"/>
          </a:xfrm>
          <a:prstGeom prst="rect">
            <a:avLst/>
          </a:prstGeom>
          <a:noFill/>
        </p:spPr>
        <p:txBody>
          <a:bodyPr wrap="square" rtlCol="0">
            <a:spAutoFit/>
          </a:bodyPr>
          <a:lstStyle/>
          <a:p>
            <a:r>
              <a:rPr lang="zh-CN" altLang="en-US" dirty="0" smtClean="0"/>
              <a:t>点击源</a:t>
            </a:r>
            <a:r>
              <a:rPr lang="en-US" altLang="zh-CN" dirty="0" err="1" smtClean="0"/>
              <a:t>vs</a:t>
            </a:r>
            <a:r>
              <a:rPr lang="zh-CN" altLang="en-US" dirty="0" smtClean="0"/>
              <a:t>浏览模块：</a:t>
            </a:r>
            <a:endParaRPr lang="zh-CN" altLang="en-US" dirty="0"/>
          </a:p>
        </p:txBody>
      </p:sp>
      <p:sp>
        <p:nvSpPr>
          <p:cNvPr id="5" name="TextBox 4"/>
          <p:cNvSpPr txBox="1"/>
          <p:nvPr/>
        </p:nvSpPr>
        <p:spPr>
          <a:xfrm>
            <a:off x="4093370" y="1238727"/>
            <a:ext cx="2786062" cy="369332"/>
          </a:xfrm>
          <a:prstGeom prst="rect">
            <a:avLst/>
          </a:prstGeom>
          <a:noFill/>
        </p:spPr>
        <p:txBody>
          <a:bodyPr wrap="square" rtlCol="0">
            <a:spAutoFit/>
          </a:bodyPr>
          <a:lstStyle/>
          <a:p>
            <a:r>
              <a:rPr lang="zh-CN" altLang="en-US" dirty="0" smtClean="0"/>
              <a:t>订购与停留时间：</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1800226"/>
            <a:ext cx="318611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1" y="1800225"/>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5151" y="1800226"/>
            <a:ext cx="5172075" cy="2857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172325" y="1238727"/>
            <a:ext cx="2114550" cy="369332"/>
          </a:xfrm>
          <a:prstGeom prst="rect">
            <a:avLst/>
          </a:prstGeom>
          <a:noFill/>
        </p:spPr>
        <p:txBody>
          <a:bodyPr wrap="square" rtlCol="0">
            <a:spAutoFit/>
          </a:bodyPr>
          <a:lstStyle/>
          <a:p>
            <a:r>
              <a:rPr lang="zh-CN" altLang="en-US" dirty="0" smtClean="0"/>
              <a:t>停留时间与点击源：</a:t>
            </a:r>
            <a:endParaRPr lang="zh-CN" altLang="en-US" dirty="0"/>
          </a:p>
        </p:txBody>
      </p:sp>
      <p:sp>
        <p:nvSpPr>
          <p:cNvPr id="6" name="TextBox 5"/>
          <p:cNvSpPr txBox="1"/>
          <p:nvPr/>
        </p:nvSpPr>
        <p:spPr>
          <a:xfrm>
            <a:off x="9629775" y="1238727"/>
            <a:ext cx="2100263" cy="369332"/>
          </a:xfrm>
          <a:prstGeom prst="rect">
            <a:avLst/>
          </a:prstGeom>
          <a:noFill/>
        </p:spPr>
        <p:txBody>
          <a:bodyPr wrap="square" rtlCol="0">
            <a:spAutoFit/>
          </a:bodyPr>
          <a:lstStyle/>
          <a:p>
            <a:r>
              <a:rPr lang="zh-CN" altLang="en-US" dirty="0" smtClean="0"/>
              <a:t>停留时间与浏览：</a:t>
            </a:r>
            <a:endParaRPr lang="zh-CN" altLang="en-US" dirty="0"/>
          </a:p>
        </p:txBody>
      </p:sp>
    </p:spTree>
    <p:extLst>
      <p:ext uri="{BB962C8B-B14F-4D97-AF65-F5344CB8AC3E}">
        <p14:creationId xmlns:p14="http://schemas.microsoft.com/office/powerpoint/2010/main" val="4082086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zh-CN" altLang="en-US" sz="1600" b="1" dirty="0"/>
              <a:t>揭示</a:t>
            </a:r>
            <a:r>
              <a:rPr lang="zh-CN" altLang="en-US" sz="1600" b="1" dirty="0" smtClean="0"/>
              <a:t>微观</a:t>
            </a:r>
            <a:r>
              <a:rPr lang="en-US" altLang="zh-CN" sz="1600" b="1" dirty="0" smtClean="0"/>
              <a:t/>
            </a:r>
            <a:br>
              <a:rPr lang="en-US" altLang="zh-CN" sz="1600" b="1" dirty="0" smtClean="0"/>
            </a:br>
            <a:r>
              <a:rPr lang="zh-CN" altLang="en-US" sz="1600" b="1" dirty="0" smtClean="0"/>
              <a:t>行为</a:t>
            </a:r>
            <a:r>
              <a:rPr lang="zh-CN" altLang="en-US" sz="1600" b="1" dirty="0"/>
              <a:t>的影响 </a:t>
            </a:r>
          </a:p>
        </p:txBody>
      </p:sp>
      <p:sp>
        <p:nvSpPr>
          <p:cNvPr id="10"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4809" y="907729"/>
            <a:ext cx="8915400" cy="4871092"/>
          </a:xfrm>
        </p:spPr>
        <p:txBody>
          <a:bodyPr/>
          <a:lstStyle/>
          <a:p>
            <a:pPr>
              <a:lnSpc>
                <a:spcPct val="150000"/>
              </a:lnSpc>
            </a:pPr>
            <a:r>
              <a:rPr lang="zh-CN" altLang="en-US" dirty="0"/>
              <a:t>综上</a:t>
            </a:r>
            <a:r>
              <a:rPr lang="zh-CN" altLang="en-US" dirty="0" smtClean="0"/>
              <a:t>：</a:t>
            </a:r>
            <a:r>
              <a:rPr lang="zh-CN" altLang="en-US" dirty="0"/>
              <a:t>我们对微观行为进行了两个关键的观察</a:t>
            </a:r>
            <a:r>
              <a:rPr lang="en-US" altLang="zh-CN" dirty="0"/>
              <a:t>:(1)</a:t>
            </a:r>
            <a:r>
              <a:rPr lang="zh-CN" altLang="en-US" dirty="0"/>
              <a:t>微观行为是相互关联的</a:t>
            </a:r>
            <a:r>
              <a:rPr lang="en-US" altLang="zh-CN" dirty="0"/>
              <a:t>;(2)</a:t>
            </a:r>
            <a:r>
              <a:rPr lang="zh-CN" altLang="en-US" dirty="0"/>
              <a:t>一种微观行为对其他微观行为的影响是不同的</a:t>
            </a:r>
            <a:r>
              <a:rPr lang="zh-CN" altLang="en-US" dirty="0" smtClean="0"/>
              <a:t>。</a:t>
            </a:r>
            <a:endParaRPr lang="en-US" altLang="zh-CN" dirty="0" smtClean="0"/>
          </a:p>
          <a:p>
            <a:pPr>
              <a:lnSpc>
                <a:spcPct val="150000"/>
              </a:lnSpc>
            </a:pPr>
            <a:r>
              <a:rPr lang="zh-CN" altLang="en-US" dirty="0" smtClean="0"/>
              <a:t>这</a:t>
            </a:r>
            <a:r>
              <a:rPr lang="zh-CN" altLang="en-US" dirty="0"/>
              <a:t>两个观察结果说明了建模微行为的复杂性和挑战，但是，它们也为在下一节中构建一个有意义的微行为模型提供了重要的见解。</a:t>
            </a:r>
            <a:endParaRPr lang="en-US" altLang="zh-CN" dirty="0" smtClean="0"/>
          </a:p>
        </p:txBody>
      </p:sp>
    </p:spTree>
    <p:extLst>
      <p:ext uri="{BB962C8B-B14F-4D97-AF65-F5344CB8AC3E}">
        <p14:creationId xmlns:p14="http://schemas.microsoft.com/office/powerpoint/2010/main" val="36887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zh-CN" altLang="en-US" sz="2800" b="1" dirty="0" smtClean="0"/>
              <a:t>框架</a:t>
            </a:r>
            <a:endParaRPr lang="zh-CN" altLang="en-US" sz="2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1" y="633410"/>
            <a:ext cx="7753349" cy="3552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57450" y="4186238"/>
            <a:ext cx="7272338" cy="1477328"/>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a:t>
            </a:r>
            <a:r>
              <a:rPr lang="en-US" altLang="zh-CN" dirty="0"/>
              <a:t>I</a:t>
            </a:r>
            <a:r>
              <a:rPr lang="en-US" altLang="zh-CN" dirty="0" smtClean="0"/>
              <a:t>nput Layer</a:t>
            </a:r>
            <a:r>
              <a:rPr lang="zh-CN" altLang="en-US" dirty="0"/>
              <a:t>。</a:t>
            </a:r>
            <a:endParaRPr lang="en-US" altLang="zh-CN" dirty="0" smtClean="0"/>
          </a:p>
          <a:p>
            <a:r>
              <a:rPr lang="zh-CN" altLang="en-US" dirty="0" smtClean="0"/>
              <a:t>（</a:t>
            </a:r>
            <a:r>
              <a:rPr lang="en-US" altLang="zh-CN" dirty="0" smtClean="0"/>
              <a:t>2</a:t>
            </a:r>
            <a:r>
              <a:rPr lang="zh-CN" altLang="en-US" dirty="0" smtClean="0"/>
              <a:t>）</a:t>
            </a:r>
            <a:r>
              <a:rPr lang="en-US" altLang="zh-CN" dirty="0" smtClean="0"/>
              <a:t>Embedding Layer</a:t>
            </a:r>
            <a:r>
              <a:rPr lang="zh-CN" altLang="en-US" dirty="0" smtClean="0"/>
              <a:t>：用于</a:t>
            </a:r>
            <a:r>
              <a:rPr lang="zh-CN" altLang="en-US" dirty="0"/>
              <a:t>解决稀疏和高维挑战的嵌入</a:t>
            </a:r>
            <a:r>
              <a:rPr lang="zh-CN" altLang="en-US" dirty="0" smtClean="0"/>
              <a:t>层</a:t>
            </a:r>
            <a:r>
              <a:rPr lang="zh-CN" altLang="en-US" dirty="0"/>
              <a:t>。</a:t>
            </a:r>
            <a:endParaRPr lang="en-US" altLang="zh-CN" dirty="0" smtClean="0"/>
          </a:p>
          <a:p>
            <a:r>
              <a:rPr lang="zh-CN" altLang="en-US" dirty="0" smtClean="0"/>
              <a:t>（</a:t>
            </a:r>
            <a:r>
              <a:rPr lang="en-US" altLang="zh-CN" dirty="0" smtClean="0"/>
              <a:t>3</a:t>
            </a:r>
            <a:r>
              <a:rPr lang="zh-CN" altLang="en-US" dirty="0" smtClean="0"/>
              <a:t>）</a:t>
            </a:r>
            <a:r>
              <a:rPr lang="en-US" altLang="zh-CN" dirty="0" smtClean="0"/>
              <a:t>RNN Layer</a:t>
            </a:r>
            <a:r>
              <a:rPr lang="zh-CN" altLang="en-US" dirty="0" smtClean="0"/>
              <a:t>：用于</a:t>
            </a:r>
            <a:r>
              <a:rPr lang="zh-CN" altLang="en-US" dirty="0"/>
              <a:t>建模顺序信息</a:t>
            </a:r>
            <a:r>
              <a:rPr lang="zh-CN" altLang="en-US" dirty="0" smtClean="0"/>
              <a:t>的。</a:t>
            </a:r>
            <a:endParaRPr lang="en-US" altLang="zh-CN" dirty="0" smtClean="0"/>
          </a:p>
          <a:p>
            <a:r>
              <a:rPr lang="zh-CN" altLang="en-US" dirty="0" smtClean="0"/>
              <a:t>（</a:t>
            </a:r>
            <a:r>
              <a:rPr lang="en-US" altLang="zh-CN" dirty="0" smtClean="0"/>
              <a:t>4</a:t>
            </a:r>
            <a:r>
              <a:rPr lang="zh-CN" altLang="en-US" dirty="0" smtClean="0"/>
              <a:t>）</a:t>
            </a:r>
            <a:r>
              <a:rPr lang="en-US" altLang="zh-CN" dirty="0" smtClean="0"/>
              <a:t>Attention Layer</a:t>
            </a:r>
            <a:r>
              <a:rPr lang="zh-CN" altLang="en-US" dirty="0" smtClean="0"/>
              <a:t>：用于</a:t>
            </a:r>
            <a:r>
              <a:rPr lang="zh-CN" altLang="en-US" dirty="0"/>
              <a:t>捕获微观行为和输出层的各种</a:t>
            </a:r>
            <a:r>
              <a:rPr lang="zh-CN" altLang="en-US" dirty="0" smtClean="0"/>
              <a:t>影响。</a:t>
            </a:r>
            <a:endParaRPr lang="en-US" altLang="zh-CN" dirty="0" smtClean="0"/>
          </a:p>
          <a:p>
            <a:r>
              <a:rPr lang="zh-CN" altLang="en-US" dirty="0" smtClean="0"/>
              <a:t>（</a:t>
            </a:r>
            <a:r>
              <a:rPr lang="en-US" altLang="zh-CN" dirty="0" smtClean="0"/>
              <a:t>5</a:t>
            </a:r>
            <a:r>
              <a:rPr lang="zh-CN" altLang="en-US" dirty="0" smtClean="0"/>
              <a:t>）</a:t>
            </a:r>
            <a:r>
              <a:rPr lang="en-US" altLang="zh-CN" dirty="0" smtClean="0"/>
              <a:t>Output Layer</a:t>
            </a:r>
            <a:r>
              <a:rPr lang="zh-CN" altLang="en-US" dirty="0" smtClean="0"/>
              <a:t>。</a:t>
            </a:r>
            <a:endParaRPr lang="zh-CN" altLang="en-US" dirty="0"/>
          </a:p>
        </p:txBody>
      </p:sp>
    </p:spTree>
    <p:extLst>
      <p:ext uri="{BB962C8B-B14F-4D97-AF65-F5344CB8AC3E}">
        <p14:creationId xmlns:p14="http://schemas.microsoft.com/office/powerpoint/2010/main" val="2190362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en-US" altLang="zh-CN" sz="1100" b="1" dirty="0"/>
              <a:t>The Input and Embedding Layers</a:t>
            </a:r>
            <a:endParaRPr lang="zh-CN" altLang="en-US" sz="1100" b="1" dirty="0"/>
          </a:p>
        </p:txBody>
      </p:sp>
      <p:sp>
        <p:nvSpPr>
          <p:cNvPr id="3" name="TextBox 2"/>
          <p:cNvSpPr txBox="1"/>
          <p:nvPr/>
        </p:nvSpPr>
        <p:spPr>
          <a:xfrm>
            <a:off x="1657349" y="700088"/>
            <a:ext cx="10115551" cy="3739485"/>
          </a:xfrm>
          <a:prstGeom prst="rect">
            <a:avLst/>
          </a:prstGeom>
          <a:noFill/>
        </p:spPr>
        <p:txBody>
          <a:bodyPr wrap="square" rtlCol="0">
            <a:spAutoFit/>
          </a:bodyPr>
          <a:lstStyle/>
          <a:p>
            <a:pPr>
              <a:lnSpc>
                <a:spcPct val="150000"/>
              </a:lnSpc>
            </a:pPr>
            <a:r>
              <a:rPr lang="zh-CN" altLang="en-US" b="1" dirty="0" smtClean="0"/>
              <a:t>输入：</a:t>
            </a:r>
            <a:endParaRPr lang="en-US" altLang="zh-CN" b="1" dirty="0" smtClean="0"/>
          </a:p>
          <a:p>
            <a:pPr>
              <a:lnSpc>
                <a:spcPct val="150000"/>
              </a:lnSpc>
            </a:pPr>
            <a:r>
              <a:rPr lang="zh-CN" altLang="en-US" sz="1600" dirty="0"/>
              <a:t>模型的输入是具有</a:t>
            </a:r>
            <a:r>
              <a:rPr lang="en-US" altLang="zh-CN" sz="1600" dirty="0"/>
              <a:t>n</a:t>
            </a:r>
            <a:r>
              <a:rPr lang="zh-CN" altLang="en-US" sz="1600" dirty="0"/>
              <a:t>个</a:t>
            </a:r>
            <a:r>
              <a:rPr lang="zh-CN" altLang="en-US" sz="1600" dirty="0" smtClean="0"/>
              <a:t>微</a:t>
            </a:r>
            <a:r>
              <a:rPr lang="zh-CN" altLang="en-US" sz="1600" dirty="0"/>
              <a:t>观</a:t>
            </a:r>
            <a:r>
              <a:rPr lang="zh-CN" altLang="en-US" sz="1600" dirty="0" smtClean="0"/>
              <a:t>行为</a:t>
            </a:r>
            <a:r>
              <a:rPr lang="zh-CN" altLang="en-US" sz="1600" dirty="0"/>
              <a:t>序列的用户</a:t>
            </a:r>
            <a:r>
              <a:rPr lang="en-US" altLang="zh-CN" sz="1600" dirty="0"/>
              <a:t>u</a:t>
            </a:r>
            <a:r>
              <a:rPr lang="zh-CN" altLang="en-US" sz="1600" dirty="0"/>
              <a:t>的数据。我们正式将其定义为序列</a:t>
            </a:r>
            <a:r>
              <a:rPr lang="en-US" altLang="zh-CN" sz="1600" dirty="0"/>
              <a:t>Su </a:t>
            </a:r>
            <a:r>
              <a:rPr lang="en-US" altLang="zh-CN" sz="1600" dirty="0" smtClean="0"/>
              <a:t>={</a:t>
            </a:r>
            <a:r>
              <a:rPr lang="en-US" altLang="zh-CN" sz="1600" dirty="0"/>
              <a:t>x1</a:t>
            </a:r>
            <a:r>
              <a:rPr lang="zh-CN" altLang="en-US" sz="1600" dirty="0"/>
              <a:t>，</a:t>
            </a:r>
            <a:r>
              <a:rPr lang="en-US" altLang="zh-CN" sz="1600" dirty="0"/>
              <a:t>x2</a:t>
            </a:r>
            <a:r>
              <a:rPr lang="zh-CN" altLang="en-US" sz="1600" dirty="0"/>
              <a:t>，</a:t>
            </a:r>
            <a:r>
              <a:rPr lang="en-US" altLang="zh-CN" sz="1600" dirty="0"/>
              <a:t>...</a:t>
            </a:r>
            <a:r>
              <a:rPr lang="zh-CN" altLang="en-US" sz="1600" dirty="0"/>
              <a:t>，</a:t>
            </a:r>
            <a:r>
              <a:rPr lang="en-US" altLang="zh-CN" sz="1600" dirty="0" err="1"/>
              <a:t>xn</a:t>
            </a:r>
            <a:r>
              <a:rPr lang="en-US" altLang="zh-CN" sz="1600" dirty="0"/>
              <a:t>}</a:t>
            </a:r>
            <a:r>
              <a:rPr lang="zh-CN" altLang="en-US" sz="1600" dirty="0"/>
              <a:t>，其中每个</a:t>
            </a:r>
            <a:r>
              <a:rPr lang="en-US" altLang="zh-CN" sz="1600" dirty="0"/>
              <a:t>xi</a:t>
            </a:r>
            <a:r>
              <a:rPr lang="zh-CN" altLang="en-US" sz="1600" dirty="0"/>
              <a:t>是一个元组</a:t>
            </a:r>
            <a:r>
              <a:rPr lang="zh-CN" altLang="en-US" sz="1600" dirty="0" smtClean="0"/>
              <a:t>。</a:t>
            </a:r>
            <a:endParaRPr lang="en-US" altLang="zh-CN" sz="1600" dirty="0" smtClean="0"/>
          </a:p>
          <a:p>
            <a:pPr algn="ctr">
              <a:lnSpc>
                <a:spcPct val="150000"/>
              </a:lnSpc>
            </a:pPr>
            <a:r>
              <a:rPr lang="en-US" altLang="zh-CN" sz="1600" dirty="0" err="1" smtClean="0"/>
              <a:t>xt</a:t>
            </a:r>
            <a:r>
              <a:rPr lang="en-US" altLang="zh-CN" sz="1600" dirty="0" smtClean="0"/>
              <a:t> </a:t>
            </a:r>
            <a:r>
              <a:rPr lang="en-US" altLang="zh-CN" sz="1600" dirty="0"/>
              <a:t>= (</a:t>
            </a:r>
            <a:r>
              <a:rPr lang="en-US" altLang="zh-CN" sz="1600" dirty="0" err="1"/>
              <a:t>pv</a:t>
            </a:r>
            <a:r>
              <a:rPr lang="en-US" altLang="zh-CN" sz="1600" dirty="0"/>
              <a:t> , am , </a:t>
            </a:r>
            <a:r>
              <a:rPr lang="en-US" altLang="zh-CN" sz="1600" dirty="0" err="1"/>
              <a:t>dk</a:t>
            </a:r>
            <a:r>
              <a:rPr lang="en-US" altLang="zh-CN" sz="1600" dirty="0" smtClean="0"/>
              <a:t>)</a:t>
            </a:r>
          </a:p>
          <a:p>
            <a:pPr>
              <a:lnSpc>
                <a:spcPct val="150000"/>
              </a:lnSpc>
            </a:pPr>
            <a:r>
              <a:rPr lang="en-US" altLang="zh-CN" sz="1400" dirty="0" err="1"/>
              <a:t>pv</a:t>
            </a:r>
            <a:r>
              <a:rPr lang="en-US" altLang="zh-CN" sz="1400" dirty="0"/>
              <a:t> ∈ RV is an one-hot indicator vector where </a:t>
            </a:r>
            <a:r>
              <a:rPr lang="en-US" altLang="zh-CN" sz="1400" dirty="0" err="1"/>
              <a:t>pv</a:t>
            </a:r>
            <a:r>
              <a:rPr lang="en-US" altLang="zh-CN" sz="1400" dirty="0"/>
              <a:t> (i ) = 1 if xi </a:t>
            </a:r>
            <a:r>
              <a:rPr lang="en-US" altLang="zh-CN" sz="1400" dirty="0" smtClean="0"/>
              <a:t>is about </a:t>
            </a:r>
            <a:r>
              <a:rPr lang="en-US" altLang="zh-CN" sz="1400" dirty="0"/>
              <a:t>the i-</a:t>
            </a:r>
            <a:r>
              <a:rPr lang="en-US" altLang="zh-CN" sz="1400" dirty="0" err="1"/>
              <a:t>th</a:t>
            </a:r>
            <a:r>
              <a:rPr lang="en-US" altLang="zh-CN" sz="1400" dirty="0"/>
              <a:t> product and other entities are zero. Similarly am </a:t>
            </a:r>
            <a:r>
              <a:rPr lang="en-US" altLang="zh-CN" sz="1400" dirty="0" smtClean="0"/>
              <a:t>∈RM </a:t>
            </a:r>
            <a:r>
              <a:rPr lang="en-US" altLang="zh-CN" sz="1400" dirty="0"/>
              <a:t>and </a:t>
            </a:r>
            <a:r>
              <a:rPr lang="en-US" altLang="zh-CN" sz="1400" dirty="0" err="1"/>
              <a:t>dk</a:t>
            </a:r>
            <a:r>
              <a:rPr lang="en-US" altLang="zh-CN" sz="1400" dirty="0"/>
              <a:t> ∈ RK are indicator vectors for activities and </a:t>
            </a:r>
            <a:r>
              <a:rPr lang="en-US" altLang="zh-CN" sz="1400" dirty="0" smtClean="0"/>
              <a:t>dwell time</a:t>
            </a:r>
            <a:r>
              <a:rPr lang="en-US" altLang="zh-CN" sz="1400" dirty="0"/>
              <a:t>, respectively. Each of them indicates a unique element in </a:t>
            </a:r>
            <a:r>
              <a:rPr lang="en-US" altLang="zh-CN" sz="1400" dirty="0" err="1" smtClean="0"/>
              <a:t>theproduct</a:t>
            </a:r>
            <a:r>
              <a:rPr lang="en-US" altLang="zh-CN" sz="1400" dirty="0" smtClean="0"/>
              <a:t> </a:t>
            </a:r>
            <a:r>
              <a:rPr lang="en-US" altLang="zh-CN" sz="1400" dirty="0"/>
              <a:t>set P, activity set A, dwell time set D respectively</a:t>
            </a:r>
            <a:r>
              <a:rPr lang="en-US" altLang="zh-CN" sz="1400" dirty="0" smtClean="0"/>
              <a:t>.</a:t>
            </a:r>
          </a:p>
          <a:p>
            <a:pPr>
              <a:lnSpc>
                <a:spcPct val="150000"/>
              </a:lnSpc>
            </a:pPr>
            <a:r>
              <a:rPr lang="zh-CN" altLang="en-US" b="1" dirty="0" smtClean="0"/>
              <a:t>嵌入：</a:t>
            </a:r>
            <a:endParaRPr lang="en-US" altLang="zh-CN" b="1" dirty="0" smtClean="0"/>
          </a:p>
          <a:p>
            <a:pPr>
              <a:lnSpc>
                <a:spcPct val="150000"/>
              </a:lnSpc>
            </a:pPr>
            <a:r>
              <a:rPr lang="en-US" altLang="zh-CN" sz="1600" dirty="0"/>
              <a:t>P</a:t>
            </a:r>
            <a:r>
              <a:rPr lang="zh-CN" altLang="en-US" sz="1600" dirty="0"/>
              <a:t>，</a:t>
            </a:r>
            <a:r>
              <a:rPr lang="en-US" altLang="zh-CN" sz="1600" dirty="0"/>
              <a:t>A</a:t>
            </a:r>
            <a:r>
              <a:rPr lang="zh-CN" altLang="en-US" sz="1600" dirty="0"/>
              <a:t>，</a:t>
            </a:r>
            <a:r>
              <a:rPr lang="en-US" altLang="zh-CN" sz="1600" dirty="0"/>
              <a:t>D</a:t>
            </a:r>
            <a:r>
              <a:rPr lang="zh-CN" altLang="en-US" sz="1600" dirty="0"/>
              <a:t>的词汇量大小分别为</a:t>
            </a:r>
            <a:r>
              <a:rPr lang="en-US" altLang="zh-CN" sz="1600" dirty="0"/>
              <a:t>V</a:t>
            </a:r>
            <a:r>
              <a:rPr lang="zh-CN" altLang="en-US" sz="1600" dirty="0"/>
              <a:t>，</a:t>
            </a:r>
            <a:r>
              <a:rPr lang="en-US" altLang="zh-CN" sz="1600" dirty="0"/>
              <a:t>M</a:t>
            </a:r>
            <a:r>
              <a:rPr lang="zh-CN" altLang="en-US" sz="1600" dirty="0"/>
              <a:t>，</a:t>
            </a:r>
            <a:r>
              <a:rPr lang="en-US" altLang="zh-CN" sz="1600" dirty="0"/>
              <a:t>K</a:t>
            </a:r>
            <a:r>
              <a:rPr lang="zh-CN" altLang="en-US" sz="1600" dirty="0"/>
              <a:t>，总共有</a:t>
            </a:r>
            <a:r>
              <a:rPr lang="en-US" altLang="zh-CN" sz="1600" dirty="0"/>
              <a:t>VMK</a:t>
            </a:r>
            <a:r>
              <a:rPr lang="zh-CN" altLang="en-US" sz="1600" dirty="0"/>
              <a:t>元组。因此，输入数据极其稀疏且高维。我们设计了一个嵌入层来将输入</a:t>
            </a:r>
            <a:r>
              <a:rPr lang="en-US" altLang="zh-CN" sz="1600" dirty="0" err="1"/>
              <a:t>xt</a:t>
            </a:r>
            <a:r>
              <a:rPr lang="zh-CN" altLang="en-US" sz="1600" dirty="0"/>
              <a:t>转换为低维密集向量</a:t>
            </a:r>
            <a:r>
              <a:rPr lang="en-US" altLang="zh-CN" sz="1600" dirty="0"/>
              <a:t>et</a:t>
            </a:r>
            <a:r>
              <a:rPr lang="zh-CN" altLang="en-US" sz="1600" dirty="0"/>
              <a:t>，它被正式定义为</a:t>
            </a:r>
            <a:r>
              <a:rPr lang="zh-CN" altLang="en-US" sz="1600" dirty="0"/>
              <a:t>： </a:t>
            </a:r>
            <a:endParaRPr lang="en-US" altLang="zh-CN" sz="1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75" y="4439573"/>
            <a:ext cx="5688066" cy="652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57350" y="5182165"/>
            <a:ext cx="10115550" cy="1477328"/>
          </a:xfrm>
          <a:prstGeom prst="rect">
            <a:avLst/>
          </a:prstGeom>
          <a:noFill/>
        </p:spPr>
        <p:txBody>
          <a:bodyPr wrap="square" rtlCol="0">
            <a:spAutoFit/>
          </a:bodyPr>
          <a:lstStyle/>
          <a:p>
            <a:pPr>
              <a:lnSpc>
                <a:spcPct val="150000"/>
              </a:lnSpc>
            </a:pPr>
            <a:r>
              <a:rPr lang="en-US" altLang="zh-CN" sz="1400" dirty="0"/>
              <a:t>Where WP </a:t>
            </a:r>
            <a:r>
              <a:rPr lang="en-US" altLang="zh-CN" sz="1400" dirty="0"/>
              <a:t>∈ </a:t>
            </a:r>
            <a:r>
              <a:rPr lang="en-US" altLang="zh-CN" sz="1400" dirty="0" err="1"/>
              <a:t>RdP</a:t>
            </a:r>
            <a:r>
              <a:rPr lang="en-US" altLang="zh-CN" sz="1400" dirty="0"/>
              <a:t> ×V ,WA ∈ </a:t>
            </a:r>
            <a:r>
              <a:rPr lang="en-US" altLang="zh-CN" sz="1400" dirty="0" err="1"/>
              <a:t>RdA×M,WD</a:t>
            </a:r>
            <a:r>
              <a:rPr lang="en-US" altLang="zh-CN" sz="1400" dirty="0"/>
              <a:t> ∈ </a:t>
            </a:r>
            <a:r>
              <a:rPr lang="en-US" altLang="zh-CN" sz="1400" dirty="0" err="1"/>
              <a:t>RdD×K</a:t>
            </a:r>
            <a:r>
              <a:rPr lang="en-US" altLang="zh-CN" sz="1400" dirty="0"/>
              <a:t> where </a:t>
            </a:r>
            <a:r>
              <a:rPr lang="en-US" altLang="zh-CN" sz="1400" dirty="0" err="1"/>
              <a:t>dP</a:t>
            </a:r>
            <a:r>
              <a:rPr lang="en-US" altLang="zh-CN" sz="1400" dirty="0"/>
              <a:t> ≪ </a:t>
            </a:r>
            <a:r>
              <a:rPr lang="en-US" altLang="zh-CN" sz="1400" dirty="0" err="1"/>
              <a:t>N,dA</a:t>
            </a:r>
            <a:r>
              <a:rPr lang="en-US" altLang="zh-CN" sz="1400" dirty="0"/>
              <a:t> </a:t>
            </a:r>
            <a:r>
              <a:rPr lang="en-US" altLang="zh-CN" sz="1400" dirty="0"/>
              <a:t>≪ M and </a:t>
            </a:r>
            <a:r>
              <a:rPr lang="en-US" altLang="zh-CN" sz="1400" dirty="0" err="1"/>
              <a:t>dD</a:t>
            </a:r>
            <a:r>
              <a:rPr lang="en-US" altLang="zh-CN" sz="1400" dirty="0"/>
              <a:t> ≪ K </a:t>
            </a:r>
            <a:r>
              <a:rPr lang="zh-CN" altLang="en-US" sz="1400" dirty="0"/>
              <a:t>，</a:t>
            </a:r>
            <a:r>
              <a:rPr lang="en-US" altLang="zh-CN" sz="1400" dirty="0"/>
              <a:t>The </a:t>
            </a:r>
            <a:r>
              <a:rPr lang="en-US" altLang="zh-CN" sz="1400" dirty="0"/>
              <a:t>initial </a:t>
            </a:r>
            <a:r>
              <a:rPr lang="en-US" altLang="zh-CN" sz="1400" dirty="0"/>
              <a:t>weights of WP </a:t>
            </a:r>
            <a:r>
              <a:rPr lang="en-US" altLang="zh-CN" sz="1400" dirty="0"/>
              <a:t>,WA,WD are trained via Word2vec [25]. </a:t>
            </a:r>
            <a:r>
              <a:rPr lang="en-US" altLang="zh-CN" sz="1400" dirty="0"/>
              <a:t>And the final </a:t>
            </a:r>
            <a:r>
              <a:rPr lang="en-US" altLang="zh-CN" sz="1400" dirty="0" smtClean="0"/>
              <a:t>embedding of </a:t>
            </a:r>
            <a:r>
              <a:rPr lang="en-US" altLang="zh-CN" sz="1400" dirty="0" err="1"/>
              <a:t>xt</a:t>
            </a:r>
            <a:r>
              <a:rPr lang="en-US" altLang="zh-CN" sz="1400" dirty="0"/>
              <a:t> is the concatenation of </a:t>
            </a:r>
            <a:r>
              <a:rPr lang="en-US" altLang="zh-CN" sz="1400" dirty="0" smtClean="0"/>
              <a:t>three embedding</a:t>
            </a:r>
            <a:r>
              <a:rPr lang="en-US" altLang="zh-CN" sz="1400" dirty="0"/>
              <a:t>. </a:t>
            </a:r>
            <a:r>
              <a:rPr lang="en-US" altLang="zh-CN" sz="1400" dirty="0"/>
              <a:t>The </a:t>
            </a:r>
            <a:r>
              <a:rPr lang="en-US" altLang="zh-CN" sz="1400" dirty="0"/>
              <a:t>new representation </a:t>
            </a:r>
            <a:r>
              <a:rPr lang="en-US" altLang="zh-CN" sz="1400" dirty="0"/>
              <a:t>of </a:t>
            </a:r>
            <a:r>
              <a:rPr lang="en-US" altLang="zh-CN" sz="1400" dirty="0" err="1"/>
              <a:t>xt</a:t>
            </a:r>
            <a:r>
              <a:rPr lang="en-US" altLang="zh-CN" sz="1400" dirty="0"/>
              <a:t> , et is dense with dimension of </a:t>
            </a:r>
            <a:r>
              <a:rPr lang="en-US" altLang="zh-CN" sz="1400" dirty="0" err="1"/>
              <a:t>dP</a:t>
            </a:r>
            <a:r>
              <a:rPr lang="en-US" altLang="zh-CN" sz="1400" dirty="0"/>
              <a:t> + </a:t>
            </a:r>
            <a:r>
              <a:rPr lang="en-US" altLang="zh-CN" sz="1400" dirty="0" err="1"/>
              <a:t>dA</a:t>
            </a:r>
            <a:r>
              <a:rPr lang="en-US" altLang="zh-CN" sz="1400" dirty="0"/>
              <a:t> + </a:t>
            </a:r>
            <a:r>
              <a:rPr lang="en-US" altLang="zh-CN" sz="1400" dirty="0" err="1"/>
              <a:t>dD</a:t>
            </a:r>
            <a:r>
              <a:rPr lang="en-US" altLang="zh-CN" sz="1400" dirty="0"/>
              <a:t>, which </a:t>
            </a:r>
            <a:r>
              <a:rPr lang="en-US" altLang="zh-CN" sz="1400" dirty="0"/>
              <a:t>is much smaller than V × M × K</a:t>
            </a:r>
            <a:r>
              <a:rPr lang="en-US" altLang="zh-CN" dirty="0"/>
              <a:t>.</a:t>
            </a:r>
            <a:endParaRPr lang="zh-CN" altLang="en-US" dirty="0"/>
          </a:p>
        </p:txBody>
      </p:sp>
    </p:spTree>
    <p:extLst>
      <p:ext uri="{BB962C8B-B14F-4D97-AF65-F5344CB8AC3E}">
        <p14:creationId xmlns:p14="http://schemas.microsoft.com/office/powerpoint/2010/main" val="1375379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en-US" altLang="zh-CN" sz="1800" dirty="0"/>
              <a:t>RNN Layer</a:t>
            </a:r>
            <a:endParaRPr lang="zh-CN" altLang="en-US" sz="1800" b="1" dirty="0"/>
          </a:p>
        </p:txBody>
      </p:sp>
      <p:sp>
        <p:nvSpPr>
          <p:cNvPr id="4"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7350" y="1264918"/>
            <a:ext cx="8915400" cy="4871092"/>
          </a:xfrm>
        </p:spPr>
        <p:txBody>
          <a:bodyPr/>
          <a:lstStyle/>
          <a:p>
            <a:pPr>
              <a:lnSpc>
                <a:spcPct val="150000"/>
              </a:lnSpc>
            </a:pPr>
            <a:r>
              <a:rPr lang="zh-CN" altLang="en-US" dirty="0"/>
              <a:t>递归神经网络</a:t>
            </a:r>
            <a:r>
              <a:rPr lang="en-US" altLang="zh-CN" dirty="0"/>
              <a:t>(RNN)</a:t>
            </a:r>
            <a:r>
              <a:rPr lang="zh-CN" altLang="en-US" dirty="0"/>
              <a:t>是一种单元间连接形成有向循环的人工神经网络。这将创建网络的内部状态，允许它显示动态时间行为。因此，我们构建了一个</a:t>
            </a:r>
            <a:r>
              <a:rPr lang="en-US" altLang="zh-CN" dirty="0"/>
              <a:t>RNN</a:t>
            </a:r>
            <a:r>
              <a:rPr lang="zh-CN" altLang="en-US" dirty="0"/>
              <a:t>层来捕捉微观行为的序列信息。嵌入层</a:t>
            </a:r>
            <a:r>
              <a:rPr lang="en-US" altLang="zh-CN" dirty="0"/>
              <a:t>et</a:t>
            </a:r>
            <a:r>
              <a:rPr lang="zh-CN" altLang="en-US" dirty="0"/>
              <a:t>的输出是</a:t>
            </a:r>
            <a:r>
              <a:rPr lang="en-US" altLang="zh-CN" dirty="0"/>
              <a:t>RNN</a:t>
            </a:r>
            <a:r>
              <a:rPr lang="zh-CN" altLang="en-US" dirty="0"/>
              <a:t>层的输入。第</a:t>
            </a:r>
            <a:r>
              <a:rPr lang="en-US" altLang="zh-CN" dirty="0"/>
              <a:t>t</a:t>
            </a:r>
            <a:r>
              <a:rPr lang="zh-CN" altLang="en-US" dirty="0"/>
              <a:t>个隐藏状态单元的输出</a:t>
            </a:r>
            <a:r>
              <a:rPr lang="zh-CN" altLang="en-US" dirty="0" smtClean="0"/>
              <a:t>由</a:t>
            </a:r>
            <a:endParaRPr lang="en-US" altLang="zh-CN"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0938" y="2671762"/>
            <a:ext cx="4424362" cy="887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812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en-US" altLang="zh-CN" sz="1800" dirty="0"/>
              <a:t>RNN Layer</a:t>
            </a:r>
            <a:endParaRPr lang="zh-CN" altLang="en-US" sz="1800" b="1" dirty="0"/>
          </a:p>
        </p:txBody>
      </p:sp>
      <p:sp>
        <p:nvSpPr>
          <p:cNvPr id="4"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7350" y="1264917"/>
            <a:ext cx="8915400" cy="5393057"/>
          </a:xfrm>
        </p:spPr>
        <p:txBody>
          <a:bodyPr/>
          <a:lstStyle/>
          <a:p>
            <a:pPr>
              <a:lnSpc>
                <a:spcPct val="150000"/>
              </a:lnSpc>
            </a:pPr>
            <a:r>
              <a:rPr lang="zh-CN" altLang="en-US" dirty="0"/>
              <a:t>在做出新决定时会考虑序列中的历史输入。序列中的微观行为可能存在长依赖性</a:t>
            </a:r>
            <a:r>
              <a:rPr lang="zh-CN" altLang="en-US" dirty="0" smtClean="0"/>
              <a:t>。例如</a:t>
            </a:r>
            <a:r>
              <a:rPr lang="zh-CN" altLang="en-US" dirty="0"/>
              <a:t>，客户一周前购买水，现在她可能有兴趣再次购买同一产品。然而，当输入序列很长时，</a:t>
            </a:r>
            <a:r>
              <a:rPr lang="en-US" altLang="zh-CN" dirty="0"/>
              <a:t>RNN</a:t>
            </a:r>
            <a:r>
              <a:rPr lang="zh-CN" altLang="en-US" dirty="0"/>
              <a:t>可能具有梯度消失的问题。换句话说，当当前的微观行为受近期和以前的影响时，</a:t>
            </a:r>
            <a:r>
              <a:rPr lang="en-US" altLang="zh-CN" dirty="0"/>
              <a:t>RNN</a:t>
            </a:r>
            <a:r>
              <a:rPr lang="zh-CN" altLang="en-US" dirty="0"/>
              <a:t>可能效果不佳。有两种可能的解决方案。一个是长期短期记忆模型（</a:t>
            </a:r>
            <a:r>
              <a:rPr lang="en-US" altLang="zh-CN" dirty="0"/>
              <a:t>LSTM</a:t>
            </a:r>
            <a:r>
              <a:rPr lang="zh-CN" altLang="en-US" dirty="0" smtClean="0"/>
              <a:t>）</a:t>
            </a:r>
            <a:r>
              <a:rPr lang="zh-CN" altLang="en-US" dirty="0"/>
              <a:t>另一个解决方案是</a:t>
            </a:r>
            <a:r>
              <a:rPr lang="en-US" altLang="zh-CN" dirty="0" smtClean="0"/>
              <a:t>GRU.</a:t>
            </a:r>
            <a:endParaRPr lang="zh-CN" altLang="en-US" dirty="0"/>
          </a:p>
          <a:p>
            <a:pPr>
              <a:lnSpc>
                <a:spcPct val="150000"/>
              </a:lnSpc>
            </a:pPr>
            <a:r>
              <a:rPr lang="zh-CN" altLang="en-US" dirty="0" smtClean="0"/>
              <a:t>我们</a:t>
            </a:r>
            <a:r>
              <a:rPr lang="zh-CN" altLang="en-US" dirty="0"/>
              <a:t>凭经验发现</a:t>
            </a:r>
            <a:r>
              <a:rPr lang="en-US" altLang="zh-CN" dirty="0"/>
              <a:t>LSTM</a:t>
            </a:r>
            <a:r>
              <a:rPr lang="zh-CN" altLang="en-US" dirty="0"/>
              <a:t>和</a:t>
            </a:r>
            <a:r>
              <a:rPr lang="en-US" altLang="zh-CN" dirty="0"/>
              <a:t>GRU</a:t>
            </a:r>
            <a:r>
              <a:rPr lang="zh-CN" altLang="en-US" dirty="0"/>
              <a:t>在评估中实现了非常相似的性能。鉴于</a:t>
            </a:r>
            <a:r>
              <a:rPr lang="en-US" altLang="zh-CN" dirty="0"/>
              <a:t>GRU</a:t>
            </a:r>
            <a:r>
              <a:rPr lang="zh-CN" altLang="en-US" dirty="0"/>
              <a:t>的简化结构和更快的培训速度，我们为所提出的框架选择</a:t>
            </a:r>
            <a:r>
              <a:rPr lang="en-US" altLang="zh-CN" dirty="0"/>
              <a:t>GRU</a:t>
            </a:r>
            <a:r>
              <a:rPr lang="zh-CN" altLang="en-US" dirty="0" smtClean="0"/>
              <a:t>。</a:t>
            </a:r>
            <a:r>
              <a:rPr lang="en-US" altLang="zh-CN" dirty="0" err="1" smtClean="0"/>
              <a:t>ht</a:t>
            </a:r>
            <a:r>
              <a:rPr lang="zh-CN" altLang="en-US" dirty="0" smtClean="0"/>
              <a:t>意味着第</a:t>
            </a:r>
            <a:r>
              <a:rPr lang="en-US" altLang="zh-CN" dirty="0" smtClean="0"/>
              <a:t>t</a:t>
            </a:r>
            <a:r>
              <a:rPr lang="zh-CN" altLang="en-US" dirty="0" smtClean="0"/>
              <a:t>个产品</a:t>
            </a:r>
            <a:r>
              <a:rPr lang="zh-CN" altLang="en-US" dirty="0"/>
              <a:t>的表示</a:t>
            </a:r>
            <a:r>
              <a:rPr lang="zh-CN" altLang="en-US" dirty="0" smtClean="0"/>
              <a:t>及其它的微观</a:t>
            </a:r>
            <a:r>
              <a:rPr lang="zh-CN" altLang="en-US" dirty="0"/>
              <a:t>行为。当上下文改变时，产品的表示根据其之前的整个序列进行调整。 </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48" y="4838701"/>
            <a:ext cx="5376863"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220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657225"/>
            <a:ext cx="1471613" cy="518890"/>
          </a:xfrm>
        </p:spPr>
        <p:txBody>
          <a:bodyPr>
            <a:noAutofit/>
          </a:bodyPr>
          <a:lstStyle/>
          <a:p>
            <a:r>
              <a:rPr lang="en-US" altLang="zh-CN" sz="1800" dirty="0"/>
              <a:t>Attention Layer</a:t>
            </a:r>
            <a:endParaRPr lang="zh-CN" altLang="en-US" sz="1800" b="1" dirty="0"/>
          </a:p>
        </p:txBody>
      </p:sp>
      <p:sp>
        <p:nvSpPr>
          <p:cNvPr id="4"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7350" y="1264918"/>
            <a:ext cx="8915400" cy="4871092"/>
          </a:xfrm>
        </p:spPr>
        <p:txBody>
          <a:bodyPr/>
          <a:lstStyle/>
          <a:p>
            <a:pPr>
              <a:lnSpc>
                <a:spcPct val="150000"/>
              </a:lnSpc>
            </a:pPr>
            <a:r>
              <a:rPr lang="zh-CN" altLang="en-US" dirty="0"/>
              <a:t>序列中的微观行为对以下微观行为有不同的影响。因此，捕捉这些影响很重要。为实现这一目标，我们引入了一个关注</a:t>
            </a:r>
            <a:r>
              <a:rPr lang="zh-CN" altLang="en-US" dirty="0" smtClean="0"/>
              <a:t>层为</a:t>
            </a:r>
            <a:r>
              <a:rPr lang="zh-CN" altLang="en-US" dirty="0"/>
              <a:t>每个隐藏的单位分配适当</a:t>
            </a:r>
            <a:r>
              <a:rPr lang="zh-CN" altLang="en-US" dirty="0" smtClean="0"/>
              <a:t>的</a:t>
            </a:r>
            <a:r>
              <a:rPr lang="zh-CN" altLang="en-US" dirty="0"/>
              <a:t>权重</a:t>
            </a:r>
            <a:r>
              <a:rPr lang="zh-CN" altLang="en-US" dirty="0" smtClean="0"/>
              <a:t>。</a:t>
            </a:r>
            <a:r>
              <a:rPr lang="zh-CN" altLang="en-US" dirty="0"/>
              <a:t>它有助于</a:t>
            </a:r>
            <a:r>
              <a:rPr lang="zh-CN" altLang="en-US" dirty="0" smtClean="0"/>
              <a:t>获得</a:t>
            </a:r>
            <a:r>
              <a:rPr lang="zh-CN" altLang="en-US" dirty="0"/>
              <a:t>更平衡的输出</a:t>
            </a:r>
            <a:r>
              <a:rPr lang="zh-CN" altLang="en-US" dirty="0" smtClean="0"/>
              <a:t>。</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a:t>首先，它模拟了不同的</a:t>
            </a:r>
            <a:r>
              <a:rPr lang="zh-CN" altLang="en-US" dirty="0" smtClean="0"/>
              <a:t>效果推荐</a:t>
            </a:r>
            <a:r>
              <a:rPr lang="zh-CN" altLang="en-US" dirty="0"/>
              <a:t>序列中的微观行为。其次，它提高了拟议框架的解释</a:t>
            </a:r>
            <a:r>
              <a:rPr lang="zh-CN" altLang="en-US" dirty="0" smtClean="0"/>
              <a:t>能力，我们</a:t>
            </a:r>
            <a:r>
              <a:rPr lang="zh-CN" altLang="en-US" dirty="0"/>
              <a:t>可以依靠关注层来理解所提出的框架是如何工作的。 </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2519362"/>
            <a:ext cx="4667249" cy="16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584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657225"/>
            <a:ext cx="1471613" cy="518890"/>
          </a:xfrm>
        </p:spPr>
        <p:txBody>
          <a:bodyPr>
            <a:noAutofit/>
          </a:bodyPr>
          <a:lstStyle/>
          <a:p>
            <a:r>
              <a:rPr lang="en-US" altLang="zh-CN" sz="1800" dirty="0"/>
              <a:t>Loss Function</a:t>
            </a:r>
            <a:endParaRPr lang="zh-CN" altLang="en-US" sz="1800" b="1" dirty="0"/>
          </a:p>
        </p:txBody>
      </p:sp>
      <p:sp>
        <p:nvSpPr>
          <p:cNvPr id="4"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7350" y="1264918"/>
            <a:ext cx="8915400" cy="4871092"/>
          </a:xfrm>
        </p:spPr>
        <p:txBody>
          <a:bodyPr/>
          <a:lstStyle/>
          <a:p>
            <a:pPr>
              <a:lnSpc>
                <a:spcPct val="150000"/>
              </a:lnSpc>
            </a:pPr>
            <a:r>
              <a:rPr lang="zh-CN" altLang="en-US" dirty="0"/>
              <a:t>在输出层之后</a:t>
            </a:r>
            <a:r>
              <a:rPr lang="zh-CN" altLang="en-US" dirty="0" smtClean="0"/>
              <a:t>，需要应用损失函数</a:t>
            </a:r>
            <a:r>
              <a:rPr lang="zh-CN" altLang="en-US" dirty="0"/>
              <a:t>来帮助学习整个模型中的权重矩阵</a:t>
            </a:r>
            <a:r>
              <a:rPr lang="zh-CN" altLang="en-US" dirty="0" smtClean="0"/>
              <a:t>。选择</a:t>
            </a:r>
            <a:r>
              <a:rPr lang="en-US" altLang="zh-CN" dirty="0" err="1"/>
              <a:t>pointwise</a:t>
            </a:r>
            <a:r>
              <a:rPr lang="en-US" altLang="zh-CN" dirty="0"/>
              <a:t> loss function</a:t>
            </a:r>
            <a:r>
              <a:rPr lang="zh-CN" altLang="en-US" dirty="0" smtClean="0"/>
              <a:t>来</a:t>
            </a:r>
            <a:r>
              <a:rPr lang="zh-CN" altLang="en-US" dirty="0"/>
              <a:t>计算交叉熵 </a:t>
            </a: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a:t>其中</a:t>
            </a:r>
            <a:r>
              <a:rPr lang="en-US" altLang="zh-CN" dirty="0"/>
              <a:t>t</a:t>
            </a:r>
            <a:r>
              <a:rPr lang="zh-CN" altLang="en-US" dirty="0"/>
              <a:t>是标准化目标嵌入，</a:t>
            </a:r>
            <a:r>
              <a:rPr lang="en-US" altLang="zh-CN" dirty="0"/>
              <a:t>o</a:t>
            </a:r>
            <a:r>
              <a:rPr lang="zh-CN" altLang="en-US" dirty="0"/>
              <a:t>是标准化输出嵌入。 </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9538" y="2314574"/>
            <a:ext cx="3895725"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935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657225"/>
            <a:ext cx="1614488" cy="518890"/>
          </a:xfrm>
        </p:spPr>
        <p:txBody>
          <a:bodyPr>
            <a:noAutofit/>
          </a:bodyPr>
          <a:lstStyle/>
          <a:p>
            <a:r>
              <a:rPr lang="en-US" altLang="zh-CN" sz="1600" dirty="0" smtClean="0"/>
              <a:t/>
            </a:r>
            <a:br>
              <a:rPr lang="en-US" altLang="zh-CN" sz="1600" dirty="0" smtClean="0"/>
            </a:br>
            <a:r>
              <a:rPr lang="en-US" altLang="zh-CN" sz="1600" dirty="0" smtClean="0"/>
              <a:t>EXPERIMENT</a:t>
            </a:r>
            <a:endParaRPr lang="zh-CN" altLang="en-US" sz="1600" b="1" dirty="0"/>
          </a:p>
        </p:txBody>
      </p:sp>
      <p:sp>
        <p:nvSpPr>
          <p:cNvPr id="4"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1657350" y="714375"/>
            <a:ext cx="8915400" cy="6000750"/>
          </a:xfrm>
        </p:spPr>
        <p:txBody>
          <a:bodyPr>
            <a:normAutofit lnSpcReduction="10000"/>
          </a:bodyPr>
          <a:lstStyle/>
          <a:p>
            <a:pPr>
              <a:lnSpc>
                <a:spcPct val="150000"/>
              </a:lnSpc>
            </a:pPr>
            <a:r>
              <a:rPr lang="zh-CN" altLang="en-US" dirty="0" smtClean="0"/>
              <a:t>数据集：</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a:t>选择两个广泛</a:t>
            </a:r>
            <a:r>
              <a:rPr lang="zh-CN" altLang="en-US" dirty="0" smtClean="0"/>
              <a:t>使用</a:t>
            </a:r>
            <a:r>
              <a:rPr lang="zh-CN" altLang="en-US" dirty="0"/>
              <a:t>的指标来评估</a:t>
            </a:r>
            <a:r>
              <a:rPr lang="zh-CN" altLang="en-US" dirty="0" smtClean="0"/>
              <a:t>推荐指标</a:t>
            </a:r>
            <a:endParaRPr lang="en-US" altLang="zh-CN" dirty="0" smtClean="0"/>
          </a:p>
          <a:p>
            <a:pPr marL="0" indent="0">
              <a:lnSpc>
                <a:spcPct val="150000"/>
              </a:lnSpc>
              <a:buNone/>
            </a:pPr>
            <a:r>
              <a:rPr lang="en-US" altLang="zh-CN" dirty="0" smtClean="0"/>
              <a:t>       </a:t>
            </a:r>
            <a:r>
              <a:rPr lang="en-US" altLang="zh-CN" dirty="0" err="1" smtClean="0"/>
              <a:t>Recall@k</a:t>
            </a:r>
            <a:r>
              <a:rPr lang="zh-CN" altLang="en-US" dirty="0"/>
              <a:t>；</a:t>
            </a:r>
            <a:r>
              <a:rPr lang="en-US" altLang="zh-CN" dirty="0" smtClean="0"/>
              <a:t>MRR </a:t>
            </a:r>
            <a:r>
              <a:rPr lang="en-US" altLang="zh-CN" dirty="0"/>
              <a:t>@ k</a:t>
            </a:r>
          </a:p>
          <a:p>
            <a:pPr>
              <a:lnSpc>
                <a:spcPct val="150000"/>
              </a:lnSpc>
            </a:pPr>
            <a:r>
              <a:rPr lang="zh-CN" altLang="en-US" dirty="0"/>
              <a:t>实验中根据经验设定</a:t>
            </a:r>
            <a:r>
              <a:rPr lang="en-US" altLang="zh-CN" dirty="0"/>
              <a:t>k = 20</a:t>
            </a:r>
            <a:r>
              <a:rPr lang="zh-CN" altLang="en-US" dirty="0"/>
              <a:t>。为了理解微观行为对推荐绩效的影响，我们系统地为每个原始数据集构建以下四个数据集： </a:t>
            </a:r>
            <a:endParaRPr lang="en-US" altLang="zh-CN" dirty="0" smtClean="0"/>
          </a:p>
          <a:p>
            <a:pPr marL="0" indent="0">
              <a:lnSpc>
                <a:spcPct val="150000"/>
              </a:lnSpc>
              <a:buNone/>
            </a:pPr>
            <a:r>
              <a:rPr lang="en-US" altLang="zh-CN" dirty="0" smtClean="0"/>
              <a:t>      SKU</a:t>
            </a:r>
            <a:r>
              <a:rPr lang="zh-CN" altLang="en-US" dirty="0" smtClean="0"/>
              <a:t>（</a:t>
            </a:r>
            <a:r>
              <a:rPr lang="en-US" altLang="zh-CN" dirty="0" err="1"/>
              <a:t>xt</a:t>
            </a:r>
            <a:r>
              <a:rPr lang="en-US" altLang="zh-CN" dirty="0"/>
              <a:t> = (</a:t>
            </a:r>
            <a:r>
              <a:rPr lang="en-US" altLang="zh-CN" dirty="0" err="1"/>
              <a:t>pv</a:t>
            </a:r>
            <a:r>
              <a:rPr lang="en-US" altLang="zh-CN" dirty="0"/>
              <a:t> ).</a:t>
            </a:r>
            <a:r>
              <a:rPr lang="zh-CN" altLang="en-US" dirty="0" smtClean="0"/>
              <a:t>）；</a:t>
            </a:r>
            <a:r>
              <a:rPr lang="en-US" altLang="zh-CN" dirty="0" err="1" smtClean="0"/>
              <a:t>SKU+Activity</a:t>
            </a:r>
            <a:r>
              <a:rPr lang="zh-CN" altLang="en-US" dirty="0" smtClean="0"/>
              <a:t>（</a:t>
            </a:r>
            <a:r>
              <a:rPr lang="en-US" altLang="zh-CN" dirty="0" err="1"/>
              <a:t>xt</a:t>
            </a:r>
            <a:r>
              <a:rPr lang="en-US" altLang="zh-CN" dirty="0"/>
              <a:t> = (</a:t>
            </a:r>
            <a:r>
              <a:rPr lang="en-US" altLang="zh-CN" dirty="0" err="1"/>
              <a:t>pv</a:t>
            </a:r>
            <a:r>
              <a:rPr lang="en-US" altLang="zh-CN" dirty="0"/>
              <a:t> , am)</a:t>
            </a:r>
            <a:r>
              <a:rPr lang="zh-CN" altLang="en-US" dirty="0" smtClean="0"/>
              <a:t>）；</a:t>
            </a:r>
            <a:endParaRPr lang="en-US" altLang="zh-CN" dirty="0" smtClean="0"/>
          </a:p>
          <a:p>
            <a:pPr marL="0" indent="0">
              <a:lnSpc>
                <a:spcPct val="150000"/>
              </a:lnSpc>
              <a:buNone/>
            </a:pPr>
            <a:r>
              <a:rPr lang="en-US" altLang="zh-CN" dirty="0"/>
              <a:t> </a:t>
            </a:r>
            <a:r>
              <a:rPr lang="en-US" altLang="zh-CN" dirty="0" smtClean="0"/>
              <a:t>     </a:t>
            </a:r>
            <a:r>
              <a:rPr lang="en-US" altLang="zh-CN" dirty="0" err="1" smtClean="0"/>
              <a:t>SKU+Dwell</a:t>
            </a:r>
            <a:r>
              <a:rPr lang="zh-CN" altLang="en-US" dirty="0" smtClean="0"/>
              <a:t>（</a:t>
            </a:r>
            <a:r>
              <a:rPr lang="en-US" altLang="zh-CN" dirty="0" err="1"/>
              <a:t>xt</a:t>
            </a:r>
            <a:r>
              <a:rPr lang="en-US" altLang="zh-CN" dirty="0"/>
              <a:t> = (</a:t>
            </a:r>
            <a:r>
              <a:rPr lang="en-US" altLang="zh-CN" dirty="0" err="1"/>
              <a:t>pv</a:t>
            </a:r>
            <a:r>
              <a:rPr lang="en-US" altLang="zh-CN" dirty="0"/>
              <a:t> ,</a:t>
            </a:r>
            <a:r>
              <a:rPr lang="en-US" altLang="zh-CN" dirty="0" err="1"/>
              <a:t>dk</a:t>
            </a:r>
            <a:r>
              <a:rPr lang="en-US" altLang="zh-CN" dirty="0"/>
              <a:t> </a:t>
            </a:r>
            <a:r>
              <a:rPr lang="en-US" altLang="zh-CN" dirty="0" smtClean="0"/>
              <a:t>)</a:t>
            </a:r>
            <a:r>
              <a:rPr lang="zh-CN" altLang="en-US" dirty="0" smtClean="0"/>
              <a:t>）；</a:t>
            </a:r>
            <a:r>
              <a:rPr lang="en-US" altLang="zh-CN" dirty="0" err="1" smtClean="0"/>
              <a:t>SKU+Micro-behaviors</a:t>
            </a:r>
            <a:r>
              <a:rPr lang="zh-CN" altLang="en-US" dirty="0" smtClean="0"/>
              <a:t>（</a:t>
            </a:r>
            <a:r>
              <a:rPr lang="en-US" altLang="zh-CN" dirty="0" err="1"/>
              <a:t>xt</a:t>
            </a:r>
            <a:r>
              <a:rPr lang="en-US" altLang="zh-CN" dirty="0"/>
              <a:t> = (</a:t>
            </a:r>
            <a:r>
              <a:rPr lang="en-US" altLang="zh-CN" dirty="0" err="1"/>
              <a:t>pv</a:t>
            </a:r>
            <a:r>
              <a:rPr lang="en-US" altLang="zh-CN" dirty="0"/>
              <a:t> , </a:t>
            </a:r>
            <a:r>
              <a:rPr lang="en-US" altLang="zh-CN" dirty="0" err="1"/>
              <a:t>am,dk</a:t>
            </a:r>
            <a:r>
              <a:rPr lang="en-US" altLang="zh-CN" dirty="0"/>
              <a:t> </a:t>
            </a:r>
            <a:r>
              <a:rPr lang="en-US" altLang="zh-CN" dirty="0" smtClean="0"/>
              <a:t>)</a:t>
            </a:r>
            <a:r>
              <a:rPr lang="zh-CN" altLang="en-US" dirty="0" smtClean="0"/>
              <a:t>）</a:t>
            </a:r>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275" y="950115"/>
            <a:ext cx="6229350" cy="260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312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657225"/>
            <a:ext cx="1614488" cy="518890"/>
          </a:xfrm>
        </p:spPr>
        <p:txBody>
          <a:bodyPr>
            <a:noAutofit/>
          </a:bodyPr>
          <a:lstStyle/>
          <a:p>
            <a:r>
              <a:rPr lang="en-US" altLang="zh-CN" sz="1600" dirty="0" smtClean="0"/>
              <a:t>Performance </a:t>
            </a:r>
            <a:r>
              <a:rPr lang="en-US" altLang="zh-CN" sz="1600" dirty="0"/>
              <a:t>Comparison</a:t>
            </a:r>
            <a:endParaRPr lang="zh-CN" altLang="en-US" sz="16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223962"/>
            <a:ext cx="760094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72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C247545-964B-4A08-BF7F-FFEB8A916787}"/>
              </a:ext>
            </a:extLst>
          </p:cNvPr>
          <p:cNvSpPr>
            <a:spLocks noGrp="1"/>
          </p:cNvSpPr>
          <p:nvPr>
            <p:ph type="title"/>
          </p:nvPr>
        </p:nvSpPr>
        <p:spPr/>
        <p:txBody>
          <a:bodyPr/>
          <a:lstStyle/>
          <a:p>
            <a:r>
              <a:rPr lang="zh-CN" altLang="en-US" dirty="0" smtClean="0"/>
              <a:t>论文讲解</a:t>
            </a:r>
            <a:endParaRPr lang="zh-CN" altLang="en-US" dirty="0"/>
          </a:p>
        </p:txBody>
      </p:sp>
      <p:sp>
        <p:nvSpPr>
          <p:cNvPr id="3" name="内容占位符 2">
            <a:extLst>
              <a:ext uri="{FF2B5EF4-FFF2-40B4-BE49-F238E27FC236}">
                <a16:creationId xmlns="" xmlns:a16="http://schemas.microsoft.com/office/drawing/2014/main" id="{D2CA3B51-512D-4A73-A688-57125DDC4C8A}"/>
              </a:ext>
            </a:extLst>
          </p:cNvPr>
          <p:cNvSpPr>
            <a:spLocks noGrp="1"/>
          </p:cNvSpPr>
          <p:nvPr>
            <p:ph idx="1"/>
          </p:nvPr>
        </p:nvSpPr>
        <p:spPr>
          <a:xfrm>
            <a:off x="2589212" y="1813560"/>
            <a:ext cx="8915400" cy="3777622"/>
          </a:xfrm>
        </p:spPr>
        <p:txBody>
          <a:bodyPr/>
          <a:lstStyle/>
          <a:p>
            <a:r>
              <a:rPr lang="zh-CN" altLang="en-US" dirty="0"/>
              <a:t>推荐系统</a:t>
            </a:r>
            <a:r>
              <a:rPr lang="zh-CN" altLang="en-US" dirty="0" smtClean="0"/>
              <a:t>简介</a:t>
            </a:r>
            <a:endParaRPr lang="en-US" altLang="zh-CN" dirty="0" smtClean="0"/>
          </a:p>
          <a:p>
            <a:r>
              <a:rPr lang="zh-CN" altLang="en-US" dirty="0" smtClean="0"/>
              <a:t>论文内容</a:t>
            </a:r>
            <a:endParaRPr lang="en-US" altLang="zh-CN" dirty="0"/>
          </a:p>
          <a:p>
            <a:r>
              <a:rPr lang="zh-CN" altLang="en-US" dirty="0" smtClean="0"/>
              <a:t>框架</a:t>
            </a:r>
            <a:endParaRPr lang="en-US" altLang="zh-CN" dirty="0" smtClean="0"/>
          </a:p>
          <a:p>
            <a:r>
              <a:rPr lang="zh-CN" altLang="en-US" dirty="0"/>
              <a:t>实验</a:t>
            </a:r>
            <a:endParaRPr lang="en-US" altLang="zh-CN" dirty="0" smtClean="0"/>
          </a:p>
          <a:p>
            <a:endParaRPr lang="en-US" altLang="zh-CN" dirty="0" smtClean="0"/>
          </a:p>
        </p:txBody>
      </p:sp>
    </p:spTree>
    <p:extLst>
      <p:ext uri="{BB962C8B-B14F-4D97-AF65-F5344CB8AC3E}">
        <p14:creationId xmlns:p14="http://schemas.microsoft.com/office/powerpoint/2010/main" val="1437448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95333" y="2852140"/>
            <a:ext cx="2405567" cy="923330"/>
          </a:xfrm>
          <a:prstGeom prst="rect">
            <a:avLst/>
          </a:prstGeom>
          <a:noFill/>
        </p:spPr>
        <p:txBody>
          <a:bodyPr wrap="square" rtlCol="0">
            <a:spAutoFit/>
          </a:bodyPr>
          <a:lstStyle/>
          <a:p>
            <a:r>
              <a:rPr lang="zh-CN" alt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谢   谢</a:t>
            </a:r>
            <a:endParaRPr lang="zh-CN" alt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308786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C247545-964B-4A08-BF7F-FFEB8A916787}"/>
              </a:ext>
            </a:extLst>
          </p:cNvPr>
          <p:cNvSpPr>
            <a:spLocks noGrp="1"/>
          </p:cNvSpPr>
          <p:nvPr>
            <p:ph type="title"/>
          </p:nvPr>
        </p:nvSpPr>
        <p:spPr>
          <a:xfrm>
            <a:off x="2592925" y="624110"/>
            <a:ext cx="8911687" cy="704628"/>
          </a:xfrm>
        </p:spPr>
        <p:txBody>
          <a:bodyPr/>
          <a:lstStyle/>
          <a:p>
            <a:r>
              <a:rPr lang="zh-CN" altLang="en-US" dirty="0" smtClean="0"/>
              <a:t>推荐系统介绍</a:t>
            </a:r>
            <a:endParaRPr lang="zh-CN" altLang="en-US" dirty="0"/>
          </a:p>
        </p:txBody>
      </p:sp>
      <p:sp>
        <p:nvSpPr>
          <p:cNvPr id="3" name="内容占位符 2">
            <a:extLst>
              <a:ext uri="{FF2B5EF4-FFF2-40B4-BE49-F238E27FC236}">
                <a16:creationId xmlns="" xmlns:a16="http://schemas.microsoft.com/office/drawing/2014/main" id="{D2CA3B51-512D-4A73-A688-57125DDC4C8A}"/>
              </a:ext>
            </a:extLst>
          </p:cNvPr>
          <p:cNvSpPr>
            <a:spLocks noGrp="1"/>
          </p:cNvSpPr>
          <p:nvPr>
            <p:ph idx="1"/>
          </p:nvPr>
        </p:nvSpPr>
        <p:spPr>
          <a:xfrm>
            <a:off x="2589212" y="1813560"/>
            <a:ext cx="8915400" cy="3777622"/>
          </a:xfrm>
        </p:spPr>
        <p:txBody>
          <a:bodyPr/>
          <a:lstStyle/>
          <a:p>
            <a:pPr>
              <a:lnSpc>
                <a:spcPct val="150000"/>
              </a:lnSpc>
            </a:pPr>
            <a:r>
              <a:rPr lang="zh-CN" altLang="en-US" dirty="0"/>
              <a:t>推荐系统指的就是解决信息过载和用户无明确需求的问题，找到用户感兴趣的物品，因此有了个性化推荐系统。推荐系统任务是联系用户和信息，一方面帮助用户发现对自己有价值的信息，另一方面让信息能够展示在对它感兴趣的用户面前，实现信息消费者和信息</a:t>
            </a:r>
            <a:r>
              <a:rPr lang="zh-CN" altLang="en-US" dirty="0" smtClean="0"/>
              <a:t>生产者</a:t>
            </a:r>
            <a:r>
              <a:rPr lang="zh-CN" altLang="en-US" dirty="0"/>
              <a:t>的双赢</a:t>
            </a:r>
            <a:r>
              <a:rPr lang="zh-CN" altLang="en-US" dirty="0" smtClean="0"/>
              <a:t>。</a:t>
            </a:r>
            <a:endParaRPr lang="en-US" altLang="zh-CN" dirty="0" smtClean="0"/>
          </a:p>
          <a:p>
            <a:r>
              <a:rPr lang="zh-CN" altLang="en-US" dirty="0" smtClean="0"/>
              <a:t>推荐方法</a:t>
            </a:r>
            <a:endParaRPr lang="en-US" altLang="zh-CN" dirty="0" smtClean="0"/>
          </a:p>
          <a:p>
            <a:pPr marL="0" indent="0">
              <a:buNone/>
            </a:pPr>
            <a:r>
              <a:rPr lang="en-US" altLang="zh-CN" dirty="0"/>
              <a:t> </a:t>
            </a:r>
            <a:r>
              <a:rPr lang="en-US" altLang="zh-CN" dirty="0" smtClean="0"/>
              <a:t>     1</a:t>
            </a:r>
            <a:r>
              <a:rPr lang="en-US" altLang="zh-CN" dirty="0"/>
              <a:t>.  </a:t>
            </a:r>
            <a:r>
              <a:rPr lang="zh-CN" altLang="en-US" dirty="0"/>
              <a:t>基于内容的推荐。通过</a:t>
            </a:r>
            <a:r>
              <a:rPr lang="en-US" altLang="zh-CN" dirty="0"/>
              <a:t>NLP</a:t>
            </a:r>
            <a:r>
              <a:rPr lang="zh-CN" altLang="en-US" dirty="0"/>
              <a:t>的一些技术，挖掘文本内容，进而做推荐</a:t>
            </a:r>
            <a:r>
              <a:rPr lang="zh-CN" altLang="en-US" dirty="0" smtClean="0"/>
              <a:t>。</a:t>
            </a:r>
            <a:endParaRPr lang="en-US" altLang="zh-CN" dirty="0" smtClean="0"/>
          </a:p>
          <a:p>
            <a:pPr marL="0" indent="0">
              <a:buNone/>
            </a:pPr>
            <a:r>
              <a:rPr lang="en-US" altLang="zh-CN" dirty="0"/>
              <a:t> </a:t>
            </a:r>
            <a:r>
              <a:rPr lang="en-US" altLang="zh-CN" dirty="0" smtClean="0"/>
              <a:t>     </a:t>
            </a:r>
            <a:r>
              <a:rPr lang="en-US" altLang="zh-CN" dirty="0"/>
              <a:t>2.  </a:t>
            </a:r>
            <a:r>
              <a:rPr lang="zh-CN" altLang="en-US" dirty="0"/>
              <a:t>基于协同过滤算法的推荐。</a:t>
            </a:r>
            <a:endParaRPr lang="en-US" altLang="zh-CN" dirty="0" smtClean="0"/>
          </a:p>
          <a:p>
            <a:endParaRPr lang="en-US" altLang="zh-CN" dirty="0"/>
          </a:p>
        </p:txBody>
      </p:sp>
    </p:spTree>
    <p:extLst>
      <p:ext uri="{BB962C8B-B14F-4D97-AF65-F5344CB8AC3E}">
        <p14:creationId xmlns:p14="http://schemas.microsoft.com/office/powerpoint/2010/main" val="1041671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C247545-964B-4A08-BF7F-FFEB8A916787}"/>
              </a:ext>
            </a:extLst>
          </p:cNvPr>
          <p:cNvSpPr>
            <a:spLocks noGrp="1"/>
          </p:cNvSpPr>
          <p:nvPr>
            <p:ph type="title"/>
          </p:nvPr>
        </p:nvSpPr>
        <p:spPr>
          <a:xfrm>
            <a:off x="2592925" y="624110"/>
            <a:ext cx="8911687" cy="704628"/>
          </a:xfrm>
        </p:spPr>
        <p:txBody>
          <a:bodyPr/>
          <a:lstStyle/>
          <a:p>
            <a:r>
              <a:rPr lang="zh-CN" altLang="en-US" dirty="0"/>
              <a:t>协同过滤算法</a:t>
            </a:r>
          </a:p>
        </p:txBody>
      </p:sp>
      <p:sp>
        <p:nvSpPr>
          <p:cNvPr id="3" name="内容占位符 2">
            <a:extLst>
              <a:ext uri="{FF2B5EF4-FFF2-40B4-BE49-F238E27FC236}">
                <a16:creationId xmlns="" xmlns:a16="http://schemas.microsoft.com/office/drawing/2014/main" id="{D2CA3B51-512D-4A73-A688-57125DDC4C8A}"/>
              </a:ext>
            </a:extLst>
          </p:cNvPr>
          <p:cNvSpPr>
            <a:spLocks noGrp="1"/>
          </p:cNvSpPr>
          <p:nvPr>
            <p:ph idx="1"/>
          </p:nvPr>
        </p:nvSpPr>
        <p:spPr>
          <a:xfrm>
            <a:off x="2446337" y="1470660"/>
            <a:ext cx="8915400" cy="3777622"/>
          </a:xfrm>
        </p:spPr>
        <p:txBody>
          <a:bodyPr>
            <a:normAutofit/>
          </a:bodyPr>
          <a:lstStyle/>
          <a:p>
            <a:pPr>
              <a:lnSpc>
                <a:spcPct val="150000"/>
              </a:lnSpc>
            </a:pPr>
            <a:r>
              <a:rPr lang="zh-CN" altLang="en-US" dirty="0"/>
              <a:t>协同过滤</a:t>
            </a:r>
            <a:r>
              <a:rPr lang="en-US" altLang="zh-CN" dirty="0"/>
              <a:t>(Collaborative Filtering)</a:t>
            </a:r>
            <a:r>
              <a:rPr lang="zh-CN" altLang="en-US" dirty="0"/>
              <a:t>，假设我们有</a:t>
            </a:r>
            <a:r>
              <a:rPr lang="en-US" altLang="zh-CN" dirty="0"/>
              <a:t>m</a:t>
            </a:r>
            <a:r>
              <a:rPr lang="zh-CN" altLang="en-US" dirty="0"/>
              <a:t>个用户，</a:t>
            </a:r>
            <a:r>
              <a:rPr lang="en-US" altLang="zh-CN" dirty="0"/>
              <a:t>n</a:t>
            </a:r>
            <a:r>
              <a:rPr lang="zh-CN" altLang="en-US" dirty="0"/>
              <a:t>个商品，还有一大堆用户对商品的行为数据（浏览、点赞、点踩、评论、分享等），每一种行为可以通过领域知识映射为分值，那么我们就可以</a:t>
            </a:r>
            <a:r>
              <a:rPr lang="zh-CN" altLang="en-US" dirty="0" smtClean="0"/>
              <a:t>得到一</a:t>
            </a:r>
            <a:r>
              <a:rPr lang="zh-CN" altLang="en-US" dirty="0"/>
              <a:t>张用户对商品的打分二维表，只有部分用户和部分商品之间是有评分数据的，其它部分评分是空白，因此这是个稀疏矩阵，此时我们要用已有的部分打分数据来预测那些空白的用户与商品之间的评分关系，找到最高评分的物品推荐给用户。这就是协同过滤。</a:t>
            </a:r>
          </a:p>
          <a:p>
            <a:r>
              <a:rPr lang="en-US" altLang="zh-CN" dirty="0" smtClean="0"/>
              <a:t>1</a:t>
            </a:r>
            <a:r>
              <a:rPr lang="en-US" altLang="zh-CN" dirty="0"/>
              <a:t>. </a:t>
            </a:r>
            <a:r>
              <a:rPr lang="zh-CN" altLang="en-US" dirty="0"/>
              <a:t>基于用户</a:t>
            </a:r>
            <a:r>
              <a:rPr lang="en-US" altLang="zh-CN" dirty="0"/>
              <a:t>(user-based)</a:t>
            </a:r>
            <a:r>
              <a:rPr lang="zh-CN" altLang="en-US" dirty="0"/>
              <a:t>的协同</a:t>
            </a:r>
            <a:r>
              <a:rPr lang="zh-CN" altLang="en-US" dirty="0" smtClean="0"/>
              <a:t>过滤</a:t>
            </a:r>
            <a:endParaRPr lang="en-US" altLang="zh-CN" dirty="0" smtClean="0"/>
          </a:p>
          <a:p>
            <a:r>
              <a:rPr lang="en-US" altLang="zh-CN" dirty="0" smtClean="0"/>
              <a:t>2</a:t>
            </a:r>
            <a:r>
              <a:rPr lang="en-US" altLang="zh-CN" dirty="0"/>
              <a:t>. </a:t>
            </a:r>
            <a:r>
              <a:rPr lang="zh-CN" altLang="en-US" dirty="0"/>
              <a:t>基于项目</a:t>
            </a:r>
            <a:r>
              <a:rPr lang="en-US" altLang="zh-CN" dirty="0"/>
              <a:t>(item-based)</a:t>
            </a:r>
            <a:r>
              <a:rPr lang="zh-CN" altLang="en-US" dirty="0"/>
              <a:t>的协同过滤</a:t>
            </a:r>
            <a:endParaRPr lang="en-US" altLang="zh-CN" dirty="0"/>
          </a:p>
        </p:txBody>
      </p:sp>
    </p:spTree>
    <p:extLst>
      <p:ext uri="{BB962C8B-B14F-4D97-AF65-F5344CB8AC3E}">
        <p14:creationId xmlns:p14="http://schemas.microsoft.com/office/powerpoint/2010/main" val="548158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CF928966-7894-4188-92A6-231B93F6B2F0}"/>
              </a:ext>
            </a:extLst>
          </p:cNvPr>
          <p:cNvSpPr>
            <a:spLocks noGrp="1"/>
          </p:cNvSpPr>
          <p:nvPr>
            <p:ph type="title"/>
          </p:nvPr>
        </p:nvSpPr>
        <p:spPr>
          <a:xfrm>
            <a:off x="0" y="681260"/>
            <a:ext cx="1773335" cy="496030"/>
          </a:xfrm>
        </p:spPr>
        <p:txBody>
          <a:bodyPr>
            <a:normAutofit fontScale="90000"/>
          </a:bodyPr>
          <a:lstStyle/>
          <a:p>
            <a:r>
              <a:rPr lang="zh-CN" altLang="en-US" dirty="0" smtClean="0"/>
              <a:t>摘要</a:t>
            </a:r>
            <a:r>
              <a:rPr lang="en-US" altLang="zh-CN" dirty="0"/>
              <a:t/>
            </a:r>
            <a:br>
              <a:rPr lang="en-US" altLang="zh-CN" dirty="0"/>
            </a:br>
            <a:endParaRPr lang="zh-CN" altLang="en-US" dirty="0"/>
          </a:p>
        </p:txBody>
      </p:sp>
      <p:sp>
        <p:nvSpPr>
          <p:cNvPr id="5" name="内容占位符 4">
            <a:extLst>
              <a:ext uri="{FF2B5EF4-FFF2-40B4-BE49-F238E27FC236}">
                <a16:creationId xmlns="" xmlns:a16="http://schemas.microsoft.com/office/drawing/2014/main" id="{C4B0FD10-6409-4FE3-B566-DFE1BD8E8AC7}"/>
              </a:ext>
            </a:extLst>
          </p:cNvPr>
          <p:cNvSpPr>
            <a:spLocks noGrp="1"/>
          </p:cNvSpPr>
          <p:nvPr>
            <p:ph idx="1"/>
          </p:nvPr>
        </p:nvSpPr>
        <p:spPr>
          <a:xfrm>
            <a:off x="1917699" y="1100137"/>
            <a:ext cx="8915400" cy="5625472"/>
          </a:xfrm>
        </p:spPr>
        <p:txBody>
          <a:bodyPr>
            <a:normAutofit/>
          </a:bodyPr>
          <a:lstStyle/>
          <a:p>
            <a:endParaRPr lang="zh-CN" altLang="en-US" dirty="0"/>
          </a:p>
          <a:p>
            <a:pPr>
              <a:lnSpc>
                <a:spcPct val="150000"/>
              </a:lnSpc>
            </a:pPr>
            <a:r>
              <a:rPr lang="zh-CN" altLang="en-US" dirty="0"/>
              <a:t> 大多数传统推荐系统专注于用户和项目之间的宏观交互，即客户的购买历史。然而，在用户和项目之间的每个宏交互中，用户实际上执行一系列微行为，其指示用户如何定位项目，用户在项目上进行什么活动（例如，阅读评论，购物和订购）以及用户与物品保持多长时间</a:t>
            </a:r>
            <a:r>
              <a:rPr lang="zh-CN" altLang="en-US" dirty="0" smtClean="0"/>
              <a:t>。</a:t>
            </a:r>
            <a:r>
              <a:rPr lang="zh-CN" altLang="en-US" sz="1400" dirty="0"/>
              <a:t> </a:t>
            </a:r>
            <a:r>
              <a:rPr lang="zh-CN" altLang="en-US" dirty="0" smtClean="0"/>
              <a:t>本文</a:t>
            </a:r>
            <a:r>
              <a:rPr lang="zh-CN" altLang="en-US" dirty="0"/>
              <a:t>从</a:t>
            </a:r>
            <a:r>
              <a:rPr lang="zh-CN" altLang="en-US" dirty="0" smtClean="0"/>
              <a:t>微观</a:t>
            </a:r>
            <a:r>
              <a:rPr lang="zh-CN" altLang="en-US" dirty="0"/>
              <a:t>行为角度研究电子商务推荐。特别是，我们揭示了微观行为对建议的影响，并提出了一个可解释的建议框架</a:t>
            </a:r>
            <a:r>
              <a:rPr lang="en-US" altLang="zh-CN" dirty="0"/>
              <a:t>RIB</a:t>
            </a:r>
            <a:r>
              <a:rPr lang="zh-CN" altLang="en-US" dirty="0"/>
              <a:t>，它固有地模拟</a:t>
            </a:r>
            <a:r>
              <a:rPr lang="zh-CN" altLang="en-US" dirty="0" smtClean="0"/>
              <a:t>了微观行为</a:t>
            </a:r>
            <a:r>
              <a:rPr lang="zh-CN" altLang="en-US" dirty="0"/>
              <a:t>及其影响的顺序</a:t>
            </a:r>
            <a:r>
              <a:rPr lang="zh-CN" altLang="en-US" sz="1400" dirty="0"/>
              <a:t>。</a:t>
            </a:r>
          </a:p>
          <a:p>
            <a:endParaRPr lang="zh-CN" altLang="en-US" sz="1400" dirty="0"/>
          </a:p>
          <a:p>
            <a:pPr marL="0" indent="0">
              <a:buNone/>
            </a:pPr>
            <a:endParaRPr lang="zh-CN" altLang="en-US" dirty="0"/>
          </a:p>
          <a:p>
            <a:pPr marL="0" indent="0">
              <a:buNone/>
            </a:pPr>
            <a:endParaRPr lang="zh-CN" altLang="en-US" sz="1400" dirty="0"/>
          </a:p>
          <a:p>
            <a:pPr marL="0" indent="0">
              <a:buNone/>
            </a:pPr>
            <a:endParaRPr lang="zh-CN" altLang="en-US" dirty="0"/>
          </a:p>
        </p:txBody>
      </p:sp>
    </p:spTree>
    <p:extLst>
      <p:ext uri="{BB962C8B-B14F-4D97-AF65-F5344CB8AC3E}">
        <p14:creationId xmlns:p14="http://schemas.microsoft.com/office/powerpoint/2010/main" val="695128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D923AB-DE93-4B4B-A042-5652C350E402}"/>
              </a:ext>
            </a:extLst>
          </p:cNvPr>
          <p:cNvSpPr>
            <a:spLocks noGrp="1"/>
          </p:cNvSpPr>
          <p:nvPr>
            <p:ph type="title"/>
          </p:nvPr>
        </p:nvSpPr>
        <p:spPr>
          <a:xfrm>
            <a:off x="0" y="704120"/>
            <a:ext cx="1613315" cy="576040"/>
          </a:xfrm>
        </p:spPr>
        <p:txBody>
          <a:bodyPr>
            <a:noAutofit/>
          </a:bodyPr>
          <a:lstStyle/>
          <a:p>
            <a:r>
              <a:rPr lang="zh-CN" altLang="en-US" sz="2500" dirty="0" smtClean="0"/>
              <a:t>介绍</a:t>
            </a:r>
            <a:endParaRPr lang="zh-CN" altLang="en-US" sz="2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1728788"/>
            <a:ext cx="9229725" cy="341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794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9D923AB-DE93-4B4B-A042-5652C350E402}"/>
              </a:ext>
            </a:extLst>
          </p:cNvPr>
          <p:cNvSpPr>
            <a:spLocks noGrp="1"/>
          </p:cNvSpPr>
          <p:nvPr>
            <p:ph type="title"/>
          </p:nvPr>
        </p:nvSpPr>
        <p:spPr>
          <a:xfrm>
            <a:off x="0" y="704120"/>
            <a:ext cx="1613315" cy="576040"/>
          </a:xfrm>
        </p:spPr>
        <p:txBody>
          <a:bodyPr>
            <a:noAutofit/>
          </a:bodyPr>
          <a:lstStyle/>
          <a:p>
            <a:r>
              <a:rPr lang="zh-CN" altLang="en-US" sz="2500" dirty="0" smtClean="0"/>
              <a:t>介绍</a:t>
            </a:r>
            <a:endParaRPr lang="zh-CN" altLang="en-US" sz="2500" dirty="0"/>
          </a:p>
        </p:txBody>
      </p:sp>
      <p:sp>
        <p:nvSpPr>
          <p:cNvPr id="4" name="内容占位符 4">
            <a:extLst>
              <a:ext uri="{FF2B5EF4-FFF2-40B4-BE49-F238E27FC236}">
                <a16:creationId xmlns="" xmlns:a16="http://schemas.microsoft.com/office/drawing/2014/main" id="{C4B0FD10-6409-4FE3-B566-DFE1BD8E8AC7}"/>
              </a:ext>
            </a:extLst>
          </p:cNvPr>
          <p:cNvSpPr>
            <a:spLocks noGrp="1"/>
          </p:cNvSpPr>
          <p:nvPr>
            <p:ph idx="1"/>
          </p:nvPr>
        </p:nvSpPr>
        <p:spPr>
          <a:xfrm>
            <a:off x="1874837" y="600075"/>
            <a:ext cx="8915400" cy="5625472"/>
          </a:xfrm>
        </p:spPr>
        <p:txBody>
          <a:bodyPr>
            <a:normAutofit/>
          </a:bodyPr>
          <a:lstStyle/>
          <a:p>
            <a:endParaRPr lang="zh-CN" altLang="en-US" dirty="0"/>
          </a:p>
          <a:p>
            <a:pPr>
              <a:lnSpc>
                <a:spcPct val="150000"/>
              </a:lnSpc>
            </a:pPr>
            <a:r>
              <a:rPr lang="zh-CN" altLang="en-US" sz="2000" b="1" dirty="0" smtClean="0"/>
              <a:t>挑战：</a:t>
            </a:r>
            <a:endParaRPr lang="en-US" altLang="zh-CN" sz="2000" b="1" dirty="0" smtClean="0"/>
          </a:p>
          <a:p>
            <a:pPr marL="0" indent="0">
              <a:lnSpc>
                <a:spcPct val="150000"/>
              </a:lnSpc>
              <a:buNone/>
            </a:pPr>
            <a:r>
              <a:rPr lang="zh-CN" altLang="en-US" sz="1600" dirty="0"/>
              <a:t> </a:t>
            </a:r>
            <a:r>
              <a:rPr lang="zh-CN" altLang="en-US" sz="1600" dirty="0" smtClean="0"/>
              <a:t>      </a:t>
            </a:r>
            <a:r>
              <a:rPr lang="zh-CN" altLang="en-US" sz="2000" dirty="0" smtClean="0"/>
              <a:t>（</a:t>
            </a:r>
            <a:r>
              <a:rPr lang="en-US" altLang="zh-CN" sz="2000" dirty="0"/>
              <a:t>1</a:t>
            </a:r>
            <a:r>
              <a:rPr lang="zh-CN" altLang="en-US" sz="2000" dirty="0"/>
              <a:t>）如何建模顺序</a:t>
            </a:r>
            <a:r>
              <a:rPr lang="zh-CN" altLang="en-US" sz="2000" dirty="0" smtClean="0"/>
              <a:t>信息</a:t>
            </a:r>
            <a:endParaRPr lang="en-US" altLang="zh-CN" sz="2000" dirty="0"/>
          </a:p>
          <a:p>
            <a:pPr marL="0" indent="0">
              <a:lnSpc>
                <a:spcPct val="150000"/>
              </a:lnSpc>
              <a:buNone/>
            </a:pPr>
            <a:r>
              <a:rPr lang="en-US" altLang="zh-CN" sz="2000" dirty="0"/>
              <a:t>      </a:t>
            </a:r>
            <a:r>
              <a:rPr lang="zh-CN" altLang="en-US" sz="2000" dirty="0"/>
              <a:t>（</a:t>
            </a:r>
            <a:r>
              <a:rPr lang="en-US" altLang="zh-CN" sz="2000" dirty="0"/>
              <a:t>2</a:t>
            </a:r>
            <a:r>
              <a:rPr lang="zh-CN" altLang="en-US" sz="2000" dirty="0"/>
              <a:t>）如何捕捉各种微观行为的影响。</a:t>
            </a:r>
            <a:endParaRPr lang="en-US" altLang="zh-CN" sz="2000" b="1" dirty="0" smtClean="0"/>
          </a:p>
          <a:p>
            <a:pPr>
              <a:lnSpc>
                <a:spcPct val="150000"/>
              </a:lnSpc>
            </a:pPr>
            <a:r>
              <a:rPr lang="zh-CN" altLang="en-US" sz="2000" b="1" dirty="0" smtClean="0"/>
              <a:t>贡献：</a:t>
            </a:r>
            <a:endParaRPr lang="en-US" altLang="zh-CN" sz="2000" b="1" dirty="0" smtClean="0"/>
          </a:p>
          <a:p>
            <a:pPr marL="0" indent="0">
              <a:lnSpc>
                <a:spcPct val="150000"/>
              </a:lnSpc>
              <a:buNone/>
            </a:pPr>
            <a:r>
              <a:rPr lang="zh-CN" altLang="en-US" sz="2000" dirty="0" smtClean="0"/>
              <a:t>      （</a:t>
            </a:r>
            <a:r>
              <a:rPr lang="en-US" altLang="zh-CN" sz="2000" dirty="0" smtClean="0"/>
              <a:t>1</a:t>
            </a:r>
            <a:r>
              <a:rPr lang="zh-CN" altLang="en-US" sz="2000" dirty="0" smtClean="0"/>
              <a:t>）揭示</a:t>
            </a:r>
            <a:r>
              <a:rPr lang="zh-CN" altLang="en-US" sz="2000" dirty="0"/>
              <a:t>微观行为对电子商务建议的影响</a:t>
            </a:r>
            <a:r>
              <a:rPr lang="en-US" altLang="zh-CN" sz="2000" dirty="0" smtClean="0"/>
              <a:t>;</a:t>
            </a:r>
          </a:p>
          <a:p>
            <a:pPr marL="0" indent="0">
              <a:lnSpc>
                <a:spcPct val="150000"/>
              </a:lnSpc>
              <a:buNone/>
            </a:pPr>
            <a:r>
              <a:rPr lang="en-US" altLang="zh-CN" sz="2000" dirty="0"/>
              <a:t> </a:t>
            </a:r>
            <a:r>
              <a:rPr lang="en-US" altLang="zh-CN" sz="2000" dirty="0" smtClean="0"/>
              <a:t>     </a:t>
            </a:r>
            <a:r>
              <a:rPr lang="zh-CN" altLang="en-US" sz="2000" dirty="0" smtClean="0"/>
              <a:t>（</a:t>
            </a:r>
            <a:r>
              <a:rPr lang="en-US" altLang="zh-CN" sz="2000" dirty="0" smtClean="0"/>
              <a:t>2</a:t>
            </a:r>
            <a:r>
              <a:rPr lang="zh-CN" altLang="en-US" sz="2000" dirty="0" smtClean="0"/>
              <a:t>）提供</a:t>
            </a:r>
            <a:r>
              <a:rPr lang="zh-CN" altLang="en-US" sz="2000" dirty="0"/>
              <a:t>了一种原理方法，以数学方式捕捉各种微观行为的序列</a:t>
            </a:r>
            <a:r>
              <a:rPr lang="en-US" altLang="zh-CN" sz="2000" dirty="0"/>
              <a:t>; </a:t>
            </a:r>
            <a:endParaRPr lang="en-US" altLang="zh-CN" sz="2000" dirty="0" smtClean="0"/>
          </a:p>
          <a:p>
            <a:pPr marL="1071563" indent="-1071563">
              <a:lnSpc>
                <a:spcPct val="150000"/>
              </a:lnSpc>
              <a:buNone/>
            </a:pPr>
            <a:r>
              <a:rPr lang="zh-CN" altLang="en-US" sz="2000" dirty="0" smtClean="0"/>
              <a:t>      （</a:t>
            </a:r>
            <a:r>
              <a:rPr lang="en-US" altLang="zh-CN" sz="2000" dirty="0"/>
              <a:t>3</a:t>
            </a:r>
            <a:r>
              <a:rPr lang="zh-CN" altLang="en-US" sz="2000" dirty="0" smtClean="0"/>
              <a:t>）微观行为角度提出</a:t>
            </a:r>
            <a:r>
              <a:rPr lang="zh-CN" altLang="en-US" sz="2000" dirty="0"/>
              <a:t>了一个可解释的推荐</a:t>
            </a:r>
            <a:r>
              <a:rPr lang="zh-CN" altLang="en-US" sz="2000" dirty="0" smtClean="0"/>
              <a:t>框架</a:t>
            </a:r>
            <a:r>
              <a:rPr lang="en-US" altLang="zh-CN" sz="2000" dirty="0" smtClean="0"/>
              <a:t>RIB</a:t>
            </a:r>
            <a:r>
              <a:rPr lang="zh-CN" altLang="en-US" sz="2000" dirty="0" smtClean="0"/>
              <a:t>，</a:t>
            </a:r>
            <a:r>
              <a:rPr lang="zh-CN" altLang="en-US" sz="2000" dirty="0"/>
              <a:t>它</a:t>
            </a:r>
            <a:r>
              <a:rPr lang="zh-CN" altLang="en-US" sz="2000" dirty="0" smtClean="0"/>
              <a:t>将 微观</a:t>
            </a:r>
            <a:r>
              <a:rPr lang="zh-CN" altLang="en-US" sz="2000" dirty="0"/>
              <a:t>行为的序列及其相应的影响纳入一个连贯的</a:t>
            </a:r>
            <a:r>
              <a:rPr lang="zh-CN" altLang="en-US" sz="2000" dirty="0" smtClean="0"/>
              <a:t>模型；</a:t>
            </a:r>
            <a:endParaRPr lang="en-US" altLang="zh-CN" sz="2000" dirty="0"/>
          </a:p>
          <a:p>
            <a:pPr>
              <a:lnSpc>
                <a:spcPct val="150000"/>
              </a:lnSpc>
            </a:pPr>
            <a:endParaRPr lang="en-US" altLang="zh-CN" sz="2000" b="1" dirty="0" smtClean="0"/>
          </a:p>
          <a:p>
            <a:pPr marL="0" indent="0">
              <a:buNone/>
            </a:pPr>
            <a:endParaRPr lang="zh-CN" altLang="en-US" dirty="0"/>
          </a:p>
          <a:p>
            <a:pPr marL="0" indent="0">
              <a:buNone/>
            </a:pPr>
            <a:endParaRPr lang="zh-CN" altLang="en-US" sz="1400" dirty="0"/>
          </a:p>
          <a:p>
            <a:pPr marL="0" indent="0">
              <a:buNone/>
            </a:pPr>
            <a:endParaRPr lang="zh-CN" altLang="en-US" dirty="0"/>
          </a:p>
        </p:txBody>
      </p:sp>
    </p:spTree>
    <p:extLst>
      <p:ext uri="{BB962C8B-B14F-4D97-AF65-F5344CB8AC3E}">
        <p14:creationId xmlns:p14="http://schemas.microsoft.com/office/powerpoint/2010/main" val="2798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15550"/>
            <a:ext cx="1590455" cy="518890"/>
          </a:xfrm>
        </p:spPr>
        <p:txBody>
          <a:bodyPr>
            <a:normAutofit fontScale="90000"/>
          </a:bodyPr>
          <a:lstStyle/>
          <a:p>
            <a:r>
              <a:rPr lang="zh-CN" altLang="en-US" sz="2800" dirty="0"/>
              <a:t>问题陈述 </a:t>
            </a:r>
            <a:endParaRPr lang="zh-CN" altLang="en-US" sz="2500" dirty="0"/>
          </a:p>
        </p:txBody>
      </p:sp>
      <p:sp>
        <p:nvSpPr>
          <p:cNvPr id="3" name="内容占位符 2">
            <a:extLst>
              <a:ext uri="{FF2B5EF4-FFF2-40B4-BE49-F238E27FC236}">
                <a16:creationId xmlns="" xmlns:a16="http://schemas.microsoft.com/office/drawing/2014/main" id="{8371ABDF-E244-4F7C-8551-680756593BF0}"/>
              </a:ext>
            </a:extLst>
          </p:cNvPr>
          <p:cNvSpPr>
            <a:spLocks noGrp="1"/>
          </p:cNvSpPr>
          <p:nvPr>
            <p:ph idx="1"/>
          </p:nvPr>
        </p:nvSpPr>
        <p:spPr>
          <a:xfrm>
            <a:off x="2497772" y="993454"/>
            <a:ext cx="8915400" cy="4871092"/>
          </a:xfrm>
        </p:spPr>
        <p:txBody>
          <a:bodyPr/>
          <a:lstStyle/>
          <a:p>
            <a:pPr>
              <a:lnSpc>
                <a:spcPct val="150000"/>
              </a:lnSpc>
            </a:pPr>
            <a:r>
              <a:rPr lang="zh-CN" altLang="en-US" dirty="0" smtClean="0"/>
              <a:t>问题陈述：：给定他们的一组用户的历史数据，即元组序列（或微观行为）（</a:t>
            </a:r>
            <a:r>
              <a:rPr lang="en-US" altLang="zh-CN" dirty="0" smtClean="0"/>
              <a:t>pi</a:t>
            </a:r>
            <a:r>
              <a:rPr lang="zh-CN" altLang="en-US" dirty="0" smtClean="0"/>
              <a:t>，</a:t>
            </a:r>
            <a:r>
              <a:rPr lang="en-US" altLang="zh-CN" dirty="0" err="1" smtClean="0"/>
              <a:t>aj</a:t>
            </a:r>
            <a:r>
              <a:rPr lang="zh-CN" altLang="en-US" dirty="0" smtClean="0"/>
              <a:t>，</a:t>
            </a:r>
            <a:r>
              <a:rPr lang="en-US" altLang="zh-CN" dirty="0" err="1" smtClean="0"/>
              <a:t>dk</a:t>
            </a:r>
            <a:r>
              <a:rPr lang="zh-CN" altLang="en-US" dirty="0" smtClean="0"/>
              <a:t>）</a:t>
            </a:r>
            <a:r>
              <a:rPr lang="zh-CN" altLang="en-US" dirty="0" smtClean="0">
                <a:solidFill>
                  <a:srgbClr val="FF0000"/>
                </a:solidFill>
              </a:rPr>
              <a:t>表示用户使用</a:t>
            </a:r>
            <a:r>
              <a:rPr lang="en-US" altLang="zh-CN" dirty="0" err="1" smtClean="0">
                <a:solidFill>
                  <a:srgbClr val="FF0000"/>
                </a:solidFill>
              </a:rPr>
              <a:t>dk</a:t>
            </a:r>
            <a:r>
              <a:rPr lang="zh-CN" altLang="en-US" dirty="0" smtClean="0">
                <a:solidFill>
                  <a:srgbClr val="FF0000"/>
                </a:solidFill>
              </a:rPr>
              <a:t>停留时间对产品</a:t>
            </a:r>
            <a:r>
              <a:rPr lang="en-US" altLang="zh-CN" dirty="0" smtClean="0">
                <a:solidFill>
                  <a:srgbClr val="FF0000"/>
                </a:solidFill>
              </a:rPr>
              <a:t>pi</a:t>
            </a:r>
            <a:r>
              <a:rPr lang="zh-CN" altLang="en-US" dirty="0" smtClean="0">
                <a:solidFill>
                  <a:srgbClr val="FF0000"/>
                </a:solidFill>
              </a:rPr>
              <a:t>执行活动</a:t>
            </a:r>
            <a:r>
              <a:rPr lang="en-US" altLang="zh-CN" dirty="0" err="1" smtClean="0">
                <a:solidFill>
                  <a:srgbClr val="FF0000"/>
                </a:solidFill>
              </a:rPr>
              <a:t>aj</a:t>
            </a:r>
            <a:r>
              <a:rPr lang="zh-CN" altLang="en-US" dirty="0" smtClean="0"/>
              <a:t>，</a:t>
            </a:r>
            <a:r>
              <a:rPr lang="zh-CN" altLang="en-US" dirty="0"/>
              <a:t>我们的目标是建立一个推荐系统，可以为每个用户推荐她感兴趣的下一个产品</a:t>
            </a:r>
            <a:r>
              <a:rPr lang="zh-CN" altLang="en-US" dirty="0" smtClean="0"/>
              <a:t>。</a:t>
            </a:r>
            <a:endParaRPr lang="en-US" altLang="zh-CN" dirty="0" smtClean="0"/>
          </a:p>
          <a:p>
            <a:pPr>
              <a:lnSpc>
                <a:spcPct val="150000"/>
              </a:lnSpc>
            </a:pPr>
            <a:r>
              <a:rPr lang="en-US" altLang="zh-CN" dirty="0" smtClean="0"/>
              <a:t>P </a:t>
            </a:r>
            <a:r>
              <a:rPr lang="en-US" altLang="zh-CN" dirty="0"/>
              <a:t>= {p1,p2, ...,</a:t>
            </a:r>
            <a:r>
              <a:rPr lang="en-US" altLang="zh-CN" dirty="0" err="1"/>
              <a:t>pN</a:t>
            </a:r>
            <a:r>
              <a:rPr lang="en-US" altLang="zh-CN" dirty="0"/>
              <a:t> </a:t>
            </a:r>
            <a:r>
              <a:rPr lang="en-US" altLang="zh-CN" dirty="0" smtClean="0"/>
              <a:t>}</a:t>
            </a:r>
            <a:r>
              <a:rPr lang="zh-CN" altLang="en-US" dirty="0"/>
              <a:t>是产品集合，其中</a:t>
            </a:r>
            <a:r>
              <a:rPr lang="en-US" altLang="zh-CN" dirty="0"/>
              <a:t>N</a:t>
            </a:r>
            <a:r>
              <a:rPr lang="zh-CN" altLang="en-US" dirty="0"/>
              <a:t>是产品数量</a:t>
            </a:r>
            <a:r>
              <a:rPr lang="zh-CN" altLang="en-US" dirty="0" smtClean="0"/>
              <a:t>。</a:t>
            </a:r>
            <a:endParaRPr lang="en-US" altLang="zh-CN" dirty="0" smtClean="0"/>
          </a:p>
          <a:p>
            <a:pPr>
              <a:lnSpc>
                <a:spcPct val="150000"/>
              </a:lnSpc>
            </a:pPr>
            <a:r>
              <a:rPr lang="en-US" altLang="zh-CN" dirty="0"/>
              <a:t>A = {a1, a2, ..., </a:t>
            </a:r>
            <a:r>
              <a:rPr lang="en-US" altLang="zh-CN" dirty="0" err="1"/>
              <a:t>aM</a:t>
            </a:r>
            <a:r>
              <a:rPr lang="en-US" altLang="zh-CN" dirty="0" smtClean="0"/>
              <a:t>}</a:t>
            </a:r>
            <a:r>
              <a:rPr lang="zh-CN" altLang="en-US" dirty="0"/>
              <a:t>是用户可以执行的一组活动，其中</a:t>
            </a:r>
            <a:r>
              <a:rPr lang="en-US" altLang="zh-CN" dirty="0"/>
              <a:t>M</a:t>
            </a:r>
            <a:r>
              <a:rPr lang="zh-CN" altLang="en-US" dirty="0"/>
              <a:t>是活动的数量</a:t>
            </a:r>
            <a:r>
              <a:rPr lang="zh-CN" altLang="en-US" dirty="0" smtClean="0"/>
              <a:t>。</a:t>
            </a:r>
            <a:endParaRPr lang="en-US" altLang="zh-CN" dirty="0" smtClean="0"/>
          </a:p>
          <a:p>
            <a:pPr>
              <a:lnSpc>
                <a:spcPct val="150000"/>
              </a:lnSpc>
            </a:pPr>
            <a:r>
              <a:rPr lang="en-US" altLang="zh-CN" dirty="0"/>
              <a:t>D = {d1,d2, ...,</a:t>
            </a:r>
            <a:r>
              <a:rPr lang="en-US" altLang="zh-CN" dirty="0" err="1"/>
              <a:t>dK</a:t>
            </a:r>
            <a:r>
              <a:rPr lang="en-US" altLang="zh-CN" dirty="0"/>
              <a:t> </a:t>
            </a:r>
            <a:r>
              <a:rPr lang="en-US" altLang="zh-CN" dirty="0" smtClean="0"/>
              <a:t>}</a:t>
            </a:r>
            <a:r>
              <a:rPr lang="zh-CN" altLang="en-US" dirty="0"/>
              <a:t>假设存在</a:t>
            </a:r>
            <a:r>
              <a:rPr lang="en-US" altLang="zh-CN" dirty="0"/>
              <a:t>K</a:t>
            </a:r>
            <a:r>
              <a:rPr lang="zh-CN" altLang="en-US" dirty="0"/>
              <a:t>个不同的停留时间选择</a:t>
            </a:r>
            <a:r>
              <a:rPr lang="zh-CN" altLang="en-US" dirty="0" smtClean="0"/>
              <a:t>，停留时间</a:t>
            </a:r>
            <a:r>
              <a:rPr lang="zh-CN" altLang="en-US" dirty="0"/>
              <a:t>通常是</a:t>
            </a:r>
            <a:r>
              <a:rPr lang="zh-CN" altLang="en-US" dirty="0" smtClean="0"/>
              <a:t>连续的。</a:t>
            </a:r>
            <a:endParaRPr lang="en-US" altLang="zh-CN" dirty="0" smtClean="0"/>
          </a:p>
        </p:txBody>
      </p:sp>
    </p:spTree>
    <p:extLst>
      <p:ext uri="{BB962C8B-B14F-4D97-AF65-F5344CB8AC3E}">
        <p14:creationId xmlns:p14="http://schemas.microsoft.com/office/powerpoint/2010/main" val="2302079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F1219C0-A80A-495E-AFBB-619F203DFD31}"/>
              </a:ext>
            </a:extLst>
          </p:cNvPr>
          <p:cNvSpPr>
            <a:spLocks noGrp="1"/>
          </p:cNvSpPr>
          <p:nvPr>
            <p:ph type="title"/>
          </p:nvPr>
        </p:nvSpPr>
        <p:spPr>
          <a:xfrm>
            <a:off x="0" y="700088"/>
            <a:ext cx="1471613" cy="518890"/>
          </a:xfrm>
        </p:spPr>
        <p:txBody>
          <a:bodyPr>
            <a:noAutofit/>
          </a:bodyPr>
          <a:lstStyle/>
          <a:p>
            <a:r>
              <a:rPr lang="zh-CN" altLang="en-US" sz="1600" b="1" dirty="0"/>
              <a:t>揭示</a:t>
            </a:r>
            <a:r>
              <a:rPr lang="zh-CN" altLang="en-US" sz="1600" b="1" dirty="0" smtClean="0"/>
              <a:t>微观</a:t>
            </a:r>
            <a:r>
              <a:rPr lang="en-US" altLang="zh-CN" sz="1600" b="1" dirty="0" smtClean="0"/>
              <a:t/>
            </a:r>
            <a:br>
              <a:rPr lang="en-US" altLang="zh-CN" sz="1600" b="1" dirty="0" smtClean="0"/>
            </a:br>
            <a:r>
              <a:rPr lang="zh-CN" altLang="en-US" sz="1600" b="1" dirty="0" smtClean="0"/>
              <a:t>行为</a:t>
            </a:r>
            <a:r>
              <a:rPr lang="zh-CN" altLang="en-US" sz="1600" b="1" dirty="0"/>
              <a:t>的影响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49" y="1452562"/>
            <a:ext cx="35337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85949" y="684729"/>
            <a:ext cx="3000375" cy="400110"/>
          </a:xfrm>
          <a:prstGeom prst="rect">
            <a:avLst/>
          </a:prstGeom>
          <a:noFill/>
        </p:spPr>
        <p:txBody>
          <a:bodyPr wrap="square" rtlCol="0">
            <a:spAutoFit/>
          </a:bodyPr>
          <a:lstStyle/>
          <a:p>
            <a:r>
              <a:rPr lang="zh-CN" altLang="en-US" sz="2000" dirty="0" smtClean="0"/>
              <a:t>微观行为</a:t>
            </a:r>
            <a:r>
              <a:rPr lang="zh-CN" altLang="en-US" dirty="0" smtClean="0"/>
              <a:t>：</a:t>
            </a:r>
            <a:endParaRPr lang="zh-CN" altLang="en-US" dirty="0"/>
          </a:p>
        </p:txBody>
      </p:sp>
      <p:sp>
        <p:nvSpPr>
          <p:cNvPr id="5" name="TextBox 4"/>
          <p:cNvSpPr txBox="1"/>
          <p:nvPr/>
        </p:nvSpPr>
        <p:spPr>
          <a:xfrm>
            <a:off x="6586538" y="715507"/>
            <a:ext cx="2786062" cy="369332"/>
          </a:xfrm>
          <a:prstGeom prst="rect">
            <a:avLst/>
          </a:prstGeom>
          <a:noFill/>
        </p:spPr>
        <p:txBody>
          <a:bodyPr wrap="square" rtlCol="0">
            <a:spAutoFit/>
          </a:bodyPr>
          <a:lstStyle/>
          <a:p>
            <a:r>
              <a:rPr lang="zh-CN" altLang="en-US" dirty="0" smtClean="0"/>
              <a:t>订购与微观行为：</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175" y="1581150"/>
            <a:ext cx="521970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9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1101</TotalTime>
  <Words>1492</Words>
  <Application>Microsoft Office PowerPoint</Application>
  <PresentationFormat>自定义</PresentationFormat>
  <Paragraphs>93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丝状</vt:lpstr>
      <vt:lpstr>Micro Behaviors: A New Perspective in E-commerce Recommender Systems</vt:lpstr>
      <vt:lpstr>论文讲解</vt:lpstr>
      <vt:lpstr>推荐系统介绍</vt:lpstr>
      <vt:lpstr>协同过滤算法</vt:lpstr>
      <vt:lpstr>摘要 </vt:lpstr>
      <vt:lpstr>介绍</vt:lpstr>
      <vt:lpstr>介绍</vt:lpstr>
      <vt:lpstr>问题陈述 </vt:lpstr>
      <vt:lpstr>揭示微观 行为的影响 </vt:lpstr>
      <vt:lpstr>揭示微观 行为的影响 </vt:lpstr>
      <vt:lpstr>揭示微观 行为的影响 </vt:lpstr>
      <vt:lpstr>框架</vt:lpstr>
      <vt:lpstr>The Input and Embedding Layers</vt:lpstr>
      <vt:lpstr>RNN Layer</vt:lpstr>
      <vt:lpstr>RNN Layer</vt:lpstr>
      <vt:lpstr>Attention Layer</vt:lpstr>
      <vt:lpstr>Loss Function</vt:lpstr>
      <vt:lpstr> EXPERIMENT</vt:lpstr>
      <vt:lpstr>Performance Comparison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基于用户情感和网络关系分析的人格预测模型</dc:title>
  <dc:creator>zy</dc:creator>
  <cp:lastModifiedBy>USER-</cp:lastModifiedBy>
  <cp:revision>52</cp:revision>
  <dcterms:created xsi:type="dcterms:W3CDTF">2018-03-15T10:42:32Z</dcterms:created>
  <dcterms:modified xsi:type="dcterms:W3CDTF">2019-06-04T12:14:15Z</dcterms:modified>
</cp:coreProperties>
</file>