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2"/>
  </p:notesMasterIdLst>
  <p:sldIdLst>
    <p:sldId id="256" r:id="rId2"/>
    <p:sldId id="257" r:id="rId3"/>
    <p:sldId id="258" r:id="rId4"/>
    <p:sldId id="259" r:id="rId5"/>
    <p:sldId id="263" r:id="rId6"/>
    <p:sldId id="264" r:id="rId7"/>
    <p:sldId id="265" r:id="rId8"/>
    <p:sldId id="260" r:id="rId9"/>
    <p:sldId id="266" r:id="rId10"/>
    <p:sldId id="267" r:id="rId11"/>
    <p:sldId id="269" r:id="rId12"/>
    <p:sldId id="277" r:id="rId13"/>
    <p:sldId id="268" r:id="rId14"/>
    <p:sldId id="270" r:id="rId15"/>
    <p:sldId id="271" r:id="rId16"/>
    <p:sldId id="272" r:id="rId17"/>
    <p:sldId id="273" r:id="rId18"/>
    <p:sldId id="274" r:id="rId19"/>
    <p:sldId id="262" r:id="rId20"/>
    <p:sldId id="275" r:id="rId21"/>
    <p:sldId id="276" r:id="rId22"/>
    <p:sldId id="278" r:id="rId23"/>
    <p:sldId id="279" r:id="rId24"/>
    <p:sldId id="280" r:id="rId25"/>
    <p:sldId id="282" r:id="rId26"/>
    <p:sldId id="283" r:id="rId27"/>
    <p:sldId id="284" r:id="rId28"/>
    <p:sldId id="281" r:id="rId29"/>
    <p:sldId id="285" r:id="rId30"/>
    <p:sldId id="26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81516" autoAdjust="0"/>
  </p:normalViewPr>
  <p:slideViewPr>
    <p:cSldViewPr snapToGrid="0">
      <p:cViewPr varScale="1">
        <p:scale>
          <a:sx n="69" d="100"/>
          <a:sy n="69"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CA537-3C46-44C2-82A0-430A2FF9A214}" type="datetimeFigureOut">
              <a:rPr lang="zh-CN" altLang="en-US" smtClean="0"/>
              <a:t>2018/12/5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D85836-065B-4414-B4D6-E4C55E75C191}" type="slidenum">
              <a:rPr lang="zh-CN" altLang="en-US" smtClean="0"/>
              <a:t>‹#›</a:t>
            </a:fld>
            <a:endParaRPr lang="zh-CN" altLang="en-US"/>
          </a:p>
        </p:txBody>
      </p:sp>
    </p:spTree>
    <p:extLst>
      <p:ext uri="{BB962C8B-B14F-4D97-AF65-F5344CB8AC3E}">
        <p14:creationId xmlns:p14="http://schemas.microsoft.com/office/powerpoint/2010/main" val="2569558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D85836-065B-4414-B4D6-E4C55E75C191}" type="slidenum">
              <a:rPr lang="zh-CN" altLang="en-US" smtClean="0"/>
              <a:t>2</a:t>
            </a:fld>
            <a:endParaRPr lang="zh-CN" altLang="en-US"/>
          </a:p>
        </p:txBody>
      </p:sp>
    </p:spTree>
    <p:extLst>
      <p:ext uri="{BB962C8B-B14F-4D97-AF65-F5344CB8AC3E}">
        <p14:creationId xmlns:p14="http://schemas.microsoft.com/office/powerpoint/2010/main" val="1068068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D85836-065B-4414-B4D6-E4C55E75C191}" type="slidenum">
              <a:rPr lang="zh-CN" altLang="en-US" smtClean="0"/>
              <a:t>3</a:t>
            </a:fld>
            <a:endParaRPr lang="zh-CN" altLang="en-US"/>
          </a:p>
        </p:txBody>
      </p:sp>
    </p:spTree>
    <p:extLst>
      <p:ext uri="{BB962C8B-B14F-4D97-AF65-F5344CB8AC3E}">
        <p14:creationId xmlns:p14="http://schemas.microsoft.com/office/powerpoint/2010/main" val="324010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BDF969D-43F1-4E75-B850-269CCE7592EE}" type="datetimeFigureOut">
              <a:rPr lang="zh-CN" altLang="en-US" smtClean="0"/>
              <a:t>2018/12/5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5B0A601-E5CB-4FBC-995D-ECD76B5D8137}" type="slidenum">
              <a:rPr lang="zh-CN" altLang="en-US" smtClean="0"/>
              <a:t>‹#›</a:t>
            </a:fld>
            <a:endParaRPr lang="zh-CN" altLang="en-US"/>
          </a:p>
        </p:txBody>
      </p:sp>
    </p:spTree>
    <p:extLst>
      <p:ext uri="{BB962C8B-B14F-4D97-AF65-F5344CB8AC3E}">
        <p14:creationId xmlns:p14="http://schemas.microsoft.com/office/powerpoint/2010/main" val="2480850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BDF969D-43F1-4E75-B850-269CCE7592EE}" type="datetimeFigureOut">
              <a:rPr lang="zh-CN" altLang="en-US" smtClean="0"/>
              <a:t>2018/12/5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5B0A601-E5CB-4FBC-995D-ECD76B5D8137}" type="slidenum">
              <a:rPr lang="zh-CN" altLang="en-US" smtClean="0"/>
              <a:t>‹#›</a:t>
            </a:fld>
            <a:endParaRPr lang="zh-CN" altLang="en-US"/>
          </a:p>
        </p:txBody>
      </p:sp>
    </p:spTree>
    <p:extLst>
      <p:ext uri="{BB962C8B-B14F-4D97-AF65-F5344CB8AC3E}">
        <p14:creationId xmlns:p14="http://schemas.microsoft.com/office/powerpoint/2010/main" val="379896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1BDF969D-43F1-4E75-B850-269CCE7592EE}" type="datetimeFigureOut">
              <a:rPr lang="zh-CN" altLang="en-US" smtClean="0"/>
              <a:t>2018/12/5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5B0A601-E5CB-4FBC-995D-ECD76B5D8137}" type="slidenum">
              <a:rPr lang="zh-CN" altLang="en-US" smtClean="0"/>
              <a:t>‹#›</a:t>
            </a:fld>
            <a:endParaRPr lang="zh-CN" altLang="en-US"/>
          </a:p>
        </p:txBody>
      </p:sp>
    </p:spTree>
    <p:extLst>
      <p:ext uri="{BB962C8B-B14F-4D97-AF65-F5344CB8AC3E}">
        <p14:creationId xmlns:p14="http://schemas.microsoft.com/office/powerpoint/2010/main" val="1101533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1BDF969D-43F1-4E75-B850-269CCE7592EE}" type="datetimeFigureOut">
              <a:rPr lang="zh-CN" altLang="en-US" smtClean="0"/>
              <a:t>2018/12/5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5B0A601-E5CB-4FBC-995D-ECD76B5D8137}"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20053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BDF969D-43F1-4E75-B850-269CCE7592EE}" type="datetimeFigureOut">
              <a:rPr lang="zh-CN" altLang="en-US" smtClean="0"/>
              <a:t>2018/12/5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5B0A601-E5CB-4FBC-995D-ECD76B5D8137}" type="slidenum">
              <a:rPr lang="zh-CN" altLang="en-US" smtClean="0"/>
              <a:t>‹#›</a:t>
            </a:fld>
            <a:endParaRPr lang="zh-CN" altLang="en-US"/>
          </a:p>
        </p:txBody>
      </p:sp>
    </p:spTree>
    <p:extLst>
      <p:ext uri="{BB962C8B-B14F-4D97-AF65-F5344CB8AC3E}">
        <p14:creationId xmlns:p14="http://schemas.microsoft.com/office/powerpoint/2010/main" val="1452494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BDF969D-43F1-4E75-B850-269CCE7592EE}" type="datetimeFigureOut">
              <a:rPr lang="zh-CN" altLang="en-US" smtClean="0"/>
              <a:t>2018/12/5</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5B0A601-E5CB-4FBC-995D-ECD76B5D8137}" type="slidenum">
              <a:rPr lang="zh-CN" altLang="en-US" smtClean="0"/>
              <a:t>‹#›</a:t>
            </a:fld>
            <a:endParaRPr lang="zh-CN" altLang="en-US"/>
          </a:p>
        </p:txBody>
      </p:sp>
    </p:spTree>
    <p:extLst>
      <p:ext uri="{BB962C8B-B14F-4D97-AF65-F5344CB8AC3E}">
        <p14:creationId xmlns:p14="http://schemas.microsoft.com/office/powerpoint/2010/main" val="4061854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BDF969D-43F1-4E75-B850-269CCE7592EE}" type="datetimeFigureOut">
              <a:rPr lang="zh-CN" altLang="en-US" smtClean="0"/>
              <a:t>2018/12/5</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5B0A601-E5CB-4FBC-995D-ECD76B5D8137}" type="slidenum">
              <a:rPr lang="zh-CN" altLang="en-US" smtClean="0"/>
              <a:t>‹#›</a:t>
            </a:fld>
            <a:endParaRPr lang="zh-CN" altLang="en-US"/>
          </a:p>
        </p:txBody>
      </p:sp>
    </p:spTree>
    <p:extLst>
      <p:ext uri="{BB962C8B-B14F-4D97-AF65-F5344CB8AC3E}">
        <p14:creationId xmlns:p14="http://schemas.microsoft.com/office/powerpoint/2010/main" val="3170691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BDF969D-43F1-4E75-B850-269CCE7592EE}" type="datetimeFigureOut">
              <a:rPr lang="zh-CN" altLang="en-US" smtClean="0"/>
              <a:t>2018/12/5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5B0A601-E5CB-4FBC-995D-ECD76B5D8137}" type="slidenum">
              <a:rPr lang="zh-CN" altLang="en-US" smtClean="0"/>
              <a:t>‹#›</a:t>
            </a:fld>
            <a:endParaRPr lang="zh-CN" altLang="en-US"/>
          </a:p>
        </p:txBody>
      </p:sp>
    </p:spTree>
    <p:extLst>
      <p:ext uri="{BB962C8B-B14F-4D97-AF65-F5344CB8AC3E}">
        <p14:creationId xmlns:p14="http://schemas.microsoft.com/office/powerpoint/2010/main" val="3992252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BDF969D-43F1-4E75-B850-269CCE7592EE}" type="datetimeFigureOut">
              <a:rPr lang="zh-CN" altLang="en-US" smtClean="0"/>
              <a:t>2018/12/5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5B0A601-E5CB-4FBC-995D-ECD76B5D8137}" type="slidenum">
              <a:rPr lang="zh-CN" altLang="en-US" smtClean="0"/>
              <a:t>‹#›</a:t>
            </a:fld>
            <a:endParaRPr lang="zh-CN" altLang="en-US"/>
          </a:p>
        </p:txBody>
      </p:sp>
    </p:spTree>
    <p:extLst>
      <p:ext uri="{BB962C8B-B14F-4D97-AF65-F5344CB8AC3E}">
        <p14:creationId xmlns:p14="http://schemas.microsoft.com/office/powerpoint/2010/main" val="379545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BDF969D-43F1-4E75-B850-269CCE7592EE}" type="datetimeFigureOut">
              <a:rPr lang="zh-CN" altLang="en-US" smtClean="0"/>
              <a:pPr/>
              <a:t>2018/12/5</a:t>
            </a:fld>
            <a:endParaRPr lang="zh-CN" altLang="en-US" dirty="0"/>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zh-CN" altLang="en-US" dirty="0"/>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85B0A601-E5CB-4FBC-995D-ECD76B5D8137}" type="slidenum">
              <a:rPr lang="zh-CN" altLang="en-US" smtClean="0"/>
              <a:pPr/>
              <a:t>‹#›</a:t>
            </a:fld>
            <a:endParaRPr lang="zh-CN" altLang="en-US" dirty="0"/>
          </a:p>
        </p:txBody>
      </p:sp>
    </p:spTree>
    <p:extLst>
      <p:ext uri="{BB962C8B-B14F-4D97-AF65-F5344CB8AC3E}">
        <p14:creationId xmlns:p14="http://schemas.microsoft.com/office/powerpoint/2010/main" val="1692772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编辑母版文本样式</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BDF969D-43F1-4E75-B850-269CCE7592EE}" type="datetimeFigureOut">
              <a:rPr lang="zh-CN" altLang="en-US" smtClean="0"/>
              <a:pPr/>
              <a:t>2018/12/5</a:t>
            </a:fld>
            <a:endParaRPr lang="zh-CN" alt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85B0A601-E5CB-4FBC-995D-ECD76B5D8137}" type="slidenum">
              <a:rPr lang="zh-CN" altLang="en-US" smtClean="0"/>
              <a:pPr/>
              <a:t>‹#›</a:t>
            </a:fld>
            <a:endParaRPr lang="zh-CN" altLang="en-US"/>
          </a:p>
        </p:txBody>
      </p:sp>
    </p:spTree>
    <p:extLst>
      <p:ext uri="{BB962C8B-B14F-4D97-AF65-F5344CB8AC3E}">
        <p14:creationId xmlns:p14="http://schemas.microsoft.com/office/powerpoint/2010/main" val="3152602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BDF969D-43F1-4E75-B850-269CCE7592EE}" type="datetimeFigureOut">
              <a:rPr lang="zh-CN" altLang="en-US" smtClean="0"/>
              <a:t>2018/12/5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5B0A601-E5CB-4FBC-995D-ECD76B5D8137}" type="slidenum">
              <a:rPr lang="zh-CN" altLang="en-US" smtClean="0"/>
              <a:t>‹#›</a:t>
            </a:fld>
            <a:endParaRPr lang="zh-CN" altLang="en-US"/>
          </a:p>
        </p:txBody>
      </p:sp>
    </p:spTree>
    <p:extLst>
      <p:ext uri="{BB962C8B-B14F-4D97-AF65-F5344CB8AC3E}">
        <p14:creationId xmlns:p14="http://schemas.microsoft.com/office/powerpoint/2010/main" val="407759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BDF969D-43F1-4E75-B850-269CCE7592EE}" type="datetimeFigureOut">
              <a:rPr lang="zh-CN" altLang="en-US" smtClean="0"/>
              <a:t>2018/12/5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5B0A601-E5CB-4FBC-995D-ECD76B5D8137}" type="slidenum">
              <a:rPr lang="zh-CN" altLang="en-US" smtClean="0"/>
              <a:t>‹#›</a:t>
            </a:fld>
            <a:endParaRPr lang="zh-CN" altLang="en-US"/>
          </a:p>
        </p:txBody>
      </p:sp>
    </p:spTree>
    <p:extLst>
      <p:ext uri="{BB962C8B-B14F-4D97-AF65-F5344CB8AC3E}">
        <p14:creationId xmlns:p14="http://schemas.microsoft.com/office/powerpoint/2010/main" val="70698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1BDF969D-43F1-4E75-B850-269CCE7592EE}" type="datetimeFigureOut">
              <a:rPr lang="zh-CN" altLang="en-US" smtClean="0"/>
              <a:t>2018/12/5</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85B0A601-E5CB-4FBC-995D-ECD76B5D8137}" type="slidenum">
              <a:rPr lang="zh-CN" altLang="en-US" smtClean="0"/>
              <a:t>‹#›</a:t>
            </a:fld>
            <a:endParaRPr lang="zh-CN" altLang="en-US"/>
          </a:p>
        </p:txBody>
      </p:sp>
    </p:spTree>
    <p:extLst>
      <p:ext uri="{BB962C8B-B14F-4D97-AF65-F5344CB8AC3E}">
        <p14:creationId xmlns:p14="http://schemas.microsoft.com/office/powerpoint/2010/main" val="3255487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BDF969D-43F1-4E75-B850-269CCE7592EE}" type="datetimeFigureOut">
              <a:rPr lang="zh-CN" altLang="en-US" smtClean="0"/>
              <a:t>2018/12/5</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85B0A601-E5CB-4FBC-995D-ECD76B5D8137}" type="slidenum">
              <a:rPr lang="zh-CN" altLang="en-US" smtClean="0"/>
              <a:t>‹#›</a:t>
            </a:fld>
            <a:endParaRPr lang="zh-CN" altLang="en-US"/>
          </a:p>
        </p:txBody>
      </p:sp>
    </p:spTree>
    <p:extLst>
      <p:ext uri="{BB962C8B-B14F-4D97-AF65-F5344CB8AC3E}">
        <p14:creationId xmlns:p14="http://schemas.microsoft.com/office/powerpoint/2010/main" val="4037117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p>
            <a:fld id="{1BDF969D-43F1-4E75-B850-269CCE7592EE}" type="datetimeFigureOut">
              <a:rPr lang="zh-CN" altLang="en-US" smtClean="0"/>
              <a:t>2018/12/5</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85B0A601-E5CB-4FBC-995D-ECD76B5D8137}" type="slidenum">
              <a:rPr lang="zh-CN" altLang="en-US" smtClean="0"/>
              <a:t>‹#›</a:t>
            </a:fld>
            <a:endParaRPr lang="zh-CN" altLang="en-US"/>
          </a:p>
        </p:txBody>
      </p:sp>
    </p:spTree>
    <p:extLst>
      <p:ext uri="{BB962C8B-B14F-4D97-AF65-F5344CB8AC3E}">
        <p14:creationId xmlns:p14="http://schemas.microsoft.com/office/powerpoint/2010/main" val="1919878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BDF969D-43F1-4E75-B850-269CCE7592EE}" type="datetimeFigureOut">
              <a:rPr lang="zh-CN" altLang="en-US" smtClean="0"/>
              <a:t>2018/12/5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5B0A601-E5CB-4FBC-995D-ECD76B5D8137}" type="slidenum">
              <a:rPr lang="zh-CN" altLang="en-US" smtClean="0"/>
              <a:t>‹#›</a:t>
            </a:fld>
            <a:endParaRPr lang="zh-CN" altLang="en-US"/>
          </a:p>
        </p:txBody>
      </p:sp>
    </p:spTree>
    <p:extLst>
      <p:ext uri="{BB962C8B-B14F-4D97-AF65-F5344CB8AC3E}">
        <p14:creationId xmlns:p14="http://schemas.microsoft.com/office/powerpoint/2010/main" val="3134404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BDF969D-43F1-4E75-B850-269CCE7592EE}" type="datetimeFigureOut">
              <a:rPr lang="zh-CN" altLang="en-US" smtClean="0"/>
              <a:t>2018/12/5</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5B0A601-E5CB-4FBC-995D-ECD76B5D8137}" type="slidenum">
              <a:rPr lang="zh-CN" altLang="en-US" smtClean="0"/>
              <a:t>‹#›</a:t>
            </a:fld>
            <a:endParaRPr lang="zh-CN" altLang="en-US"/>
          </a:p>
        </p:txBody>
      </p:sp>
    </p:spTree>
    <p:extLst>
      <p:ext uri="{BB962C8B-B14F-4D97-AF65-F5344CB8AC3E}">
        <p14:creationId xmlns:p14="http://schemas.microsoft.com/office/powerpoint/2010/main" val="72270857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cnblogs.com/pinard/p/7048333.html" TargetMode="External"/><Relationship Id="rId7" Type="http://schemas.openxmlformats.org/officeDocument/2006/relationships/hyperlink" Target="https://blog.csdn.net/athemeroy/article/details/79339546" TargetMode="External"/><Relationship Id="rId2" Type="http://schemas.openxmlformats.org/officeDocument/2006/relationships/hyperlink" Target="https://blog.csdn.net/a819825294/article/details/53893231" TargetMode="External"/><Relationship Id="rId1" Type="http://schemas.openxmlformats.org/officeDocument/2006/relationships/slideLayout" Target="../slideLayouts/slideLayout2.xml"/><Relationship Id="rId6" Type="http://schemas.openxmlformats.org/officeDocument/2006/relationships/hyperlink" Target="https://www.jianshu.com/p/55755fc649b1" TargetMode="External"/><Relationship Id="rId5" Type="http://schemas.openxmlformats.org/officeDocument/2006/relationships/hyperlink" Target="https://www.cnblogs.com/Determined22/p/6915730.html" TargetMode="External"/><Relationship Id="rId4" Type="http://schemas.openxmlformats.org/officeDocument/2006/relationships/hyperlink" Target="https://www.jiqizhixin.com/articles/2018-05-23-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06BA1-1B56-41AE-ACDC-656AB0C64BA9}"/>
              </a:ext>
            </a:extLst>
          </p:cNvPr>
          <p:cNvSpPr>
            <a:spLocks noGrp="1"/>
          </p:cNvSpPr>
          <p:nvPr>
            <p:ph type="ctrTitle"/>
          </p:nvPr>
        </p:nvSpPr>
        <p:spPr/>
        <p:txBody>
          <a:bodyPr/>
          <a:lstStyle/>
          <a:p>
            <a:r>
              <a:rPr lang="zh-CN" altLang="en-US" sz="8800" dirty="0"/>
              <a:t>条件随机场</a:t>
            </a:r>
          </a:p>
        </p:txBody>
      </p:sp>
      <p:sp>
        <p:nvSpPr>
          <p:cNvPr id="3" name="副标题 2">
            <a:extLst>
              <a:ext uri="{FF2B5EF4-FFF2-40B4-BE49-F238E27FC236}">
                <a16:creationId xmlns:a16="http://schemas.microsoft.com/office/drawing/2014/main" id="{7A2EDD72-EE4F-416C-9FA3-9414E560B4DD}"/>
              </a:ext>
            </a:extLst>
          </p:cNvPr>
          <p:cNvSpPr>
            <a:spLocks noGrp="1"/>
          </p:cNvSpPr>
          <p:nvPr>
            <p:ph type="subTitle" idx="1"/>
          </p:nvPr>
        </p:nvSpPr>
        <p:spPr>
          <a:xfrm>
            <a:off x="1154955" y="4777379"/>
            <a:ext cx="10164686" cy="1371173"/>
          </a:xfrm>
        </p:spPr>
        <p:txBody>
          <a:bodyPr>
            <a:normAutofit/>
          </a:bodyPr>
          <a:lstStyle/>
          <a:p>
            <a:r>
              <a:rPr lang="zh-CN" altLang="en-US" sz="4800" dirty="0"/>
              <a:t>及其自然语言处理中的应用</a:t>
            </a:r>
            <a:endParaRPr lang="en-US" altLang="zh-CN" sz="4800" dirty="0"/>
          </a:p>
          <a:p>
            <a:pPr algn="r"/>
            <a:r>
              <a:rPr lang="zh-CN" altLang="en-US" sz="2400" dirty="0"/>
              <a:t>展示 武子晗</a:t>
            </a:r>
          </a:p>
        </p:txBody>
      </p:sp>
    </p:spTree>
    <p:extLst>
      <p:ext uri="{BB962C8B-B14F-4D97-AF65-F5344CB8AC3E}">
        <p14:creationId xmlns:p14="http://schemas.microsoft.com/office/powerpoint/2010/main" val="1824727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93DD6-2E04-43B3-97AD-551ECF0741FB}"/>
              </a:ext>
            </a:extLst>
          </p:cNvPr>
          <p:cNvSpPr>
            <a:spLocks noGrp="1"/>
          </p:cNvSpPr>
          <p:nvPr>
            <p:ph type="title"/>
          </p:nvPr>
        </p:nvSpPr>
        <p:spPr>
          <a:xfrm>
            <a:off x="645130" y="0"/>
            <a:ext cx="9404723" cy="720436"/>
          </a:xfrm>
        </p:spPr>
        <p:txBody>
          <a:bodyPr/>
          <a:lstStyle/>
          <a:p>
            <a:r>
              <a:rPr lang="zh-CN" altLang="en-US" dirty="0"/>
              <a:t>条件随机场的参数化形式</a:t>
            </a:r>
          </a:p>
        </p:txBody>
      </p:sp>
      <p:sp>
        <p:nvSpPr>
          <p:cNvPr id="3" name="内容占位符 2">
            <a:extLst>
              <a:ext uri="{FF2B5EF4-FFF2-40B4-BE49-F238E27FC236}">
                <a16:creationId xmlns:a16="http://schemas.microsoft.com/office/drawing/2014/main" id="{1F4853C5-4908-4F43-9920-34C236F62B79}"/>
              </a:ext>
            </a:extLst>
          </p:cNvPr>
          <p:cNvSpPr>
            <a:spLocks noGrp="1"/>
          </p:cNvSpPr>
          <p:nvPr>
            <p:ph idx="1"/>
          </p:nvPr>
        </p:nvSpPr>
        <p:spPr>
          <a:xfrm>
            <a:off x="526473" y="720436"/>
            <a:ext cx="11125199" cy="6137564"/>
          </a:xfrm>
        </p:spPr>
        <p:txBody>
          <a:bodyPr/>
          <a:lstStyle/>
          <a:p>
            <a:r>
              <a:rPr lang="zh-CN" altLang="en-US" dirty="0"/>
              <a:t>设</a:t>
            </a:r>
            <a:r>
              <a:rPr lang="en-US" altLang="zh-CN" dirty="0"/>
              <a:t>P(Y|X)</a:t>
            </a:r>
            <a:r>
              <a:rPr lang="zh-CN" altLang="en-US" dirty="0"/>
              <a:t>为线性链条件随机场，则在随机变量</a:t>
            </a:r>
            <a:r>
              <a:rPr lang="en-US" altLang="zh-CN" dirty="0"/>
              <a:t>X</a:t>
            </a:r>
            <a:r>
              <a:rPr lang="zh-CN" altLang="en-US" dirty="0"/>
              <a:t>取值为</a:t>
            </a:r>
            <a:r>
              <a:rPr lang="en-US" altLang="zh-CN" dirty="0"/>
              <a:t>x</a:t>
            </a:r>
            <a:r>
              <a:rPr lang="zh-CN" altLang="en-US" dirty="0"/>
              <a:t>的条件下，随机变量</a:t>
            </a:r>
            <a:r>
              <a:rPr lang="en-US" altLang="zh-CN" dirty="0"/>
              <a:t>Y</a:t>
            </a:r>
            <a:r>
              <a:rPr lang="zh-CN" altLang="en-US" dirty="0"/>
              <a:t>取值为</a:t>
            </a:r>
            <a:r>
              <a:rPr lang="en-US" altLang="zh-CN" dirty="0"/>
              <a:t>y</a:t>
            </a:r>
            <a:r>
              <a:rPr lang="zh-CN" altLang="en-US" dirty="0"/>
              <a:t>的条件概率具有如下形式： </a:t>
            </a:r>
            <a:endParaRPr lang="en-US" altLang="zh-CN" dirty="0"/>
          </a:p>
          <a:p>
            <a:endParaRPr lang="en-US" altLang="zh-CN" dirty="0"/>
          </a:p>
          <a:p>
            <a:endParaRPr lang="en-US" altLang="zh-CN" dirty="0"/>
          </a:p>
          <a:p>
            <a:endParaRPr lang="en-US" altLang="zh-CN" dirty="0"/>
          </a:p>
          <a:p>
            <a:endParaRPr lang="en-US" altLang="zh-CN" dirty="0"/>
          </a:p>
          <a:p>
            <a:r>
              <a:rPr lang="zh-CN" altLang="en-US" dirty="0"/>
              <a:t>其中</a:t>
            </a:r>
            <a:r>
              <a:rPr lang="en-US" altLang="zh-CN" dirty="0"/>
              <a:t> Z(x) </a:t>
            </a:r>
            <a:r>
              <a:rPr lang="zh-CN" altLang="en-US" dirty="0"/>
              <a:t>作为规范化因子，是对 </a:t>
            </a:r>
            <a:r>
              <a:rPr lang="en-US" altLang="zh-CN" dirty="0"/>
              <a:t>y </a:t>
            </a:r>
            <a:r>
              <a:rPr lang="zh-CN" altLang="en-US" dirty="0"/>
              <a:t>的所有可能取值求和。</a:t>
            </a:r>
            <a:endParaRPr lang="en-US" altLang="zh-CN" dirty="0"/>
          </a:p>
          <a:p>
            <a:pPr marL="0" lvl="0" indent="0" defTabSz="914400" eaLnBrk="0" fontAlgn="base" hangingPunct="0">
              <a:spcBef>
                <a:spcPct val="0"/>
              </a:spcBef>
              <a:spcAft>
                <a:spcPct val="0"/>
              </a:spcAft>
              <a:buClrTx/>
              <a:buSzTx/>
              <a:buNone/>
            </a:pPr>
            <a:r>
              <a:rPr lang="zh-CN" altLang="zh-CN" dirty="0"/>
              <a:t>对于线性链CRF，</a:t>
            </a:r>
            <a:r>
              <a:rPr lang="zh-CN" altLang="zh-CN" b="1" u="sng" dirty="0"/>
              <a:t>特征函数</a:t>
            </a:r>
            <a:r>
              <a:rPr lang="zh-CN" altLang="zh-CN" dirty="0"/>
              <a:t>是个非常重要的概念：</a:t>
            </a:r>
          </a:p>
          <a:p>
            <a:pPr marL="0" indent="0" defTabSz="914400" eaLnBrk="0" fontAlgn="base" hangingPunct="0">
              <a:spcBef>
                <a:spcPct val="0"/>
              </a:spcBef>
              <a:spcAft>
                <a:spcPct val="0"/>
              </a:spcAft>
              <a:buClrTx/>
              <a:buSzTx/>
              <a:buNone/>
            </a:pPr>
            <a:r>
              <a:rPr lang="zh-CN" altLang="zh-CN" dirty="0"/>
              <a:t>      </a:t>
            </a:r>
            <a:r>
              <a:rPr lang="zh-CN" altLang="zh-CN" sz="3200" u="sng" dirty="0">
                <a:solidFill>
                  <a:srgbClr val="FFFF00"/>
                </a:solidFill>
              </a:rPr>
              <a:t>转移特征 tk(yi−1,yi,x,i)</a:t>
            </a:r>
          </a:p>
          <a:p>
            <a:pPr marL="0" lvl="0" indent="0" defTabSz="914400" eaLnBrk="0" fontAlgn="base" hangingPunct="0">
              <a:spcBef>
                <a:spcPct val="0"/>
              </a:spcBef>
              <a:spcAft>
                <a:spcPct val="0"/>
              </a:spcAft>
              <a:buClrTx/>
              <a:buSzTx/>
              <a:buNone/>
            </a:pPr>
            <a:r>
              <a:rPr lang="zh-CN" altLang="zh-CN" dirty="0"/>
              <a:t>是定义在边上的特征函数（transition），依赖于当前位置 i 和前一位置 i-1 ；对应的权值为 λk。</a:t>
            </a:r>
          </a:p>
          <a:p>
            <a:pPr marL="0" lvl="0" indent="0" defTabSz="914400" eaLnBrk="0" fontAlgn="base" hangingPunct="0">
              <a:spcBef>
                <a:spcPct val="0"/>
              </a:spcBef>
              <a:spcAft>
                <a:spcPct val="0"/>
              </a:spcAft>
              <a:buClrTx/>
              <a:buSzTx/>
              <a:buNone/>
            </a:pPr>
            <a:r>
              <a:rPr lang="zh-CN" altLang="zh-CN" dirty="0"/>
              <a:t>      </a:t>
            </a:r>
            <a:r>
              <a:rPr lang="zh-CN" altLang="zh-CN" sz="3200" u="sng" dirty="0">
                <a:solidFill>
                  <a:srgbClr val="FFFF00"/>
                </a:solidFill>
              </a:rPr>
              <a:t>状态特征 sl(yi,x,i)</a:t>
            </a:r>
          </a:p>
          <a:p>
            <a:pPr marL="0" lvl="0" indent="0" defTabSz="914400" eaLnBrk="0" fontAlgn="base" hangingPunct="0">
              <a:spcBef>
                <a:spcPct val="0"/>
              </a:spcBef>
              <a:spcAft>
                <a:spcPct val="0"/>
              </a:spcAft>
              <a:buClrTx/>
              <a:buSzTx/>
              <a:buNone/>
            </a:pPr>
            <a:r>
              <a:rPr lang="zh-CN" altLang="zh-CN" dirty="0"/>
              <a:t>是定义在节点上的特征函数（state），依赖于当前位置 i ；对应的权值为 μl。</a:t>
            </a:r>
          </a:p>
          <a:p>
            <a:pPr marL="0" lvl="0" indent="0" defTabSz="914400" eaLnBrk="0" fontAlgn="base" hangingPunct="0">
              <a:spcBef>
                <a:spcPct val="0"/>
              </a:spcBef>
              <a:spcAft>
                <a:spcPct val="0"/>
              </a:spcAft>
              <a:buClrTx/>
              <a:buSzTx/>
              <a:buNone/>
            </a:pPr>
            <a:r>
              <a:rPr lang="zh-CN" altLang="zh-CN" dirty="0"/>
              <a:t>      一般来说，特征函数的取值为 1 或 0 ，当满足规定好的特征条件时取值为 1 ，否则为 0 。</a:t>
            </a:r>
          </a:p>
          <a:p>
            <a:endParaRPr lang="zh-CN" altLang="en-US" dirty="0"/>
          </a:p>
        </p:txBody>
      </p:sp>
      <p:pic>
        <p:nvPicPr>
          <p:cNvPr id="6" name="图片 5">
            <a:extLst>
              <a:ext uri="{FF2B5EF4-FFF2-40B4-BE49-F238E27FC236}">
                <a16:creationId xmlns:a16="http://schemas.microsoft.com/office/drawing/2014/main" id="{96A7926E-B329-4854-B7EB-BA9813DC1426}"/>
              </a:ext>
            </a:extLst>
          </p:cNvPr>
          <p:cNvPicPr>
            <a:picLocks noChangeAspect="1"/>
          </p:cNvPicPr>
          <p:nvPr/>
        </p:nvPicPr>
        <p:blipFill>
          <a:blip r:embed="rId2"/>
          <a:stretch>
            <a:fillRect/>
          </a:stretch>
        </p:blipFill>
        <p:spPr>
          <a:xfrm>
            <a:off x="2010270" y="1440872"/>
            <a:ext cx="8171459" cy="793631"/>
          </a:xfrm>
          <a:prstGeom prst="rect">
            <a:avLst/>
          </a:prstGeom>
        </p:spPr>
      </p:pic>
      <p:pic>
        <p:nvPicPr>
          <p:cNvPr id="7" name="图片 6">
            <a:extLst>
              <a:ext uri="{FF2B5EF4-FFF2-40B4-BE49-F238E27FC236}">
                <a16:creationId xmlns:a16="http://schemas.microsoft.com/office/drawing/2014/main" id="{89BC1AAE-B361-46AE-8D7A-C48CDB42429C}"/>
              </a:ext>
            </a:extLst>
          </p:cNvPr>
          <p:cNvPicPr>
            <a:picLocks noChangeAspect="1"/>
          </p:cNvPicPr>
          <p:nvPr/>
        </p:nvPicPr>
        <p:blipFill>
          <a:blip r:embed="rId3"/>
          <a:stretch>
            <a:fillRect/>
          </a:stretch>
        </p:blipFill>
        <p:spPr>
          <a:xfrm>
            <a:off x="2406567" y="2382295"/>
            <a:ext cx="7234285" cy="774580"/>
          </a:xfrm>
          <a:prstGeom prst="rect">
            <a:avLst/>
          </a:prstGeom>
        </p:spPr>
      </p:pic>
    </p:spTree>
    <p:extLst>
      <p:ext uri="{BB962C8B-B14F-4D97-AF65-F5344CB8AC3E}">
        <p14:creationId xmlns:p14="http://schemas.microsoft.com/office/powerpoint/2010/main" val="51514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9CF16-96F1-49F1-8F70-98B3C5E028E9}"/>
              </a:ext>
            </a:extLst>
          </p:cNvPr>
          <p:cNvSpPr>
            <a:spLocks noGrp="1"/>
          </p:cNvSpPr>
          <p:nvPr>
            <p:ph type="title"/>
          </p:nvPr>
        </p:nvSpPr>
        <p:spPr>
          <a:xfrm>
            <a:off x="645130" y="0"/>
            <a:ext cx="10119852" cy="762000"/>
          </a:xfrm>
        </p:spPr>
        <p:txBody>
          <a:bodyPr/>
          <a:lstStyle/>
          <a:p>
            <a:r>
              <a:rPr lang="zh-CN" altLang="en-US" dirty="0"/>
              <a:t>例子</a:t>
            </a:r>
          </a:p>
        </p:txBody>
      </p:sp>
      <p:pic>
        <p:nvPicPr>
          <p:cNvPr id="4" name="图片 3">
            <a:extLst>
              <a:ext uri="{FF2B5EF4-FFF2-40B4-BE49-F238E27FC236}">
                <a16:creationId xmlns:a16="http://schemas.microsoft.com/office/drawing/2014/main" id="{7385637C-F2A3-48BC-BA81-17F06D372532}"/>
              </a:ext>
            </a:extLst>
          </p:cNvPr>
          <p:cNvPicPr>
            <a:picLocks noChangeAspect="1"/>
          </p:cNvPicPr>
          <p:nvPr/>
        </p:nvPicPr>
        <p:blipFill rotWithShape="1">
          <a:blip r:embed="rId2"/>
          <a:srcRect t="1517"/>
          <a:stretch/>
        </p:blipFill>
        <p:spPr>
          <a:xfrm>
            <a:off x="2470438" y="1"/>
            <a:ext cx="7251123" cy="5999018"/>
          </a:xfrm>
          <a:prstGeom prst="rect">
            <a:avLst/>
          </a:prstGeom>
        </p:spPr>
      </p:pic>
      <p:pic>
        <p:nvPicPr>
          <p:cNvPr id="5" name="图片 4">
            <a:extLst>
              <a:ext uri="{FF2B5EF4-FFF2-40B4-BE49-F238E27FC236}">
                <a16:creationId xmlns:a16="http://schemas.microsoft.com/office/drawing/2014/main" id="{5437A2CE-6174-4198-BDF0-E103C10B4355}"/>
              </a:ext>
            </a:extLst>
          </p:cNvPr>
          <p:cNvPicPr>
            <a:picLocks noChangeAspect="1"/>
          </p:cNvPicPr>
          <p:nvPr/>
        </p:nvPicPr>
        <p:blipFill>
          <a:blip r:embed="rId3"/>
          <a:stretch>
            <a:fillRect/>
          </a:stretch>
        </p:blipFill>
        <p:spPr>
          <a:xfrm>
            <a:off x="2935865" y="5999019"/>
            <a:ext cx="6231028" cy="858982"/>
          </a:xfrm>
          <a:prstGeom prst="rect">
            <a:avLst/>
          </a:prstGeom>
        </p:spPr>
      </p:pic>
    </p:spTree>
    <p:extLst>
      <p:ext uri="{BB962C8B-B14F-4D97-AF65-F5344CB8AC3E}">
        <p14:creationId xmlns:p14="http://schemas.microsoft.com/office/powerpoint/2010/main" val="4265356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866BAB-3812-4E48-834E-D732A61F1DBD}"/>
              </a:ext>
            </a:extLst>
          </p:cNvPr>
          <p:cNvSpPr>
            <a:spLocks noGrp="1"/>
          </p:cNvSpPr>
          <p:nvPr>
            <p:ph type="title"/>
          </p:nvPr>
        </p:nvSpPr>
        <p:spPr>
          <a:xfrm>
            <a:off x="743093" y="0"/>
            <a:ext cx="9404723" cy="748145"/>
          </a:xfrm>
        </p:spPr>
        <p:txBody>
          <a:bodyPr/>
          <a:lstStyle/>
          <a:p>
            <a:r>
              <a:rPr lang="zh-CN" altLang="en-US" dirty="0"/>
              <a:t>在词性标注中的应用</a:t>
            </a:r>
          </a:p>
        </p:txBody>
      </p:sp>
      <p:sp>
        <p:nvSpPr>
          <p:cNvPr id="3" name="内容占位符 2">
            <a:extLst>
              <a:ext uri="{FF2B5EF4-FFF2-40B4-BE49-F238E27FC236}">
                <a16:creationId xmlns:a16="http://schemas.microsoft.com/office/drawing/2014/main" id="{3F0F2B57-695D-4456-B6DC-989F0C7FD5AD}"/>
              </a:ext>
            </a:extLst>
          </p:cNvPr>
          <p:cNvSpPr>
            <a:spLocks noGrp="1"/>
          </p:cNvSpPr>
          <p:nvPr>
            <p:ph idx="1"/>
          </p:nvPr>
        </p:nvSpPr>
        <p:spPr>
          <a:xfrm>
            <a:off x="743094" y="748146"/>
            <a:ext cx="10839306" cy="6109854"/>
          </a:xfrm>
        </p:spPr>
        <p:txBody>
          <a:bodyPr/>
          <a:lstStyle/>
          <a:p>
            <a:r>
              <a:rPr lang="zh-CN" altLang="en-US" dirty="0"/>
              <a:t>下面给出一些特征函数的例子，参考自 </a:t>
            </a:r>
            <a:r>
              <a:rPr lang="en-US" altLang="zh-CN" dirty="0"/>
              <a:t>[5] </a:t>
            </a:r>
            <a:r>
              <a:rPr lang="zh-CN" altLang="en-US" dirty="0"/>
              <a:t>。词性标注（</a:t>
            </a:r>
            <a:r>
              <a:rPr lang="en-US" altLang="zh-CN" dirty="0"/>
              <a:t>Part-of-Speech Tagging</a:t>
            </a:r>
            <a:r>
              <a:rPr lang="zh-CN" altLang="en-US" dirty="0"/>
              <a:t>，</a:t>
            </a:r>
            <a:r>
              <a:rPr lang="en-US" altLang="zh-CN" dirty="0"/>
              <a:t>POS</a:t>
            </a:r>
            <a:r>
              <a:rPr lang="zh-CN" altLang="en-US" dirty="0"/>
              <a:t>）任务是指 </a:t>
            </a:r>
            <a:r>
              <a:rPr lang="en-US" altLang="zh-CN" dirty="0"/>
              <a:t>the goal is to label a sentence (a sequence of words or tokens) with tags like ADJECTIVE, NOUN, PREPOSITION, VERB, ADVERB, ARTICLE. </a:t>
            </a:r>
            <a:r>
              <a:rPr lang="zh-CN" altLang="en-US" dirty="0"/>
              <a:t>在对英文序列进行词性标注时可以使用以下特征：</a:t>
            </a:r>
          </a:p>
        </p:txBody>
      </p:sp>
      <p:pic>
        <p:nvPicPr>
          <p:cNvPr id="4" name="图片 3">
            <a:extLst>
              <a:ext uri="{FF2B5EF4-FFF2-40B4-BE49-F238E27FC236}">
                <a16:creationId xmlns:a16="http://schemas.microsoft.com/office/drawing/2014/main" id="{C66E19D6-0114-4045-BA15-D0B6301F18C3}"/>
              </a:ext>
            </a:extLst>
          </p:cNvPr>
          <p:cNvPicPr>
            <a:picLocks noChangeAspect="1"/>
          </p:cNvPicPr>
          <p:nvPr/>
        </p:nvPicPr>
        <p:blipFill>
          <a:blip r:embed="rId2"/>
          <a:stretch>
            <a:fillRect/>
          </a:stretch>
        </p:blipFill>
        <p:spPr>
          <a:xfrm>
            <a:off x="897499" y="2176513"/>
            <a:ext cx="10684901" cy="4556796"/>
          </a:xfrm>
          <a:prstGeom prst="rect">
            <a:avLst/>
          </a:prstGeom>
        </p:spPr>
      </p:pic>
    </p:spTree>
    <p:extLst>
      <p:ext uri="{BB962C8B-B14F-4D97-AF65-F5344CB8AC3E}">
        <p14:creationId xmlns:p14="http://schemas.microsoft.com/office/powerpoint/2010/main" val="3859110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221B6B-7F40-41DD-AE8F-FBF704748299}"/>
              </a:ext>
            </a:extLst>
          </p:cNvPr>
          <p:cNvSpPr>
            <a:spLocks noGrp="1"/>
          </p:cNvSpPr>
          <p:nvPr>
            <p:ph type="title"/>
          </p:nvPr>
        </p:nvSpPr>
        <p:spPr>
          <a:xfrm>
            <a:off x="645130" y="0"/>
            <a:ext cx="9404723" cy="775855"/>
          </a:xfrm>
        </p:spPr>
        <p:txBody>
          <a:bodyPr/>
          <a:lstStyle/>
          <a:p>
            <a:r>
              <a:rPr lang="zh-CN" altLang="en-US" dirty="0"/>
              <a:t>条件随机场的简化形式</a:t>
            </a:r>
          </a:p>
        </p:txBody>
      </p:sp>
      <p:sp>
        <p:nvSpPr>
          <p:cNvPr id="3" name="内容占位符 2">
            <a:extLst>
              <a:ext uri="{FF2B5EF4-FFF2-40B4-BE49-F238E27FC236}">
                <a16:creationId xmlns:a16="http://schemas.microsoft.com/office/drawing/2014/main" id="{F46741DC-D6DC-4907-A3EF-E037779D5EBA}"/>
              </a:ext>
            </a:extLst>
          </p:cNvPr>
          <p:cNvSpPr>
            <a:spLocks noGrp="1"/>
          </p:cNvSpPr>
          <p:nvPr>
            <p:ph idx="1"/>
          </p:nvPr>
        </p:nvSpPr>
        <p:spPr>
          <a:xfrm>
            <a:off x="748145" y="775856"/>
            <a:ext cx="10917381" cy="6082144"/>
          </a:xfrm>
        </p:spPr>
        <p:txBody>
          <a:bodyPr>
            <a:normAutofit/>
          </a:bodyPr>
          <a:lstStyle/>
          <a:p>
            <a:pPr marL="0" lvl="0" indent="0" defTabSz="914400" eaLnBrk="0" fontAlgn="base" hangingPunct="0">
              <a:lnSpc>
                <a:spcPct val="150000"/>
              </a:lnSpc>
              <a:spcBef>
                <a:spcPct val="0"/>
              </a:spcBef>
              <a:spcAft>
                <a:spcPct val="0"/>
              </a:spcAft>
              <a:buClrTx/>
              <a:buSzTx/>
              <a:buNone/>
            </a:pPr>
            <a:r>
              <a:rPr lang="zh-CN" altLang="zh-CN" dirty="0">
                <a:ea typeface="+mn-ea"/>
              </a:rPr>
              <a:t>需要注意的是，</a:t>
            </a:r>
            <a:r>
              <a:rPr lang="en-US" altLang="zh-CN" dirty="0">
                <a:ea typeface="+mn-ea"/>
              </a:rPr>
              <a:t>                                                           </a:t>
            </a:r>
            <a:r>
              <a:rPr lang="zh-CN" altLang="zh-CN" dirty="0">
                <a:ea typeface="+mn-ea"/>
              </a:rPr>
              <a:t>这项为例，可以看出外面那个求和号是套着里面的求和号的，这种双重求和就表明了对于同一个特征（k），在各个位置（i）上都有定义。</a:t>
            </a:r>
          </a:p>
          <a:p>
            <a:pPr marL="0" lvl="0" indent="0" defTabSz="914400" eaLnBrk="0" fontAlgn="base" hangingPunct="0">
              <a:spcBef>
                <a:spcPct val="0"/>
              </a:spcBef>
              <a:spcAft>
                <a:spcPct val="0"/>
              </a:spcAft>
              <a:buClrTx/>
              <a:buSzTx/>
              <a:buNone/>
            </a:pPr>
            <a:r>
              <a:rPr lang="zh-CN" altLang="zh-CN" dirty="0">
                <a:ea typeface="+mn-ea"/>
              </a:rPr>
              <a:t>      基于此，很直觉的想法就是把同一个特征在各个位置 i 求和，形成一个全局的特征函数，也就是</a:t>
            </a:r>
            <a:r>
              <a:rPr lang="zh-CN" altLang="zh-CN" u="sng" dirty="0">
                <a:solidFill>
                  <a:srgbClr val="FFFF00"/>
                </a:solidFill>
                <a:ea typeface="+mn-ea"/>
              </a:rPr>
              <a:t>说让里面那一层求和号消失</a:t>
            </a:r>
            <a:r>
              <a:rPr lang="zh-CN" altLang="zh-CN" dirty="0">
                <a:ea typeface="+mn-ea"/>
              </a:rPr>
              <a:t>。在此之前，为了把加号的两项合并成一项，首先将各个特征函数 t（设其共有 </a:t>
            </a:r>
            <a:r>
              <a:rPr lang="zh-CN" altLang="zh-CN" i="1" dirty="0">
                <a:ea typeface="+mn-ea"/>
              </a:rPr>
              <a:t>K</a:t>
            </a:r>
            <a:r>
              <a:rPr lang="zh-CN" altLang="zh-CN" dirty="0">
                <a:ea typeface="+mn-ea"/>
              </a:rPr>
              <a:t>1个）、s（设共 </a:t>
            </a:r>
            <a:r>
              <a:rPr lang="zh-CN" altLang="zh-CN" i="1" dirty="0">
                <a:ea typeface="+mn-ea"/>
              </a:rPr>
              <a:t>K</a:t>
            </a:r>
            <a:r>
              <a:rPr lang="zh-CN" altLang="zh-CN" dirty="0">
                <a:ea typeface="+mn-ea"/>
              </a:rPr>
              <a:t>2 个）都换成统一的记号 f ：</a:t>
            </a:r>
            <a:endParaRPr lang="en-US" altLang="zh-CN" dirty="0">
              <a:ea typeface="+mn-ea"/>
            </a:endParaRPr>
          </a:p>
          <a:p>
            <a:pPr marL="0" lvl="0" indent="0" defTabSz="914400" eaLnBrk="0" fontAlgn="base" hangingPunct="0">
              <a:spcBef>
                <a:spcPct val="0"/>
              </a:spcBef>
              <a:spcAft>
                <a:spcPct val="0"/>
              </a:spcAft>
              <a:buClrTx/>
              <a:buSzTx/>
              <a:buNone/>
            </a:pPr>
            <a:endParaRPr lang="en-US" altLang="zh-CN" dirty="0">
              <a:ea typeface="+mn-ea"/>
            </a:endParaRPr>
          </a:p>
          <a:p>
            <a:pPr marL="0" lvl="0" indent="0" defTabSz="914400" eaLnBrk="0" fontAlgn="base" hangingPunct="0">
              <a:spcBef>
                <a:spcPct val="0"/>
              </a:spcBef>
              <a:spcAft>
                <a:spcPct val="0"/>
              </a:spcAft>
              <a:buClrTx/>
              <a:buSzTx/>
              <a:buNone/>
            </a:pPr>
            <a:endParaRPr lang="en-US" altLang="zh-CN" dirty="0">
              <a:ea typeface="+mn-ea"/>
            </a:endParaRPr>
          </a:p>
          <a:p>
            <a:pPr marL="0" lvl="0" indent="0" defTabSz="914400" eaLnBrk="0" fontAlgn="base" hangingPunct="0">
              <a:spcBef>
                <a:spcPct val="0"/>
              </a:spcBef>
              <a:spcAft>
                <a:spcPct val="0"/>
              </a:spcAft>
              <a:buClrTx/>
              <a:buSzTx/>
              <a:buNone/>
            </a:pPr>
            <a:r>
              <a:rPr lang="zh-CN" altLang="en-US" dirty="0">
                <a:ea typeface="+mn-ea"/>
              </a:rPr>
              <a:t>权重同理：</a:t>
            </a:r>
            <a:r>
              <a:rPr lang="zh-CN" altLang="zh-CN" dirty="0">
                <a:ea typeface="+mn-ea"/>
              </a:rPr>
              <a:t> </a:t>
            </a:r>
          </a:p>
        </p:txBody>
      </p:sp>
      <p:pic>
        <p:nvPicPr>
          <p:cNvPr id="5" name="图片 4">
            <a:extLst>
              <a:ext uri="{FF2B5EF4-FFF2-40B4-BE49-F238E27FC236}">
                <a16:creationId xmlns:a16="http://schemas.microsoft.com/office/drawing/2014/main" id="{6B9013FD-5DBA-4DF3-8818-E5212C27924C}"/>
              </a:ext>
            </a:extLst>
          </p:cNvPr>
          <p:cNvPicPr>
            <a:picLocks noChangeAspect="1"/>
          </p:cNvPicPr>
          <p:nvPr/>
        </p:nvPicPr>
        <p:blipFill>
          <a:blip r:embed="rId2"/>
          <a:stretch>
            <a:fillRect/>
          </a:stretch>
        </p:blipFill>
        <p:spPr>
          <a:xfrm>
            <a:off x="2585171" y="709681"/>
            <a:ext cx="3649374" cy="660188"/>
          </a:xfrm>
          <a:prstGeom prst="rect">
            <a:avLst/>
          </a:prstGeom>
        </p:spPr>
      </p:pic>
      <p:pic>
        <p:nvPicPr>
          <p:cNvPr id="6" name="图片 5">
            <a:extLst>
              <a:ext uri="{FF2B5EF4-FFF2-40B4-BE49-F238E27FC236}">
                <a16:creationId xmlns:a16="http://schemas.microsoft.com/office/drawing/2014/main" id="{C16CA234-AF98-4C18-B0A3-E2185D24AFD2}"/>
              </a:ext>
            </a:extLst>
          </p:cNvPr>
          <p:cNvPicPr>
            <a:picLocks noChangeAspect="1"/>
          </p:cNvPicPr>
          <p:nvPr/>
        </p:nvPicPr>
        <p:blipFill>
          <a:blip r:embed="rId3"/>
          <a:stretch>
            <a:fillRect/>
          </a:stretch>
        </p:blipFill>
        <p:spPr>
          <a:xfrm>
            <a:off x="1710704" y="2722655"/>
            <a:ext cx="8770591" cy="474086"/>
          </a:xfrm>
          <a:prstGeom prst="rect">
            <a:avLst/>
          </a:prstGeom>
        </p:spPr>
      </p:pic>
      <p:pic>
        <p:nvPicPr>
          <p:cNvPr id="7" name="图片 6">
            <a:extLst>
              <a:ext uri="{FF2B5EF4-FFF2-40B4-BE49-F238E27FC236}">
                <a16:creationId xmlns:a16="http://schemas.microsoft.com/office/drawing/2014/main" id="{9EEAEC55-493E-412B-8B63-D95D22E96397}"/>
              </a:ext>
            </a:extLst>
          </p:cNvPr>
          <p:cNvPicPr>
            <a:picLocks noChangeAspect="1"/>
          </p:cNvPicPr>
          <p:nvPr/>
        </p:nvPicPr>
        <p:blipFill>
          <a:blip r:embed="rId4"/>
          <a:stretch>
            <a:fillRect/>
          </a:stretch>
        </p:blipFill>
        <p:spPr>
          <a:xfrm>
            <a:off x="1366444" y="3602809"/>
            <a:ext cx="9736202" cy="445555"/>
          </a:xfrm>
          <a:prstGeom prst="rect">
            <a:avLst/>
          </a:prstGeom>
        </p:spPr>
      </p:pic>
      <p:pic>
        <p:nvPicPr>
          <p:cNvPr id="8" name="图片 7">
            <a:extLst>
              <a:ext uri="{FF2B5EF4-FFF2-40B4-BE49-F238E27FC236}">
                <a16:creationId xmlns:a16="http://schemas.microsoft.com/office/drawing/2014/main" id="{72CB4067-58A4-4291-A2D5-3E15ED96BEA7}"/>
              </a:ext>
            </a:extLst>
          </p:cNvPr>
          <p:cNvPicPr>
            <a:picLocks noChangeAspect="1"/>
          </p:cNvPicPr>
          <p:nvPr/>
        </p:nvPicPr>
        <p:blipFill>
          <a:blip r:embed="rId5"/>
          <a:stretch>
            <a:fillRect/>
          </a:stretch>
        </p:blipFill>
        <p:spPr>
          <a:xfrm>
            <a:off x="2401994" y="4172502"/>
            <a:ext cx="7388009" cy="1885322"/>
          </a:xfrm>
          <a:prstGeom prst="rect">
            <a:avLst/>
          </a:prstGeom>
        </p:spPr>
      </p:pic>
    </p:spTree>
    <p:extLst>
      <p:ext uri="{BB962C8B-B14F-4D97-AF65-F5344CB8AC3E}">
        <p14:creationId xmlns:p14="http://schemas.microsoft.com/office/powerpoint/2010/main" val="4288102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E340A2-88D5-4E4F-A5B0-F56FFF27A1E4}"/>
              </a:ext>
            </a:extLst>
          </p:cNvPr>
          <p:cNvSpPr>
            <a:spLocks noGrp="1"/>
          </p:cNvSpPr>
          <p:nvPr>
            <p:ph type="title"/>
          </p:nvPr>
        </p:nvSpPr>
        <p:spPr>
          <a:xfrm>
            <a:off x="645130" y="0"/>
            <a:ext cx="9404723" cy="720436"/>
          </a:xfrm>
        </p:spPr>
        <p:txBody>
          <a:bodyPr/>
          <a:lstStyle/>
          <a:p>
            <a:r>
              <a:rPr lang="zh-CN" altLang="en-US" dirty="0"/>
              <a:t>条件随机场的简化形式</a:t>
            </a:r>
          </a:p>
        </p:txBody>
      </p:sp>
      <p:sp>
        <p:nvSpPr>
          <p:cNvPr id="3" name="内容占位符 2">
            <a:extLst>
              <a:ext uri="{FF2B5EF4-FFF2-40B4-BE49-F238E27FC236}">
                <a16:creationId xmlns:a16="http://schemas.microsoft.com/office/drawing/2014/main" id="{3F8CF048-4A7B-4DBA-AF31-5993F9997B1B}"/>
              </a:ext>
            </a:extLst>
          </p:cNvPr>
          <p:cNvSpPr>
            <a:spLocks noGrp="1"/>
          </p:cNvSpPr>
          <p:nvPr>
            <p:ph idx="1"/>
          </p:nvPr>
        </p:nvSpPr>
        <p:spPr>
          <a:xfrm>
            <a:off x="645130" y="720436"/>
            <a:ext cx="10901740" cy="6137564"/>
          </a:xfrm>
        </p:spPr>
        <p:txBody>
          <a:bodyPr/>
          <a:lstStyle/>
          <a:p>
            <a:r>
              <a:rPr lang="zh-CN" altLang="en-US" dirty="0"/>
              <a:t>然后就可以把特征在各个位置 </a:t>
            </a:r>
            <a:r>
              <a:rPr lang="en-US" altLang="zh-CN" dirty="0" err="1"/>
              <a:t>i</a:t>
            </a:r>
            <a:r>
              <a:rPr lang="en-US" altLang="zh-CN" dirty="0"/>
              <a:t> </a:t>
            </a:r>
            <a:r>
              <a:rPr lang="zh-CN" altLang="en-US" dirty="0"/>
              <a:t>求和，即</a:t>
            </a:r>
            <a:endParaRPr lang="en-US" altLang="zh-CN" dirty="0"/>
          </a:p>
          <a:p>
            <a:endParaRPr lang="en-US" altLang="zh-CN" dirty="0"/>
          </a:p>
          <a:p>
            <a:pPr marL="0" indent="0">
              <a:buNone/>
            </a:pPr>
            <a:endParaRPr lang="en-US" altLang="zh-CN" dirty="0"/>
          </a:p>
          <a:p>
            <a:r>
              <a:rPr lang="zh-CN" altLang="en-US" dirty="0"/>
              <a:t>其中 </a:t>
            </a:r>
            <a:r>
              <a:rPr lang="en-US" altLang="zh-CN" dirty="0"/>
              <a:t>K=K1+K2 </a:t>
            </a:r>
            <a:r>
              <a:rPr lang="zh-CN" altLang="en-US" dirty="0"/>
              <a:t>。进而可以得到简化表示形式</a:t>
            </a:r>
            <a:endParaRPr lang="en-US" altLang="zh-CN" dirty="0"/>
          </a:p>
          <a:p>
            <a:endParaRPr lang="en-US" altLang="zh-CN" dirty="0"/>
          </a:p>
          <a:p>
            <a:endParaRPr lang="en-US" altLang="zh-CN" dirty="0"/>
          </a:p>
          <a:p>
            <a:endParaRPr lang="en-US" altLang="zh-CN" dirty="0"/>
          </a:p>
          <a:p>
            <a:endParaRPr lang="en-US" altLang="zh-CN" dirty="0"/>
          </a:p>
          <a:p>
            <a:r>
              <a:rPr lang="zh-CN" altLang="en-US" dirty="0"/>
              <a:t>如果进一步，记                                                                                                      那么可得内积形式：</a:t>
            </a:r>
            <a:endParaRPr lang="en-US" altLang="zh-CN" dirty="0"/>
          </a:p>
          <a:p>
            <a:endParaRPr lang="zh-CN" altLang="en-US" dirty="0"/>
          </a:p>
        </p:txBody>
      </p:sp>
      <p:pic>
        <p:nvPicPr>
          <p:cNvPr id="4" name="图片 3">
            <a:extLst>
              <a:ext uri="{FF2B5EF4-FFF2-40B4-BE49-F238E27FC236}">
                <a16:creationId xmlns:a16="http://schemas.microsoft.com/office/drawing/2014/main" id="{42177B9F-A492-4B9F-9E05-FB89B88B6B47}"/>
              </a:ext>
            </a:extLst>
          </p:cNvPr>
          <p:cNvPicPr>
            <a:picLocks noChangeAspect="1"/>
          </p:cNvPicPr>
          <p:nvPr/>
        </p:nvPicPr>
        <p:blipFill rotWithShape="1">
          <a:blip r:embed="rId2"/>
          <a:srcRect r="4589" b="6868"/>
          <a:stretch/>
        </p:blipFill>
        <p:spPr>
          <a:xfrm>
            <a:off x="3206507" y="1071345"/>
            <a:ext cx="5778986" cy="739054"/>
          </a:xfrm>
          <a:prstGeom prst="rect">
            <a:avLst/>
          </a:prstGeom>
        </p:spPr>
      </p:pic>
      <p:pic>
        <p:nvPicPr>
          <p:cNvPr id="5" name="图片 4">
            <a:extLst>
              <a:ext uri="{FF2B5EF4-FFF2-40B4-BE49-F238E27FC236}">
                <a16:creationId xmlns:a16="http://schemas.microsoft.com/office/drawing/2014/main" id="{4F58D45A-F4FF-4188-AEBE-AF7D36F33175}"/>
              </a:ext>
            </a:extLst>
          </p:cNvPr>
          <p:cNvPicPr>
            <a:picLocks noChangeAspect="1"/>
          </p:cNvPicPr>
          <p:nvPr/>
        </p:nvPicPr>
        <p:blipFill>
          <a:blip r:embed="rId3"/>
          <a:stretch>
            <a:fillRect/>
          </a:stretch>
        </p:blipFill>
        <p:spPr>
          <a:xfrm>
            <a:off x="4188485" y="2392076"/>
            <a:ext cx="3815030" cy="1698565"/>
          </a:xfrm>
          <a:prstGeom prst="rect">
            <a:avLst/>
          </a:prstGeom>
        </p:spPr>
      </p:pic>
      <p:pic>
        <p:nvPicPr>
          <p:cNvPr id="6" name="图片 5">
            <a:extLst>
              <a:ext uri="{FF2B5EF4-FFF2-40B4-BE49-F238E27FC236}">
                <a16:creationId xmlns:a16="http://schemas.microsoft.com/office/drawing/2014/main" id="{ADE41ACC-5C0D-4B51-8013-830EF48442DD}"/>
              </a:ext>
            </a:extLst>
          </p:cNvPr>
          <p:cNvPicPr>
            <a:picLocks noChangeAspect="1"/>
          </p:cNvPicPr>
          <p:nvPr/>
        </p:nvPicPr>
        <p:blipFill rotWithShape="1">
          <a:blip r:embed="rId4"/>
          <a:srcRect t="-1" r="4124" b="-1817"/>
          <a:stretch/>
        </p:blipFill>
        <p:spPr>
          <a:xfrm>
            <a:off x="2938629" y="4110183"/>
            <a:ext cx="6314742" cy="448032"/>
          </a:xfrm>
          <a:prstGeom prst="rect">
            <a:avLst/>
          </a:prstGeom>
        </p:spPr>
      </p:pic>
      <p:pic>
        <p:nvPicPr>
          <p:cNvPr id="7" name="图片 6">
            <a:extLst>
              <a:ext uri="{FF2B5EF4-FFF2-40B4-BE49-F238E27FC236}">
                <a16:creationId xmlns:a16="http://schemas.microsoft.com/office/drawing/2014/main" id="{99C26692-E0A3-41E1-ACCF-F12A962E7684}"/>
              </a:ext>
            </a:extLst>
          </p:cNvPr>
          <p:cNvPicPr>
            <a:picLocks noChangeAspect="1"/>
          </p:cNvPicPr>
          <p:nvPr/>
        </p:nvPicPr>
        <p:blipFill>
          <a:blip r:embed="rId5"/>
          <a:stretch>
            <a:fillRect/>
          </a:stretch>
        </p:blipFill>
        <p:spPr>
          <a:xfrm>
            <a:off x="3628158" y="4762040"/>
            <a:ext cx="4608637" cy="1628385"/>
          </a:xfrm>
          <a:prstGeom prst="rect">
            <a:avLst/>
          </a:prstGeom>
        </p:spPr>
      </p:pic>
    </p:spTree>
    <p:extLst>
      <p:ext uri="{BB962C8B-B14F-4D97-AF65-F5344CB8AC3E}">
        <p14:creationId xmlns:p14="http://schemas.microsoft.com/office/powerpoint/2010/main" val="2203047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31022-D613-47D3-8F7B-BDF9C7103C08}"/>
              </a:ext>
            </a:extLst>
          </p:cNvPr>
          <p:cNvSpPr>
            <a:spLocks noGrp="1"/>
          </p:cNvSpPr>
          <p:nvPr>
            <p:ph type="title"/>
          </p:nvPr>
        </p:nvSpPr>
        <p:spPr>
          <a:xfrm>
            <a:off x="645130" y="0"/>
            <a:ext cx="9524106" cy="748145"/>
          </a:xfrm>
        </p:spPr>
        <p:txBody>
          <a:bodyPr/>
          <a:lstStyle/>
          <a:p>
            <a:r>
              <a:rPr lang="zh-CN" altLang="en-US" dirty="0"/>
              <a:t>条件随机场的矩阵形式</a:t>
            </a:r>
          </a:p>
        </p:txBody>
      </p:sp>
      <p:sp>
        <p:nvSpPr>
          <p:cNvPr id="3" name="内容占位符 2">
            <a:extLst>
              <a:ext uri="{FF2B5EF4-FFF2-40B4-BE49-F238E27FC236}">
                <a16:creationId xmlns:a16="http://schemas.microsoft.com/office/drawing/2014/main" id="{1E7C8686-8903-495A-9F65-73F58378B17D}"/>
              </a:ext>
            </a:extLst>
          </p:cNvPr>
          <p:cNvSpPr>
            <a:spLocks noGrp="1"/>
          </p:cNvSpPr>
          <p:nvPr>
            <p:ph idx="1"/>
          </p:nvPr>
        </p:nvSpPr>
        <p:spPr>
          <a:xfrm>
            <a:off x="645130" y="637309"/>
            <a:ext cx="10784870" cy="6220691"/>
          </a:xfrm>
        </p:spPr>
        <p:txBody>
          <a:bodyPr/>
          <a:lstStyle/>
          <a:p>
            <a:r>
              <a:rPr lang="zh-CN" altLang="en-US" dirty="0"/>
              <a:t>这种形式依托于线性链条件随机场对应的图模型仅在两个相邻节点之间存在边。在状态序列的两侧添加两个新的状态 </a:t>
            </a:r>
            <a:r>
              <a:rPr lang="en-US" altLang="zh-CN" dirty="0"/>
              <a:t>y0=start </a:t>
            </a:r>
            <a:r>
              <a:rPr lang="zh-CN" altLang="en-US" dirty="0"/>
              <a:t>、</a:t>
            </a:r>
            <a:r>
              <a:rPr lang="en-US" altLang="zh-CN" dirty="0"/>
              <a:t>yn+1=stop </a:t>
            </a:r>
            <a:r>
              <a:rPr lang="zh-CN" altLang="en-US" dirty="0"/>
              <a:t>。</a:t>
            </a:r>
            <a:endParaRPr lang="en-US" altLang="zh-CN" dirty="0"/>
          </a:p>
          <a:p>
            <a:r>
              <a:rPr lang="zh-CN" altLang="en-US" dirty="0"/>
              <a:t>这里，引入一个新的量</a:t>
            </a:r>
            <a:endParaRPr lang="en-US" altLang="zh-CN" dirty="0"/>
          </a:p>
          <a:p>
            <a:pPr marL="0" indent="0">
              <a:buNone/>
            </a:pPr>
            <a:endParaRPr lang="en-US" altLang="zh-CN" dirty="0"/>
          </a:p>
          <a:p>
            <a:pPr>
              <a:lnSpc>
                <a:spcPct val="150000"/>
              </a:lnSpc>
            </a:pPr>
            <a:r>
              <a:rPr lang="zh-CN" altLang="en-US" dirty="0"/>
              <a:t>首先，这个量融合了参数和特征，是一个描述模型的比较简洁的量；其次，不难发现，这</a:t>
            </a:r>
            <a:endParaRPr lang="en-US" altLang="zh-CN" dirty="0"/>
          </a:p>
          <a:p>
            <a:pPr marL="0" indent="0">
              <a:lnSpc>
                <a:spcPct val="150000"/>
              </a:lnSpc>
              <a:buNone/>
            </a:pPr>
            <a:r>
              <a:rPr lang="zh-CN" altLang="en-US" dirty="0"/>
              <a:t>个量相比于原来的非规范化概率                                                                  少了对位置的内层求和</a:t>
            </a:r>
            <a:endParaRPr lang="en-US" altLang="zh-CN" dirty="0"/>
          </a:p>
          <a:p>
            <a:pPr marL="0" indent="0">
              <a:lnSpc>
                <a:spcPct val="150000"/>
              </a:lnSpc>
              <a:buNone/>
            </a:pPr>
            <a:r>
              <a:rPr lang="zh-CN" altLang="en-US" dirty="0"/>
              <a:t>，换句话说这个量是针对于某个位置 </a:t>
            </a:r>
            <a:r>
              <a:rPr lang="en-US" altLang="zh-CN" dirty="0" err="1"/>
              <a:t>i</a:t>
            </a:r>
            <a:r>
              <a:rPr lang="en-US" altLang="zh-CN" dirty="0"/>
              <a:t> </a:t>
            </a:r>
            <a:r>
              <a:rPr lang="zh-CN" altLang="en-US" dirty="0"/>
              <a:t>（及其前一个位置 </a:t>
            </a:r>
            <a:r>
              <a:rPr lang="en-US" altLang="zh-CN" dirty="0"/>
              <a:t>i-1 </a:t>
            </a:r>
            <a:r>
              <a:rPr lang="zh-CN" altLang="en-US" dirty="0"/>
              <a:t>）的。那么，假设状态序列的状态存在 </a:t>
            </a:r>
            <a:r>
              <a:rPr lang="en-US" altLang="zh-CN" dirty="0"/>
              <a:t>m </a:t>
            </a:r>
            <a:r>
              <a:rPr lang="zh-CN" altLang="en-US" dirty="0"/>
              <a:t>个可能的取值，对于任一位置 </a:t>
            </a:r>
            <a:r>
              <a:rPr lang="en-US" altLang="zh-CN" dirty="0" err="1"/>
              <a:t>i</a:t>
            </a:r>
            <a:r>
              <a:rPr lang="en-US" altLang="zh-CN" dirty="0"/>
              <a:t> = 1,2,...,n+1 </a:t>
            </a:r>
            <a:r>
              <a:rPr lang="zh-CN" altLang="en-US" dirty="0"/>
              <a:t>，定义一个 </a:t>
            </a:r>
            <a:r>
              <a:rPr lang="en-US" altLang="zh-CN" dirty="0"/>
              <a:t>m </a:t>
            </a:r>
            <a:r>
              <a:rPr lang="zh-CN" altLang="en-US" dirty="0"/>
              <a:t>阶方阵：</a:t>
            </a:r>
            <a:endParaRPr lang="en-US" altLang="zh-CN" dirty="0"/>
          </a:p>
          <a:p>
            <a:pPr marL="0" indent="0">
              <a:lnSpc>
                <a:spcPct val="150000"/>
              </a:lnSpc>
              <a:buNone/>
            </a:pPr>
            <a:endParaRPr lang="en-US" altLang="zh-CN" dirty="0"/>
          </a:p>
          <a:p>
            <a:pPr marL="0" indent="0">
              <a:buNone/>
            </a:pPr>
            <a:r>
              <a:rPr lang="zh-CN" altLang="en-US" dirty="0"/>
              <a:t>其实就是指数函数的相乘</a:t>
            </a:r>
            <a:endParaRPr lang="en-US" altLang="zh-CN" dirty="0"/>
          </a:p>
          <a:p>
            <a:pPr marL="0" indent="0">
              <a:buNone/>
            </a:pPr>
            <a:r>
              <a:rPr lang="zh-CN" altLang="en-US" dirty="0"/>
              <a:t>等于指数相加</a:t>
            </a:r>
          </a:p>
        </p:txBody>
      </p:sp>
      <p:pic>
        <p:nvPicPr>
          <p:cNvPr id="4" name="图片 3">
            <a:extLst>
              <a:ext uri="{FF2B5EF4-FFF2-40B4-BE49-F238E27FC236}">
                <a16:creationId xmlns:a16="http://schemas.microsoft.com/office/drawing/2014/main" id="{F8BFDD38-D8B8-4AD6-B106-1CF3FFC52F77}"/>
              </a:ext>
            </a:extLst>
          </p:cNvPr>
          <p:cNvPicPr>
            <a:picLocks noChangeAspect="1"/>
          </p:cNvPicPr>
          <p:nvPr/>
        </p:nvPicPr>
        <p:blipFill>
          <a:blip r:embed="rId2"/>
          <a:stretch>
            <a:fillRect/>
          </a:stretch>
        </p:blipFill>
        <p:spPr>
          <a:xfrm>
            <a:off x="4102243" y="1349614"/>
            <a:ext cx="7286193" cy="943647"/>
          </a:xfrm>
          <a:prstGeom prst="rect">
            <a:avLst/>
          </a:prstGeom>
        </p:spPr>
      </p:pic>
      <p:pic>
        <p:nvPicPr>
          <p:cNvPr id="5" name="图片 4">
            <a:extLst>
              <a:ext uri="{FF2B5EF4-FFF2-40B4-BE49-F238E27FC236}">
                <a16:creationId xmlns:a16="http://schemas.microsoft.com/office/drawing/2014/main" id="{F7A0DCDF-23E0-4F2B-B45B-8241F209677C}"/>
              </a:ext>
            </a:extLst>
          </p:cNvPr>
          <p:cNvPicPr>
            <a:picLocks noChangeAspect="1"/>
          </p:cNvPicPr>
          <p:nvPr/>
        </p:nvPicPr>
        <p:blipFill rotWithShape="1">
          <a:blip r:embed="rId3"/>
          <a:srcRect t="2882" b="9832"/>
          <a:stretch/>
        </p:blipFill>
        <p:spPr>
          <a:xfrm>
            <a:off x="4340332" y="2682724"/>
            <a:ext cx="4109987" cy="856241"/>
          </a:xfrm>
          <a:prstGeom prst="rect">
            <a:avLst/>
          </a:prstGeom>
        </p:spPr>
      </p:pic>
      <p:pic>
        <p:nvPicPr>
          <p:cNvPr id="7" name="图片 6">
            <a:extLst>
              <a:ext uri="{FF2B5EF4-FFF2-40B4-BE49-F238E27FC236}">
                <a16:creationId xmlns:a16="http://schemas.microsoft.com/office/drawing/2014/main" id="{D9CCD4E7-A4E0-4CDA-BF8F-5F06EB40EB3E}"/>
              </a:ext>
            </a:extLst>
          </p:cNvPr>
          <p:cNvPicPr>
            <a:picLocks noChangeAspect="1"/>
          </p:cNvPicPr>
          <p:nvPr/>
        </p:nvPicPr>
        <p:blipFill>
          <a:blip r:embed="rId4"/>
          <a:stretch>
            <a:fillRect/>
          </a:stretch>
        </p:blipFill>
        <p:spPr>
          <a:xfrm>
            <a:off x="3705173" y="4358605"/>
            <a:ext cx="4664784" cy="1328052"/>
          </a:xfrm>
          <a:prstGeom prst="rect">
            <a:avLst/>
          </a:prstGeom>
        </p:spPr>
      </p:pic>
      <p:pic>
        <p:nvPicPr>
          <p:cNvPr id="8" name="图片 7">
            <a:extLst>
              <a:ext uri="{FF2B5EF4-FFF2-40B4-BE49-F238E27FC236}">
                <a16:creationId xmlns:a16="http://schemas.microsoft.com/office/drawing/2014/main" id="{C20D7502-0872-4D0F-B6A1-CDD500D1B957}"/>
              </a:ext>
            </a:extLst>
          </p:cNvPr>
          <p:cNvPicPr>
            <a:picLocks noChangeAspect="1"/>
          </p:cNvPicPr>
          <p:nvPr/>
        </p:nvPicPr>
        <p:blipFill>
          <a:blip r:embed="rId5"/>
          <a:stretch>
            <a:fillRect/>
          </a:stretch>
        </p:blipFill>
        <p:spPr>
          <a:xfrm>
            <a:off x="1684579" y="5834718"/>
            <a:ext cx="9421491" cy="943647"/>
          </a:xfrm>
          <a:prstGeom prst="rect">
            <a:avLst/>
          </a:prstGeom>
        </p:spPr>
      </p:pic>
    </p:spTree>
    <p:extLst>
      <p:ext uri="{BB962C8B-B14F-4D97-AF65-F5344CB8AC3E}">
        <p14:creationId xmlns:p14="http://schemas.microsoft.com/office/powerpoint/2010/main" val="1556917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08116-2F1F-4BA5-96B7-1F640039EB8E}"/>
              </a:ext>
            </a:extLst>
          </p:cNvPr>
          <p:cNvSpPr>
            <a:spLocks noGrp="1"/>
          </p:cNvSpPr>
          <p:nvPr>
            <p:ph type="title"/>
          </p:nvPr>
        </p:nvSpPr>
        <p:spPr>
          <a:xfrm>
            <a:off x="645130" y="0"/>
            <a:ext cx="9404723" cy="609601"/>
          </a:xfrm>
        </p:spPr>
        <p:txBody>
          <a:bodyPr/>
          <a:lstStyle/>
          <a:p>
            <a:r>
              <a:rPr lang="zh-CN" altLang="en-US" dirty="0"/>
              <a:t>条件随机场的矩阵形式</a:t>
            </a:r>
          </a:p>
        </p:txBody>
      </p:sp>
      <p:sp>
        <p:nvSpPr>
          <p:cNvPr id="3" name="内容占位符 2">
            <a:extLst>
              <a:ext uri="{FF2B5EF4-FFF2-40B4-BE49-F238E27FC236}">
                <a16:creationId xmlns:a16="http://schemas.microsoft.com/office/drawing/2014/main" id="{F666011C-436C-48DB-9B3E-D93A6A05D85C}"/>
              </a:ext>
            </a:extLst>
          </p:cNvPr>
          <p:cNvSpPr>
            <a:spLocks noGrp="1"/>
          </p:cNvSpPr>
          <p:nvPr>
            <p:ph idx="1"/>
          </p:nvPr>
        </p:nvSpPr>
        <p:spPr>
          <a:xfrm>
            <a:off x="645130" y="914400"/>
            <a:ext cx="10901740" cy="5763491"/>
          </a:xfrm>
        </p:spPr>
        <p:txBody>
          <a:bodyPr/>
          <a:lstStyle/>
          <a:p>
            <a:r>
              <a:rPr lang="zh-CN" altLang="en-US" dirty="0"/>
              <a:t>所以线性链条件随机场可以表述为如下的矩阵形式</a:t>
            </a:r>
            <a:endParaRPr lang="en-US" altLang="zh-CN" dirty="0"/>
          </a:p>
          <a:p>
            <a:endParaRPr lang="en-US" altLang="zh-CN" dirty="0"/>
          </a:p>
          <a:p>
            <a:endParaRPr lang="en-US" altLang="zh-CN" dirty="0"/>
          </a:p>
          <a:p>
            <a:pPr marL="0" indent="0">
              <a:buNone/>
            </a:pPr>
            <a:endParaRPr lang="en-US" altLang="zh-CN" dirty="0"/>
          </a:p>
          <a:p>
            <a:r>
              <a:rPr lang="zh-CN" altLang="en-US" dirty="0"/>
              <a:t>其中规范化因子 </a:t>
            </a:r>
            <a:r>
              <a:rPr lang="en-US" altLang="zh-CN" dirty="0" err="1"/>
              <a:t>Zw</a:t>
            </a:r>
            <a:r>
              <a:rPr lang="en-US" altLang="zh-CN" dirty="0"/>
              <a:t>(x) </a:t>
            </a:r>
            <a:r>
              <a:rPr lang="zh-CN" altLang="en-US" dirty="0"/>
              <a:t>是这 </a:t>
            </a:r>
            <a:r>
              <a:rPr lang="en-US" altLang="zh-CN" dirty="0"/>
              <a:t>n+1 </a:t>
            </a:r>
            <a:r>
              <a:rPr lang="zh-CN" altLang="en-US" dirty="0"/>
              <a:t>个矩阵的乘积矩阵的索引为 </a:t>
            </a:r>
            <a:r>
              <a:rPr lang="en-US" altLang="zh-CN" dirty="0"/>
              <a:t>(</a:t>
            </a:r>
            <a:r>
              <a:rPr lang="en-US" altLang="zh-CN" dirty="0" err="1"/>
              <a:t>start,stop</a:t>
            </a:r>
            <a:r>
              <a:rPr lang="en-US" altLang="zh-CN" dirty="0"/>
              <a:t>) </a:t>
            </a:r>
            <a:r>
              <a:rPr lang="zh-CN" altLang="en-US" dirty="0"/>
              <a:t>的元素。 </a:t>
            </a:r>
            <a:r>
              <a:rPr lang="en-US" altLang="zh-CN" dirty="0" err="1"/>
              <a:t>Zw</a:t>
            </a:r>
            <a:r>
              <a:rPr lang="en-US" altLang="zh-CN" dirty="0"/>
              <a:t>(x) </a:t>
            </a:r>
            <a:r>
              <a:rPr lang="zh-CN" altLang="en-US" dirty="0"/>
              <a:t>它就等于以 </a:t>
            </a:r>
            <a:r>
              <a:rPr lang="en-US" altLang="zh-CN" dirty="0"/>
              <a:t>start </a:t>
            </a:r>
            <a:r>
              <a:rPr lang="zh-CN" altLang="en-US" dirty="0"/>
              <a:t>为起点、以 </a:t>
            </a:r>
            <a:r>
              <a:rPr lang="en-US" altLang="zh-CN" dirty="0"/>
              <a:t>stop </a:t>
            </a:r>
            <a:r>
              <a:rPr lang="zh-CN" altLang="en-US" dirty="0"/>
              <a:t>为终点的所有状态路径的非规范化概率                                       之和 </a:t>
            </a:r>
            <a:endParaRPr lang="en-US" altLang="zh-CN" dirty="0"/>
          </a:p>
          <a:p>
            <a:endParaRPr lang="en-US" altLang="zh-CN" dirty="0"/>
          </a:p>
          <a:p>
            <a:r>
              <a:rPr lang="zh-CN" altLang="en-US" dirty="0"/>
              <a:t>例子放不下一页，这页还有一半就先空着</a:t>
            </a:r>
          </a:p>
        </p:txBody>
      </p:sp>
      <p:pic>
        <p:nvPicPr>
          <p:cNvPr id="4" name="图片 3">
            <a:extLst>
              <a:ext uri="{FF2B5EF4-FFF2-40B4-BE49-F238E27FC236}">
                <a16:creationId xmlns:a16="http://schemas.microsoft.com/office/drawing/2014/main" id="{F9C9102B-8B00-408B-970E-D8D4D4E1B2EF}"/>
              </a:ext>
            </a:extLst>
          </p:cNvPr>
          <p:cNvPicPr>
            <a:picLocks noChangeAspect="1"/>
          </p:cNvPicPr>
          <p:nvPr/>
        </p:nvPicPr>
        <p:blipFill>
          <a:blip r:embed="rId2"/>
          <a:stretch>
            <a:fillRect/>
          </a:stretch>
        </p:blipFill>
        <p:spPr>
          <a:xfrm>
            <a:off x="3590546" y="1268928"/>
            <a:ext cx="5010907" cy="1366611"/>
          </a:xfrm>
          <a:prstGeom prst="rect">
            <a:avLst/>
          </a:prstGeom>
        </p:spPr>
      </p:pic>
      <p:pic>
        <p:nvPicPr>
          <p:cNvPr id="6" name="图片 5">
            <a:extLst>
              <a:ext uri="{FF2B5EF4-FFF2-40B4-BE49-F238E27FC236}">
                <a16:creationId xmlns:a16="http://schemas.microsoft.com/office/drawing/2014/main" id="{A71F8178-B601-402F-B27F-E73671357385}"/>
              </a:ext>
            </a:extLst>
          </p:cNvPr>
          <p:cNvPicPr>
            <a:picLocks noChangeAspect="1"/>
          </p:cNvPicPr>
          <p:nvPr/>
        </p:nvPicPr>
        <p:blipFill rotWithShape="1">
          <a:blip r:embed="rId3"/>
          <a:srcRect l="5250" r="5168" b="14464"/>
          <a:stretch/>
        </p:blipFill>
        <p:spPr>
          <a:xfrm>
            <a:off x="8321179" y="2990066"/>
            <a:ext cx="2429947" cy="501279"/>
          </a:xfrm>
          <a:prstGeom prst="rect">
            <a:avLst/>
          </a:prstGeom>
        </p:spPr>
      </p:pic>
    </p:spTree>
    <p:extLst>
      <p:ext uri="{BB962C8B-B14F-4D97-AF65-F5344CB8AC3E}">
        <p14:creationId xmlns:p14="http://schemas.microsoft.com/office/powerpoint/2010/main" val="3789712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B00A55-FC1E-48C9-A9D4-5FFB1E179910}"/>
              </a:ext>
            </a:extLst>
          </p:cNvPr>
          <p:cNvSpPr>
            <a:spLocks noGrp="1"/>
          </p:cNvSpPr>
          <p:nvPr>
            <p:ph type="title"/>
          </p:nvPr>
        </p:nvSpPr>
        <p:spPr>
          <a:xfrm>
            <a:off x="756457" y="1"/>
            <a:ext cx="9404723" cy="683355"/>
          </a:xfrm>
        </p:spPr>
        <p:txBody>
          <a:bodyPr/>
          <a:lstStyle/>
          <a:p>
            <a:r>
              <a:rPr lang="zh-CN" altLang="en-US" dirty="0"/>
              <a:t>条件随机场的矩阵形式（例子）</a:t>
            </a:r>
          </a:p>
        </p:txBody>
      </p:sp>
      <p:sp>
        <p:nvSpPr>
          <p:cNvPr id="3" name="内容占位符 2">
            <a:extLst>
              <a:ext uri="{FF2B5EF4-FFF2-40B4-BE49-F238E27FC236}">
                <a16:creationId xmlns:a16="http://schemas.microsoft.com/office/drawing/2014/main" id="{34E91953-DCE5-48D2-8258-8ABE516EAA7A}"/>
              </a:ext>
            </a:extLst>
          </p:cNvPr>
          <p:cNvSpPr>
            <a:spLocks noGrp="1"/>
          </p:cNvSpPr>
          <p:nvPr>
            <p:ph idx="1"/>
          </p:nvPr>
        </p:nvSpPr>
        <p:spPr>
          <a:xfrm>
            <a:off x="756457" y="683356"/>
            <a:ext cx="10679086" cy="6174644"/>
          </a:xfrm>
        </p:spPr>
        <p:txBody>
          <a:bodyPr>
            <a:normAutofit lnSpcReduction="10000"/>
          </a:bodyPr>
          <a:lstStyle/>
          <a:p>
            <a:r>
              <a:rPr lang="zh-CN" altLang="en-US" dirty="0"/>
              <a:t>给定一个线性链条件随机场，</a:t>
            </a:r>
            <a:r>
              <a:rPr lang="en-US" altLang="zh-CN" dirty="0"/>
              <a:t>n = 3 </a:t>
            </a:r>
            <a:r>
              <a:rPr lang="zh-CN" altLang="en-US" dirty="0"/>
              <a:t>，状态的可能取值为 </a:t>
            </a:r>
            <a:r>
              <a:rPr lang="en-US" altLang="zh-CN" dirty="0"/>
              <a:t>5 </a:t>
            </a:r>
            <a:r>
              <a:rPr lang="zh-CN" altLang="en-US" dirty="0"/>
              <a:t>和 </a:t>
            </a:r>
            <a:r>
              <a:rPr lang="en-US" altLang="zh-CN" dirty="0"/>
              <a:t>7 </a:t>
            </a:r>
            <a:r>
              <a:rPr lang="zh-CN" altLang="en-US" dirty="0"/>
              <a:t>。设 </a:t>
            </a:r>
            <a:r>
              <a:rPr lang="en-US" altLang="zh-CN" dirty="0"/>
              <a:t>y0=start=5 </a:t>
            </a:r>
            <a:r>
              <a:rPr lang="zh-CN" altLang="en-US" dirty="0"/>
              <a:t>、</a:t>
            </a:r>
            <a:r>
              <a:rPr lang="en-US" altLang="zh-CN" dirty="0"/>
              <a:t>yn+1=stop=5 </a:t>
            </a:r>
            <a:r>
              <a:rPr lang="zh-CN" altLang="en-US" dirty="0"/>
              <a:t>，且 </a:t>
            </a:r>
            <a:r>
              <a:rPr lang="en-US" altLang="zh-CN" dirty="0"/>
              <a:t>M </a:t>
            </a:r>
            <a:r>
              <a:rPr lang="zh-CN" altLang="en-US" dirty="0"/>
              <a:t>矩阵在 </a:t>
            </a:r>
            <a:r>
              <a:rPr lang="en-US" altLang="zh-CN" dirty="0" err="1"/>
              <a:t>i</a:t>
            </a:r>
            <a:r>
              <a:rPr lang="en-US" altLang="zh-CN" dirty="0"/>
              <a:t> = 1,2,...,n+1 </a:t>
            </a:r>
            <a:r>
              <a:rPr lang="zh-CN" altLang="en-US" dirty="0"/>
              <a:t>的值已知，求状态序列以 </a:t>
            </a:r>
            <a:r>
              <a:rPr lang="en-US" altLang="zh-CN" dirty="0"/>
              <a:t>start </a:t>
            </a:r>
            <a:r>
              <a:rPr lang="zh-CN" altLang="en-US" dirty="0"/>
              <a:t>为起点、以</a:t>
            </a:r>
            <a:r>
              <a:rPr lang="en-US" altLang="zh-CN" dirty="0"/>
              <a:t>stop</a:t>
            </a:r>
            <a:r>
              <a:rPr lang="zh-CN" altLang="en-US" dirty="0"/>
              <a:t>为终点的所有状态路径的非规范化及规范化概率。</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先看一下 </a:t>
            </a:r>
            <a:r>
              <a:rPr lang="en-US" altLang="zh-CN" dirty="0"/>
              <a:t>M </a:t>
            </a:r>
            <a:r>
              <a:rPr lang="zh-CN" altLang="en-US" dirty="0"/>
              <a:t>矩阵的含义。以 </a:t>
            </a:r>
            <a:r>
              <a:rPr lang="en-US" altLang="zh-CN" dirty="0"/>
              <a:t>M3(x) </a:t>
            </a:r>
            <a:r>
              <a:rPr lang="zh-CN" altLang="en-US" dirty="0"/>
              <a:t>为例：行索引就是当前位置（此处为</a:t>
            </a:r>
            <a:r>
              <a:rPr lang="en-US" altLang="zh-CN" dirty="0"/>
              <a:t>3</a:t>
            </a:r>
            <a:r>
              <a:rPr lang="zh-CN" altLang="en-US" dirty="0"/>
              <a:t>）的上一位置（此处为</a:t>
            </a:r>
            <a:r>
              <a:rPr lang="en-US" altLang="zh-CN" dirty="0"/>
              <a:t>2</a:t>
            </a:r>
            <a:r>
              <a:rPr lang="zh-CN" altLang="en-US" dirty="0"/>
              <a:t>）的状态可能取值，列索引就是当前位置的状态可能取值。</a:t>
            </a:r>
            <a:endParaRPr lang="en-US" altLang="zh-CN" dirty="0"/>
          </a:p>
          <a:p>
            <a:r>
              <a:rPr lang="zh-CN" altLang="en-US" dirty="0"/>
              <a:t>假设状态序列 </a:t>
            </a:r>
            <a:r>
              <a:rPr lang="en-US" altLang="zh-CN" dirty="0"/>
              <a:t>y0y1⋯y4 </a:t>
            </a:r>
            <a:r>
              <a:rPr lang="zh-CN" altLang="en-US" dirty="0"/>
              <a:t>为 </a:t>
            </a:r>
            <a:r>
              <a:rPr lang="en-US" altLang="zh-CN" dirty="0"/>
              <a:t>(5, 5, 5, 7, 5) </a:t>
            </a:r>
            <a:r>
              <a:rPr lang="zh-CN" altLang="en-US" dirty="0"/>
              <a:t>根据公式</a:t>
            </a:r>
            <a:endParaRPr lang="en-US" altLang="zh-CN" dirty="0"/>
          </a:p>
          <a:p>
            <a:pPr marL="0" indent="0">
              <a:buNone/>
            </a:pPr>
            <a:endParaRPr lang="en-US" altLang="zh-CN" dirty="0"/>
          </a:p>
          <a:p>
            <a:pPr marL="0" indent="0">
              <a:buNone/>
            </a:pPr>
            <a:endParaRPr lang="en-US" altLang="zh-CN" dirty="0"/>
          </a:p>
          <a:p>
            <a:pPr marL="0" indent="0">
              <a:buNone/>
            </a:pPr>
            <a:r>
              <a:rPr lang="zh-CN" altLang="en-US" dirty="0"/>
              <a:t>                 非规范化概率为 </a:t>
            </a:r>
            <a:r>
              <a:rPr lang="en-US" altLang="zh-CN" dirty="0"/>
              <a:t>a01×b11×c12×1</a:t>
            </a:r>
          </a:p>
          <a:p>
            <a:pPr marL="0" indent="0">
              <a:lnSpc>
                <a:spcPct val="110000"/>
              </a:lnSpc>
              <a:spcBef>
                <a:spcPts val="0"/>
              </a:spcBef>
              <a:buNone/>
            </a:pPr>
            <a:r>
              <a:rPr lang="zh-CN" altLang="en-US" dirty="0"/>
              <a:t>规范化因子就等于 </a:t>
            </a:r>
            <a:r>
              <a:rPr lang="en-US" altLang="zh-CN" dirty="0"/>
              <a:t>M1(x)M2(x)M3(x)M4(x) </a:t>
            </a:r>
            <a:r>
              <a:rPr lang="zh-CN" altLang="en-US" dirty="0"/>
              <a:t>的行索引为</a:t>
            </a:r>
            <a:r>
              <a:rPr lang="en-US" altLang="zh-CN" dirty="0"/>
              <a:t>5</a:t>
            </a:r>
            <a:r>
              <a:rPr lang="zh-CN" altLang="en-US" dirty="0"/>
              <a:t>、</a:t>
            </a:r>
            <a:endParaRPr lang="en-US" altLang="zh-CN" dirty="0"/>
          </a:p>
          <a:p>
            <a:pPr marL="0" indent="0">
              <a:lnSpc>
                <a:spcPct val="110000"/>
              </a:lnSpc>
              <a:spcBef>
                <a:spcPts val="0"/>
              </a:spcBef>
              <a:buNone/>
            </a:pPr>
            <a:r>
              <a:rPr lang="zh-CN" altLang="en-US" dirty="0"/>
              <a:t>列索引为</a:t>
            </a:r>
            <a:r>
              <a:rPr lang="en-US" altLang="zh-CN" dirty="0"/>
              <a:t>5</a:t>
            </a:r>
            <a:r>
              <a:rPr lang="zh-CN" altLang="en-US" dirty="0"/>
              <a:t>的值，经计算，等于所有</a:t>
            </a:r>
            <a:r>
              <a:rPr lang="en-US" altLang="zh-CN" dirty="0"/>
              <a:t>8</a:t>
            </a:r>
            <a:r>
              <a:rPr lang="zh-CN" altLang="en-US" dirty="0"/>
              <a:t>条路径的非规范化</a:t>
            </a:r>
            <a:endParaRPr lang="en-US" altLang="zh-CN" dirty="0"/>
          </a:p>
          <a:p>
            <a:pPr marL="0" indent="0">
              <a:lnSpc>
                <a:spcPct val="110000"/>
              </a:lnSpc>
              <a:spcBef>
                <a:spcPts val="0"/>
              </a:spcBef>
              <a:buNone/>
            </a:pPr>
            <a:r>
              <a:rPr lang="zh-CN" altLang="en-US" dirty="0"/>
              <a:t>概率之和。</a:t>
            </a:r>
          </a:p>
        </p:txBody>
      </p:sp>
      <p:pic>
        <p:nvPicPr>
          <p:cNvPr id="5" name="图片 4">
            <a:extLst>
              <a:ext uri="{FF2B5EF4-FFF2-40B4-BE49-F238E27FC236}">
                <a16:creationId xmlns:a16="http://schemas.microsoft.com/office/drawing/2014/main" id="{3D45C1EB-C9D1-4B0D-A5C3-B929638B3AB3}"/>
              </a:ext>
            </a:extLst>
          </p:cNvPr>
          <p:cNvPicPr>
            <a:picLocks noChangeAspect="1"/>
          </p:cNvPicPr>
          <p:nvPr/>
        </p:nvPicPr>
        <p:blipFill>
          <a:blip r:embed="rId2"/>
          <a:stretch>
            <a:fillRect/>
          </a:stretch>
        </p:blipFill>
        <p:spPr>
          <a:xfrm>
            <a:off x="756457" y="1537122"/>
            <a:ext cx="5455328" cy="1724385"/>
          </a:xfrm>
          <a:prstGeom prst="rect">
            <a:avLst/>
          </a:prstGeom>
        </p:spPr>
      </p:pic>
      <p:pic>
        <p:nvPicPr>
          <p:cNvPr id="7" name="图片 6">
            <a:extLst>
              <a:ext uri="{FF2B5EF4-FFF2-40B4-BE49-F238E27FC236}">
                <a16:creationId xmlns:a16="http://schemas.microsoft.com/office/drawing/2014/main" id="{82185558-02DE-4BDB-8741-AA670FD74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291" y="1256456"/>
            <a:ext cx="4920873" cy="2005051"/>
          </a:xfrm>
          <a:prstGeom prst="rect">
            <a:avLst/>
          </a:prstGeom>
        </p:spPr>
      </p:pic>
      <p:pic>
        <p:nvPicPr>
          <p:cNvPr id="9" name="图片 8">
            <a:extLst>
              <a:ext uri="{FF2B5EF4-FFF2-40B4-BE49-F238E27FC236}">
                <a16:creationId xmlns:a16="http://schemas.microsoft.com/office/drawing/2014/main" id="{F3B819AE-225D-40F4-8D66-FD21C68C0D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3462" y="3769642"/>
            <a:ext cx="4268538" cy="2610314"/>
          </a:xfrm>
          <a:prstGeom prst="rect">
            <a:avLst/>
          </a:prstGeom>
        </p:spPr>
      </p:pic>
      <p:pic>
        <p:nvPicPr>
          <p:cNvPr id="10" name="图片 9">
            <a:extLst>
              <a:ext uri="{FF2B5EF4-FFF2-40B4-BE49-F238E27FC236}">
                <a16:creationId xmlns:a16="http://schemas.microsoft.com/office/drawing/2014/main" id="{E17BA185-65EB-4A20-9DB8-FD53BD919172}"/>
              </a:ext>
            </a:extLst>
          </p:cNvPr>
          <p:cNvPicPr>
            <a:picLocks noChangeAspect="1"/>
          </p:cNvPicPr>
          <p:nvPr/>
        </p:nvPicPr>
        <p:blipFill>
          <a:blip r:embed="rId5"/>
          <a:stretch>
            <a:fillRect/>
          </a:stretch>
        </p:blipFill>
        <p:spPr>
          <a:xfrm>
            <a:off x="1921885" y="4312228"/>
            <a:ext cx="3660514" cy="831272"/>
          </a:xfrm>
          <a:prstGeom prst="rect">
            <a:avLst/>
          </a:prstGeom>
        </p:spPr>
      </p:pic>
      <p:pic>
        <p:nvPicPr>
          <p:cNvPr id="12" name="图片 11">
            <a:extLst>
              <a:ext uri="{FF2B5EF4-FFF2-40B4-BE49-F238E27FC236}">
                <a16:creationId xmlns:a16="http://schemas.microsoft.com/office/drawing/2014/main" id="{113DAC85-65AA-4FC8-9C2F-FAF54C0663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5291" y="1256456"/>
            <a:ext cx="5032095" cy="2005051"/>
          </a:xfrm>
          <a:prstGeom prst="rect">
            <a:avLst/>
          </a:prstGeom>
        </p:spPr>
      </p:pic>
      <p:pic>
        <p:nvPicPr>
          <p:cNvPr id="14" name="图片 13">
            <a:extLst>
              <a:ext uri="{FF2B5EF4-FFF2-40B4-BE49-F238E27FC236}">
                <a16:creationId xmlns:a16="http://schemas.microsoft.com/office/drawing/2014/main" id="{053C83CE-494E-4261-BDC5-A87D33A83A03}"/>
              </a:ext>
            </a:extLst>
          </p:cNvPr>
          <p:cNvPicPr>
            <a:picLocks noChangeAspect="1"/>
          </p:cNvPicPr>
          <p:nvPr/>
        </p:nvPicPr>
        <p:blipFill>
          <a:blip r:embed="rId7"/>
          <a:stretch>
            <a:fillRect/>
          </a:stretch>
        </p:blipFill>
        <p:spPr>
          <a:xfrm>
            <a:off x="-31355" y="5464907"/>
            <a:ext cx="7728248" cy="1419474"/>
          </a:xfrm>
          <a:prstGeom prst="rect">
            <a:avLst/>
          </a:prstGeom>
        </p:spPr>
      </p:pic>
    </p:spTree>
    <p:extLst>
      <p:ext uri="{BB962C8B-B14F-4D97-AF65-F5344CB8AC3E}">
        <p14:creationId xmlns:p14="http://schemas.microsoft.com/office/powerpoint/2010/main" val="151019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268949-3994-4292-B943-CBE24B67C02A}"/>
              </a:ext>
            </a:extLst>
          </p:cNvPr>
          <p:cNvSpPr>
            <a:spLocks noGrp="1"/>
          </p:cNvSpPr>
          <p:nvPr>
            <p:ph type="title"/>
          </p:nvPr>
        </p:nvSpPr>
        <p:spPr>
          <a:xfrm>
            <a:off x="646111" y="452718"/>
            <a:ext cx="9404723" cy="835755"/>
          </a:xfrm>
        </p:spPr>
        <p:txBody>
          <a:bodyPr/>
          <a:lstStyle/>
          <a:p>
            <a:r>
              <a:rPr lang="en-US" altLang="zh-CN" dirty="0"/>
              <a:t>linear-CRF</a:t>
            </a:r>
            <a:r>
              <a:rPr lang="zh-CN" altLang="en-US" dirty="0"/>
              <a:t>的三个基本问题</a:t>
            </a:r>
          </a:p>
        </p:txBody>
      </p:sp>
      <p:sp>
        <p:nvSpPr>
          <p:cNvPr id="3" name="内容占位符 2">
            <a:extLst>
              <a:ext uri="{FF2B5EF4-FFF2-40B4-BE49-F238E27FC236}">
                <a16:creationId xmlns:a16="http://schemas.microsoft.com/office/drawing/2014/main" id="{C42A32C1-3A13-4E6F-A93E-94578F7B5D3D}"/>
              </a:ext>
            </a:extLst>
          </p:cNvPr>
          <p:cNvSpPr>
            <a:spLocks noGrp="1"/>
          </p:cNvSpPr>
          <p:nvPr>
            <p:ph idx="1"/>
          </p:nvPr>
        </p:nvSpPr>
        <p:spPr>
          <a:xfrm>
            <a:off x="646112" y="1288474"/>
            <a:ext cx="10737924" cy="5113548"/>
          </a:xfrm>
        </p:spPr>
        <p:txBody>
          <a:bodyPr/>
          <a:lstStyle/>
          <a:p>
            <a:r>
              <a:rPr lang="en-US" altLang="zh-CN" dirty="0"/>
              <a:t>linear-CRF</a:t>
            </a:r>
            <a:r>
              <a:rPr lang="zh-CN" altLang="en-US" dirty="0"/>
              <a:t>第一个问题是评估（计算），即给定 </a:t>
            </a:r>
            <a:r>
              <a:rPr lang="en-US" altLang="zh-CN" dirty="0"/>
              <a:t>linear-CRF</a:t>
            </a:r>
            <a:r>
              <a:rPr lang="zh-CN" altLang="en-US" dirty="0"/>
              <a:t>的条件概率分布</a:t>
            </a:r>
            <a:r>
              <a:rPr lang="en-US" altLang="zh-CN" dirty="0"/>
              <a:t>P(</a:t>
            </a:r>
            <a:r>
              <a:rPr lang="en-US" altLang="zh-CN" dirty="0" err="1"/>
              <a:t>y|x</a:t>
            </a:r>
            <a:r>
              <a:rPr lang="en-US" altLang="zh-CN" dirty="0"/>
              <a:t>), </a:t>
            </a:r>
            <a:r>
              <a:rPr lang="zh-CN" altLang="en-US" dirty="0"/>
              <a:t>在给定输入序列</a:t>
            </a:r>
            <a:r>
              <a:rPr lang="en-US" altLang="zh-CN" dirty="0"/>
              <a:t>x</a:t>
            </a:r>
            <a:r>
              <a:rPr lang="zh-CN" altLang="en-US" dirty="0"/>
              <a:t>和输出序列</a:t>
            </a:r>
            <a:r>
              <a:rPr lang="en-US" altLang="zh-CN" dirty="0"/>
              <a:t>y</a:t>
            </a:r>
            <a:r>
              <a:rPr lang="zh-CN" altLang="en-US" dirty="0"/>
              <a:t>时，计算条件概率</a:t>
            </a:r>
            <a:r>
              <a:rPr lang="en-US" altLang="zh-CN" dirty="0"/>
              <a:t>P(</a:t>
            </a:r>
            <a:r>
              <a:rPr lang="en-US" altLang="zh-CN" dirty="0" err="1"/>
              <a:t>yi|x</a:t>
            </a:r>
            <a:r>
              <a:rPr lang="en-US" altLang="zh-CN" dirty="0"/>
              <a:t>)</a:t>
            </a:r>
            <a:r>
              <a:rPr lang="zh-CN" altLang="en-US" dirty="0"/>
              <a:t>和</a:t>
            </a:r>
            <a:r>
              <a:rPr lang="en-US" altLang="zh-CN" dirty="0"/>
              <a:t>P(yi−1</a:t>
            </a:r>
            <a:r>
              <a:rPr lang="zh-CN" altLang="en-US" dirty="0"/>
              <a:t>，</a:t>
            </a:r>
            <a:r>
              <a:rPr lang="en-US" altLang="zh-CN" dirty="0" err="1"/>
              <a:t>yi|x</a:t>
            </a:r>
            <a:r>
              <a:rPr lang="en-US" altLang="zh-CN" dirty="0"/>
              <a:t>)</a:t>
            </a:r>
            <a:r>
              <a:rPr lang="zh-CN" altLang="en-US" dirty="0"/>
              <a:t>以及对应的期望。</a:t>
            </a:r>
            <a:endParaRPr lang="en-US" altLang="zh-CN" dirty="0"/>
          </a:p>
          <a:p>
            <a:endParaRPr lang="zh-CN" altLang="en-US" dirty="0"/>
          </a:p>
          <a:p>
            <a:r>
              <a:rPr lang="en-US" altLang="zh-CN" dirty="0"/>
              <a:t>linear-CRF</a:t>
            </a:r>
            <a:r>
              <a:rPr lang="zh-CN" altLang="en-US" dirty="0"/>
              <a:t>第二个问题是学习，即给定训练数据集</a:t>
            </a:r>
            <a:r>
              <a:rPr lang="en-US" altLang="zh-CN" dirty="0"/>
              <a:t>X</a:t>
            </a:r>
            <a:r>
              <a:rPr lang="zh-CN" altLang="en-US" dirty="0"/>
              <a:t>和</a:t>
            </a:r>
            <a:r>
              <a:rPr lang="en-US" altLang="zh-CN" dirty="0"/>
              <a:t>Y</a:t>
            </a:r>
            <a:r>
              <a:rPr lang="zh-CN" altLang="en-US" dirty="0"/>
              <a:t>，学习</a:t>
            </a:r>
            <a:r>
              <a:rPr lang="en-US" altLang="zh-CN" dirty="0"/>
              <a:t>linear-CRF</a:t>
            </a:r>
            <a:r>
              <a:rPr lang="zh-CN" altLang="en-US" dirty="0"/>
              <a:t>的模型参数</a:t>
            </a:r>
            <a:r>
              <a:rPr lang="en-US" altLang="zh-CN" dirty="0" err="1"/>
              <a:t>Wk</a:t>
            </a:r>
            <a:r>
              <a:rPr lang="zh-CN" altLang="en-US" dirty="0"/>
              <a:t>和条件概率</a:t>
            </a:r>
            <a:r>
              <a:rPr lang="en-US" altLang="zh-CN" dirty="0"/>
              <a:t>Pw(</a:t>
            </a:r>
            <a:r>
              <a:rPr lang="en-US" altLang="zh-CN" dirty="0" err="1"/>
              <a:t>y|x</a:t>
            </a:r>
            <a:r>
              <a:rPr lang="en-US" altLang="zh-CN" dirty="0"/>
              <a:t>)</a:t>
            </a:r>
            <a:r>
              <a:rPr lang="zh-CN" altLang="en-US" dirty="0"/>
              <a:t>，这个问题的求解比</a:t>
            </a:r>
            <a:r>
              <a:rPr lang="en-US" altLang="zh-CN" dirty="0"/>
              <a:t>HMM</a:t>
            </a:r>
            <a:r>
              <a:rPr lang="zh-CN" altLang="en-US" dirty="0"/>
              <a:t>的学习算法简单的多，普通的梯度下降法，拟牛顿法都可以解决。</a:t>
            </a:r>
            <a:endParaRPr lang="en-US" altLang="zh-CN" dirty="0"/>
          </a:p>
          <a:p>
            <a:endParaRPr lang="zh-CN" altLang="en-US" dirty="0"/>
          </a:p>
          <a:p>
            <a:r>
              <a:rPr lang="en-US" altLang="zh-CN" dirty="0"/>
              <a:t>linear-CRF</a:t>
            </a:r>
            <a:r>
              <a:rPr lang="zh-CN" altLang="en-US" dirty="0"/>
              <a:t>第三个问题是解码（预测），即给定 </a:t>
            </a:r>
            <a:r>
              <a:rPr lang="en-US" altLang="zh-CN" dirty="0"/>
              <a:t>linear-CRF</a:t>
            </a:r>
            <a:r>
              <a:rPr lang="zh-CN" altLang="en-US" dirty="0"/>
              <a:t>的条件概率分布</a:t>
            </a:r>
            <a:r>
              <a:rPr lang="en-US" altLang="zh-CN" dirty="0"/>
              <a:t>P(</a:t>
            </a:r>
            <a:r>
              <a:rPr lang="en-US" altLang="zh-CN" dirty="0" err="1"/>
              <a:t>y|x</a:t>
            </a:r>
            <a:r>
              <a:rPr lang="en-US" altLang="zh-CN" dirty="0"/>
              <a:t>),</a:t>
            </a:r>
            <a:r>
              <a:rPr lang="zh-CN" altLang="en-US" dirty="0"/>
              <a:t>和输入序列</a:t>
            </a:r>
            <a:r>
              <a:rPr lang="en-US" altLang="zh-CN" dirty="0"/>
              <a:t>x, </a:t>
            </a:r>
            <a:r>
              <a:rPr lang="zh-CN" altLang="en-US" dirty="0"/>
              <a:t>计算使条件概率最大的输出序列</a:t>
            </a:r>
            <a:r>
              <a:rPr lang="en-US" altLang="zh-CN" dirty="0"/>
              <a:t>y</a:t>
            </a:r>
            <a:r>
              <a:rPr lang="zh-CN" altLang="en-US" dirty="0"/>
              <a:t>。类似于</a:t>
            </a:r>
            <a:r>
              <a:rPr lang="en-US" altLang="zh-CN" dirty="0"/>
              <a:t>HMM</a:t>
            </a:r>
            <a:r>
              <a:rPr lang="zh-CN" altLang="en-US" dirty="0"/>
              <a:t>，使用维特比算法可以很方便的解决这个问题。　</a:t>
            </a:r>
          </a:p>
        </p:txBody>
      </p:sp>
    </p:spTree>
    <p:extLst>
      <p:ext uri="{BB962C8B-B14F-4D97-AF65-F5344CB8AC3E}">
        <p14:creationId xmlns:p14="http://schemas.microsoft.com/office/powerpoint/2010/main" val="556953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8FDA22-FE6A-40CE-B62B-BF40C3494F25}"/>
              </a:ext>
            </a:extLst>
          </p:cNvPr>
          <p:cNvSpPr>
            <a:spLocks noGrp="1"/>
          </p:cNvSpPr>
          <p:nvPr>
            <p:ph type="title"/>
          </p:nvPr>
        </p:nvSpPr>
        <p:spPr>
          <a:xfrm>
            <a:off x="645130" y="0"/>
            <a:ext cx="10258397" cy="775855"/>
          </a:xfrm>
        </p:spPr>
        <p:txBody>
          <a:bodyPr/>
          <a:lstStyle/>
          <a:p>
            <a:r>
              <a:rPr lang="en-US" altLang="zh-CN" dirty="0"/>
              <a:t>linear-CRF</a:t>
            </a:r>
            <a:r>
              <a:rPr lang="zh-CN" altLang="en-US" dirty="0"/>
              <a:t>的计算问题  前项</a:t>
            </a:r>
            <a:r>
              <a:rPr lang="en-US" altLang="zh-CN" dirty="0"/>
              <a:t>-</a:t>
            </a:r>
            <a:r>
              <a:rPr lang="zh-CN" altLang="en-US" dirty="0"/>
              <a:t>后项算法</a:t>
            </a:r>
          </a:p>
        </p:txBody>
      </p:sp>
      <p:sp>
        <p:nvSpPr>
          <p:cNvPr id="3" name="内容占位符 2">
            <a:extLst>
              <a:ext uri="{FF2B5EF4-FFF2-40B4-BE49-F238E27FC236}">
                <a16:creationId xmlns:a16="http://schemas.microsoft.com/office/drawing/2014/main" id="{7FD038D2-67E3-43F4-B3D6-8722C95EAEAC}"/>
              </a:ext>
            </a:extLst>
          </p:cNvPr>
          <p:cNvSpPr>
            <a:spLocks noGrp="1"/>
          </p:cNvSpPr>
          <p:nvPr>
            <p:ph idx="1"/>
          </p:nvPr>
        </p:nvSpPr>
        <p:spPr>
          <a:xfrm>
            <a:off x="645130" y="595745"/>
            <a:ext cx="10854143" cy="6262255"/>
          </a:xfrm>
        </p:spPr>
        <p:txBody>
          <a:bodyPr/>
          <a:lstStyle/>
          <a:p>
            <a:r>
              <a:rPr lang="zh-CN" altLang="en-US" dirty="0"/>
              <a:t>我们定义</a:t>
            </a:r>
            <a:r>
              <a:rPr lang="en-US" altLang="zh-CN" dirty="0"/>
              <a:t>α</a:t>
            </a:r>
            <a:r>
              <a:rPr lang="en-US" altLang="zh-CN" dirty="0" err="1"/>
              <a:t>i</a:t>
            </a:r>
            <a:r>
              <a:rPr lang="en-US" altLang="zh-CN" dirty="0"/>
              <a:t>(</a:t>
            </a:r>
            <a:r>
              <a:rPr lang="en-US" altLang="zh-CN" dirty="0" err="1"/>
              <a:t>yi|x</a:t>
            </a:r>
            <a:r>
              <a:rPr lang="en-US" altLang="zh-CN" dirty="0"/>
              <a:t>)</a:t>
            </a:r>
            <a:r>
              <a:rPr lang="zh-CN" altLang="en-US" dirty="0"/>
              <a:t>表示序列位置</a:t>
            </a:r>
            <a:r>
              <a:rPr lang="en-US" altLang="zh-CN" dirty="0" err="1"/>
              <a:t>i</a:t>
            </a:r>
            <a:r>
              <a:rPr lang="zh-CN" altLang="en-US" dirty="0"/>
              <a:t>的标记是</a:t>
            </a:r>
            <a:r>
              <a:rPr lang="en-US" altLang="zh-CN" dirty="0" err="1"/>
              <a:t>yi</a:t>
            </a:r>
            <a:r>
              <a:rPr lang="zh-CN" altLang="en-US" dirty="0"/>
              <a:t>时，在位置</a:t>
            </a:r>
            <a:r>
              <a:rPr lang="en-US" altLang="zh-CN" dirty="0" err="1"/>
              <a:t>i</a:t>
            </a:r>
            <a:r>
              <a:rPr lang="zh-CN" altLang="en-US" dirty="0"/>
              <a:t>之前的部分标记序列的非规范化概率。之所以是非规范化概率是因为我们不想加入一个不影响结果计算的规范化因子</a:t>
            </a:r>
            <a:r>
              <a:rPr lang="en-US" altLang="zh-CN" dirty="0"/>
              <a:t>Z(x)</a:t>
            </a:r>
            <a:r>
              <a:rPr lang="zh-CN" altLang="en-US" dirty="0"/>
              <a:t>在分母里面。</a:t>
            </a:r>
            <a:endParaRPr lang="en-US" altLang="zh-CN" dirty="0"/>
          </a:p>
          <a:p>
            <a:pPr marL="0" indent="0">
              <a:buNone/>
            </a:pPr>
            <a:endParaRPr lang="en-US" altLang="zh-CN" dirty="0"/>
          </a:p>
          <a:p>
            <a:r>
              <a:rPr lang="zh-CN" altLang="en-US" dirty="0"/>
              <a:t>这是前面的线性链</a:t>
            </a:r>
            <a:r>
              <a:rPr lang="en-US" altLang="zh-CN" dirty="0"/>
              <a:t>CRF</a:t>
            </a:r>
            <a:r>
              <a:rPr lang="zh-CN" altLang="en-US" dirty="0"/>
              <a:t>矩阵形式，定义了在给定</a:t>
            </a:r>
            <a:r>
              <a:rPr lang="en-US" altLang="zh-CN" dirty="0"/>
              <a:t>yi−1</a:t>
            </a:r>
            <a:r>
              <a:rPr lang="zh-CN" altLang="en-US" dirty="0"/>
              <a:t>时，从</a:t>
            </a:r>
            <a:r>
              <a:rPr lang="en-US" altLang="zh-CN" dirty="0"/>
              <a:t>yi−1</a:t>
            </a:r>
            <a:r>
              <a:rPr lang="zh-CN" altLang="en-US" dirty="0"/>
              <a:t>转移到</a:t>
            </a:r>
            <a:r>
              <a:rPr lang="en-US" altLang="zh-CN" dirty="0" err="1"/>
              <a:t>yi</a:t>
            </a:r>
            <a:r>
              <a:rPr lang="zh-CN" altLang="en-US" dirty="0"/>
              <a:t>的非规范化概率，这样，我们很容易得到序列位置</a:t>
            </a:r>
            <a:r>
              <a:rPr lang="en-US" altLang="zh-CN" dirty="0"/>
              <a:t>i+1</a:t>
            </a:r>
            <a:r>
              <a:rPr lang="zh-CN" altLang="en-US" dirty="0"/>
              <a:t>的标记是</a:t>
            </a:r>
            <a:r>
              <a:rPr lang="en-US" altLang="zh-CN" dirty="0"/>
              <a:t>yi+1</a:t>
            </a:r>
            <a:r>
              <a:rPr lang="zh-CN" altLang="en-US" dirty="0"/>
              <a:t>时，在位置</a:t>
            </a:r>
            <a:r>
              <a:rPr lang="en-US" altLang="zh-CN" dirty="0"/>
              <a:t>i+1</a:t>
            </a:r>
            <a:r>
              <a:rPr lang="zh-CN" altLang="en-US" dirty="0"/>
              <a:t>之前的部分标记序列的非规范化概率</a:t>
            </a:r>
            <a:r>
              <a:rPr lang="en-US" altLang="zh-CN" dirty="0"/>
              <a:t>αi+1(yi+1|x)</a:t>
            </a:r>
            <a:r>
              <a:rPr lang="zh-CN" altLang="en-US" dirty="0"/>
              <a:t>的递推公式：</a:t>
            </a:r>
            <a:endParaRPr lang="en-US" altLang="zh-CN" dirty="0"/>
          </a:p>
          <a:p>
            <a:endParaRPr lang="en-US" altLang="zh-CN" dirty="0"/>
          </a:p>
          <a:p>
            <a:endParaRPr lang="en-US" altLang="zh-CN" dirty="0"/>
          </a:p>
          <a:p>
            <a:endParaRPr lang="en-US" altLang="zh-CN" dirty="0"/>
          </a:p>
          <a:p>
            <a:endParaRPr lang="en-US" altLang="zh-CN" dirty="0"/>
          </a:p>
          <a:p>
            <a:r>
              <a:rPr lang="zh-CN" altLang="en-US" dirty="0"/>
              <a:t>这时候，我们定义</a:t>
            </a:r>
          </a:p>
        </p:txBody>
      </p:sp>
      <p:pic>
        <p:nvPicPr>
          <p:cNvPr id="4" name="图片 3">
            <a:extLst>
              <a:ext uri="{FF2B5EF4-FFF2-40B4-BE49-F238E27FC236}">
                <a16:creationId xmlns:a16="http://schemas.microsoft.com/office/drawing/2014/main" id="{CDE05AAE-1700-4AA1-88E1-404CBB7FB394}"/>
              </a:ext>
            </a:extLst>
          </p:cNvPr>
          <p:cNvPicPr>
            <a:picLocks noChangeAspect="1"/>
          </p:cNvPicPr>
          <p:nvPr/>
        </p:nvPicPr>
        <p:blipFill>
          <a:blip r:embed="rId2"/>
          <a:stretch>
            <a:fillRect/>
          </a:stretch>
        </p:blipFill>
        <p:spPr>
          <a:xfrm>
            <a:off x="2715607" y="1269006"/>
            <a:ext cx="6760785" cy="875600"/>
          </a:xfrm>
          <a:prstGeom prst="rect">
            <a:avLst/>
          </a:prstGeom>
        </p:spPr>
      </p:pic>
      <p:pic>
        <p:nvPicPr>
          <p:cNvPr id="5" name="图片 4">
            <a:extLst>
              <a:ext uri="{FF2B5EF4-FFF2-40B4-BE49-F238E27FC236}">
                <a16:creationId xmlns:a16="http://schemas.microsoft.com/office/drawing/2014/main" id="{DB501FD1-6C39-487E-A5AC-D32489A32C61}"/>
              </a:ext>
            </a:extLst>
          </p:cNvPr>
          <p:cNvPicPr>
            <a:picLocks noChangeAspect="1"/>
          </p:cNvPicPr>
          <p:nvPr/>
        </p:nvPicPr>
        <p:blipFill>
          <a:blip r:embed="rId3"/>
          <a:stretch>
            <a:fillRect/>
          </a:stretch>
        </p:blipFill>
        <p:spPr>
          <a:xfrm>
            <a:off x="3708749" y="4713395"/>
            <a:ext cx="5009794" cy="1314451"/>
          </a:xfrm>
          <a:prstGeom prst="rect">
            <a:avLst/>
          </a:prstGeom>
        </p:spPr>
      </p:pic>
      <p:pic>
        <p:nvPicPr>
          <p:cNvPr id="6" name="图片 5">
            <a:extLst>
              <a:ext uri="{FF2B5EF4-FFF2-40B4-BE49-F238E27FC236}">
                <a16:creationId xmlns:a16="http://schemas.microsoft.com/office/drawing/2014/main" id="{FE4E7D17-6B69-415E-8390-9E536F82EDFB}"/>
              </a:ext>
            </a:extLst>
          </p:cNvPr>
          <p:cNvPicPr>
            <a:picLocks noChangeAspect="1"/>
          </p:cNvPicPr>
          <p:nvPr/>
        </p:nvPicPr>
        <p:blipFill rotWithShape="1">
          <a:blip r:embed="rId4"/>
          <a:srcRect t="6812" r="8694" b="627"/>
          <a:stretch/>
        </p:blipFill>
        <p:spPr>
          <a:xfrm>
            <a:off x="2950901" y="3037813"/>
            <a:ext cx="6525491" cy="1675582"/>
          </a:xfrm>
          <a:prstGeom prst="rect">
            <a:avLst/>
          </a:prstGeom>
        </p:spPr>
      </p:pic>
    </p:spTree>
    <p:extLst>
      <p:ext uri="{BB962C8B-B14F-4D97-AF65-F5344CB8AC3E}">
        <p14:creationId xmlns:p14="http://schemas.microsoft.com/office/powerpoint/2010/main" val="152320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BC1A9C-12BB-4E4D-8DE7-91B6CAC2DB05}"/>
              </a:ext>
            </a:extLst>
          </p:cNvPr>
          <p:cNvSpPr>
            <a:spLocks noGrp="1"/>
          </p:cNvSpPr>
          <p:nvPr>
            <p:ph type="title"/>
          </p:nvPr>
        </p:nvSpPr>
        <p:spPr>
          <a:xfrm>
            <a:off x="645131" y="637309"/>
            <a:ext cx="9233388" cy="734518"/>
          </a:xfrm>
        </p:spPr>
        <p:txBody>
          <a:bodyPr/>
          <a:lstStyle/>
          <a:p>
            <a:r>
              <a:rPr lang="zh-CN" altLang="en-US" dirty="0"/>
              <a:t>条件随机场简介</a:t>
            </a:r>
          </a:p>
        </p:txBody>
      </p:sp>
      <p:sp>
        <p:nvSpPr>
          <p:cNvPr id="3" name="内容占位符 2">
            <a:extLst>
              <a:ext uri="{FF2B5EF4-FFF2-40B4-BE49-F238E27FC236}">
                <a16:creationId xmlns:a16="http://schemas.microsoft.com/office/drawing/2014/main" id="{794C1B99-1F50-4267-80DF-034ABAD14906}"/>
              </a:ext>
            </a:extLst>
          </p:cNvPr>
          <p:cNvSpPr>
            <a:spLocks noGrp="1"/>
          </p:cNvSpPr>
          <p:nvPr>
            <p:ph idx="1"/>
          </p:nvPr>
        </p:nvSpPr>
        <p:spPr>
          <a:xfrm>
            <a:off x="645131" y="1828800"/>
            <a:ext cx="10895705" cy="3893127"/>
          </a:xfrm>
        </p:spPr>
        <p:txBody>
          <a:bodyPr>
            <a:normAutofit/>
          </a:bodyPr>
          <a:lstStyle/>
          <a:p>
            <a:r>
              <a:rPr lang="zh-CN" altLang="en-US" sz="2400" dirty="0">
                <a:latin typeface="Times New Roman" panose="02020603050405020304" pitchFamily="18" charset="0"/>
                <a:cs typeface="Times New Roman" panose="02020603050405020304" pitchFamily="18" charset="0"/>
              </a:rPr>
              <a:t>条件随机场（</a:t>
            </a:r>
            <a:r>
              <a:rPr lang="en-US" altLang="zh-CN" sz="2400" dirty="0">
                <a:latin typeface="Times New Roman" panose="02020603050405020304" pitchFamily="18" charset="0"/>
                <a:cs typeface="Times New Roman" panose="02020603050405020304" pitchFamily="18" charset="0"/>
              </a:rPr>
              <a:t>Conditional Random Fields </a:t>
            </a:r>
            <a:r>
              <a:rPr lang="zh-CN" altLang="en-US" sz="2400" dirty="0">
                <a:latin typeface="Times New Roman" panose="02020603050405020304" pitchFamily="18" charset="0"/>
                <a:cs typeface="Times New Roman" panose="02020603050405020304" pitchFamily="18" charset="0"/>
              </a:rPr>
              <a:t>简称</a:t>
            </a:r>
            <a:r>
              <a:rPr lang="en-US" altLang="zh-CN" sz="2400" dirty="0">
                <a:latin typeface="Times New Roman" panose="02020603050405020304" pitchFamily="18" charset="0"/>
                <a:cs typeface="Times New Roman" panose="02020603050405020304" pitchFamily="18" charset="0"/>
              </a:rPr>
              <a:t>CRF </a:t>
            </a:r>
            <a:r>
              <a:rPr lang="zh-CN" altLang="en-US" sz="2400" dirty="0">
                <a:latin typeface="Times New Roman" panose="02020603050405020304" pitchFamily="18" charset="0"/>
                <a:cs typeface="Times New Roman" panose="02020603050405020304" pitchFamily="18" charset="0"/>
              </a:rPr>
              <a:t>），是在给定一组输入随机变量条件下另外一组输出随机变量的条件概率分布模型，它是一种判别式的</a:t>
            </a:r>
            <a:r>
              <a:rPr lang="zh-CN" altLang="en-US" sz="2400" b="1" u="sng" dirty="0">
                <a:latin typeface="Times New Roman" panose="02020603050405020304" pitchFamily="18" charset="0"/>
                <a:cs typeface="Times New Roman" panose="02020603050405020304" pitchFamily="18" charset="0"/>
              </a:rPr>
              <a:t>概率无向图模型</a:t>
            </a:r>
            <a:r>
              <a:rPr lang="zh-CN" altLang="en-US" sz="2400" dirty="0">
                <a:latin typeface="Times New Roman" panose="02020603050405020304" pitchFamily="18" charset="0"/>
                <a:cs typeface="Times New Roman" panose="02020603050405020304" pitchFamily="18" charset="0"/>
              </a:rPr>
              <a:t>，既然是判别式，那就是对条件概率分布建模。</a:t>
            </a:r>
          </a:p>
          <a:p>
            <a:endParaRPr lang="zh-CN" altLang="en-US"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CRF</a:t>
            </a:r>
            <a:r>
              <a:rPr lang="zh-CN" altLang="en-US" sz="2400" dirty="0">
                <a:latin typeface="Times New Roman" panose="02020603050405020304" pitchFamily="18" charset="0"/>
                <a:cs typeface="Times New Roman" panose="02020603050405020304" pitchFamily="18" charset="0"/>
              </a:rPr>
              <a:t>较多用在自然语言处理和图像处理领域，在</a:t>
            </a:r>
            <a:r>
              <a:rPr lang="en-US" altLang="zh-CN" sz="2400" dirty="0">
                <a:latin typeface="Times New Roman" panose="02020603050405020304" pitchFamily="18" charset="0"/>
                <a:cs typeface="Times New Roman" panose="02020603050405020304" pitchFamily="18" charset="0"/>
              </a:rPr>
              <a:t>NLP</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Natural Language Processing</a:t>
            </a:r>
            <a:r>
              <a:rPr lang="zh-CN" altLang="en-US" sz="2400" dirty="0">
                <a:latin typeface="Times New Roman" panose="02020603050405020304" pitchFamily="18" charset="0"/>
                <a:cs typeface="Times New Roman" panose="02020603050405020304" pitchFamily="18" charset="0"/>
              </a:rPr>
              <a:t>自然语言处理）中，它是用于标注和划分序列数据的概率化模型，根据</a:t>
            </a:r>
            <a:r>
              <a:rPr lang="en-US" altLang="zh-CN" sz="2400" dirty="0">
                <a:latin typeface="Times New Roman" panose="02020603050405020304" pitchFamily="18" charset="0"/>
                <a:cs typeface="Times New Roman" panose="02020603050405020304" pitchFamily="18" charset="0"/>
              </a:rPr>
              <a:t>CRF</a:t>
            </a:r>
            <a:r>
              <a:rPr lang="zh-CN" altLang="en-US" sz="2400" dirty="0">
                <a:latin typeface="Times New Roman" panose="02020603050405020304" pitchFamily="18" charset="0"/>
                <a:cs typeface="Times New Roman" panose="02020603050405020304" pitchFamily="18" charset="0"/>
              </a:rPr>
              <a:t>的定义，相对序列就是给定观测序列</a:t>
            </a:r>
            <a:r>
              <a:rPr lang="en-US" altLang="zh-CN" sz="2400"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和输出序列</a:t>
            </a:r>
            <a:r>
              <a:rPr lang="en-US" altLang="zh-CN" sz="2400"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，然后通过定义条件概率</a:t>
            </a:r>
            <a:r>
              <a:rPr lang="en-US" altLang="zh-CN" sz="2400" dirty="0">
                <a:latin typeface="Times New Roman" panose="02020603050405020304" pitchFamily="18" charset="0"/>
                <a:cs typeface="Times New Roman" panose="02020603050405020304" pitchFamily="18" charset="0"/>
              </a:rPr>
              <a:t>P(Y|X)</a:t>
            </a:r>
            <a:r>
              <a:rPr lang="zh-CN" altLang="en-US" sz="2400" dirty="0">
                <a:latin typeface="Times New Roman" panose="02020603050405020304" pitchFamily="18" charset="0"/>
                <a:cs typeface="Times New Roman" panose="02020603050405020304" pitchFamily="18" charset="0"/>
              </a:rPr>
              <a:t>来描述模型。</a:t>
            </a:r>
          </a:p>
          <a:p>
            <a:pPr marL="0" indent="0">
              <a:buNone/>
            </a:pP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0796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59355-1117-4222-A507-4DE10B1EE478}"/>
              </a:ext>
            </a:extLst>
          </p:cNvPr>
          <p:cNvSpPr>
            <a:spLocks noGrp="1"/>
          </p:cNvSpPr>
          <p:nvPr>
            <p:ph type="title"/>
          </p:nvPr>
        </p:nvSpPr>
        <p:spPr>
          <a:xfrm>
            <a:off x="743093" y="0"/>
            <a:ext cx="9162907" cy="775855"/>
          </a:xfrm>
        </p:spPr>
        <p:txBody>
          <a:bodyPr/>
          <a:lstStyle/>
          <a:p>
            <a:r>
              <a:rPr lang="en-US" altLang="zh-CN" dirty="0"/>
              <a:t>linear-CRF</a:t>
            </a:r>
            <a:r>
              <a:rPr lang="zh-CN" altLang="en-US" dirty="0"/>
              <a:t>的计算问题  前项</a:t>
            </a:r>
            <a:r>
              <a:rPr lang="en-US" altLang="zh-CN" dirty="0"/>
              <a:t>-</a:t>
            </a:r>
            <a:r>
              <a:rPr lang="zh-CN" altLang="en-US" dirty="0"/>
              <a:t>后项算法</a:t>
            </a:r>
          </a:p>
        </p:txBody>
      </p:sp>
      <p:sp>
        <p:nvSpPr>
          <p:cNvPr id="3" name="内容占位符 2">
            <a:extLst>
              <a:ext uri="{FF2B5EF4-FFF2-40B4-BE49-F238E27FC236}">
                <a16:creationId xmlns:a16="http://schemas.microsoft.com/office/drawing/2014/main" id="{56DC459E-13E0-4567-9EE3-D14E280ACC5B}"/>
              </a:ext>
            </a:extLst>
          </p:cNvPr>
          <p:cNvSpPr>
            <a:spLocks noGrp="1"/>
          </p:cNvSpPr>
          <p:nvPr>
            <p:ph idx="1"/>
          </p:nvPr>
        </p:nvSpPr>
        <p:spPr>
          <a:xfrm>
            <a:off x="743093" y="651164"/>
            <a:ext cx="10728471" cy="6206836"/>
          </a:xfrm>
        </p:spPr>
        <p:txBody>
          <a:bodyPr/>
          <a:lstStyle/>
          <a:p>
            <a:r>
              <a:rPr lang="zh-CN" altLang="en-US" dirty="0"/>
              <a:t>同样的。我们定义</a:t>
            </a:r>
            <a:r>
              <a:rPr lang="en-US" altLang="zh-CN" dirty="0"/>
              <a:t>β</a:t>
            </a:r>
            <a:r>
              <a:rPr lang="en-US" altLang="zh-CN" dirty="0" err="1"/>
              <a:t>i</a:t>
            </a:r>
            <a:r>
              <a:rPr lang="en-US" altLang="zh-CN" dirty="0"/>
              <a:t>(</a:t>
            </a:r>
            <a:r>
              <a:rPr lang="en-US" altLang="zh-CN" dirty="0" err="1"/>
              <a:t>yi|x</a:t>
            </a:r>
            <a:r>
              <a:rPr lang="en-US" altLang="zh-CN" dirty="0"/>
              <a:t>)</a:t>
            </a:r>
            <a:r>
              <a:rPr lang="zh-CN" altLang="en-US" dirty="0"/>
              <a:t>表示序列位置</a:t>
            </a:r>
            <a:r>
              <a:rPr lang="en-US" altLang="zh-CN" dirty="0" err="1"/>
              <a:t>i</a:t>
            </a:r>
            <a:r>
              <a:rPr lang="zh-CN" altLang="en-US" dirty="0"/>
              <a:t>的标记是</a:t>
            </a:r>
            <a:r>
              <a:rPr lang="en-US" altLang="zh-CN" dirty="0" err="1"/>
              <a:t>yi</a:t>
            </a:r>
            <a:r>
              <a:rPr lang="zh-CN" altLang="en-US" dirty="0"/>
              <a:t>时，在位置</a:t>
            </a:r>
            <a:r>
              <a:rPr lang="en-US" altLang="zh-CN" dirty="0" err="1"/>
              <a:t>i</a:t>
            </a:r>
            <a:r>
              <a:rPr lang="zh-CN" altLang="en-US" dirty="0"/>
              <a:t>之后的从</a:t>
            </a:r>
            <a:r>
              <a:rPr lang="en-US" altLang="zh-CN" dirty="0"/>
              <a:t>i+1</a:t>
            </a:r>
            <a:r>
              <a:rPr lang="zh-CN" altLang="en-US" dirty="0"/>
              <a:t>到</a:t>
            </a:r>
            <a:r>
              <a:rPr lang="en-US" altLang="zh-CN" dirty="0"/>
              <a:t>n</a:t>
            </a:r>
            <a:r>
              <a:rPr lang="zh-CN" altLang="en-US" dirty="0"/>
              <a:t>的部分标记序列的非规范化概率。</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于是规范化因子</a:t>
            </a:r>
            <a:r>
              <a:rPr lang="en-US" altLang="zh-CN" dirty="0"/>
              <a:t>Z(x)</a:t>
            </a:r>
            <a:r>
              <a:rPr lang="zh-CN" altLang="en-US" dirty="0"/>
              <a:t>可以表示为</a:t>
            </a:r>
            <a:endParaRPr lang="en-US" altLang="zh-CN" dirty="0"/>
          </a:p>
          <a:p>
            <a:pPr marL="0" indent="0">
              <a:buNone/>
            </a:pPr>
            <a:endParaRPr lang="en-US" altLang="zh-CN" dirty="0"/>
          </a:p>
          <a:p>
            <a:r>
              <a:rPr lang="zh-CN" altLang="en-US" dirty="0"/>
              <a:t>用向量形式表示为</a:t>
            </a:r>
          </a:p>
        </p:txBody>
      </p:sp>
      <p:pic>
        <p:nvPicPr>
          <p:cNvPr id="4" name="图片 3">
            <a:extLst>
              <a:ext uri="{FF2B5EF4-FFF2-40B4-BE49-F238E27FC236}">
                <a16:creationId xmlns:a16="http://schemas.microsoft.com/office/drawing/2014/main" id="{725EBE5C-89DA-4D60-AC27-04FDE2C469E6}"/>
              </a:ext>
            </a:extLst>
          </p:cNvPr>
          <p:cNvPicPr>
            <a:picLocks noChangeAspect="1"/>
          </p:cNvPicPr>
          <p:nvPr/>
        </p:nvPicPr>
        <p:blipFill rotWithShape="1">
          <a:blip r:embed="rId2"/>
          <a:srcRect t="2858" r="130" b="6148"/>
          <a:stretch/>
        </p:blipFill>
        <p:spPr>
          <a:xfrm>
            <a:off x="2544906" y="1302328"/>
            <a:ext cx="7102187" cy="2646217"/>
          </a:xfrm>
          <a:prstGeom prst="rect">
            <a:avLst/>
          </a:prstGeom>
        </p:spPr>
      </p:pic>
      <p:pic>
        <p:nvPicPr>
          <p:cNvPr id="5" name="图片 4">
            <a:extLst>
              <a:ext uri="{FF2B5EF4-FFF2-40B4-BE49-F238E27FC236}">
                <a16:creationId xmlns:a16="http://schemas.microsoft.com/office/drawing/2014/main" id="{61B97798-8179-4949-A6B0-5C14CC2BB2C7}"/>
              </a:ext>
            </a:extLst>
          </p:cNvPr>
          <p:cNvPicPr>
            <a:picLocks noChangeAspect="1"/>
          </p:cNvPicPr>
          <p:nvPr/>
        </p:nvPicPr>
        <p:blipFill>
          <a:blip r:embed="rId3"/>
          <a:stretch>
            <a:fillRect/>
          </a:stretch>
        </p:blipFill>
        <p:spPr>
          <a:xfrm>
            <a:off x="4453492" y="4368079"/>
            <a:ext cx="3285014" cy="690129"/>
          </a:xfrm>
          <a:prstGeom prst="rect">
            <a:avLst/>
          </a:prstGeom>
        </p:spPr>
      </p:pic>
      <p:pic>
        <p:nvPicPr>
          <p:cNvPr id="6" name="图片 5">
            <a:extLst>
              <a:ext uri="{FF2B5EF4-FFF2-40B4-BE49-F238E27FC236}">
                <a16:creationId xmlns:a16="http://schemas.microsoft.com/office/drawing/2014/main" id="{E925E277-8880-4E6A-AC2F-9889A53F8762}"/>
              </a:ext>
            </a:extLst>
          </p:cNvPr>
          <p:cNvPicPr>
            <a:picLocks noChangeAspect="1"/>
          </p:cNvPicPr>
          <p:nvPr/>
        </p:nvPicPr>
        <p:blipFill>
          <a:blip r:embed="rId4"/>
          <a:stretch>
            <a:fillRect/>
          </a:stretch>
        </p:blipFill>
        <p:spPr>
          <a:xfrm>
            <a:off x="2023172" y="5218401"/>
            <a:ext cx="8145654" cy="1288039"/>
          </a:xfrm>
          <a:prstGeom prst="rect">
            <a:avLst/>
          </a:prstGeom>
        </p:spPr>
      </p:pic>
    </p:spTree>
    <p:extLst>
      <p:ext uri="{BB962C8B-B14F-4D97-AF65-F5344CB8AC3E}">
        <p14:creationId xmlns:p14="http://schemas.microsoft.com/office/powerpoint/2010/main" val="1484664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C8C70-0297-47A9-AE62-FD2F1C708119}"/>
              </a:ext>
            </a:extLst>
          </p:cNvPr>
          <p:cNvSpPr>
            <a:spLocks noGrp="1"/>
          </p:cNvSpPr>
          <p:nvPr>
            <p:ph type="title"/>
          </p:nvPr>
        </p:nvSpPr>
        <p:spPr>
          <a:xfrm>
            <a:off x="645130" y="0"/>
            <a:ext cx="9233161" cy="720436"/>
          </a:xfrm>
        </p:spPr>
        <p:txBody>
          <a:bodyPr/>
          <a:lstStyle/>
          <a:p>
            <a:r>
              <a:rPr lang="en-US" altLang="zh-CN" dirty="0"/>
              <a:t>linear-CRF</a:t>
            </a:r>
            <a:r>
              <a:rPr lang="zh-CN" altLang="en-US" dirty="0"/>
              <a:t>的计算问题</a:t>
            </a:r>
          </a:p>
        </p:txBody>
      </p:sp>
      <p:sp>
        <p:nvSpPr>
          <p:cNvPr id="3" name="内容占位符 2">
            <a:extLst>
              <a:ext uri="{FF2B5EF4-FFF2-40B4-BE49-F238E27FC236}">
                <a16:creationId xmlns:a16="http://schemas.microsoft.com/office/drawing/2014/main" id="{3E0F7CE9-35E9-4EB1-A9EB-DB756F38FC0D}"/>
              </a:ext>
            </a:extLst>
          </p:cNvPr>
          <p:cNvSpPr>
            <a:spLocks noGrp="1"/>
          </p:cNvSpPr>
          <p:nvPr>
            <p:ph idx="1"/>
          </p:nvPr>
        </p:nvSpPr>
        <p:spPr>
          <a:xfrm>
            <a:off x="645130" y="581891"/>
            <a:ext cx="10901740" cy="6276109"/>
          </a:xfrm>
        </p:spPr>
        <p:txBody>
          <a:bodyPr>
            <a:normAutofit/>
          </a:bodyPr>
          <a:lstStyle/>
          <a:p>
            <a:r>
              <a:rPr lang="zh-CN" altLang="en-US" dirty="0"/>
              <a:t>给定一个</a:t>
            </a:r>
            <a:r>
              <a:rPr lang="en-US" altLang="zh-CN" dirty="0"/>
              <a:t>CRF</a:t>
            </a:r>
            <a:r>
              <a:rPr lang="zh-CN" altLang="en-US" dirty="0"/>
              <a:t>模型，那么 </a:t>
            </a:r>
            <a:r>
              <a:rPr lang="en-US" altLang="zh-CN" dirty="0"/>
              <a:t>P(Yi=</a:t>
            </a:r>
            <a:r>
              <a:rPr lang="en-US" altLang="zh-CN" dirty="0" err="1"/>
              <a:t>yi|x</a:t>
            </a:r>
            <a:r>
              <a:rPr lang="en-US" altLang="zh-CN" dirty="0"/>
              <a:t>) </a:t>
            </a:r>
            <a:r>
              <a:rPr lang="zh-CN" altLang="en-US" dirty="0"/>
              <a:t>、</a:t>
            </a:r>
            <a:r>
              <a:rPr lang="en-US" altLang="zh-CN" dirty="0"/>
              <a:t>P(Yi−1=yi−1,Yi=</a:t>
            </a:r>
            <a:r>
              <a:rPr lang="en-US" altLang="zh-CN" dirty="0" err="1"/>
              <a:t>yi|x</a:t>
            </a:r>
            <a:r>
              <a:rPr lang="en-US" altLang="zh-CN" dirty="0"/>
              <a:t>) </a:t>
            </a:r>
            <a:r>
              <a:rPr lang="zh-CN" altLang="en-US" dirty="0"/>
              <a:t>可以利用前向向量和后向向量计算为</a:t>
            </a:r>
            <a:endParaRPr lang="en-US" altLang="zh-CN" dirty="0"/>
          </a:p>
          <a:p>
            <a:endParaRPr lang="en-US" altLang="zh-CN" dirty="0"/>
          </a:p>
          <a:p>
            <a:endParaRPr lang="en-US" altLang="zh-CN" dirty="0"/>
          </a:p>
          <a:p>
            <a:pPr marL="0" indent="0">
              <a:buNone/>
            </a:pPr>
            <a:endParaRPr lang="en-US" altLang="zh-CN" dirty="0"/>
          </a:p>
          <a:p>
            <a:r>
              <a:rPr lang="zh-CN" altLang="en-US" dirty="0"/>
              <a:t>特征函数 </a:t>
            </a:r>
            <a:r>
              <a:rPr lang="en-US" altLang="zh-CN" dirty="0" err="1"/>
              <a:t>fk</a:t>
            </a:r>
            <a:r>
              <a:rPr lang="en-US" altLang="zh-CN" dirty="0"/>
              <a:t> </a:t>
            </a:r>
            <a:r>
              <a:rPr lang="zh-CN" altLang="en-US" dirty="0"/>
              <a:t>关于条件分布 </a:t>
            </a:r>
            <a:r>
              <a:rPr lang="en-US" altLang="zh-CN" dirty="0"/>
              <a:t>P(Y|X) </a:t>
            </a:r>
            <a:r>
              <a:rPr lang="zh-CN" altLang="en-US" dirty="0"/>
              <a:t>的期望：</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第一个等号，</a:t>
            </a:r>
            <a:r>
              <a:rPr lang="zh-CN" altLang="en-US" strike="sngStrike" dirty="0"/>
              <a:t>可以看出</a:t>
            </a:r>
            <a:r>
              <a:rPr lang="zh-CN" altLang="en-US" dirty="0"/>
              <a:t>计算代价非常大，但转化为第二个等号后，便可利用前向向量和后向向量来高效计算。</a:t>
            </a:r>
          </a:p>
        </p:txBody>
      </p:sp>
      <p:pic>
        <p:nvPicPr>
          <p:cNvPr id="5" name="图片 4">
            <a:extLst>
              <a:ext uri="{FF2B5EF4-FFF2-40B4-BE49-F238E27FC236}">
                <a16:creationId xmlns:a16="http://schemas.microsoft.com/office/drawing/2014/main" id="{A60784F5-89B2-4B84-90FB-CB880C009D4D}"/>
              </a:ext>
            </a:extLst>
          </p:cNvPr>
          <p:cNvPicPr>
            <a:picLocks noChangeAspect="1"/>
          </p:cNvPicPr>
          <p:nvPr/>
        </p:nvPicPr>
        <p:blipFill rotWithShape="1">
          <a:blip r:embed="rId2"/>
          <a:srcRect t="4935" b="8350"/>
          <a:stretch/>
        </p:blipFill>
        <p:spPr>
          <a:xfrm>
            <a:off x="1860961" y="959212"/>
            <a:ext cx="8470078" cy="1704110"/>
          </a:xfrm>
          <a:prstGeom prst="rect">
            <a:avLst/>
          </a:prstGeom>
        </p:spPr>
      </p:pic>
      <p:pic>
        <p:nvPicPr>
          <p:cNvPr id="6" name="图片 5">
            <a:extLst>
              <a:ext uri="{FF2B5EF4-FFF2-40B4-BE49-F238E27FC236}">
                <a16:creationId xmlns:a16="http://schemas.microsoft.com/office/drawing/2014/main" id="{ADBA7ABF-F396-4121-875B-063381C698B4}"/>
              </a:ext>
            </a:extLst>
          </p:cNvPr>
          <p:cNvPicPr>
            <a:picLocks noChangeAspect="1"/>
          </p:cNvPicPr>
          <p:nvPr/>
        </p:nvPicPr>
        <p:blipFill>
          <a:blip r:embed="rId3"/>
          <a:stretch>
            <a:fillRect/>
          </a:stretch>
        </p:blipFill>
        <p:spPr>
          <a:xfrm>
            <a:off x="2608316" y="3040643"/>
            <a:ext cx="7269975" cy="3054495"/>
          </a:xfrm>
          <a:prstGeom prst="rect">
            <a:avLst/>
          </a:prstGeom>
        </p:spPr>
      </p:pic>
    </p:spTree>
    <p:extLst>
      <p:ext uri="{BB962C8B-B14F-4D97-AF65-F5344CB8AC3E}">
        <p14:creationId xmlns:p14="http://schemas.microsoft.com/office/powerpoint/2010/main" val="2435010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C20FD-72FE-4E3B-A4D5-C70F9D5115AC}"/>
              </a:ext>
            </a:extLst>
          </p:cNvPr>
          <p:cNvSpPr>
            <a:spLocks noGrp="1"/>
          </p:cNvSpPr>
          <p:nvPr>
            <p:ph type="title"/>
          </p:nvPr>
        </p:nvSpPr>
        <p:spPr>
          <a:xfrm>
            <a:off x="645130" y="401779"/>
            <a:ext cx="9288579" cy="692730"/>
          </a:xfrm>
        </p:spPr>
        <p:txBody>
          <a:bodyPr/>
          <a:lstStyle/>
          <a:p>
            <a:r>
              <a:rPr lang="en-US" altLang="zh-CN" dirty="0"/>
              <a:t>linear-CRF</a:t>
            </a:r>
            <a:r>
              <a:rPr lang="zh-CN" altLang="en-US" dirty="0"/>
              <a:t>的计算问题</a:t>
            </a:r>
          </a:p>
        </p:txBody>
      </p:sp>
      <p:sp>
        <p:nvSpPr>
          <p:cNvPr id="3" name="内容占位符 2">
            <a:extLst>
              <a:ext uri="{FF2B5EF4-FFF2-40B4-BE49-F238E27FC236}">
                <a16:creationId xmlns:a16="http://schemas.microsoft.com/office/drawing/2014/main" id="{1E115D91-8685-438D-BA66-3E3AB0D37FEE}"/>
              </a:ext>
            </a:extLst>
          </p:cNvPr>
          <p:cNvSpPr>
            <a:spLocks noGrp="1"/>
          </p:cNvSpPr>
          <p:nvPr>
            <p:ph idx="1"/>
          </p:nvPr>
        </p:nvSpPr>
        <p:spPr>
          <a:xfrm>
            <a:off x="645130" y="1496290"/>
            <a:ext cx="10895706" cy="5361709"/>
          </a:xfrm>
        </p:spPr>
        <p:txBody>
          <a:bodyPr/>
          <a:lstStyle/>
          <a:p>
            <a:r>
              <a:rPr lang="zh-CN" altLang="en-US" dirty="0"/>
              <a:t>特征函数 </a:t>
            </a:r>
            <a:r>
              <a:rPr lang="en-US" altLang="zh-CN" dirty="0" err="1"/>
              <a:t>fk</a:t>
            </a:r>
            <a:r>
              <a:rPr lang="en-US" altLang="zh-CN" dirty="0"/>
              <a:t> </a:t>
            </a:r>
            <a:r>
              <a:rPr lang="zh-CN" altLang="en-US" dirty="0"/>
              <a:t>关于联合分布 </a:t>
            </a:r>
            <a:r>
              <a:rPr lang="en-US" altLang="zh-CN" dirty="0"/>
              <a:t>P(X,Y) </a:t>
            </a:r>
            <a:r>
              <a:rPr lang="zh-CN" altLang="en-US" dirty="0"/>
              <a:t>的期望</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对于给定的观测序列 </a:t>
            </a:r>
            <a:r>
              <a:rPr lang="en-US" altLang="zh-CN" dirty="0"/>
              <a:t>x </a:t>
            </a:r>
            <a:r>
              <a:rPr lang="zh-CN" altLang="en-US" dirty="0"/>
              <a:t>和标记序列 </a:t>
            </a:r>
            <a:r>
              <a:rPr lang="en-US" altLang="zh-CN" dirty="0"/>
              <a:t>y </a:t>
            </a:r>
            <a:r>
              <a:rPr lang="zh-CN" altLang="en-US" dirty="0"/>
              <a:t>，通过一次前向扫描计算 </a:t>
            </a:r>
            <a:r>
              <a:rPr lang="en-US" altLang="zh-CN" dirty="0"/>
              <a:t>α</a:t>
            </a:r>
            <a:r>
              <a:rPr lang="en-US" altLang="zh-CN" dirty="0" err="1"/>
              <a:t>i</a:t>
            </a:r>
            <a:r>
              <a:rPr lang="en-US" altLang="zh-CN" dirty="0"/>
              <a:t> </a:t>
            </a:r>
            <a:r>
              <a:rPr lang="zh-CN" altLang="en-US" dirty="0"/>
              <a:t>及 </a:t>
            </a:r>
            <a:r>
              <a:rPr lang="en-US" altLang="zh-CN" dirty="0"/>
              <a:t>Z(x) </a:t>
            </a:r>
            <a:r>
              <a:rPr lang="zh-CN" altLang="en-US" dirty="0"/>
              <a:t>，一次后向扫描计算 </a:t>
            </a:r>
            <a:r>
              <a:rPr lang="en-US" altLang="zh-CN" dirty="0"/>
              <a:t>β</a:t>
            </a:r>
            <a:r>
              <a:rPr lang="en-US" altLang="zh-CN" dirty="0" err="1"/>
              <a:t>i</a:t>
            </a:r>
            <a:r>
              <a:rPr lang="en-US" altLang="zh-CN" dirty="0"/>
              <a:t> </a:t>
            </a:r>
            <a:r>
              <a:rPr lang="zh-CN" altLang="en-US" dirty="0"/>
              <a:t>，进而计算所有的概率值，以及特征的期望。</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AED236C7-4BE2-4F40-9842-216AA5460D80}"/>
              </a:ext>
            </a:extLst>
          </p:cNvPr>
          <p:cNvPicPr>
            <a:picLocks noChangeAspect="1"/>
          </p:cNvPicPr>
          <p:nvPr/>
        </p:nvPicPr>
        <p:blipFill rotWithShape="1">
          <a:blip r:embed="rId2"/>
          <a:srcRect t="4167"/>
          <a:stretch/>
        </p:blipFill>
        <p:spPr>
          <a:xfrm>
            <a:off x="1774609" y="1995054"/>
            <a:ext cx="9222519" cy="3228108"/>
          </a:xfrm>
          <a:prstGeom prst="rect">
            <a:avLst/>
          </a:prstGeom>
        </p:spPr>
      </p:pic>
    </p:spTree>
    <p:extLst>
      <p:ext uri="{BB962C8B-B14F-4D97-AF65-F5344CB8AC3E}">
        <p14:creationId xmlns:p14="http://schemas.microsoft.com/office/powerpoint/2010/main" val="3668389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647AF-5C65-4C38-9EBF-7E594F832338}"/>
              </a:ext>
            </a:extLst>
          </p:cNvPr>
          <p:cNvSpPr>
            <a:spLocks noGrp="1"/>
          </p:cNvSpPr>
          <p:nvPr>
            <p:ph type="title"/>
          </p:nvPr>
        </p:nvSpPr>
        <p:spPr>
          <a:xfrm>
            <a:off x="645130" y="0"/>
            <a:ext cx="9404723" cy="609601"/>
          </a:xfrm>
        </p:spPr>
        <p:txBody>
          <a:bodyPr/>
          <a:lstStyle/>
          <a:p>
            <a:r>
              <a:rPr lang="en-US" altLang="zh-CN" dirty="0"/>
              <a:t>linear-CRF</a:t>
            </a:r>
            <a:r>
              <a:rPr lang="zh-CN" altLang="en-US" dirty="0"/>
              <a:t>的学习问题</a:t>
            </a:r>
          </a:p>
        </p:txBody>
      </p:sp>
      <p:sp>
        <p:nvSpPr>
          <p:cNvPr id="3" name="内容占位符 2">
            <a:extLst>
              <a:ext uri="{FF2B5EF4-FFF2-40B4-BE49-F238E27FC236}">
                <a16:creationId xmlns:a16="http://schemas.microsoft.com/office/drawing/2014/main" id="{DF051E32-73BC-4CD1-AC27-69CDA3BC59E8}"/>
              </a:ext>
            </a:extLst>
          </p:cNvPr>
          <p:cNvSpPr>
            <a:spLocks noGrp="1"/>
          </p:cNvSpPr>
          <p:nvPr>
            <p:ph idx="1"/>
          </p:nvPr>
        </p:nvSpPr>
        <p:spPr>
          <a:xfrm>
            <a:off x="645130" y="609601"/>
            <a:ext cx="10923415" cy="6248399"/>
          </a:xfrm>
        </p:spPr>
        <p:txBody>
          <a:bodyPr/>
          <a:lstStyle/>
          <a:p>
            <a:r>
              <a:rPr lang="en-US" altLang="zh-CN" dirty="0"/>
              <a:t>linear-CRF</a:t>
            </a:r>
            <a:r>
              <a:rPr lang="zh-CN" altLang="en-US" dirty="0"/>
              <a:t>第二个问题是学习，即给定训练数据集</a:t>
            </a:r>
            <a:r>
              <a:rPr lang="en-US" altLang="zh-CN" dirty="0"/>
              <a:t>X</a:t>
            </a:r>
            <a:r>
              <a:rPr lang="zh-CN" altLang="en-US" dirty="0"/>
              <a:t>和</a:t>
            </a:r>
            <a:r>
              <a:rPr lang="en-US" altLang="zh-CN" dirty="0"/>
              <a:t>Y</a:t>
            </a:r>
            <a:r>
              <a:rPr lang="zh-CN" altLang="en-US" dirty="0"/>
              <a:t>，学习</a:t>
            </a:r>
            <a:r>
              <a:rPr lang="en-US" altLang="zh-CN" dirty="0"/>
              <a:t>linear-CRF</a:t>
            </a:r>
            <a:r>
              <a:rPr lang="zh-CN" altLang="en-US" dirty="0"/>
              <a:t>的模型参数</a:t>
            </a:r>
            <a:r>
              <a:rPr lang="en-US" altLang="zh-CN" dirty="0" err="1"/>
              <a:t>Wk</a:t>
            </a:r>
            <a:r>
              <a:rPr lang="zh-CN" altLang="en-US" dirty="0"/>
              <a:t>和条件概率</a:t>
            </a:r>
            <a:r>
              <a:rPr lang="en-US" altLang="zh-CN" dirty="0"/>
              <a:t>Pw(</a:t>
            </a:r>
            <a:r>
              <a:rPr lang="en-US" altLang="zh-CN" dirty="0" err="1"/>
              <a:t>y|x</a:t>
            </a:r>
            <a:r>
              <a:rPr lang="en-US" altLang="zh-CN" dirty="0"/>
              <a:t>)</a:t>
            </a:r>
            <a:r>
              <a:rPr lang="zh-CN" altLang="en-US" dirty="0"/>
              <a:t>，这个问题的求解比</a:t>
            </a:r>
            <a:r>
              <a:rPr lang="en-US" altLang="zh-CN" dirty="0"/>
              <a:t>HMM</a:t>
            </a:r>
            <a:r>
              <a:rPr lang="zh-CN" altLang="en-US" dirty="0"/>
              <a:t>的学习算法简单的多，普通的梯度下降法，拟牛顿法都可以解决。                                           </a:t>
            </a:r>
            <a:r>
              <a:rPr lang="zh-CN" altLang="en-US" dirty="0">
                <a:solidFill>
                  <a:srgbClr val="FFFF00"/>
                </a:solidFill>
              </a:rPr>
              <a:t>对数似然函数</a:t>
            </a:r>
            <a:endParaRPr lang="en-US" altLang="zh-CN" dirty="0">
              <a:solidFill>
                <a:srgbClr val="FFFF00"/>
              </a:solidFill>
            </a:endParaRPr>
          </a:p>
          <a:p>
            <a:endParaRPr lang="zh-CN" altLang="en-US" dirty="0"/>
          </a:p>
        </p:txBody>
      </p:sp>
      <p:pic>
        <p:nvPicPr>
          <p:cNvPr id="4" name="图片 3">
            <a:extLst>
              <a:ext uri="{FF2B5EF4-FFF2-40B4-BE49-F238E27FC236}">
                <a16:creationId xmlns:a16="http://schemas.microsoft.com/office/drawing/2014/main" id="{28F0484A-90A1-4DE6-B31D-FC0D68AC9B07}"/>
              </a:ext>
            </a:extLst>
          </p:cNvPr>
          <p:cNvPicPr>
            <a:picLocks noChangeAspect="1"/>
          </p:cNvPicPr>
          <p:nvPr/>
        </p:nvPicPr>
        <p:blipFill rotWithShape="1">
          <a:blip r:embed="rId2"/>
          <a:srcRect t="11214" b="7132"/>
          <a:stretch/>
        </p:blipFill>
        <p:spPr>
          <a:xfrm>
            <a:off x="1695506" y="2258290"/>
            <a:ext cx="8800988" cy="4599709"/>
          </a:xfrm>
          <a:prstGeom prst="rect">
            <a:avLst/>
          </a:prstGeom>
        </p:spPr>
      </p:pic>
      <p:pic>
        <p:nvPicPr>
          <p:cNvPr id="7" name="图片 6">
            <a:extLst>
              <a:ext uri="{FF2B5EF4-FFF2-40B4-BE49-F238E27FC236}">
                <a16:creationId xmlns:a16="http://schemas.microsoft.com/office/drawing/2014/main" id="{B7046FF5-11AD-4C26-BCE5-44926966A8A2}"/>
              </a:ext>
            </a:extLst>
          </p:cNvPr>
          <p:cNvPicPr>
            <a:picLocks noChangeAspect="1"/>
          </p:cNvPicPr>
          <p:nvPr/>
        </p:nvPicPr>
        <p:blipFill rotWithShape="1">
          <a:blip r:embed="rId3"/>
          <a:srcRect b="16554"/>
          <a:stretch/>
        </p:blipFill>
        <p:spPr>
          <a:xfrm>
            <a:off x="2421942" y="1556536"/>
            <a:ext cx="7348116" cy="701753"/>
          </a:xfrm>
          <a:prstGeom prst="rect">
            <a:avLst/>
          </a:prstGeom>
        </p:spPr>
      </p:pic>
    </p:spTree>
    <p:extLst>
      <p:ext uri="{BB962C8B-B14F-4D97-AF65-F5344CB8AC3E}">
        <p14:creationId xmlns:p14="http://schemas.microsoft.com/office/powerpoint/2010/main" val="3207357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7DF8A-D29E-43F2-A6A4-26769CE260EB}"/>
              </a:ext>
            </a:extLst>
          </p:cNvPr>
          <p:cNvSpPr>
            <a:spLocks noGrp="1"/>
          </p:cNvSpPr>
          <p:nvPr>
            <p:ph type="title"/>
          </p:nvPr>
        </p:nvSpPr>
        <p:spPr>
          <a:xfrm>
            <a:off x="-96982" y="0"/>
            <a:ext cx="12288982" cy="734291"/>
          </a:xfrm>
        </p:spPr>
        <p:txBody>
          <a:bodyPr/>
          <a:lstStyle/>
          <a:p>
            <a:r>
              <a:rPr lang="en-US" altLang="zh-CN" dirty="0"/>
              <a:t>linear-CRF</a:t>
            </a:r>
            <a:r>
              <a:rPr lang="zh-CN" altLang="en-US" dirty="0"/>
              <a:t>的预测问题    维特比算法</a:t>
            </a:r>
            <a:r>
              <a:rPr lang="en-US" altLang="zh-CN" dirty="0"/>
              <a:t>Viterbi Algorithm </a:t>
            </a:r>
            <a:endParaRPr lang="zh-CN" altLang="en-US" dirty="0"/>
          </a:p>
        </p:txBody>
      </p:sp>
      <p:sp>
        <p:nvSpPr>
          <p:cNvPr id="3" name="内容占位符 2">
            <a:extLst>
              <a:ext uri="{FF2B5EF4-FFF2-40B4-BE49-F238E27FC236}">
                <a16:creationId xmlns:a16="http://schemas.microsoft.com/office/drawing/2014/main" id="{15834CED-A4C8-4A14-9E86-D6FFFC2000DB}"/>
              </a:ext>
            </a:extLst>
          </p:cNvPr>
          <p:cNvSpPr>
            <a:spLocks noGrp="1"/>
          </p:cNvSpPr>
          <p:nvPr>
            <p:ph idx="1"/>
          </p:nvPr>
        </p:nvSpPr>
        <p:spPr>
          <a:xfrm>
            <a:off x="0" y="623456"/>
            <a:ext cx="12192000" cy="6234544"/>
          </a:xfrm>
        </p:spPr>
        <p:txBody>
          <a:bodyPr/>
          <a:lstStyle/>
          <a:p>
            <a:r>
              <a:rPr lang="en-US" altLang="zh-CN" dirty="0"/>
              <a:t>linear-CRF</a:t>
            </a:r>
            <a:r>
              <a:rPr lang="zh-CN" altLang="en-US" dirty="0"/>
              <a:t>第三个问题是解码（预测），即给定 </a:t>
            </a:r>
            <a:r>
              <a:rPr lang="en-US" altLang="zh-CN" dirty="0"/>
              <a:t>linear-CRF</a:t>
            </a:r>
            <a:r>
              <a:rPr lang="zh-CN" altLang="en-US" dirty="0"/>
              <a:t>的条件概率分布</a:t>
            </a:r>
            <a:r>
              <a:rPr lang="en-US" altLang="zh-CN" dirty="0"/>
              <a:t>P(</a:t>
            </a:r>
            <a:r>
              <a:rPr lang="en-US" altLang="zh-CN" dirty="0" err="1"/>
              <a:t>y|x</a:t>
            </a:r>
            <a:r>
              <a:rPr lang="en-US" altLang="zh-CN" dirty="0"/>
              <a:t>),</a:t>
            </a:r>
            <a:r>
              <a:rPr lang="zh-CN" altLang="en-US" dirty="0"/>
              <a:t>和输入序列</a:t>
            </a:r>
            <a:r>
              <a:rPr lang="en-US" altLang="zh-CN" dirty="0"/>
              <a:t>x, </a:t>
            </a:r>
            <a:r>
              <a:rPr lang="zh-CN" altLang="en-US" dirty="0"/>
              <a:t>计算使条件概率最大的输出序列</a:t>
            </a:r>
            <a:r>
              <a:rPr lang="en-US" altLang="zh-CN" dirty="0"/>
              <a:t>y</a:t>
            </a:r>
            <a:r>
              <a:rPr lang="zh-CN" altLang="en-US" dirty="0"/>
              <a:t>。类似于</a:t>
            </a:r>
            <a:r>
              <a:rPr lang="en-US" altLang="zh-CN" dirty="0"/>
              <a:t>HMM</a:t>
            </a:r>
            <a:r>
              <a:rPr lang="zh-CN" altLang="en-US" dirty="0"/>
              <a:t>，使用维特比算法可以很方便的解决这个问题。</a:t>
            </a:r>
            <a:endParaRPr lang="en-US" altLang="zh-CN" dirty="0"/>
          </a:p>
          <a:p>
            <a:pPr marL="0" indent="0">
              <a:buNone/>
            </a:pPr>
            <a:r>
              <a:rPr lang="zh-CN" altLang="en-US" dirty="0"/>
              <a:t>（</a:t>
            </a:r>
            <a:r>
              <a:rPr lang="en-US" altLang="zh-CN" dirty="0"/>
              <a:t>1</a:t>
            </a:r>
            <a:r>
              <a:rPr lang="zh-CN" altLang="en-US" dirty="0"/>
              <a:t>）如果概率最大的路径</a:t>
            </a:r>
            <a:r>
              <a:rPr lang="en-US" altLang="zh-CN" dirty="0"/>
              <a:t>P</a:t>
            </a:r>
            <a:r>
              <a:rPr lang="zh-CN" altLang="en-US" dirty="0"/>
              <a:t>（或叫最短路径）经过某个点，比如下图中的</a:t>
            </a:r>
            <a:r>
              <a:rPr lang="en-US" altLang="zh-CN" dirty="0"/>
              <a:t>X22</a:t>
            </a:r>
            <a:r>
              <a:rPr lang="zh-CN" altLang="en-US" dirty="0"/>
              <a:t>，那么这条路径上从起始点</a:t>
            </a:r>
            <a:r>
              <a:rPr lang="en-US" altLang="zh-CN" dirty="0"/>
              <a:t>S</a:t>
            </a:r>
            <a:r>
              <a:rPr lang="zh-CN" altLang="en-US" dirty="0"/>
              <a:t>到</a:t>
            </a:r>
            <a:r>
              <a:rPr lang="en-US" altLang="zh-CN" dirty="0"/>
              <a:t>X22</a:t>
            </a:r>
            <a:r>
              <a:rPr lang="zh-CN" altLang="en-US" dirty="0"/>
              <a:t>的这一段子路径</a:t>
            </a:r>
            <a:r>
              <a:rPr lang="en-US" altLang="zh-CN" dirty="0"/>
              <a:t>Q</a:t>
            </a:r>
            <a:r>
              <a:rPr lang="zh-CN" altLang="en-US" dirty="0"/>
              <a:t>，一定是</a:t>
            </a:r>
            <a:r>
              <a:rPr lang="en-US" altLang="zh-CN" dirty="0"/>
              <a:t>S</a:t>
            </a:r>
            <a:r>
              <a:rPr lang="zh-CN" altLang="en-US" dirty="0"/>
              <a:t>到</a:t>
            </a:r>
            <a:r>
              <a:rPr lang="en-US" altLang="zh-CN" dirty="0"/>
              <a:t>X22</a:t>
            </a:r>
            <a:r>
              <a:rPr lang="zh-CN" altLang="en-US" dirty="0"/>
              <a:t>之间的最短路径。否则，用</a:t>
            </a:r>
            <a:r>
              <a:rPr lang="en-US" altLang="zh-CN" dirty="0"/>
              <a:t>S</a:t>
            </a:r>
            <a:r>
              <a:rPr lang="zh-CN" altLang="en-US" dirty="0"/>
              <a:t>到</a:t>
            </a:r>
            <a:r>
              <a:rPr lang="en-US" altLang="zh-CN" dirty="0"/>
              <a:t>X22</a:t>
            </a:r>
            <a:r>
              <a:rPr lang="zh-CN" altLang="en-US" dirty="0"/>
              <a:t>的最短路径</a:t>
            </a:r>
            <a:r>
              <a:rPr lang="en-US" altLang="zh-CN" dirty="0"/>
              <a:t>R</a:t>
            </a:r>
            <a:r>
              <a:rPr lang="zh-CN" altLang="en-US" dirty="0"/>
              <a:t>替代</a:t>
            </a:r>
            <a:r>
              <a:rPr lang="en-US" altLang="zh-CN" dirty="0"/>
              <a:t>Q</a:t>
            </a:r>
            <a:r>
              <a:rPr lang="zh-CN" altLang="en-US" dirty="0"/>
              <a:t>，便构成了一条比</a:t>
            </a:r>
            <a:r>
              <a:rPr lang="en-US" altLang="zh-CN" dirty="0"/>
              <a:t>P</a:t>
            </a:r>
            <a:r>
              <a:rPr lang="zh-CN" altLang="en-US" dirty="0"/>
              <a:t>更短的路径，这显然是矛盾的。</a:t>
            </a:r>
          </a:p>
          <a:p>
            <a:pPr marL="0" indent="0">
              <a:spcBef>
                <a:spcPts val="0"/>
              </a:spcBef>
              <a:buNone/>
            </a:pPr>
            <a:r>
              <a:rPr lang="zh-CN" altLang="en-US" dirty="0"/>
              <a:t>（</a:t>
            </a:r>
            <a:r>
              <a:rPr lang="en-US" altLang="zh-CN" dirty="0"/>
              <a:t>2</a:t>
            </a:r>
            <a:r>
              <a:rPr lang="zh-CN" altLang="en-US" dirty="0"/>
              <a:t>）从</a:t>
            </a:r>
            <a:r>
              <a:rPr lang="en-US" altLang="zh-CN" dirty="0"/>
              <a:t>S</a:t>
            </a:r>
            <a:r>
              <a:rPr lang="zh-CN" altLang="en-US" dirty="0"/>
              <a:t>到</a:t>
            </a:r>
            <a:r>
              <a:rPr lang="en-US" altLang="zh-CN" dirty="0"/>
              <a:t>E</a:t>
            </a:r>
            <a:r>
              <a:rPr lang="zh-CN" altLang="en-US" dirty="0"/>
              <a:t>的路径必定经过第</a:t>
            </a:r>
            <a:r>
              <a:rPr lang="en-US" altLang="zh-CN" dirty="0" err="1"/>
              <a:t>i</a:t>
            </a:r>
            <a:r>
              <a:rPr lang="zh-CN" altLang="en-US" dirty="0"/>
              <a:t>时刻的某个状态，假定第</a:t>
            </a:r>
            <a:r>
              <a:rPr lang="en-US" altLang="zh-CN" dirty="0" err="1"/>
              <a:t>i</a:t>
            </a:r>
            <a:r>
              <a:rPr lang="zh-CN" altLang="en-US" dirty="0"/>
              <a:t>时刻有</a:t>
            </a:r>
            <a:r>
              <a:rPr lang="en-US" altLang="zh-CN" dirty="0"/>
              <a:t>k</a:t>
            </a:r>
            <a:r>
              <a:rPr lang="zh-CN" altLang="en-US" dirty="0"/>
              <a:t>个状态，那么如果记录了从</a:t>
            </a:r>
            <a:r>
              <a:rPr lang="en-US" altLang="zh-CN" dirty="0"/>
              <a:t>S</a:t>
            </a:r>
            <a:r>
              <a:rPr lang="zh-CN" altLang="en-US" dirty="0"/>
              <a:t>到第</a:t>
            </a:r>
            <a:r>
              <a:rPr lang="en-US" altLang="zh-CN" dirty="0" err="1"/>
              <a:t>i</a:t>
            </a:r>
            <a:r>
              <a:rPr lang="zh-CN" altLang="en-US" dirty="0"/>
              <a:t>个状态的所有</a:t>
            </a:r>
            <a:r>
              <a:rPr lang="en-US" altLang="zh-CN" dirty="0"/>
              <a:t>k</a:t>
            </a:r>
            <a:r>
              <a:rPr lang="zh-CN" altLang="en-US" dirty="0"/>
              <a:t>个节点的最短路径，最终的最短路径</a:t>
            </a:r>
            <a:endParaRPr lang="en-US" altLang="zh-CN" dirty="0"/>
          </a:p>
          <a:p>
            <a:pPr marL="0" indent="0">
              <a:spcBef>
                <a:spcPts val="0"/>
              </a:spcBef>
              <a:buNone/>
            </a:pPr>
            <a:r>
              <a:rPr lang="zh-CN" altLang="en-US" dirty="0"/>
              <a:t>必经过其中的一条。这样，在任何时刻，只需</a:t>
            </a:r>
            <a:endParaRPr lang="en-US" altLang="zh-CN" dirty="0"/>
          </a:p>
          <a:p>
            <a:pPr marL="0" indent="0">
              <a:spcBef>
                <a:spcPts val="0"/>
              </a:spcBef>
              <a:buNone/>
            </a:pPr>
            <a:r>
              <a:rPr lang="zh-CN" altLang="en-US" dirty="0"/>
              <a:t>要考虑非常有限条最短路径即可。</a:t>
            </a:r>
          </a:p>
          <a:p>
            <a:pPr marL="0" indent="0">
              <a:spcBef>
                <a:spcPts val="0"/>
              </a:spcBef>
              <a:buNone/>
            </a:pPr>
            <a:r>
              <a:rPr lang="zh-CN" altLang="en-US" dirty="0"/>
              <a:t>（</a:t>
            </a:r>
            <a:r>
              <a:rPr lang="en-US" altLang="zh-CN" dirty="0"/>
              <a:t>3</a:t>
            </a:r>
            <a:r>
              <a:rPr lang="zh-CN" altLang="en-US" dirty="0"/>
              <a:t>）结合上述两点，假定当我们从状态</a:t>
            </a:r>
            <a:r>
              <a:rPr lang="en-US" altLang="zh-CN" dirty="0" err="1"/>
              <a:t>i</a:t>
            </a:r>
            <a:r>
              <a:rPr lang="zh-CN" altLang="en-US" dirty="0"/>
              <a:t>进入</a:t>
            </a:r>
            <a:endParaRPr lang="en-US" altLang="zh-CN" dirty="0"/>
          </a:p>
          <a:p>
            <a:pPr marL="0" indent="0">
              <a:spcBef>
                <a:spcPts val="0"/>
              </a:spcBef>
              <a:buNone/>
            </a:pPr>
            <a:r>
              <a:rPr lang="zh-CN" altLang="en-US" dirty="0"/>
              <a:t>状态</a:t>
            </a:r>
            <a:r>
              <a:rPr lang="en-US" altLang="zh-CN" dirty="0"/>
              <a:t>i+1</a:t>
            </a:r>
            <a:r>
              <a:rPr lang="zh-CN" altLang="en-US" dirty="0"/>
              <a:t>时，从</a:t>
            </a:r>
            <a:r>
              <a:rPr lang="en-US" altLang="zh-CN" dirty="0"/>
              <a:t>S</a:t>
            </a:r>
            <a:r>
              <a:rPr lang="zh-CN" altLang="en-US" dirty="0"/>
              <a:t>到状态</a:t>
            </a:r>
            <a:r>
              <a:rPr lang="en-US" altLang="zh-CN" dirty="0" err="1"/>
              <a:t>i</a:t>
            </a:r>
            <a:r>
              <a:rPr lang="zh-CN" altLang="en-US" dirty="0"/>
              <a:t>上各个节点的最短路径</a:t>
            </a:r>
            <a:endParaRPr lang="en-US" altLang="zh-CN" dirty="0"/>
          </a:p>
          <a:p>
            <a:pPr marL="0" indent="0">
              <a:spcBef>
                <a:spcPts val="0"/>
              </a:spcBef>
              <a:buNone/>
            </a:pPr>
            <a:r>
              <a:rPr lang="zh-CN" altLang="en-US" dirty="0"/>
              <a:t>已经找到，并且记录在这些节点上，那么在计</a:t>
            </a:r>
            <a:endParaRPr lang="en-US" altLang="zh-CN" dirty="0"/>
          </a:p>
          <a:p>
            <a:pPr marL="0" indent="0">
              <a:spcBef>
                <a:spcPts val="0"/>
              </a:spcBef>
              <a:buNone/>
            </a:pPr>
            <a:r>
              <a:rPr lang="zh-CN" altLang="en-US" dirty="0"/>
              <a:t>算从起点</a:t>
            </a:r>
            <a:r>
              <a:rPr lang="en-US" altLang="zh-CN" dirty="0"/>
              <a:t>S</a:t>
            </a:r>
            <a:r>
              <a:rPr lang="zh-CN" altLang="en-US" dirty="0"/>
              <a:t>到前一个状态</a:t>
            </a:r>
            <a:r>
              <a:rPr lang="en-US" altLang="zh-CN" dirty="0" err="1"/>
              <a:t>i</a:t>
            </a:r>
            <a:r>
              <a:rPr lang="zh-CN" altLang="en-US" dirty="0"/>
              <a:t>所有的</a:t>
            </a:r>
            <a:r>
              <a:rPr lang="en-US" altLang="zh-CN" dirty="0"/>
              <a:t>k</a:t>
            </a:r>
            <a:r>
              <a:rPr lang="zh-CN" altLang="en-US" dirty="0"/>
              <a:t>个结点的最</a:t>
            </a:r>
            <a:endParaRPr lang="en-US" altLang="zh-CN" dirty="0"/>
          </a:p>
          <a:p>
            <a:pPr marL="0" indent="0">
              <a:spcBef>
                <a:spcPts val="0"/>
              </a:spcBef>
              <a:buNone/>
            </a:pPr>
            <a:r>
              <a:rPr lang="zh-CN" altLang="en-US" dirty="0"/>
              <a:t>短路径，以及从这</a:t>
            </a:r>
            <a:r>
              <a:rPr lang="en-US" altLang="zh-CN" dirty="0"/>
              <a:t>k</a:t>
            </a:r>
            <a:r>
              <a:rPr lang="zh-CN" altLang="en-US" dirty="0"/>
              <a:t>个节点到</a:t>
            </a:r>
            <a:r>
              <a:rPr lang="en-US" altLang="zh-CN" dirty="0"/>
              <a:t>Xi+1</a:t>
            </a:r>
            <a:r>
              <a:rPr lang="zh-CN" altLang="en-US" dirty="0"/>
              <a:t>，</a:t>
            </a:r>
            <a:r>
              <a:rPr lang="en-US" altLang="zh-CN" dirty="0"/>
              <a:t>j</a:t>
            </a:r>
            <a:r>
              <a:rPr lang="zh-CN" altLang="en-US" dirty="0"/>
              <a:t>的距离即</a:t>
            </a:r>
            <a:endParaRPr lang="en-US" altLang="zh-CN" dirty="0"/>
          </a:p>
          <a:p>
            <a:pPr marL="0" indent="0">
              <a:spcBef>
                <a:spcPts val="0"/>
              </a:spcBef>
              <a:buNone/>
            </a:pPr>
            <a:r>
              <a:rPr lang="zh-CN" altLang="en-US" dirty="0"/>
              <a:t>可。</a:t>
            </a:r>
          </a:p>
          <a:p>
            <a:endParaRPr lang="zh-CN" altLang="en-US" dirty="0"/>
          </a:p>
        </p:txBody>
      </p:sp>
      <p:pic>
        <p:nvPicPr>
          <p:cNvPr id="8" name="图片 7">
            <a:extLst>
              <a:ext uri="{FF2B5EF4-FFF2-40B4-BE49-F238E27FC236}">
                <a16:creationId xmlns:a16="http://schemas.microsoft.com/office/drawing/2014/main" id="{FCF22C39-CF69-40E1-8A76-39E6CE5D3D72}"/>
              </a:ext>
            </a:extLst>
          </p:cNvPr>
          <p:cNvPicPr>
            <a:picLocks noChangeAspect="1"/>
          </p:cNvPicPr>
          <p:nvPr/>
        </p:nvPicPr>
        <p:blipFill rotWithShape="1">
          <a:blip r:embed="rId2">
            <a:extLst>
              <a:ext uri="{28A0092B-C50C-407E-A947-70E740481C1C}">
                <a14:useLocalDpi xmlns:a14="http://schemas.microsoft.com/office/drawing/2010/main" val="0"/>
              </a:ext>
            </a:extLst>
          </a:blip>
          <a:srcRect l="1923"/>
          <a:stretch/>
        </p:blipFill>
        <p:spPr>
          <a:xfrm>
            <a:off x="5238521" y="2729345"/>
            <a:ext cx="6953479" cy="4003964"/>
          </a:xfrm>
          <a:prstGeom prst="rect">
            <a:avLst/>
          </a:prstGeom>
        </p:spPr>
      </p:pic>
    </p:spTree>
    <p:extLst>
      <p:ext uri="{BB962C8B-B14F-4D97-AF65-F5344CB8AC3E}">
        <p14:creationId xmlns:p14="http://schemas.microsoft.com/office/powerpoint/2010/main" val="4186392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D7DC70-BF99-4079-9FA5-8FA41348B185}"/>
              </a:ext>
            </a:extLst>
          </p:cNvPr>
          <p:cNvSpPr>
            <a:spLocks noGrp="1"/>
          </p:cNvSpPr>
          <p:nvPr>
            <p:ph type="title"/>
          </p:nvPr>
        </p:nvSpPr>
        <p:spPr>
          <a:xfrm>
            <a:off x="645131" y="0"/>
            <a:ext cx="9260870" cy="762000"/>
          </a:xfrm>
        </p:spPr>
        <p:txBody>
          <a:bodyPr/>
          <a:lstStyle/>
          <a:p>
            <a:r>
              <a:rPr lang="zh-CN" altLang="en-US" dirty="0"/>
              <a:t>维特比算法</a:t>
            </a:r>
            <a:r>
              <a:rPr lang="en-US" altLang="zh-CN" dirty="0"/>
              <a:t>Viterbi Algorithm</a:t>
            </a:r>
            <a:endParaRPr lang="zh-CN" altLang="en-US" dirty="0"/>
          </a:p>
        </p:txBody>
      </p:sp>
      <p:sp>
        <p:nvSpPr>
          <p:cNvPr id="3" name="内容占位符 2">
            <a:extLst>
              <a:ext uri="{FF2B5EF4-FFF2-40B4-BE49-F238E27FC236}">
                <a16:creationId xmlns:a16="http://schemas.microsoft.com/office/drawing/2014/main" id="{62F7CA23-A13F-43FA-BB3A-DFD16827609C}"/>
              </a:ext>
            </a:extLst>
          </p:cNvPr>
          <p:cNvSpPr>
            <a:spLocks noGrp="1"/>
          </p:cNvSpPr>
          <p:nvPr>
            <p:ph idx="1"/>
          </p:nvPr>
        </p:nvSpPr>
        <p:spPr>
          <a:xfrm>
            <a:off x="645131" y="581891"/>
            <a:ext cx="10900758" cy="6276109"/>
          </a:xfrm>
        </p:spPr>
        <p:txBody>
          <a:bodyPr>
            <a:normAutofit/>
          </a:bodyPr>
          <a:lstStyle/>
          <a:p>
            <a:r>
              <a:rPr lang="zh-CN" altLang="en-US" dirty="0"/>
              <a:t>注：这里等看完后面例子再来看，否则容易头晕</a:t>
            </a:r>
            <a:endParaRPr lang="en-US" altLang="zh-CN" dirty="0"/>
          </a:p>
          <a:p>
            <a:r>
              <a:rPr lang="zh-CN" altLang="en-US" dirty="0"/>
              <a:t>（</a:t>
            </a:r>
            <a:r>
              <a:rPr lang="en-US" altLang="zh-CN" dirty="0"/>
              <a:t>1</a:t>
            </a:r>
            <a:r>
              <a:rPr lang="zh-CN" altLang="en-US" dirty="0"/>
              <a:t>）从点</a:t>
            </a:r>
            <a:r>
              <a:rPr lang="en-US" altLang="zh-CN" dirty="0"/>
              <a:t>S</a:t>
            </a:r>
            <a:r>
              <a:rPr lang="zh-CN" altLang="en-US" dirty="0"/>
              <a:t>出发，对于第一个状态</a:t>
            </a:r>
            <a:r>
              <a:rPr lang="en-US" altLang="zh-CN" dirty="0"/>
              <a:t>X1</a:t>
            </a:r>
            <a:r>
              <a:rPr lang="zh-CN" altLang="en-US" dirty="0"/>
              <a:t>的各个节点，不妨假定有</a:t>
            </a:r>
            <a:r>
              <a:rPr lang="en-US" altLang="zh-CN" dirty="0"/>
              <a:t>n1</a:t>
            </a:r>
            <a:r>
              <a:rPr lang="zh-CN" altLang="en-US" dirty="0"/>
              <a:t>个，计算出</a:t>
            </a:r>
            <a:r>
              <a:rPr lang="en-US" altLang="zh-CN" dirty="0"/>
              <a:t>S</a:t>
            </a:r>
            <a:r>
              <a:rPr lang="zh-CN" altLang="en-US" dirty="0"/>
              <a:t>到它们的距离</a:t>
            </a:r>
            <a:r>
              <a:rPr lang="en-US" altLang="zh-CN" dirty="0"/>
              <a:t>d(S,X1i)</a:t>
            </a:r>
            <a:r>
              <a:rPr lang="zh-CN" altLang="en-US" dirty="0"/>
              <a:t>，其中</a:t>
            </a:r>
            <a:r>
              <a:rPr lang="en-US" altLang="zh-CN" dirty="0"/>
              <a:t>X1i</a:t>
            </a:r>
            <a:r>
              <a:rPr lang="zh-CN" altLang="en-US" dirty="0"/>
              <a:t>代表任意状态</a:t>
            </a:r>
            <a:r>
              <a:rPr lang="en-US" altLang="zh-CN" dirty="0"/>
              <a:t>1</a:t>
            </a:r>
            <a:r>
              <a:rPr lang="zh-CN" altLang="en-US" dirty="0"/>
              <a:t>的节点。因为只有一步，所以这些距离都是</a:t>
            </a:r>
            <a:r>
              <a:rPr lang="en-US" altLang="zh-CN" dirty="0"/>
              <a:t>S</a:t>
            </a:r>
            <a:r>
              <a:rPr lang="zh-CN" altLang="en-US" dirty="0"/>
              <a:t>到它们各自的最短距离。</a:t>
            </a:r>
          </a:p>
          <a:p>
            <a:r>
              <a:rPr lang="zh-CN" altLang="en-US" dirty="0"/>
              <a:t>（</a:t>
            </a:r>
            <a:r>
              <a:rPr lang="en-US" altLang="zh-CN" dirty="0"/>
              <a:t>2</a:t>
            </a:r>
            <a:r>
              <a:rPr lang="zh-CN" altLang="en-US" dirty="0"/>
              <a:t>）对于第二个状态</a:t>
            </a:r>
            <a:r>
              <a:rPr lang="en-US" altLang="zh-CN" dirty="0"/>
              <a:t>X2</a:t>
            </a:r>
            <a:r>
              <a:rPr lang="zh-CN" altLang="en-US" dirty="0"/>
              <a:t>的所有节点，要计算出从</a:t>
            </a:r>
            <a:r>
              <a:rPr lang="en-US" altLang="zh-CN" dirty="0"/>
              <a:t>S</a:t>
            </a:r>
            <a:r>
              <a:rPr lang="zh-CN" altLang="en-US" dirty="0"/>
              <a:t>到它们的最短距离。对于特点的节点</a:t>
            </a:r>
            <a:r>
              <a:rPr lang="en-US" altLang="zh-CN" dirty="0"/>
              <a:t>X2i</a:t>
            </a:r>
            <a:r>
              <a:rPr lang="zh-CN" altLang="en-US" dirty="0"/>
              <a:t>，从</a:t>
            </a:r>
            <a:r>
              <a:rPr lang="en-US" altLang="zh-CN" dirty="0"/>
              <a:t>S</a:t>
            </a:r>
            <a:r>
              <a:rPr lang="zh-CN" altLang="en-US" dirty="0"/>
              <a:t>到它的路径可以经过状态</a:t>
            </a:r>
            <a:r>
              <a:rPr lang="en-US" altLang="zh-CN" dirty="0"/>
              <a:t>1</a:t>
            </a:r>
            <a:r>
              <a:rPr lang="zh-CN" altLang="en-US" dirty="0"/>
              <a:t>的</a:t>
            </a:r>
            <a:r>
              <a:rPr lang="en-US" altLang="zh-CN" dirty="0"/>
              <a:t>n1</a:t>
            </a:r>
            <a:r>
              <a:rPr lang="zh-CN" altLang="en-US" dirty="0"/>
              <a:t>中任何一个节点</a:t>
            </a:r>
            <a:r>
              <a:rPr lang="en-US" altLang="zh-CN" dirty="0"/>
              <a:t>X1i</a:t>
            </a:r>
            <a:r>
              <a:rPr lang="zh-CN" altLang="en-US" dirty="0"/>
              <a:t>，对应的路径长度就是</a:t>
            </a:r>
            <a:r>
              <a:rPr lang="en-US" altLang="zh-CN" dirty="0"/>
              <a:t>d(S,X2i) = d(S,X1i) + d(X1i,X2i)</a:t>
            </a:r>
            <a:r>
              <a:rPr lang="zh-CN" altLang="en-US" dirty="0"/>
              <a:t>。由于</a:t>
            </a:r>
            <a:r>
              <a:rPr lang="en-US" altLang="zh-CN" dirty="0"/>
              <a:t>j</a:t>
            </a:r>
            <a:r>
              <a:rPr lang="zh-CN" altLang="en-US" dirty="0"/>
              <a:t>有</a:t>
            </a:r>
            <a:r>
              <a:rPr lang="en-US" altLang="zh-CN" dirty="0"/>
              <a:t>n1</a:t>
            </a:r>
            <a:r>
              <a:rPr lang="zh-CN" altLang="en-US" dirty="0"/>
              <a:t>种可能性，我们要一一计算，找出最小值。即：</a:t>
            </a:r>
          </a:p>
          <a:p>
            <a:r>
              <a:rPr lang="en-US" altLang="zh-CN" dirty="0"/>
              <a:t>d(S,X2i) = </a:t>
            </a:r>
            <a:r>
              <a:rPr lang="en-US" altLang="zh-CN" dirty="0" err="1"/>
              <a:t>minI</a:t>
            </a:r>
            <a:r>
              <a:rPr lang="en-US" altLang="zh-CN" dirty="0"/>
              <a:t>=1</a:t>
            </a:r>
            <a:r>
              <a:rPr lang="zh-CN" altLang="en-US" dirty="0"/>
              <a:t>，</a:t>
            </a:r>
            <a:r>
              <a:rPr lang="en-US" altLang="zh-CN" dirty="0"/>
              <a:t>n1 d(S,X1i) + d(X1i,X2i)</a:t>
            </a:r>
          </a:p>
          <a:p>
            <a:r>
              <a:rPr lang="zh-CN" altLang="en-US" dirty="0"/>
              <a:t>这样对于第二个状态的每个节点，需要</a:t>
            </a:r>
            <a:r>
              <a:rPr lang="en-US" altLang="zh-CN" dirty="0"/>
              <a:t>n1</a:t>
            </a:r>
            <a:r>
              <a:rPr lang="zh-CN" altLang="en-US" dirty="0"/>
              <a:t>次乘法计算。假定这个状态有</a:t>
            </a:r>
            <a:r>
              <a:rPr lang="en-US" altLang="zh-CN" dirty="0"/>
              <a:t>n2</a:t>
            </a:r>
            <a:r>
              <a:rPr lang="zh-CN" altLang="en-US"/>
              <a:t>个节点</a:t>
            </a:r>
            <a:r>
              <a:rPr lang="zh-CN" altLang="en-US" dirty="0"/>
              <a:t>，把</a:t>
            </a:r>
            <a:r>
              <a:rPr lang="en-US" altLang="zh-CN" dirty="0"/>
              <a:t>S</a:t>
            </a:r>
            <a:r>
              <a:rPr lang="zh-CN" altLang="en-US" dirty="0"/>
              <a:t>这些节点的距离都算一遍，就有</a:t>
            </a:r>
            <a:r>
              <a:rPr lang="en-US" altLang="zh-CN" dirty="0"/>
              <a:t>O(n1·n2)</a:t>
            </a:r>
            <a:r>
              <a:rPr lang="zh-CN" altLang="en-US" dirty="0"/>
              <a:t>次计算。</a:t>
            </a:r>
          </a:p>
          <a:p>
            <a:r>
              <a:rPr lang="zh-CN" altLang="en-US" dirty="0"/>
              <a:t>（</a:t>
            </a:r>
            <a:r>
              <a:rPr lang="en-US" altLang="zh-CN" dirty="0"/>
              <a:t>3</a:t>
            </a:r>
            <a:r>
              <a:rPr lang="zh-CN" altLang="en-US" dirty="0"/>
              <a:t>）接下来，类似地按照上述方法从第二个状态走到第三个状态，一直走到最后一个状态，就得到了整个网格从头到尾的最短路径。每一步计算的复杂度都和相邻两个状态</a:t>
            </a:r>
            <a:r>
              <a:rPr lang="en-US" altLang="zh-CN" dirty="0"/>
              <a:t>Si</a:t>
            </a:r>
            <a:r>
              <a:rPr lang="zh-CN" altLang="en-US" dirty="0"/>
              <a:t>和</a:t>
            </a:r>
            <a:r>
              <a:rPr lang="en-US" altLang="zh-CN" dirty="0"/>
              <a:t>Si+1</a:t>
            </a:r>
            <a:r>
              <a:rPr lang="zh-CN" altLang="en-US" dirty="0"/>
              <a:t>各自的节点数目</a:t>
            </a:r>
            <a:r>
              <a:rPr lang="en-US" altLang="zh-CN" dirty="0" err="1"/>
              <a:t>ni</a:t>
            </a:r>
            <a:r>
              <a:rPr lang="zh-CN" altLang="en-US" dirty="0"/>
              <a:t>，</a:t>
            </a:r>
            <a:r>
              <a:rPr lang="en-US" altLang="zh-CN" dirty="0"/>
              <a:t>ni+1</a:t>
            </a:r>
            <a:r>
              <a:rPr lang="zh-CN" altLang="en-US" dirty="0"/>
              <a:t>的乘积成正比，即</a:t>
            </a:r>
            <a:r>
              <a:rPr lang="en-US" altLang="zh-CN" dirty="0"/>
              <a:t>O(ni·ni+1)</a:t>
            </a:r>
          </a:p>
          <a:p>
            <a:r>
              <a:rPr lang="zh-CN" altLang="en-US" dirty="0"/>
              <a:t>（</a:t>
            </a:r>
            <a:r>
              <a:rPr lang="en-US" altLang="zh-CN" dirty="0"/>
              <a:t>4</a:t>
            </a:r>
            <a:r>
              <a:rPr lang="zh-CN" altLang="en-US" dirty="0"/>
              <a:t>）假设这个隐含马尔可夫链中节点最多的状态有</a:t>
            </a:r>
            <a:r>
              <a:rPr lang="en-US" altLang="zh-CN" dirty="0"/>
              <a:t>D</a:t>
            </a:r>
            <a:r>
              <a:rPr lang="zh-CN" altLang="en-US" dirty="0"/>
              <a:t>个节点，也就是说整个网格的宽度为</a:t>
            </a:r>
            <a:r>
              <a:rPr lang="en-US" altLang="zh-CN" dirty="0"/>
              <a:t>D</a:t>
            </a:r>
            <a:r>
              <a:rPr lang="zh-CN" altLang="en-US" dirty="0"/>
              <a:t>，那么任何一步的复杂度不超过</a:t>
            </a:r>
            <a:r>
              <a:rPr lang="en-US" altLang="zh-CN" dirty="0"/>
              <a:t>O(D2)</a:t>
            </a:r>
            <a:r>
              <a:rPr lang="zh-CN" altLang="en-US" dirty="0"/>
              <a:t>，由于网格长度是</a:t>
            </a:r>
            <a:r>
              <a:rPr lang="en-US" altLang="zh-CN" dirty="0"/>
              <a:t>N</a:t>
            </a:r>
            <a:r>
              <a:rPr lang="zh-CN" altLang="en-US" dirty="0"/>
              <a:t>，所以整个维特比算法的复杂度是</a:t>
            </a:r>
            <a:r>
              <a:rPr lang="en-US" altLang="zh-CN" dirty="0"/>
              <a:t>O(N·D2)</a:t>
            </a:r>
            <a:r>
              <a:rPr lang="zh-CN" altLang="en-US" dirty="0"/>
              <a:t>。</a:t>
            </a:r>
            <a:endParaRPr lang="en-US" altLang="zh-CN" dirty="0"/>
          </a:p>
          <a:p>
            <a:pPr marL="0" indent="0">
              <a:buNone/>
            </a:pPr>
            <a:endParaRPr lang="zh-CN" altLang="en-US" dirty="0"/>
          </a:p>
          <a:p>
            <a:endParaRPr lang="zh-CN" altLang="en-US" dirty="0"/>
          </a:p>
        </p:txBody>
      </p:sp>
    </p:spTree>
    <p:extLst>
      <p:ext uri="{BB962C8B-B14F-4D97-AF65-F5344CB8AC3E}">
        <p14:creationId xmlns:p14="http://schemas.microsoft.com/office/powerpoint/2010/main" val="1953742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C9DD8-B81C-4BD3-A980-F4816EDB7E6C}"/>
              </a:ext>
            </a:extLst>
          </p:cNvPr>
          <p:cNvSpPr>
            <a:spLocks noGrp="1"/>
          </p:cNvSpPr>
          <p:nvPr>
            <p:ph type="title"/>
          </p:nvPr>
        </p:nvSpPr>
        <p:spPr>
          <a:xfrm>
            <a:off x="645130" y="0"/>
            <a:ext cx="9404723" cy="720436"/>
          </a:xfrm>
        </p:spPr>
        <p:txBody>
          <a:bodyPr/>
          <a:lstStyle/>
          <a:p>
            <a:r>
              <a:rPr lang="zh-CN" altLang="en-US" dirty="0"/>
              <a:t>维特比算法</a:t>
            </a:r>
            <a:r>
              <a:rPr lang="en-US" altLang="zh-CN" dirty="0"/>
              <a:t>Viterbi Algorithm</a:t>
            </a:r>
            <a:endParaRPr lang="zh-CN" altLang="en-US" dirty="0"/>
          </a:p>
        </p:txBody>
      </p:sp>
      <p:sp>
        <p:nvSpPr>
          <p:cNvPr id="3" name="内容占位符 2">
            <a:extLst>
              <a:ext uri="{FF2B5EF4-FFF2-40B4-BE49-F238E27FC236}">
                <a16:creationId xmlns:a16="http://schemas.microsoft.com/office/drawing/2014/main" id="{3436AA51-66CB-47B7-9C71-C5586520F776}"/>
              </a:ext>
            </a:extLst>
          </p:cNvPr>
          <p:cNvSpPr>
            <a:spLocks noGrp="1"/>
          </p:cNvSpPr>
          <p:nvPr>
            <p:ph idx="1"/>
          </p:nvPr>
        </p:nvSpPr>
        <p:spPr>
          <a:xfrm>
            <a:off x="645130" y="720436"/>
            <a:ext cx="10901740" cy="6137564"/>
          </a:xfrm>
        </p:spPr>
        <p:txBody>
          <a:bodyPr/>
          <a:lstStyle/>
          <a:p>
            <a:r>
              <a:rPr lang="zh-CN" altLang="en-US" dirty="0"/>
              <a:t>我们现在要处理这么一个图的最短路径</a:t>
            </a:r>
            <a:endParaRPr lang="en-US" altLang="zh-CN" dirty="0"/>
          </a:p>
          <a:p>
            <a:endParaRPr lang="en-US" altLang="zh-CN" dirty="0"/>
          </a:p>
          <a:p>
            <a:endParaRPr lang="en-US" altLang="zh-CN" dirty="0"/>
          </a:p>
          <a:p>
            <a:pPr marL="0" indent="0">
              <a:buNone/>
            </a:pPr>
            <a:endParaRPr lang="en-US" altLang="zh-CN" dirty="0"/>
          </a:p>
          <a:p>
            <a:r>
              <a:rPr lang="zh-CN" altLang="en-US" dirty="0"/>
              <a:t>这个大图穷举起来很费劲，</a:t>
            </a:r>
            <a:endParaRPr lang="en-US" altLang="zh-CN" dirty="0"/>
          </a:p>
          <a:p>
            <a:pPr marL="0" indent="0">
              <a:buNone/>
            </a:pPr>
            <a:r>
              <a:rPr lang="zh-CN" altLang="en-US" dirty="0"/>
              <a:t>但是找下面这个图的最短路径很简单了</a:t>
            </a:r>
            <a:endParaRPr lang="en-US" altLang="zh-CN" dirty="0"/>
          </a:p>
        </p:txBody>
      </p:sp>
      <p:pic>
        <p:nvPicPr>
          <p:cNvPr id="10" name="图片 9">
            <a:extLst>
              <a:ext uri="{FF2B5EF4-FFF2-40B4-BE49-F238E27FC236}">
                <a16:creationId xmlns:a16="http://schemas.microsoft.com/office/drawing/2014/main" id="{B95FFD08-08B7-49C8-95F4-4E8A90AF7E70}"/>
              </a:ext>
            </a:extLst>
          </p:cNvPr>
          <p:cNvPicPr>
            <a:picLocks noChangeAspect="1"/>
          </p:cNvPicPr>
          <p:nvPr/>
        </p:nvPicPr>
        <p:blipFill rotWithShape="1">
          <a:blip r:embed="rId2"/>
          <a:srcRect t="4597"/>
          <a:stretch/>
        </p:blipFill>
        <p:spPr>
          <a:xfrm>
            <a:off x="6064106" y="565832"/>
            <a:ext cx="6127894" cy="2733892"/>
          </a:xfrm>
          <a:prstGeom prst="rect">
            <a:avLst/>
          </a:prstGeom>
        </p:spPr>
      </p:pic>
      <p:pic>
        <p:nvPicPr>
          <p:cNvPr id="11" name="图片 10">
            <a:extLst>
              <a:ext uri="{FF2B5EF4-FFF2-40B4-BE49-F238E27FC236}">
                <a16:creationId xmlns:a16="http://schemas.microsoft.com/office/drawing/2014/main" id="{64392E50-FB43-4AD8-86B0-5C0A4C9DB34B}"/>
              </a:ext>
            </a:extLst>
          </p:cNvPr>
          <p:cNvPicPr>
            <a:picLocks noChangeAspect="1"/>
          </p:cNvPicPr>
          <p:nvPr/>
        </p:nvPicPr>
        <p:blipFill>
          <a:blip r:embed="rId3"/>
          <a:stretch>
            <a:fillRect/>
          </a:stretch>
        </p:blipFill>
        <p:spPr>
          <a:xfrm>
            <a:off x="645130" y="3429000"/>
            <a:ext cx="2915488" cy="3183898"/>
          </a:xfrm>
          <a:prstGeom prst="rect">
            <a:avLst/>
          </a:prstGeom>
        </p:spPr>
      </p:pic>
      <p:pic>
        <p:nvPicPr>
          <p:cNvPr id="12" name="图片 11">
            <a:extLst>
              <a:ext uri="{FF2B5EF4-FFF2-40B4-BE49-F238E27FC236}">
                <a16:creationId xmlns:a16="http://schemas.microsoft.com/office/drawing/2014/main" id="{8BFC1DE9-2FEE-47A9-A73E-2620B4D199AD}"/>
              </a:ext>
            </a:extLst>
          </p:cNvPr>
          <p:cNvPicPr>
            <a:picLocks noChangeAspect="1"/>
          </p:cNvPicPr>
          <p:nvPr/>
        </p:nvPicPr>
        <p:blipFill>
          <a:blip r:embed="rId4"/>
          <a:stretch>
            <a:fillRect/>
          </a:stretch>
        </p:blipFill>
        <p:spPr>
          <a:xfrm>
            <a:off x="7340978" y="3464374"/>
            <a:ext cx="4048125" cy="3228975"/>
          </a:xfrm>
          <a:prstGeom prst="rect">
            <a:avLst/>
          </a:prstGeom>
        </p:spPr>
      </p:pic>
      <p:sp>
        <p:nvSpPr>
          <p:cNvPr id="13" name="文本框 12">
            <a:extLst>
              <a:ext uri="{FF2B5EF4-FFF2-40B4-BE49-F238E27FC236}">
                <a16:creationId xmlns:a16="http://schemas.microsoft.com/office/drawing/2014/main" id="{38680F57-2373-403E-9978-BEFD4BD8A1B9}"/>
              </a:ext>
            </a:extLst>
          </p:cNvPr>
          <p:cNvSpPr txBox="1"/>
          <p:nvPr/>
        </p:nvSpPr>
        <p:spPr>
          <a:xfrm>
            <a:off x="3671455" y="4111296"/>
            <a:ext cx="3669522" cy="1638340"/>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在前面提到的</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点理论的帮助下，我们把每一层寻找最佳路径点的过程可以拆解成右图。</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通过遍历后得到一条完整的路径</a:t>
            </a:r>
          </a:p>
        </p:txBody>
      </p:sp>
      <p:pic>
        <p:nvPicPr>
          <p:cNvPr id="14" name="图片 13">
            <a:extLst>
              <a:ext uri="{FF2B5EF4-FFF2-40B4-BE49-F238E27FC236}">
                <a16:creationId xmlns:a16="http://schemas.microsoft.com/office/drawing/2014/main" id="{A8BF6738-AD58-44E3-A495-0A27C9502039}"/>
              </a:ext>
            </a:extLst>
          </p:cNvPr>
          <p:cNvPicPr>
            <a:picLocks noChangeAspect="1"/>
          </p:cNvPicPr>
          <p:nvPr/>
        </p:nvPicPr>
        <p:blipFill>
          <a:blip r:embed="rId5"/>
          <a:stretch>
            <a:fillRect/>
          </a:stretch>
        </p:blipFill>
        <p:spPr>
          <a:xfrm>
            <a:off x="7340978" y="3467277"/>
            <a:ext cx="4048124" cy="3265878"/>
          </a:xfrm>
          <a:prstGeom prst="rect">
            <a:avLst/>
          </a:prstGeom>
        </p:spPr>
      </p:pic>
      <p:pic>
        <p:nvPicPr>
          <p:cNvPr id="4" name="图片 3">
            <a:extLst>
              <a:ext uri="{FF2B5EF4-FFF2-40B4-BE49-F238E27FC236}">
                <a16:creationId xmlns:a16="http://schemas.microsoft.com/office/drawing/2014/main" id="{ED8BC70D-83A9-4280-A242-885DEE37F9E4}"/>
              </a:ext>
            </a:extLst>
          </p:cNvPr>
          <p:cNvPicPr>
            <a:picLocks noChangeAspect="1"/>
          </p:cNvPicPr>
          <p:nvPr/>
        </p:nvPicPr>
        <p:blipFill>
          <a:blip r:embed="rId6"/>
          <a:stretch>
            <a:fillRect/>
          </a:stretch>
        </p:blipFill>
        <p:spPr>
          <a:xfrm>
            <a:off x="5274052" y="3464373"/>
            <a:ext cx="6166744" cy="3265877"/>
          </a:xfrm>
          <a:prstGeom prst="rect">
            <a:avLst/>
          </a:prstGeom>
        </p:spPr>
      </p:pic>
    </p:spTree>
    <p:extLst>
      <p:ext uri="{BB962C8B-B14F-4D97-AF65-F5344CB8AC3E}">
        <p14:creationId xmlns:p14="http://schemas.microsoft.com/office/powerpoint/2010/main" val="148889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2DD9D-5079-4C95-BD6D-DB61034F3451}"/>
              </a:ext>
            </a:extLst>
          </p:cNvPr>
          <p:cNvSpPr>
            <a:spLocks noGrp="1"/>
          </p:cNvSpPr>
          <p:nvPr>
            <p:ph type="title"/>
          </p:nvPr>
        </p:nvSpPr>
        <p:spPr>
          <a:xfrm>
            <a:off x="645130" y="-31565"/>
            <a:ext cx="9404723" cy="682728"/>
          </a:xfrm>
        </p:spPr>
        <p:txBody>
          <a:bodyPr/>
          <a:lstStyle/>
          <a:p>
            <a:r>
              <a:rPr lang="en-US" altLang="zh-CN" dirty="0"/>
              <a:t>linear-CRF</a:t>
            </a:r>
            <a:r>
              <a:rPr lang="zh-CN" altLang="en-US" dirty="0"/>
              <a:t>的预测问题</a:t>
            </a:r>
          </a:p>
        </p:txBody>
      </p:sp>
      <p:sp>
        <p:nvSpPr>
          <p:cNvPr id="3" name="内容占位符 2">
            <a:extLst>
              <a:ext uri="{FF2B5EF4-FFF2-40B4-BE49-F238E27FC236}">
                <a16:creationId xmlns:a16="http://schemas.microsoft.com/office/drawing/2014/main" id="{D5818751-6608-47BD-88F8-218E49D68B2E}"/>
              </a:ext>
            </a:extLst>
          </p:cNvPr>
          <p:cNvSpPr>
            <a:spLocks noGrp="1"/>
          </p:cNvSpPr>
          <p:nvPr>
            <p:ph idx="1"/>
          </p:nvPr>
        </p:nvSpPr>
        <p:spPr>
          <a:xfrm>
            <a:off x="645130" y="651164"/>
            <a:ext cx="10826434" cy="6206836"/>
          </a:xfrm>
        </p:spPr>
        <p:txBody>
          <a:bodyPr/>
          <a:lstStyle/>
          <a:p>
            <a:r>
              <a:rPr lang="zh-CN" altLang="en-US" dirty="0"/>
              <a:t>然后再回到</a:t>
            </a:r>
            <a:r>
              <a:rPr lang="en-US" altLang="zh-CN" dirty="0"/>
              <a:t>CRF</a:t>
            </a:r>
            <a:r>
              <a:rPr lang="zh-CN" altLang="en-US" dirty="0"/>
              <a:t>，经过变形之后我们要求的问题就是在这个矩阵变的图里找最佳路径，其中的</a:t>
            </a:r>
            <a:r>
              <a:rPr lang="en-US" altLang="zh-CN" dirty="0" err="1"/>
              <a:t>Wk</a:t>
            </a:r>
            <a:r>
              <a:rPr lang="zh-CN" altLang="en-US" dirty="0"/>
              <a:t>相当于是图的权值</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再往下就是数学问题了，了解到这一步我觉得够了</a:t>
            </a:r>
            <a:endParaRPr lang="en-US" altLang="zh-CN" dirty="0"/>
          </a:p>
        </p:txBody>
      </p:sp>
      <p:pic>
        <p:nvPicPr>
          <p:cNvPr id="4" name="图片 3">
            <a:extLst>
              <a:ext uri="{FF2B5EF4-FFF2-40B4-BE49-F238E27FC236}">
                <a16:creationId xmlns:a16="http://schemas.microsoft.com/office/drawing/2014/main" id="{147D5996-64C2-4B72-B13E-0F4106791919}"/>
              </a:ext>
            </a:extLst>
          </p:cNvPr>
          <p:cNvPicPr>
            <a:picLocks noChangeAspect="1"/>
          </p:cNvPicPr>
          <p:nvPr/>
        </p:nvPicPr>
        <p:blipFill>
          <a:blip r:embed="rId2"/>
          <a:stretch>
            <a:fillRect/>
          </a:stretch>
        </p:blipFill>
        <p:spPr>
          <a:xfrm>
            <a:off x="2097747" y="1343892"/>
            <a:ext cx="7560981" cy="3026785"/>
          </a:xfrm>
          <a:prstGeom prst="rect">
            <a:avLst/>
          </a:prstGeom>
        </p:spPr>
      </p:pic>
      <p:pic>
        <p:nvPicPr>
          <p:cNvPr id="5" name="图片 4">
            <a:extLst>
              <a:ext uri="{FF2B5EF4-FFF2-40B4-BE49-F238E27FC236}">
                <a16:creationId xmlns:a16="http://schemas.microsoft.com/office/drawing/2014/main" id="{C5BB1F68-C52D-4F35-98E5-6CBA78FE1F90}"/>
              </a:ext>
            </a:extLst>
          </p:cNvPr>
          <p:cNvPicPr>
            <a:picLocks noChangeAspect="1"/>
          </p:cNvPicPr>
          <p:nvPr/>
        </p:nvPicPr>
        <p:blipFill>
          <a:blip r:embed="rId3"/>
          <a:stretch>
            <a:fillRect/>
          </a:stretch>
        </p:blipFill>
        <p:spPr>
          <a:xfrm>
            <a:off x="3458335" y="4370677"/>
            <a:ext cx="5275329" cy="1768185"/>
          </a:xfrm>
          <a:prstGeom prst="rect">
            <a:avLst/>
          </a:prstGeom>
        </p:spPr>
      </p:pic>
    </p:spTree>
    <p:extLst>
      <p:ext uri="{BB962C8B-B14F-4D97-AF65-F5344CB8AC3E}">
        <p14:creationId xmlns:p14="http://schemas.microsoft.com/office/powerpoint/2010/main" val="2710289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5F5012-721E-4BE7-B267-3455300167E1}"/>
              </a:ext>
            </a:extLst>
          </p:cNvPr>
          <p:cNvSpPr>
            <a:spLocks noGrp="1"/>
          </p:cNvSpPr>
          <p:nvPr>
            <p:ph type="title"/>
          </p:nvPr>
        </p:nvSpPr>
        <p:spPr>
          <a:xfrm>
            <a:off x="645130" y="0"/>
            <a:ext cx="9404723" cy="609601"/>
          </a:xfrm>
        </p:spPr>
        <p:txBody>
          <a:bodyPr/>
          <a:lstStyle/>
          <a:p>
            <a:r>
              <a:rPr lang="zh-CN" altLang="en-US" dirty="0"/>
              <a:t>应用    </a:t>
            </a:r>
            <a:r>
              <a:rPr lang="en-US" altLang="zh-CN" dirty="0"/>
              <a:t>CRF++</a:t>
            </a:r>
            <a:endParaRPr lang="zh-CN" altLang="en-US" dirty="0"/>
          </a:p>
        </p:txBody>
      </p:sp>
      <p:sp>
        <p:nvSpPr>
          <p:cNvPr id="3" name="内容占位符 2">
            <a:extLst>
              <a:ext uri="{FF2B5EF4-FFF2-40B4-BE49-F238E27FC236}">
                <a16:creationId xmlns:a16="http://schemas.microsoft.com/office/drawing/2014/main" id="{25FCEB9C-C360-4CCE-AA78-B9FF49A3D683}"/>
              </a:ext>
            </a:extLst>
          </p:cNvPr>
          <p:cNvSpPr>
            <a:spLocks noGrp="1"/>
          </p:cNvSpPr>
          <p:nvPr>
            <p:ph idx="1"/>
          </p:nvPr>
        </p:nvSpPr>
        <p:spPr>
          <a:xfrm>
            <a:off x="645130" y="609602"/>
            <a:ext cx="10867997" cy="6248398"/>
          </a:xfrm>
        </p:spPr>
        <p:txBody>
          <a:bodyPr/>
          <a:lstStyle/>
          <a:p>
            <a:r>
              <a:rPr lang="en-US" altLang="zh-CN" dirty="0"/>
              <a:t>CRF++</a:t>
            </a:r>
            <a:r>
              <a:rPr lang="zh-CN" altLang="en-US" dirty="0"/>
              <a:t>是一个可用于分词</a:t>
            </a:r>
            <a:r>
              <a:rPr lang="en-US" altLang="zh-CN" dirty="0"/>
              <a:t>/</a:t>
            </a:r>
            <a:r>
              <a:rPr lang="zh-CN" altLang="en-US" dirty="0"/>
              <a:t>连续数据标注的简单、可定制并且</a:t>
            </a:r>
            <a:r>
              <a:rPr lang="zh-CN" altLang="en-US" dirty="0">
                <a:solidFill>
                  <a:srgbClr val="FFFF00"/>
                </a:solidFill>
              </a:rPr>
              <a:t>开源的条件随机场工具</a:t>
            </a:r>
            <a:r>
              <a:rPr lang="zh-CN" altLang="en-US" dirty="0"/>
              <a:t>，</a:t>
            </a:r>
            <a:r>
              <a:rPr lang="en-US" altLang="zh-CN" dirty="0"/>
              <a:t>CRF++</a:t>
            </a:r>
            <a:r>
              <a:rPr lang="zh-CN" altLang="en-US" dirty="0"/>
              <a:t>是为了通用目的的设计定制，并将被用于自然语言信息处理（</a:t>
            </a:r>
            <a:r>
              <a:rPr lang="en-US" altLang="zh-CN" dirty="0"/>
              <a:t>NLP</a:t>
            </a:r>
            <a:r>
              <a:rPr lang="zh-CN" altLang="en-US" dirty="0"/>
              <a:t>）的各个方面，诸如命名题识别（</a:t>
            </a:r>
            <a:r>
              <a:rPr lang="en-US" altLang="zh-CN" dirty="0"/>
              <a:t>NER</a:t>
            </a:r>
            <a:r>
              <a:rPr lang="zh-CN" altLang="en-US" dirty="0"/>
              <a:t>）、信息提取和语块分析。</a:t>
            </a:r>
            <a:endParaRPr lang="en-US" altLang="zh-CN" dirty="0"/>
          </a:p>
          <a:p>
            <a:r>
              <a:rPr lang="en-US" altLang="zh-CN" dirty="0"/>
              <a:t>1. CRF</a:t>
            </a:r>
            <a:r>
              <a:rPr lang="zh-CN" altLang="en-US" dirty="0"/>
              <a:t>把分词当做字的词位分类问题，通常定义字的词位信息如下：</a:t>
            </a:r>
          </a:p>
          <a:p>
            <a:pPr marL="0" indent="0">
              <a:buNone/>
            </a:pPr>
            <a:r>
              <a:rPr lang="zh-CN" altLang="en-US" dirty="0"/>
              <a:t>词首，常用</a:t>
            </a:r>
            <a:r>
              <a:rPr lang="en-US" altLang="zh-CN" dirty="0"/>
              <a:t>B</a:t>
            </a:r>
            <a:r>
              <a:rPr lang="zh-CN" altLang="en-US" dirty="0"/>
              <a:t>表示</a:t>
            </a:r>
          </a:p>
          <a:p>
            <a:pPr marL="0" indent="0">
              <a:buNone/>
            </a:pPr>
            <a:r>
              <a:rPr lang="zh-CN" altLang="en-US" dirty="0"/>
              <a:t>词中，常用</a:t>
            </a:r>
            <a:r>
              <a:rPr lang="en-US" altLang="zh-CN" dirty="0"/>
              <a:t>M</a:t>
            </a:r>
            <a:r>
              <a:rPr lang="zh-CN" altLang="en-US" dirty="0"/>
              <a:t>表示</a:t>
            </a:r>
          </a:p>
          <a:p>
            <a:pPr marL="0" indent="0">
              <a:buNone/>
            </a:pPr>
            <a:r>
              <a:rPr lang="zh-CN" altLang="en-US" dirty="0"/>
              <a:t>词尾，常用</a:t>
            </a:r>
            <a:r>
              <a:rPr lang="en-US" altLang="zh-CN" dirty="0"/>
              <a:t>E</a:t>
            </a:r>
            <a:r>
              <a:rPr lang="zh-CN" altLang="en-US" dirty="0"/>
              <a:t>表示</a:t>
            </a:r>
          </a:p>
          <a:p>
            <a:pPr marL="0" indent="0">
              <a:buNone/>
            </a:pPr>
            <a:r>
              <a:rPr lang="zh-CN" altLang="en-US" dirty="0"/>
              <a:t>单子词，常用</a:t>
            </a:r>
            <a:r>
              <a:rPr lang="en-US" altLang="zh-CN" dirty="0"/>
              <a:t>S</a:t>
            </a:r>
            <a:r>
              <a:rPr lang="zh-CN" altLang="en-US" dirty="0"/>
              <a:t>表示</a:t>
            </a:r>
          </a:p>
          <a:p>
            <a:r>
              <a:rPr lang="en-US" altLang="zh-CN" dirty="0"/>
              <a:t>2. CRF</a:t>
            </a:r>
            <a:r>
              <a:rPr lang="zh-CN" altLang="en-US" dirty="0"/>
              <a:t>分词的过程就是对词位标注后，将</a:t>
            </a:r>
            <a:r>
              <a:rPr lang="en-US" altLang="zh-CN" dirty="0"/>
              <a:t>B</a:t>
            </a:r>
            <a:r>
              <a:rPr lang="zh-CN" altLang="en-US" dirty="0"/>
              <a:t>和</a:t>
            </a:r>
            <a:r>
              <a:rPr lang="en-US" altLang="zh-CN" dirty="0"/>
              <a:t>E</a:t>
            </a:r>
            <a:r>
              <a:rPr lang="zh-CN" altLang="en-US" dirty="0"/>
              <a:t>之间的字，以及</a:t>
            </a:r>
            <a:r>
              <a:rPr lang="en-US" altLang="zh-CN" dirty="0"/>
              <a:t>S</a:t>
            </a:r>
            <a:r>
              <a:rPr lang="zh-CN" altLang="en-US" dirty="0"/>
              <a:t>单字构成分词</a:t>
            </a:r>
          </a:p>
          <a:p>
            <a:r>
              <a:rPr lang="en-US" altLang="zh-CN" dirty="0"/>
              <a:t>3. CRF</a:t>
            </a:r>
            <a:r>
              <a:rPr lang="zh-CN" altLang="en-US" dirty="0"/>
              <a:t>分词实例：</a:t>
            </a:r>
          </a:p>
          <a:p>
            <a:pPr marL="0" indent="0">
              <a:buNone/>
            </a:pPr>
            <a:r>
              <a:rPr lang="zh-CN" altLang="en-US" dirty="0"/>
              <a:t>原始例句：我爱北京天安门</a:t>
            </a:r>
          </a:p>
          <a:p>
            <a:pPr marL="0" indent="0">
              <a:buNone/>
            </a:pPr>
            <a:r>
              <a:rPr lang="en-US" altLang="zh-CN" dirty="0"/>
              <a:t>CRF</a:t>
            </a:r>
            <a:r>
              <a:rPr lang="zh-CN" altLang="en-US" dirty="0"/>
              <a:t>标注后：我</a:t>
            </a:r>
            <a:r>
              <a:rPr lang="en-US" altLang="zh-CN" dirty="0"/>
              <a:t>/S </a:t>
            </a:r>
            <a:r>
              <a:rPr lang="zh-CN" altLang="en-US" dirty="0"/>
              <a:t>爱</a:t>
            </a:r>
            <a:r>
              <a:rPr lang="en-US" altLang="zh-CN" dirty="0"/>
              <a:t>/S </a:t>
            </a:r>
            <a:r>
              <a:rPr lang="zh-CN" altLang="en-US" dirty="0"/>
              <a:t>北</a:t>
            </a:r>
            <a:r>
              <a:rPr lang="en-US" altLang="zh-CN" dirty="0"/>
              <a:t>/B </a:t>
            </a:r>
            <a:r>
              <a:rPr lang="zh-CN" altLang="en-US" dirty="0"/>
              <a:t>京</a:t>
            </a:r>
            <a:r>
              <a:rPr lang="en-US" altLang="zh-CN" dirty="0"/>
              <a:t>/E </a:t>
            </a:r>
            <a:r>
              <a:rPr lang="zh-CN" altLang="en-US" dirty="0"/>
              <a:t>天</a:t>
            </a:r>
            <a:r>
              <a:rPr lang="en-US" altLang="zh-CN" dirty="0"/>
              <a:t>/B </a:t>
            </a:r>
            <a:r>
              <a:rPr lang="zh-CN" altLang="en-US" dirty="0"/>
              <a:t>安</a:t>
            </a:r>
            <a:r>
              <a:rPr lang="en-US" altLang="zh-CN" dirty="0"/>
              <a:t>/M </a:t>
            </a:r>
            <a:r>
              <a:rPr lang="zh-CN" altLang="en-US" dirty="0"/>
              <a:t>门</a:t>
            </a:r>
            <a:r>
              <a:rPr lang="en-US" altLang="zh-CN" dirty="0"/>
              <a:t>/E</a:t>
            </a:r>
          </a:p>
          <a:p>
            <a:pPr marL="0" indent="0">
              <a:buNone/>
            </a:pPr>
            <a:r>
              <a:rPr lang="zh-CN" altLang="en-US" dirty="0"/>
              <a:t>分词结果：我</a:t>
            </a:r>
            <a:r>
              <a:rPr lang="en-US" altLang="zh-CN" dirty="0"/>
              <a:t>/</a:t>
            </a:r>
            <a:r>
              <a:rPr lang="zh-CN" altLang="en-US" dirty="0"/>
              <a:t>爱</a:t>
            </a:r>
            <a:r>
              <a:rPr lang="en-US" altLang="zh-CN" dirty="0"/>
              <a:t>/</a:t>
            </a:r>
            <a:r>
              <a:rPr lang="zh-CN" altLang="en-US" dirty="0"/>
              <a:t>北京</a:t>
            </a:r>
            <a:r>
              <a:rPr lang="en-US" altLang="zh-CN" dirty="0"/>
              <a:t>/</a:t>
            </a:r>
            <a:r>
              <a:rPr lang="zh-CN" altLang="en-US" dirty="0"/>
              <a:t>天安门</a:t>
            </a:r>
          </a:p>
          <a:p>
            <a:endParaRPr lang="zh-CN" altLang="en-US" dirty="0"/>
          </a:p>
        </p:txBody>
      </p:sp>
    </p:spTree>
    <p:extLst>
      <p:ext uri="{BB962C8B-B14F-4D97-AF65-F5344CB8AC3E}">
        <p14:creationId xmlns:p14="http://schemas.microsoft.com/office/powerpoint/2010/main" val="1906661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85FF3C-AB6C-4F01-A562-BD4E83700DE8}"/>
              </a:ext>
            </a:extLst>
          </p:cNvPr>
          <p:cNvSpPr>
            <a:spLocks noGrp="1"/>
          </p:cNvSpPr>
          <p:nvPr>
            <p:ph type="title"/>
          </p:nvPr>
        </p:nvSpPr>
        <p:spPr>
          <a:xfrm>
            <a:off x="-96935" y="0"/>
            <a:ext cx="9404723" cy="720436"/>
          </a:xfrm>
        </p:spPr>
        <p:txBody>
          <a:bodyPr/>
          <a:lstStyle/>
          <a:p>
            <a:r>
              <a:rPr lang="zh-CN" altLang="en-US" dirty="0"/>
              <a:t>应用</a:t>
            </a:r>
            <a:r>
              <a:rPr lang="en-US" altLang="zh-CN" dirty="0"/>
              <a:t>-</a:t>
            </a:r>
            <a:br>
              <a:rPr lang="en-US" altLang="zh-CN" dirty="0"/>
            </a:br>
            <a:r>
              <a:rPr lang="zh-CN" altLang="en-US" dirty="0"/>
              <a:t>分词</a:t>
            </a:r>
          </a:p>
        </p:txBody>
      </p:sp>
      <p:pic>
        <p:nvPicPr>
          <p:cNvPr id="5" name="图片 4">
            <a:extLst>
              <a:ext uri="{FF2B5EF4-FFF2-40B4-BE49-F238E27FC236}">
                <a16:creationId xmlns:a16="http://schemas.microsoft.com/office/drawing/2014/main" id="{3AE2052D-873C-40E7-A29D-D638C236403A}"/>
              </a:ext>
            </a:extLst>
          </p:cNvPr>
          <p:cNvPicPr>
            <a:picLocks noChangeAspect="1"/>
          </p:cNvPicPr>
          <p:nvPr/>
        </p:nvPicPr>
        <p:blipFill rotWithShape="1">
          <a:blip r:embed="rId2">
            <a:extLst>
              <a:ext uri="{28A0092B-C50C-407E-A947-70E740481C1C}">
                <a14:useLocalDpi xmlns:a14="http://schemas.microsoft.com/office/drawing/2010/main" val="0"/>
              </a:ext>
            </a:extLst>
          </a:blip>
          <a:srcRect t="1627" b="1988"/>
          <a:stretch/>
        </p:blipFill>
        <p:spPr>
          <a:xfrm>
            <a:off x="1288472" y="0"/>
            <a:ext cx="9615055" cy="6869732"/>
          </a:xfrm>
          <a:prstGeom prst="rect">
            <a:avLst/>
          </a:prstGeom>
        </p:spPr>
      </p:pic>
      <p:pic>
        <p:nvPicPr>
          <p:cNvPr id="8" name="图片 7">
            <a:extLst>
              <a:ext uri="{FF2B5EF4-FFF2-40B4-BE49-F238E27FC236}">
                <a16:creationId xmlns:a16="http://schemas.microsoft.com/office/drawing/2014/main" id="{F96BD4D1-E55D-4999-8577-497E56FEA3DF}"/>
              </a:ext>
            </a:extLst>
          </p:cNvPr>
          <p:cNvPicPr>
            <a:picLocks noChangeAspect="1"/>
          </p:cNvPicPr>
          <p:nvPr/>
        </p:nvPicPr>
        <p:blipFill rotWithShape="1">
          <a:blip r:embed="rId3"/>
          <a:srcRect l="4521" r="4220"/>
          <a:stretch/>
        </p:blipFill>
        <p:spPr>
          <a:xfrm>
            <a:off x="6816436" y="0"/>
            <a:ext cx="5270760" cy="1695016"/>
          </a:xfrm>
          <a:prstGeom prst="rect">
            <a:avLst/>
          </a:prstGeom>
        </p:spPr>
      </p:pic>
      <p:pic>
        <p:nvPicPr>
          <p:cNvPr id="9" name="图片 8">
            <a:extLst>
              <a:ext uri="{FF2B5EF4-FFF2-40B4-BE49-F238E27FC236}">
                <a16:creationId xmlns:a16="http://schemas.microsoft.com/office/drawing/2014/main" id="{72B50DA2-9608-41F6-8F06-5976B6D95431}"/>
              </a:ext>
            </a:extLst>
          </p:cNvPr>
          <p:cNvPicPr>
            <a:picLocks noChangeAspect="1"/>
          </p:cNvPicPr>
          <p:nvPr/>
        </p:nvPicPr>
        <p:blipFill rotWithShape="1">
          <a:blip r:embed="rId4"/>
          <a:srcRect l="3127" r="4756"/>
          <a:stretch/>
        </p:blipFill>
        <p:spPr>
          <a:xfrm>
            <a:off x="6808613" y="1695016"/>
            <a:ext cx="5480321" cy="2128839"/>
          </a:xfrm>
          <a:prstGeom prst="rect">
            <a:avLst/>
          </a:prstGeom>
        </p:spPr>
      </p:pic>
      <p:pic>
        <p:nvPicPr>
          <p:cNvPr id="10" name="图片 9">
            <a:extLst>
              <a:ext uri="{FF2B5EF4-FFF2-40B4-BE49-F238E27FC236}">
                <a16:creationId xmlns:a16="http://schemas.microsoft.com/office/drawing/2014/main" id="{314DBCB9-9B02-4087-B7AA-4EC563629164}"/>
              </a:ext>
            </a:extLst>
          </p:cNvPr>
          <p:cNvPicPr>
            <a:picLocks noChangeAspect="1"/>
          </p:cNvPicPr>
          <p:nvPr/>
        </p:nvPicPr>
        <p:blipFill>
          <a:blip r:embed="rId5"/>
          <a:stretch>
            <a:fillRect/>
          </a:stretch>
        </p:blipFill>
        <p:spPr>
          <a:xfrm>
            <a:off x="39697" y="3069701"/>
            <a:ext cx="5141904" cy="1209860"/>
          </a:xfrm>
          <a:prstGeom prst="rect">
            <a:avLst/>
          </a:prstGeom>
        </p:spPr>
      </p:pic>
      <p:pic>
        <p:nvPicPr>
          <p:cNvPr id="11" name="图片 10">
            <a:extLst>
              <a:ext uri="{FF2B5EF4-FFF2-40B4-BE49-F238E27FC236}">
                <a16:creationId xmlns:a16="http://schemas.microsoft.com/office/drawing/2014/main" id="{54C90391-7EC5-4357-8920-F3CE0A17058D}"/>
              </a:ext>
            </a:extLst>
          </p:cNvPr>
          <p:cNvPicPr>
            <a:picLocks noChangeAspect="1"/>
          </p:cNvPicPr>
          <p:nvPr/>
        </p:nvPicPr>
        <p:blipFill rotWithShape="1">
          <a:blip r:embed="rId6"/>
          <a:srcRect l="4385" t="4339" b="5087"/>
          <a:stretch/>
        </p:blipFill>
        <p:spPr>
          <a:xfrm>
            <a:off x="7010401" y="3946422"/>
            <a:ext cx="4399220" cy="2923310"/>
          </a:xfrm>
          <a:prstGeom prst="rect">
            <a:avLst/>
          </a:prstGeom>
        </p:spPr>
      </p:pic>
    </p:spTree>
    <p:extLst>
      <p:ext uri="{BB962C8B-B14F-4D97-AF65-F5344CB8AC3E}">
        <p14:creationId xmlns:p14="http://schemas.microsoft.com/office/powerpoint/2010/main" val="976672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BC4B0-C82E-4FA8-B572-17C6E4B5D5F3}"/>
              </a:ext>
            </a:extLst>
          </p:cNvPr>
          <p:cNvSpPr>
            <a:spLocks noGrp="1"/>
          </p:cNvSpPr>
          <p:nvPr>
            <p:ph type="title"/>
          </p:nvPr>
        </p:nvSpPr>
        <p:spPr>
          <a:xfrm>
            <a:off x="646111" y="0"/>
            <a:ext cx="9647816" cy="752627"/>
          </a:xfrm>
        </p:spPr>
        <p:txBody>
          <a:bodyPr/>
          <a:lstStyle/>
          <a:p>
            <a:r>
              <a:rPr lang="zh-CN" altLang="en-US" dirty="0"/>
              <a:t>概率图模型（</a:t>
            </a:r>
            <a:r>
              <a:rPr lang="en-US" altLang="zh-CN" dirty="0"/>
              <a:t>PGM</a:t>
            </a:r>
            <a:r>
              <a:rPr lang="zh-CN" altLang="en-US" dirty="0"/>
              <a:t>）</a:t>
            </a:r>
          </a:p>
        </p:txBody>
      </p:sp>
      <p:sp>
        <p:nvSpPr>
          <p:cNvPr id="3" name="内容占位符 2">
            <a:extLst>
              <a:ext uri="{FF2B5EF4-FFF2-40B4-BE49-F238E27FC236}">
                <a16:creationId xmlns:a16="http://schemas.microsoft.com/office/drawing/2014/main" id="{C1EF32DB-C5FD-4716-88FD-30FD54EDDFFB}"/>
              </a:ext>
            </a:extLst>
          </p:cNvPr>
          <p:cNvSpPr>
            <a:spLocks noGrp="1"/>
          </p:cNvSpPr>
          <p:nvPr>
            <p:ph idx="1"/>
          </p:nvPr>
        </p:nvSpPr>
        <p:spPr>
          <a:xfrm>
            <a:off x="646111" y="752626"/>
            <a:ext cx="10899778" cy="6105373"/>
          </a:xfrm>
        </p:spPr>
        <p:txBody>
          <a:bodyPr>
            <a:normAutofit/>
          </a:bodyPr>
          <a:lstStyle/>
          <a:p>
            <a:r>
              <a:rPr lang="zh-CN" altLang="en-US" dirty="0"/>
              <a:t>概率图模型是一类用</a:t>
            </a:r>
            <a:r>
              <a:rPr lang="zh-CN" altLang="en-US" b="1" u="sng" dirty="0"/>
              <a:t>图</a:t>
            </a:r>
            <a:r>
              <a:rPr lang="zh-CN" altLang="en-US" dirty="0"/>
              <a:t>的形式表示</a:t>
            </a:r>
            <a:r>
              <a:rPr lang="zh-CN" altLang="en-US" b="1" u="sng" dirty="0"/>
              <a:t>随机变量之间条件依赖关系</a:t>
            </a:r>
            <a:r>
              <a:rPr lang="zh-CN" altLang="en-US" dirty="0"/>
              <a:t>的概率模型，是概率论与图论的结合。根据图中边有无方向，常用的概率图模型分为两类：有向图（贝叶斯网络、信念网络）、</a:t>
            </a:r>
            <a:r>
              <a:rPr lang="zh-CN" altLang="en-US" b="1" u="sng" dirty="0"/>
              <a:t>无向图</a:t>
            </a:r>
            <a:r>
              <a:rPr lang="zh-CN" altLang="en-US" dirty="0"/>
              <a:t>（马尔可夫随机场、马尔可夫网络）。</a:t>
            </a:r>
            <a:endParaRPr lang="en-US" altLang="zh-CN" dirty="0"/>
          </a:p>
          <a:p>
            <a:endParaRPr lang="en-US" altLang="zh-CN" dirty="0"/>
          </a:p>
          <a:p>
            <a:r>
              <a:rPr lang="zh-CN" altLang="en-US" b="1" u="sng" dirty="0"/>
              <a:t>概率无向图</a:t>
            </a:r>
            <a:r>
              <a:rPr lang="zh-CN" altLang="en-US" dirty="0"/>
              <a:t>：设有联合概率分布</a:t>
            </a:r>
            <a:r>
              <a:rPr lang="en-US" altLang="zh-CN" dirty="0"/>
              <a:t>P(Y)</a:t>
            </a:r>
            <a:r>
              <a:rPr lang="zh-CN" altLang="en-US" dirty="0"/>
              <a:t>，由无向图</a:t>
            </a:r>
            <a:r>
              <a:rPr lang="en-US" altLang="zh-CN" dirty="0"/>
              <a:t>G=</a:t>
            </a:r>
            <a:r>
              <a:rPr lang="zh-CN" altLang="en-US" dirty="0"/>
              <a:t>（</a:t>
            </a:r>
            <a:r>
              <a:rPr lang="en-US" altLang="zh-CN" dirty="0"/>
              <a:t>V</a:t>
            </a:r>
            <a:r>
              <a:rPr lang="zh-CN" altLang="en-US" dirty="0"/>
              <a:t>，</a:t>
            </a:r>
            <a:r>
              <a:rPr lang="en-US" altLang="zh-CN" dirty="0"/>
              <a:t>E</a:t>
            </a:r>
            <a:r>
              <a:rPr lang="zh-CN" altLang="en-US" dirty="0"/>
              <a:t>）表示，在图</a:t>
            </a:r>
            <a:r>
              <a:rPr lang="en-US" altLang="zh-CN" dirty="0"/>
              <a:t>G</a:t>
            </a:r>
            <a:r>
              <a:rPr lang="zh-CN" altLang="en-US" dirty="0"/>
              <a:t>中，结点表示随机变量，边表示随机变量之间的依赖关系。如果联合概率分布</a:t>
            </a:r>
            <a:r>
              <a:rPr lang="en-US" altLang="zh-CN" dirty="0"/>
              <a:t>P</a:t>
            </a:r>
            <a:r>
              <a:rPr lang="zh-CN" altLang="en-US" dirty="0"/>
              <a:t>（</a:t>
            </a:r>
            <a:r>
              <a:rPr lang="en-US" altLang="zh-CN" dirty="0"/>
              <a:t>Y</a:t>
            </a:r>
            <a:r>
              <a:rPr lang="zh-CN" altLang="en-US" dirty="0"/>
              <a:t>）满足成对、局部或全局</a:t>
            </a:r>
            <a:r>
              <a:rPr lang="zh-CN" altLang="en-US" b="1" u="sng" dirty="0"/>
              <a:t>马尔可夫性</a:t>
            </a:r>
            <a:r>
              <a:rPr lang="zh-CN" altLang="en-US" dirty="0"/>
              <a:t>，就称此联合概率分布为  </a:t>
            </a:r>
            <a:r>
              <a:rPr lang="zh-CN" altLang="en-US" b="1" u="sng" dirty="0"/>
              <a:t>概率无向图模型  </a:t>
            </a:r>
            <a:r>
              <a:rPr lang="zh-CN" altLang="en-US" dirty="0"/>
              <a:t>或  </a:t>
            </a:r>
            <a:r>
              <a:rPr lang="zh-CN" altLang="en-US" b="1" u="sng" dirty="0"/>
              <a:t>马尔可夫随机场</a:t>
            </a:r>
            <a:r>
              <a:rPr lang="zh-CN" altLang="en-US" dirty="0"/>
              <a:t>。</a:t>
            </a:r>
            <a:endParaRPr lang="en-US" altLang="zh-CN" dirty="0"/>
          </a:p>
          <a:p>
            <a:endParaRPr lang="en-US" altLang="zh-CN" dirty="0"/>
          </a:p>
          <a:p>
            <a:r>
              <a:rPr lang="zh-CN" altLang="en-US" b="1" u="sng" dirty="0"/>
              <a:t>马尔可夫性质</a:t>
            </a:r>
            <a:r>
              <a:rPr lang="zh-CN" altLang="en-US" dirty="0"/>
              <a:t>（英语：</a:t>
            </a:r>
            <a:r>
              <a:rPr lang="en-US" altLang="zh-CN" dirty="0"/>
              <a:t>Markov property</a:t>
            </a:r>
            <a:r>
              <a:rPr lang="zh-CN" altLang="en-US" dirty="0"/>
              <a:t>）是概率论中的一个概念，因为俄国数学家安德雷</a:t>
            </a:r>
            <a:r>
              <a:rPr lang="en-US" altLang="zh-CN" dirty="0"/>
              <a:t>·</a:t>
            </a:r>
            <a:r>
              <a:rPr lang="zh-CN" altLang="en-US" dirty="0"/>
              <a:t>马尔可夫得名。</a:t>
            </a:r>
            <a:r>
              <a:rPr lang="zh-CN" altLang="en-US" u="sng" dirty="0">
                <a:solidFill>
                  <a:srgbClr val="FFFF00"/>
                </a:solidFill>
              </a:rPr>
              <a:t>当一个随机过程在给定现在状态及所有过去状态情况下，其未来状态的条件概率分布仅依赖于当前状态</a:t>
            </a:r>
            <a:r>
              <a:rPr lang="zh-CN" altLang="en-US" dirty="0"/>
              <a:t>；换句话说，在给定现在状态时，它与过去状态（即该过程的历史路径）是条件独立的，那么此随机过程即具有马尔可夫性质。具有马尔可夫性质的过程通常称之为马尔可夫过程。</a:t>
            </a:r>
          </a:p>
        </p:txBody>
      </p:sp>
      <p:pic>
        <p:nvPicPr>
          <p:cNvPr id="5" name="图片 4">
            <a:extLst>
              <a:ext uri="{FF2B5EF4-FFF2-40B4-BE49-F238E27FC236}">
                <a16:creationId xmlns:a16="http://schemas.microsoft.com/office/drawing/2014/main" id="{8F26D04A-DC7C-4A41-AA52-C00745428B37}"/>
              </a:ext>
            </a:extLst>
          </p:cNvPr>
          <p:cNvPicPr>
            <a:picLocks noChangeAspect="1"/>
          </p:cNvPicPr>
          <p:nvPr/>
        </p:nvPicPr>
        <p:blipFill>
          <a:blip r:embed="rId3"/>
          <a:stretch>
            <a:fillRect/>
          </a:stretch>
        </p:blipFill>
        <p:spPr>
          <a:xfrm>
            <a:off x="7588528" y="1475357"/>
            <a:ext cx="3957361" cy="752627"/>
          </a:xfrm>
          <a:prstGeom prst="rect">
            <a:avLst/>
          </a:prstGeom>
        </p:spPr>
      </p:pic>
    </p:spTree>
    <p:extLst>
      <p:ext uri="{BB962C8B-B14F-4D97-AF65-F5344CB8AC3E}">
        <p14:creationId xmlns:p14="http://schemas.microsoft.com/office/powerpoint/2010/main" val="3904167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DA5E6A-F4B2-4224-8883-0F860508554F}"/>
              </a:ext>
            </a:extLst>
          </p:cNvPr>
          <p:cNvSpPr>
            <a:spLocks noGrp="1"/>
          </p:cNvSpPr>
          <p:nvPr>
            <p:ph type="title"/>
          </p:nvPr>
        </p:nvSpPr>
        <p:spPr>
          <a:xfrm>
            <a:off x="874220" y="609601"/>
            <a:ext cx="9404723" cy="1400530"/>
          </a:xfrm>
        </p:spPr>
        <p:txBody>
          <a:bodyPr/>
          <a:lstStyle/>
          <a:p>
            <a:r>
              <a:rPr lang="zh-CN" altLang="en-US" dirty="0"/>
              <a:t>参考资料</a:t>
            </a:r>
          </a:p>
        </p:txBody>
      </p:sp>
      <p:sp>
        <p:nvSpPr>
          <p:cNvPr id="3" name="内容占位符 2">
            <a:extLst>
              <a:ext uri="{FF2B5EF4-FFF2-40B4-BE49-F238E27FC236}">
                <a16:creationId xmlns:a16="http://schemas.microsoft.com/office/drawing/2014/main" id="{34F7E532-37D7-42E6-858D-CC6666B6FD97}"/>
              </a:ext>
            </a:extLst>
          </p:cNvPr>
          <p:cNvSpPr>
            <a:spLocks noGrp="1"/>
          </p:cNvSpPr>
          <p:nvPr>
            <p:ph idx="1"/>
          </p:nvPr>
        </p:nvSpPr>
        <p:spPr>
          <a:xfrm>
            <a:off x="874220" y="1427018"/>
            <a:ext cx="10334107" cy="4821381"/>
          </a:xfrm>
        </p:spPr>
        <p:txBody>
          <a:bodyPr/>
          <a:lstStyle/>
          <a:p>
            <a:r>
              <a:rPr lang="en-US" altLang="zh-CN" dirty="0">
                <a:hlinkClick r:id="rId2"/>
              </a:rPr>
              <a:t>https://blog.csdn.net/a819825294/article/details/53893231</a:t>
            </a:r>
            <a:r>
              <a:rPr lang="zh-CN" altLang="en-US" dirty="0"/>
              <a:t>提炼了李航</a:t>
            </a:r>
            <a:r>
              <a:rPr lang="en-US" altLang="zh-CN" dirty="0"/>
              <a:t>《</a:t>
            </a:r>
            <a:r>
              <a:rPr lang="zh-CN" altLang="en-US" dirty="0"/>
              <a:t>统计学习方法</a:t>
            </a:r>
            <a:r>
              <a:rPr lang="en-US" altLang="zh-CN" dirty="0"/>
              <a:t>》</a:t>
            </a:r>
            <a:r>
              <a:rPr lang="zh-CN" altLang="en-US" dirty="0"/>
              <a:t>的内容，循序渐进</a:t>
            </a:r>
            <a:endParaRPr lang="en-US" altLang="zh-CN" dirty="0"/>
          </a:p>
          <a:p>
            <a:r>
              <a:rPr lang="en-US" altLang="zh-CN" dirty="0">
                <a:hlinkClick r:id="rId3"/>
              </a:rPr>
              <a:t>https://www.cnblogs.com/pinard/p/7048333.html</a:t>
            </a:r>
            <a:r>
              <a:rPr lang="en-US" altLang="zh-CN" dirty="0"/>
              <a:t> </a:t>
            </a:r>
            <a:r>
              <a:rPr lang="zh-CN" altLang="en-US" dirty="0"/>
              <a:t>简述了随机场，马尔科夫随机场，条件随机场，线性链条件随机场之间的递进关系</a:t>
            </a:r>
            <a:endParaRPr lang="en-US" altLang="zh-CN" dirty="0"/>
          </a:p>
          <a:p>
            <a:r>
              <a:rPr lang="en-US" altLang="zh-CN" dirty="0">
                <a:hlinkClick r:id="rId4"/>
              </a:rPr>
              <a:t>https://www.jiqizhixin.com/articles/2018-05-23-3</a:t>
            </a:r>
            <a:r>
              <a:rPr lang="en-US" altLang="zh-CN" dirty="0"/>
              <a:t> </a:t>
            </a:r>
            <a:r>
              <a:rPr lang="zh-CN" altLang="en-US" dirty="0"/>
              <a:t>登载在机器之心上的</a:t>
            </a:r>
            <a:r>
              <a:rPr lang="en-US" altLang="zh-CN" dirty="0"/>
              <a:t>CRF</a:t>
            </a:r>
            <a:r>
              <a:rPr lang="zh-CN" altLang="en-US" dirty="0"/>
              <a:t>简述以及</a:t>
            </a:r>
            <a:r>
              <a:rPr lang="en-US" altLang="zh-CN" dirty="0" err="1"/>
              <a:t>Kreas</a:t>
            </a:r>
            <a:r>
              <a:rPr lang="zh-CN" altLang="en-US" dirty="0"/>
              <a:t>实现</a:t>
            </a:r>
            <a:endParaRPr lang="en-US" altLang="zh-CN" dirty="0"/>
          </a:p>
          <a:p>
            <a:r>
              <a:rPr lang="en-US" altLang="zh-CN" dirty="0"/>
              <a:t>※ </a:t>
            </a:r>
            <a:r>
              <a:rPr lang="zh-CN" altLang="en-US" dirty="0"/>
              <a:t>推荐 </a:t>
            </a:r>
            <a:r>
              <a:rPr lang="en-US" altLang="zh-CN" dirty="0">
                <a:hlinkClick r:id="rId5"/>
              </a:rPr>
              <a:t>https://www.cnblogs.com/Determined22/p/6915730.html</a:t>
            </a:r>
            <a:r>
              <a:rPr lang="en-US" altLang="zh-CN" dirty="0"/>
              <a:t> </a:t>
            </a:r>
            <a:r>
              <a:rPr lang="zh-CN" altLang="en-US" dirty="0"/>
              <a:t>对于公式解释的比较好，用图直观的表现出了</a:t>
            </a:r>
            <a:r>
              <a:rPr lang="en-US" altLang="zh-CN" dirty="0"/>
              <a:t>CRF</a:t>
            </a:r>
            <a:r>
              <a:rPr lang="zh-CN" altLang="en-US" dirty="0"/>
              <a:t>与</a:t>
            </a:r>
            <a:r>
              <a:rPr lang="en-US" altLang="zh-CN" dirty="0"/>
              <a:t>HMM</a:t>
            </a:r>
            <a:r>
              <a:rPr lang="zh-CN" altLang="en-US" dirty="0"/>
              <a:t>之间的区别，线性链</a:t>
            </a:r>
            <a:r>
              <a:rPr lang="en-US" altLang="zh-CN" dirty="0"/>
              <a:t>CRF</a:t>
            </a:r>
            <a:r>
              <a:rPr lang="zh-CN" altLang="en-US" dirty="0"/>
              <a:t>矩阵形式讲的比其他好</a:t>
            </a:r>
            <a:endParaRPr lang="en-US" altLang="zh-CN" dirty="0"/>
          </a:p>
          <a:p>
            <a:r>
              <a:rPr lang="en-US" altLang="zh-CN" dirty="0">
                <a:hlinkClick r:id="rId6"/>
              </a:rPr>
              <a:t>https://www.jianshu.com/p/55755fc649b1</a:t>
            </a:r>
            <a:r>
              <a:rPr lang="ja-JP" altLang="en-US" dirty="0"/>
              <a:t> </a:t>
            </a:r>
            <a:r>
              <a:rPr lang="zh-CN" altLang="en-US" dirty="0"/>
              <a:t>讲的</a:t>
            </a:r>
            <a:r>
              <a:rPr lang="en-US" altLang="zh-CN" dirty="0"/>
              <a:t>CRF</a:t>
            </a:r>
            <a:r>
              <a:rPr lang="zh-CN" altLang="en-US" dirty="0"/>
              <a:t>参数形式中特征函数的理解</a:t>
            </a:r>
            <a:endParaRPr lang="en-US" altLang="zh-CN" dirty="0"/>
          </a:p>
          <a:p>
            <a:r>
              <a:rPr lang="en-US" altLang="zh-CN" dirty="0">
                <a:hlinkClick r:id="rId7"/>
              </a:rPr>
              <a:t>https://blog.csdn.net/athemeroy/article/details/79339546</a:t>
            </a:r>
            <a:r>
              <a:rPr lang="en-US" altLang="zh-CN" dirty="0"/>
              <a:t> </a:t>
            </a:r>
            <a:r>
              <a:rPr lang="zh-CN" altLang="en-US" dirty="0"/>
              <a:t>讲维特比算法的，很好懂</a:t>
            </a:r>
            <a:endParaRPr lang="en-US" altLang="zh-CN" dirty="0"/>
          </a:p>
          <a:p>
            <a:r>
              <a:rPr lang="zh-CN" altLang="en-US" dirty="0"/>
              <a:t>李航</a:t>
            </a:r>
            <a:r>
              <a:rPr lang="en-US" altLang="zh-CN" dirty="0"/>
              <a:t>《</a:t>
            </a:r>
            <a:r>
              <a:rPr lang="zh-CN" altLang="en-US" dirty="0"/>
              <a:t>统计学习方法</a:t>
            </a:r>
            <a:r>
              <a:rPr lang="en-US" altLang="zh-CN" dirty="0"/>
              <a:t>》</a:t>
            </a:r>
          </a:p>
          <a:p>
            <a:endParaRPr lang="zh-CN" altLang="en-US" dirty="0"/>
          </a:p>
        </p:txBody>
      </p:sp>
    </p:spTree>
    <p:extLst>
      <p:ext uri="{BB962C8B-B14F-4D97-AF65-F5344CB8AC3E}">
        <p14:creationId xmlns:p14="http://schemas.microsoft.com/office/powerpoint/2010/main" val="2324691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07EF2-BB07-43B5-A8CB-30B4D8D5CC0A}"/>
              </a:ext>
            </a:extLst>
          </p:cNvPr>
          <p:cNvSpPr>
            <a:spLocks noGrp="1"/>
          </p:cNvSpPr>
          <p:nvPr>
            <p:ph type="title"/>
          </p:nvPr>
        </p:nvSpPr>
        <p:spPr>
          <a:xfrm>
            <a:off x="874221" y="0"/>
            <a:ext cx="9281162" cy="720436"/>
          </a:xfrm>
        </p:spPr>
        <p:txBody>
          <a:bodyPr/>
          <a:lstStyle/>
          <a:p>
            <a:r>
              <a:rPr lang="zh-CN" altLang="en-US" dirty="0"/>
              <a:t>马尔科夫性质</a:t>
            </a:r>
          </a:p>
        </p:txBody>
      </p:sp>
      <p:pic>
        <p:nvPicPr>
          <p:cNvPr id="6" name="图片 5">
            <a:extLst>
              <a:ext uri="{FF2B5EF4-FFF2-40B4-BE49-F238E27FC236}">
                <a16:creationId xmlns:a16="http://schemas.microsoft.com/office/drawing/2014/main" id="{3CB7C215-B03F-4D4D-9695-CD91B378DBF4}"/>
              </a:ext>
            </a:extLst>
          </p:cNvPr>
          <p:cNvPicPr>
            <a:picLocks noChangeAspect="1"/>
          </p:cNvPicPr>
          <p:nvPr/>
        </p:nvPicPr>
        <p:blipFill>
          <a:blip r:embed="rId2"/>
          <a:stretch>
            <a:fillRect/>
          </a:stretch>
        </p:blipFill>
        <p:spPr>
          <a:xfrm>
            <a:off x="0" y="644354"/>
            <a:ext cx="7740452" cy="971432"/>
          </a:xfrm>
          <a:prstGeom prst="rect">
            <a:avLst/>
          </a:prstGeom>
        </p:spPr>
      </p:pic>
      <p:pic>
        <p:nvPicPr>
          <p:cNvPr id="9" name="图片 8">
            <a:extLst>
              <a:ext uri="{FF2B5EF4-FFF2-40B4-BE49-F238E27FC236}">
                <a16:creationId xmlns:a16="http://schemas.microsoft.com/office/drawing/2014/main" id="{E16CA278-2B29-4414-8464-32AAAFD556E5}"/>
              </a:ext>
            </a:extLst>
          </p:cNvPr>
          <p:cNvPicPr>
            <a:picLocks noChangeAspect="1"/>
          </p:cNvPicPr>
          <p:nvPr/>
        </p:nvPicPr>
        <p:blipFill>
          <a:blip r:embed="rId3"/>
          <a:stretch>
            <a:fillRect/>
          </a:stretch>
        </p:blipFill>
        <p:spPr>
          <a:xfrm>
            <a:off x="-10335" y="1615786"/>
            <a:ext cx="7740453" cy="3482687"/>
          </a:xfrm>
          <a:prstGeom prst="rect">
            <a:avLst/>
          </a:prstGeom>
        </p:spPr>
      </p:pic>
      <p:pic>
        <p:nvPicPr>
          <p:cNvPr id="14" name="图片 13">
            <a:extLst>
              <a:ext uri="{FF2B5EF4-FFF2-40B4-BE49-F238E27FC236}">
                <a16:creationId xmlns:a16="http://schemas.microsoft.com/office/drawing/2014/main" id="{D4DC0A68-D8E0-419D-8E41-13608D5CB5EC}"/>
              </a:ext>
            </a:extLst>
          </p:cNvPr>
          <p:cNvPicPr>
            <a:picLocks noChangeAspect="1"/>
          </p:cNvPicPr>
          <p:nvPr/>
        </p:nvPicPr>
        <p:blipFill>
          <a:blip r:embed="rId4"/>
          <a:stretch>
            <a:fillRect/>
          </a:stretch>
        </p:blipFill>
        <p:spPr>
          <a:xfrm>
            <a:off x="0" y="5098473"/>
            <a:ext cx="7730118" cy="1756845"/>
          </a:xfrm>
          <a:prstGeom prst="rect">
            <a:avLst/>
          </a:prstGeom>
        </p:spPr>
      </p:pic>
      <p:pic>
        <p:nvPicPr>
          <p:cNvPr id="15" name="图片 14">
            <a:extLst>
              <a:ext uri="{FF2B5EF4-FFF2-40B4-BE49-F238E27FC236}">
                <a16:creationId xmlns:a16="http://schemas.microsoft.com/office/drawing/2014/main" id="{C4FC42D4-C1F6-4104-98DB-45CBD52D4F09}"/>
              </a:ext>
            </a:extLst>
          </p:cNvPr>
          <p:cNvPicPr>
            <a:picLocks noChangeAspect="1"/>
          </p:cNvPicPr>
          <p:nvPr/>
        </p:nvPicPr>
        <p:blipFill>
          <a:blip r:embed="rId5"/>
          <a:stretch>
            <a:fillRect/>
          </a:stretch>
        </p:blipFill>
        <p:spPr>
          <a:xfrm>
            <a:off x="8222675" y="3964103"/>
            <a:ext cx="3645728" cy="2746133"/>
          </a:xfrm>
          <a:prstGeom prst="rect">
            <a:avLst/>
          </a:prstGeom>
        </p:spPr>
      </p:pic>
      <p:pic>
        <p:nvPicPr>
          <p:cNvPr id="16" name="图片 15">
            <a:extLst>
              <a:ext uri="{FF2B5EF4-FFF2-40B4-BE49-F238E27FC236}">
                <a16:creationId xmlns:a16="http://schemas.microsoft.com/office/drawing/2014/main" id="{8B7A550B-134C-443B-A817-8935D53B5D8D}"/>
              </a:ext>
            </a:extLst>
          </p:cNvPr>
          <p:cNvPicPr>
            <a:picLocks noChangeAspect="1"/>
          </p:cNvPicPr>
          <p:nvPr/>
        </p:nvPicPr>
        <p:blipFill>
          <a:blip r:embed="rId6"/>
          <a:stretch>
            <a:fillRect/>
          </a:stretch>
        </p:blipFill>
        <p:spPr>
          <a:xfrm>
            <a:off x="8222675" y="462395"/>
            <a:ext cx="3645728" cy="3116112"/>
          </a:xfrm>
          <a:prstGeom prst="rect">
            <a:avLst/>
          </a:prstGeom>
        </p:spPr>
      </p:pic>
    </p:spTree>
    <p:extLst>
      <p:ext uri="{BB962C8B-B14F-4D97-AF65-F5344CB8AC3E}">
        <p14:creationId xmlns:p14="http://schemas.microsoft.com/office/powerpoint/2010/main" val="2557545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D55846-36ED-4A15-97DB-4AAD3692593C}"/>
              </a:ext>
            </a:extLst>
          </p:cNvPr>
          <p:cNvSpPr>
            <a:spLocks noGrp="1"/>
          </p:cNvSpPr>
          <p:nvPr>
            <p:ph type="title"/>
          </p:nvPr>
        </p:nvSpPr>
        <p:spPr>
          <a:xfrm>
            <a:off x="874221" y="0"/>
            <a:ext cx="9336580" cy="748145"/>
          </a:xfrm>
        </p:spPr>
        <p:txBody>
          <a:bodyPr/>
          <a:lstStyle/>
          <a:p>
            <a:r>
              <a:rPr lang="zh-CN" altLang="en-US" dirty="0"/>
              <a:t>概率有向图的联合概率分布</a:t>
            </a:r>
          </a:p>
        </p:txBody>
      </p:sp>
      <p:sp>
        <p:nvSpPr>
          <p:cNvPr id="3" name="内容占位符 2">
            <a:extLst>
              <a:ext uri="{FF2B5EF4-FFF2-40B4-BE49-F238E27FC236}">
                <a16:creationId xmlns:a16="http://schemas.microsoft.com/office/drawing/2014/main" id="{ABDA56AA-AE0D-47BA-8F77-A0E9176C48AB}"/>
              </a:ext>
            </a:extLst>
          </p:cNvPr>
          <p:cNvSpPr>
            <a:spLocks noGrp="1"/>
          </p:cNvSpPr>
          <p:nvPr>
            <p:ph idx="1"/>
          </p:nvPr>
        </p:nvSpPr>
        <p:spPr>
          <a:xfrm>
            <a:off x="874221" y="581891"/>
            <a:ext cx="10443557" cy="6315659"/>
          </a:xfrm>
        </p:spPr>
        <p:txBody>
          <a:bodyPr/>
          <a:lstStyle/>
          <a:p>
            <a:r>
              <a:rPr lang="zh-CN" altLang="en-US" dirty="0"/>
              <a:t>考虑一个有向图，随机变量间的联合概率分布可以利用条件概率来表示为</a:t>
            </a:r>
          </a:p>
        </p:txBody>
      </p:sp>
      <p:pic>
        <p:nvPicPr>
          <p:cNvPr id="5" name="图片 4">
            <a:extLst>
              <a:ext uri="{FF2B5EF4-FFF2-40B4-BE49-F238E27FC236}">
                <a16:creationId xmlns:a16="http://schemas.microsoft.com/office/drawing/2014/main" id="{3543FD97-9E53-415E-8159-782DADA9215D}"/>
              </a:ext>
            </a:extLst>
          </p:cNvPr>
          <p:cNvPicPr>
            <a:picLocks noChangeAspect="1"/>
          </p:cNvPicPr>
          <p:nvPr/>
        </p:nvPicPr>
        <p:blipFill>
          <a:blip r:embed="rId2"/>
          <a:stretch>
            <a:fillRect/>
          </a:stretch>
        </p:blipFill>
        <p:spPr>
          <a:xfrm>
            <a:off x="1938547" y="1847112"/>
            <a:ext cx="8314905" cy="5010888"/>
          </a:xfrm>
          <a:prstGeom prst="rect">
            <a:avLst/>
          </a:prstGeom>
        </p:spPr>
      </p:pic>
      <p:pic>
        <p:nvPicPr>
          <p:cNvPr id="6" name="图片 5">
            <a:extLst>
              <a:ext uri="{FF2B5EF4-FFF2-40B4-BE49-F238E27FC236}">
                <a16:creationId xmlns:a16="http://schemas.microsoft.com/office/drawing/2014/main" id="{EFC3541B-E9FC-4DEA-80D8-2C67AF4F0128}"/>
              </a:ext>
            </a:extLst>
          </p:cNvPr>
          <p:cNvPicPr>
            <a:picLocks noChangeAspect="1"/>
          </p:cNvPicPr>
          <p:nvPr/>
        </p:nvPicPr>
        <p:blipFill>
          <a:blip r:embed="rId3"/>
          <a:stretch>
            <a:fillRect/>
          </a:stretch>
        </p:blipFill>
        <p:spPr>
          <a:xfrm>
            <a:off x="3919803" y="953950"/>
            <a:ext cx="4352393" cy="893162"/>
          </a:xfrm>
          <a:prstGeom prst="rect">
            <a:avLst/>
          </a:prstGeom>
        </p:spPr>
      </p:pic>
    </p:spTree>
    <p:extLst>
      <p:ext uri="{BB962C8B-B14F-4D97-AF65-F5344CB8AC3E}">
        <p14:creationId xmlns:p14="http://schemas.microsoft.com/office/powerpoint/2010/main" val="4024516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F8D715-E4F2-40CD-8693-9534E8A870BE}"/>
              </a:ext>
            </a:extLst>
          </p:cNvPr>
          <p:cNvSpPr>
            <a:spLocks noGrp="1"/>
          </p:cNvSpPr>
          <p:nvPr>
            <p:ph type="title"/>
          </p:nvPr>
        </p:nvSpPr>
        <p:spPr>
          <a:xfrm>
            <a:off x="763384" y="0"/>
            <a:ext cx="10915998" cy="775855"/>
          </a:xfrm>
        </p:spPr>
        <p:txBody>
          <a:bodyPr/>
          <a:lstStyle/>
          <a:p>
            <a:r>
              <a:rPr lang="zh-CN" altLang="en-US" dirty="0"/>
              <a:t>无向图的因子分解（</a:t>
            </a:r>
            <a:r>
              <a:rPr lang="en-US" altLang="zh-CN" dirty="0"/>
              <a:t>Factorization</a:t>
            </a:r>
            <a:r>
              <a:rPr lang="zh-CN" altLang="en-US" dirty="0"/>
              <a:t>）与  最大团</a:t>
            </a:r>
          </a:p>
        </p:txBody>
      </p:sp>
      <p:sp>
        <p:nvSpPr>
          <p:cNvPr id="3" name="内容占位符 2">
            <a:extLst>
              <a:ext uri="{FF2B5EF4-FFF2-40B4-BE49-F238E27FC236}">
                <a16:creationId xmlns:a16="http://schemas.microsoft.com/office/drawing/2014/main" id="{8EFEA99E-0F22-43D0-A3F4-D66E499C0D19}"/>
              </a:ext>
            </a:extLst>
          </p:cNvPr>
          <p:cNvSpPr>
            <a:spLocks noGrp="1"/>
          </p:cNvSpPr>
          <p:nvPr>
            <p:ph idx="1"/>
          </p:nvPr>
        </p:nvSpPr>
        <p:spPr>
          <a:xfrm>
            <a:off x="763384" y="914399"/>
            <a:ext cx="10735888" cy="5708073"/>
          </a:xfrm>
        </p:spPr>
        <p:txBody>
          <a:bodyPr/>
          <a:lstStyle/>
          <a:p>
            <a:r>
              <a:rPr lang="zh-CN" altLang="en-US" dirty="0"/>
              <a:t>不同于有向图模型，无向图模型的无向性很难确保每个节点在给定它的邻节点的条件下的条件概率和以图中其他节点为条件的条件概率一致。由于这个原因，无向图模型的联合概率并不是用条件概率参数化表示的，而是定义为</a:t>
            </a:r>
            <a:r>
              <a:rPr lang="zh-CN" altLang="en-US" u="sng" dirty="0">
                <a:solidFill>
                  <a:srgbClr val="FFFF00"/>
                </a:solidFill>
              </a:rPr>
              <a:t>由一组条件独立的局部函数的乘积形式</a:t>
            </a:r>
            <a:r>
              <a:rPr lang="zh-CN" altLang="en-US" dirty="0"/>
              <a:t>。因子分解就是说将无向图所描述的联合概率分布表达为</a:t>
            </a:r>
            <a:r>
              <a:rPr lang="zh-CN" altLang="en-US" u="sng" dirty="0">
                <a:solidFill>
                  <a:srgbClr val="FFFF00"/>
                </a:solidFill>
              </a:rPr>
              <a:t>若干个子联合概率的乘积</a:t>
            </a:r>
            <a:r>
              <a:rPr lang="zh-CN" altLang="en-US" dirty="0"/>
              <a:t>，从而便于模型的学习和计算。</a:t>
            </a:r>
          </a:p>
          <a:p>
            <a:r>
              <a:rPr lang="zh-CN" altLang="en-US" dirty="0"/>
              <a:t>实现这个分解要求的方法就是使得每个局部函数所作用的那部分节点可以在 </a:t>
            </a:r>
            <a:r>
              <a:rPr lang="en-US" altLang="zh-CN" dirty="0"/>
              <a:t>G </a:t>
            </a:r>
            <a:r>
              <a:rPr lang="zh-CN" altLang="en-US" dirty="0"/>
              <a:t>中形成一个</a:t>
            </a:r>
            <a:r>
              <a:rPr lang="zh-CN" altLang="en-US" u="sng" dirty="0">
                <a:solidFill>
                  <a:srgbClr val="FFFF00"/>
                </a:solidFill>
              </a:rPr>
              <a:t>最大团（</a:t>
            </a:r>
            <a:r>
              <a:rPr lang="en-US" altLang="zh-CN" u="sng" dirty="0">
                <a:solidFill>
                  <a:srgbClr val="FFFF00"/>
                </a:solidFill>
              </a:rPr>
              <a:t>maximal clique</a:t>
            </a:r>
            <a:r>
              <a:rPr lang="zh-CN" altLang="en-US" u="sng" dirty="0">
                <a:solidFill>
                  <a:srgbClr val="FFFF00"/>
                </a:solidFill>
              </a:rPr>
              <a:t>）</a:t>
            </a:r>
            <a:r>
              <a:rPr lang="zh-CN" altLang="en-US" dirty="0"/>
              <a:t>。这就确保了没有一个局部函数是作用在任何一对没有边直接连接的节点上的；反过来说，如果两个节点同时出现在一个团中，则在这两个节点所在的团上定义一个局部函数来建立这样的依赖。</a:t>
            </a:r>
            <a:endParaRPr lang="en-US" altLang="zh-CN" dirty="0"/>
          </a:p>
          <a:p>
            <a:pPr marL="0" indent="0">
              <a:buNone/>
            </a:pPr>
            <a:r>
              <a:rPr lang="zh-CN" altLang="en-US" sz="4000" dirty="0"/>
              <a:t>团与最大团</a:t>
            </a:r>
            <a:endParaRPr lang="en-US" altLang="zh-CN" sz="4000" dirty="0"/>
          </a:p>
          <a:p>
            <a:r>
              <a:rPr lang="zh-CN" altLang="en-US" dirty="0"/>
              <a:t>无向图</a:t>
            </a:r>
            <a:r>
              <a:rPr lang="en-US" altLang="zh-CN" dirty="0"/>
              <a:t>G</a:t>
            </a:r>
            <a:r>
              <a:rPr lang="zh-CN" altLang="en-US" dirty="0"/>
              <a:t>中任何两个结点均有边连接的结点子集称为团，若</a:t>
            </a:r>
            <a:r>
              <a:rPr lang="en-US" altLang="zh-CN" dirty="0"/>
              <a:t>C</a:t>
            </a:r>
            <a:r>
              <a:rPr lang="zh-CN" altLang="en-US" dirty="0"/>
              <a:t>是无向图</a:t>
            </a:r>
            <a:r>
              <a:rPr lang="en-US" altLang="zh-CN" dirty="0"/>
              <a:t>G</a:t>
            </a:r>
            <a:r>
              <a:rPr lang="zh-CN" altLang="en-US" dirty="0"/>
              <a:t>的一个团，并且不能再加进任何一个</a:t>
            </a:r>
            <a:r>
              <a:rPr lang="en-US" altLang="zh-CN" dirty="0"/>
              <a:t>G</a:t>
            </a:r>
            <a:r>
              <a:rPr lang="zh-CN" altLang="en-US" dirty="0"/>
              <a:t>的结点使其称为一个更大的团，则称此</a:t>
            </a:r>
            <a:r>
              <a:rPr lang="en-US" altLang="zh-CN" dirty="0"/>
              <a:t>C</a:t>
            </a:r>
            <a:r>
              <a:rPr lang="zh-CN" altLang="en-US" dirty="0"/>
              <a:t>为最大团。</a:t>
            </a:r>
          </a:p>
          <a:p>
            <a:endParaRPr lang="zh-CN" altLang="en-US" dirty="0"/>
          </a:p>
        </p:txBody>
      </p:sp>
    </p:spTree>
    <p:extLst>
      <p:ext uri="{BB962C8B-B14F-4D97-AF65-F5344CB8AC3E}">
        <p14:creationId xmlns:p14="http://schemas.microsoft.com/office/powerpoint/2010/main" val="2043869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EA4C23-83F5-4697-9F81-D01C96692806}"/>
              </a:ext>
            </a:extLst>
          </p:cNvPr>
          <p:cNvSpPr>
            <a:spLocks noGrp="1"/>
          </p:cNvSpPr>
          <p:nvPr>
            <p:ph type="title"/>
          </p:nvPr>
        </p:nvSpPr>
        <p:spPr>
          <a:xfrm>
            <a:off x="560784" y="-48490"/>
            <a:ext cx="10963997" cy="609601"/>
          </a:xfrm>
        </p:spPr>
        <p:txBody>
          <a:bodyPr/>
          <a:lstStyle/>
          <a:p>
            <a:r>
              <a:rPr lang="zh-CN" altLang="en-US" dirty="0"/>
              <a:t>无向图的因子分解（</a:t>
            </a:r>
            <a:r>
              <a:rPr lang="en-US" altLang="zh-CN" dirty="0"/>
              <a:t>Factorization</a:t>
            </a:r>
            <a:r>
              <a:rPr lang="zh-CN" altLang="en-US" dirty="0"/>
              <a:t>）与  最大团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C390DC5-7C43-40BF-955B-DAEEC4B5E979}"/>
                  </a:ext>
                </a:extLst>
              </p:cNvPr>
              <p:cNvSpPr>
                <a:spLocks noGrp="1"/>
              </p:cNvSpPr>
              <p:nvPr>
                <p:ph idx="1"/>
              </p:nvPr>
            </p:nvSpPr>
            <p:spPr>
              <a:xfrm>
                <a:off x="0" y="609602"/>
                <a:ext cx="12192000" cy="6248398"/>
              </a:xfrm>
            </p:spPr>
            <p:txBody>
              <a:bodyPr>
                <a:no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给定概率无向图模型，设其无向图为</a:t>
                </a:r>
                <a:r>
                  <a:rPr lang="en-US" altLang="zh-CN" dirty="0"/>
                  <a:t>G</a:t>
                </a:r>
                <a:r>
                  <a:rPr lang="zh-CN" altLang="en-US" dirty="0"/>
                  <a:t>，</a:t>
                </a:r>
                <a:r>
                  <a:rPr lang="en-US" altLang="zh-CN" dirty="0"/>
                  <a:t>C</a:t>
                </a:r>
                <a:r>
                  <a:rPr lang="zh-CN" altLang="en-US" dirty="0"/>
                  <a:t>为</a:t>
                </a:r>
                <a:r>
                  <a:rPr lang="en-US" altLang="zh-CN" dirty="0"/>
                  <a:t>G</a:t>
                </a:r>
                <a:r>
                  <a:rPr lang="zh-CN" altLang="en-US" dirty="0"/>
                  <a:t>上的最大团，</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𝐶</m:t>
                        </m:r>
                      </m:sub>
                    </m:sSub>
                  </m:oMath>
                </a14:m>
                <a:r>
                  <a:rPr lang="zh-CN" altLang="en-US" dirty="0"/>
                  <a:t>表示</a:t>
                </a:r>
                <a:r>
                  <a:rPr lang="en-US" altLang="zh-CN" dirty="0"/>
                  <a:t>C</a:t>
                </a:r>
                <a:r>
                  <a:rPr lang="zh-CN" altLang="en-US" dirty="0"/>
                  <a:t>对应的随机变量。那么概率无向图模型的联合概率分布</a:t>
                </a:r>
                <a:r>
                  <a:rPr lang="en-US" altLang="zh-CN" dirty="0"/>
                  <a:t>P(Y)</a:t>
                </a:r>
                <a:r>
                  <a:rPr lang="zh-CN" altLang="en-US" dirty="0"/>
                  <a:t>可写作图中所有最大团</a:t>
                </a:r>
                <a:r>
                  <a:rPr lang="en-US" altLang="zh-CN" dirty="0"/>
                  <a:t>C</a:t>
                </a:r>
                <a:r>
                  <a:rPr lang="zh-CN" altLang="en-US" dirty="0"/>
                  <a:t>上的势函数 </a:t>
                </a:r>
                <a14:m>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𝛹</m:t>
                        </m:r>
                      </m:e>
                      <m:sub>
                        <m:r>
                          <a:rPr lang="zh-CN" altLang="en-US" i="1" smtClean="0">
                            <a:latin typeface="Cambria Math" panose="02040503050406030204" pitchFamily="18" charset="0"/>
                          </a:rPr>
                          <m:t>𝐶</m:t>
                        </m:r>
                      </m:sub>
                    </m:sSub>
                    <m:d>
                      <m:dPr>
                        <m:ctrlPr>
                          <a:rPr lang="zh-CN" altLang="en-US" i="1" smtClean="0">
                            <a:latin typeface="Cambria Math" panose="02040503050406030204" pitchFamily="18" charset="0"/>
                          </a:rPr>
                        </m:ctrlPr>
                      </m:dPr>
                      <m:e>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𝑌</m:t>
                            </m:r>
                          </m:e>
                          <m:sub>
                            <m:r>
                              <a:rPr lang="zh-CN" altLang="en-US" i="1" smtClean="0">
                                <a:latin typeface="Cambria Math" panose="02040503050406030204" pitchFamily="18" charset="0"/>
                              </a:rPr>
                              <m:t>𝑐</m:t>
                            </m:r>
                          </m:sub>
                        </m:sSub>
                      </m:e>
                    </m:d>
                  </m:oMath>
                </a14:m>
                <a:r>
                  <a:rPr lang="zh-CN" altLang="en-US" dirty="0"/>
                  <a:t>的乘积形式，即</a:t>
                </a:r>
                <a:endParaRPr lang="en-US" altLang="zh-CN" dirty="0"/>
              </a:p>
              <a:p>
                <a:pPr marL="0" indent="0">
                  <a:buNone/>
                </a:pPr>
                <a:endParaRPr lang="en-US" altLang="zh-CN" dirty="0"/>
              </a:p>
              <a:p>
                <a:r>
                  <a:rPr lang="zh-CN" altLang="en-US" dirty="0"/>
                  <a:t>其中 </a:t>
                </a:r>
                <a:r>
                  <a:rPr lang="en-US" altLang="zh-CN" dirty="0"/>
                  <a:t>Z </a:t>
                </a:r>
                <a:r>
                  <a:rPr lang="zh-CN" altLang="en-US" dirty="0"/>
                  <a:t>称为规范化因子（</a:t>
                </a:r>
                <a:r>
                  <a:rPr lang="en-US" altLang="zh-CN" dirty="0"/>
                  <a:t>normalization factor</a:t>
                </a:r>
                <a:r>
                  <a:rPr lang="zh-CN" altLang="en-US" dirty="0"/>
                  <a:t>），对 </a:t>
                </a:r>
                <a:r>
                  <a:rPr lang="en-US" altLang="zh-CN" dirty="0"/>
                  <a:t>Y </a:t>
                </a:r>
                <a:r>
                  <a:rPr lang="zh-CN" altLang="en-US" dirty="0"/>
                  <a:t>的所有可能取值求和，从而保证了 </a:t>
                </a:r>
                <a:r>
                  <a:rPr lang="en-US" altLang="zh-CN" dirty="0"/>
                  <a:t>P(Y) </a:t>
                </a:r>
                <a:r>
                  <a:rPr lang="zh-CN" altLang="en-US" dirty="0"/>
                  <a:t>是一个概率分布。要求势函数严格正，通常定义为指数函数</a:t>
                </a:r>
                <a:endParaRPr lang="en-US" altLang="zh-CN" dirty="0"/>
              </a:p>
              <a:p>
                <a:endParaRPr lang="en-US" altLang="zh-CN" dirty="0"/>
              </a:p>
              <a:p>
                <a:r>
                  <a:rPr lang="zh-CN" altLang="en-US" dirty="0"/>
                  <a:t>上面的因子分解过程就是 </a:t>
                </a:r>
                <a:r>
                  <a:rPr lang="en-US" altLang="zh-CN" dirty="0"/>
                  <a:t>Hammersley-Clifford </a:t>
                </a:r>
                <a:r>
                  <a:rPr lang="zh-CN" altLang="en-US" dirty="0"/>
                  <a:t>定理。</a:t>
                </a:r>
              </a:p>
            </p:txBody>
          </p:sp>
        </mc:Choice>
        <mc:Fallback xmlns="">
          <p:sp>
            <p:nvSpPr>
              <p:cNvPr id="3" name="内容占位符 2">
                <a:extLst>
                  <a:ext uri="{FF2B5EF4-FFF2-40B4-BE49-F238E27FC236}">
                    <a16:creationId xmlns:a16="http://schemas.microsoft.com/office/drawing/2014/main" id="{EC390DC5-7C43-40BF-955B-DAEEC4B5E979}"/>
                  </a:ext>
                </a:extLst>
              </p:cNvPr>
              <p:cNvSpPr>
                <a:spLocks noGrp="1" noRot="1" noChangeAspect="1" noMove="1" noResize="1" noEditPoints="1" noAdjustHandles="1" noChangeArrowheads="1" noChangeShapeType="1" noTextEdit="1"/>
              </p:cNvSpPr>
              <p:nvPr>
                <p:ph idx="1"/>
              </p:nvPr>
            </p:nvSpPr>
            <p:spPr>
              <a:xfrm>
                <a:off x="0" y="609602"/>
                <a:ext cx="12192000" cy="6248398"/>
              </a:xfrm>
              <a:blipFill>
                <a:blip r:embed="rId2"/>
                <a:stretch>
                  <a:fillRect l="-200" r="-350" b="-878"/>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464087D0-9A5E-4F25-BECE-084ABDD18359}"/>
              </a:ext>
            </a:extLst>
          </p:cNvPr>
          <p:cNvPicPr>
            <a:picLocks noChangeAspect="1"/>
          </p:cNvPicPr>
          <p:nvPr/>
        </p:nvPicPr>
        <p:blipFill rotWithShape="1">
          <a:blip r:embed="rId3"/>
          <a:srcRect b="1181"/>
          <a:stretch/>
        </p:blipFill>
        <p:spPr>
          <a:xfrm>
            <a:off x="2378072" y="609602"/>
            <a:ext cx="7329420" cy="3477489"/>
          </a:xfrm>
          <a:prstGeom prst="rect">
            <a:avLst/>
          </a:prstGeom>
        </p:spPr>
      </p:pic>
      <p:pic>
        <p:nvPicPr>
          <p:cNvPr id="8" name="图片 7">
            <a:extLst>
              <a:ext uri="{FF2B5EF4-FFF2-40B4-BE49-F238E27FC236}">
                <a16:creationId xmlns:a16="http://schemas.microsoft.com/office/drawing/2014/main" id="{3ACC6E4C-D641-4692-A50B-ABA1EEC214D1}"/>
              </a:ext>
            </a:extLst>
          </p:cNvPr>
          <p:cNvPicPr>
            <a:picLocks noChangeAspect="1"/>
          </p:cNvPicPr>
          <p:nvPr/>
        </p:nvPicPr>
        <p:blipFill>
          <a:blip r:embed="rId4"/>
          <a:stretch>
            <a:fillRect/>
          </a:stretch>
        </p:blipFill>
        <p:spPr>
          <a:xfrm>
            <a:off x="3226091" y="4733541"/>
            <a:ext cx="1802822" cy="545039"/>
          </a:xfrm>
          <a:prstGeom prst="rect">
            <a:avLst/>
          </a:prstGeom>
        </p:spPr>
      </p:pic>
      <p:pic>
        <p:nvPicPr>
          <p:cNvPr id="9" name="图片 8">
            <a:extLst>
              <a:ext uri="{FF2B5EF4-FFF2-40B4-BE49-F238E27FC236}">
                <a16:creationId xmlns:a16="http://schemas.microsoft.com/office/drawing/2014/main" id="{893BB319-27B9-4158-900E-9EE3DB201A8B}"/>
              </a:ext>
            </a:extLst>
          </p:cNvPr>
          <p:cNvPicPr>
            <a:picLocks noChangeAspect="1"/>
          </p:cNvPicPr>
          <p:nvPr/>
        </p:nvPicPr>
        <p:blipFill>
          <a:blip r:embed="rId5"/>
          <a:stretch>
            <a:fillRect/>
          </a:stretch>
        </p:blipFill>
        <p:spPr>
          <a:xfrm>
            <a:off x="6807634" y="4719518"/>
            <a:ext cx="1802822" cy="573083"/>
          </a:xfrm>
          <a:prstGeom prst="rect">
            <a:avLst/>
          </a:prstGeom>
        </p:spPr>
      </p:pic>
      <p:pic>
        <p:nvPicPr>
          <p:cNvPr id="10" name="图片 9">
            <a:extLst>
              <a:ext uri="{FF2B5EF4-FFF2-40B4-BE49-F238E27FC236}">
                <a16:creationId xmlns:a16="http://schemas.microsoft.com/office/drawing/2014/main" id="{F4193B21-DD05-43A3-BC51-90A8AF2C09B9}"/>
              </a:ext>
            </a:extLst>
          </p:cNvPr>
          <p:cNvPicPr>
            <a:picLocks noChangeAspect="1"/>
          </p:cNvPicPr>
          <p:nvPr/>
        </p:nvPicPr>
        <p:blipFill>
          <a:blip r:embed="rId6"/>
          <a:stretch>
            <a:fillRect/>
          </a:stretch>
        </p:blipFill>
        <p:spPr>
          <a:xfrm>
            <a:off x="5857750" y="5666533"/>
            <a:ext cx="3091170" cy="573082"/>
          </a:xfrm>
          <a:prstGeom prst="rect">
            <a:avLst/>
          </a:prstGeom>
        </p:spPr>
      </p:pic>
    </p:spTree>
    <p:extLst>
      <p:ext uri="{BB962C8B-B14F-4D97-AF65-F5344CB8AC3E}">
        <p14:creationId xmlns:p14="http://schemas.microsoft.com/office/powerpoint/2010/main" val="1973216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7EF6B5-D80E-4C1B-A36D-C226A57F8262}"/>
              </a:ext>
            </a:extLst>
          </p:cNvPr>
          <p:cNvSpPr>
            <a:spLocks noGrp="1"/>
          </p:cNvSpPr>
          <p:nvPr>
            <p:ph type="title"/>
          </p:nvPr>
        </p:nvSpPr>
        <p:spPr>
          <a:xfrm>
            <a:off x="645131" y="0"/>
            <a:ext cx="9302434" cy="720436"/>
          </a:xfrm>
        </p:spPr>
        <p:txBody>
          <a:bodyPr/>
          <a:lstStyle/>
          <a:p>
            <a:r>
              <a:rPr lang="zh-CN" altLang="en-US" dirty="0"/>
              <a:t>条件随机场定义</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A666CAA-2D3D-4E49-9B73-067AA7286F35}"/>
                  </a:ext>
                </a:extLst>
              </p:cNvPr>
              <p:cNvSpPr>
                <a:spLocks noGrp="1"/>
              </p:cNvSpPr>
              <p:nvPr>
                <p:ph idx="1"/>
              </p:nvPr>
            </p:nvSpPr>
            <p:spPr>
              <a:xfrm>
                <a:off x="747420" y="720436"/>
                <a:ext cx="10799449" cy="6137564"/>
              </a:xfrm>
            </p:spPr>
            <p:txBody>
              <a:bodyPr>
                <a:normAutofit/>
              </a:bodyPr>
              <a:lstStyle/>
              <a:p>
                <a:r>
                  <a:rPr lang="zh-CN" altLang="en-US" dirty="0"/>
                  <a:t>设</a:t>
                </a:r>
                <a:r>
                  <a:rPr lang="en-US" altLang="zh-CN" dirty="0"/>
                  <a:t>X</a:t>
                </a:r>
                <a:r>
                  <a:rPr lang="zh-CN" altLang="en-US" dirty="0"/>
                  <a:t>与</a:t>
                </a:r>
                <a:r>
                  <a:rPr lang="en-US" altLang="zh-CN" dirty="0"/>
                  <a:t>Y</a:t>
                </a:r>
                <a:r>
                  <a:rPr lang="zh-CN" altLang="en-US" dirty="0"/>
                  <a:t>是随机变量，</a:t>
                </a:r>
                <a:r>
                  <a:rPr lang="en-US" altLang="zh-CN" dirty="0"/>
                  <a:t>P(Y|X)</a:t>
                </a:r>
                <a:r>
                  <a:rPr lang="zh-CN" altLang="en-US" dirty="0"/>
                  <a:t>是在给定</a:t>
                </a:r>
                <a:r>
                  <a:rPr lang="en-US" altLang="zh-CN" dirty="0"/>
                  <a:t>X</a:t>
                </a:r>
                <a:r>
                  <a:rPr lang="zh-CN" altLang="en-US" dirty="0"/>
                  <a:t>的条件下</a:t>
                </a:r>
                <a:r>
                  <a:rPr lang="en-US" altLang="zh-CN" dirty="0"/>
                  <a:t>Y</a:t>
                </a:r>
                <a:r>
                  <a:rPr lang="zh-CN" altLang="en-US" dirty="0"/>
                  <a:t>的条件概率分布。若</a:t>
                </a:r>
                <a:r>
                  <a:rPr lang="zh-CN" altLang="en-US" dirty="0">
                    <a:solidFill>
                      <a:srgbClr val="FFFF00"/>
                    </a:solidFill>
                  </a:rPr>
                  <a:t>随机变量</a:t>
                </a:r>
                <a:r>
                  <a:rPr lang="en-US" altLang="zh-CN" dirty="0">
                    <a:solidFill>
                      <a:srgbClr val="FFFF00"/>
                    </a:solidFill>
                  </a:rPr>
                  <a:t>Y</a:t>
                </a:r>
                <a:r>
                  <a:rPr lang="zh-CN" altLang="en-US" dirty="0">
                    <a:solidFill>
                      <a:srgbClr val="FFFF00"/>
                    </a:solidFill>
                  </a:rPr>
                  <a:t>构成一个</a:t>
                </a:r>
                <a:r>
                  <a:rPr lang="zh-CN" altLang="en-US" dirty="0"/>
                  <a:t>由无向图</a:t>
                </a:r>
                <a:r>
                  <a:rPr lang="en-US" altLang="zh-CN" dirty="0"/>
                  <a:t>G=(V,E)</a:t>
                </a:r>
                <a:r>
                  <a:rPr lang="zh-CN" altLang="en-US" dirty="0"/>
                  <a:t>表示的</a:t>
                </a:r>
                <a:r>
                  <a:rPr lang="zh-CN" altLang="en-US" dirty="0">
                    <a:solidFill>
                      <a:srgbClr val="FFFF00"/>
                    </a:solidFill>
                  </a:rPr>
                  <a:t>马尔可夫随机场</a:t>
                </a:r>
                <a:r>
                  <a:rPr lang="zh-CN" altLang="en-US" dirty="0"/>
                  <a:t>，即</a:t>
                </a:r>
                <a:endParaRPr lang="en-US" altLang="zh-CN" dirty="0"/>
              </a:p>
              <a:p>
                <a:endParaRPr lang="en-US" altLang="zh-CN" dirty="0"/>
              </a:p>
              <a:p>
                <a:r>
                  <a:rPr lang="zh-CN" altLang="en-US" dirty="0"/>
                  <a:t>对任意结点</a:t>
                </a:r>
                <a:r>
                  <a:rPr lang="en-US" altLang="zh-CN" dirty="0"/>
                  <a:t>v</a:t>
                </a:r>
                <a:r>
                  <a:rPr lang="zh-CN" altLang="en-US" dirty="0"/>
                  <a:t>成立，则称条件概率分布</a:t>
                </a:r>
                <a:r>
                  <a:rPr lang="en-US" altLang="zh-CN" dirty="0"/>
                  <a:t>P(Y|X)</a:t>
                </a:r>
                <a:r>
                  <a:rPr lang="zh-CN" altLang="en-US" dirty="0"/>
                  <a:t>为条件随机场。上式中</a:t>
                </a:r>
                <a:r>
                  <a:rPr lang="en-US" altLang="zh-CN" dirty="0"/>
                  <a:t>w~v</a:t>
                </a:r>
                <a:r>
                  <a:rPr lang="zh-CN" altLang="en-US" dirty="0"/>
                  <a:t>表示在图</a:t>
                </a:r>
                <a:r>
                  <a:rPr lang="en-US" altLang="zh-CN" dirty="0"/>
                  <a:t>G=(V,E)</a:t>
                </a:r>
                <a:r>
                  <a:rPr lang="zh-CN" altLang="en-US" dirty="0"/>
                  <a:t>中与结点</a:t>
                </a:r>
                <a:r>
                  <a:rPr lang="en-US" altLang="zh-CN" dirty="0"/>
                  <a:t>v</a:t>
                </a:r>
                <a:r>
                  <a:rPr lang="zh-CN" altLang="en-US" dirty="0"/>
                  <a:t>有边连接的所有结点</a:t>
                </a:r>
                <a:r>
                  <a:rPr lang="en-US" altLang="zh-CN" dirty="0"/>
                  <a:t>w</a:t>
                </a:r>
                <a:r>
                  <a:rPr lang="zh-CN" altLang="en-US" dirty="0"/>
                  <a:t>，</a:t>
                </a:r>
                <a:r>
                  <a:rPr lang="en-US" altLang="zh-CN" dirty="0"/>
                  <a:t>w≠v</a:t>
                </a:r>
                <a:r>
                  <a:rPr lang="zh-CN" altLang="en-US" dirty="0"/>
                  <a:t>表示结点</a:t>
                </a:r>
                <a:r>
                  <a:rPr lang="en-US" altLang="zh-CN" dirty="0"/>
                  <a:t>v</a:t>
                </a:r>
                <a:r>
                  <a:rPr lang="zh-CN" altLang="en-US" dirty="0"/>
                  <a:t>以外的所有结点，</a:t>
                </a: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𝑌</m:t>
                        </m:r>
                      </m:e>
                      <m:sub>
                        <m:r>
                          <a:rPr lang="en-US" altLang="zh-CN" i="1" dirty="0">
                            <a:latin typeface="Cambria Math" panose="02040503050406030204" pitchFamily="18" charset="0"/>
                          </a:rPr>
                          <m:t>𝑣</m:t>
                        </m:r>
                      </m:sub>
                    </m:sSub>
                  </m:oMath>
                </a14:m>
                <a:r>
                  <a:rPr lang="zh-CN" altLang="en-US"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𝑌</m:t>
                        </m:r>
                      </m:e>
                      <m:sub>
                        <m:r>
                          <a:rPr lang="en-US" altLang="zh-CN" i="1" dirty="0">
                            <a:latin typeface="Cambria Math" panose="02040503050406030204" pitchFamily="18" charset="0"/>
                          </a:rPr>
                          <m:t>𝑢</m:t>
                        </m:r>
                      </m:sub>
                    </m:sSub>
                  </m:oMath>
                </a14:m>
                <a:r>
                  <a:rPr lang="zh-CN" altLang="en-US" dirty="0"/>
                  <a:t>与</a:t>
                </a:r>
                <a14:m>
                  <m:oMath xmlns:m="http://schemas.openxmlformats.org/officeDocument/2006/math">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𝑌</m:t>
                        </m:r>
                      </m:e>
                      <m:sub>
                        <m:r>
                          <a:rPr lang="zh-CN" altLang="en-US" i="1" dirty="0">
                            <a:latin typeface="Cambria Math" panose="02040503050406030204" pitchFamily="18" charset="0"/>
                          </a:rPr>
                          <m:t>𝑤</m:t>
                        </m:r>
                      </m:sub>
                    </m:sSub>
                  </m:oMath>
                </a14:m>
                <a:r>
                  <a:rPr lang="zh-CN" altLang="en-US" dirty="0"/>
                  <a:t>为结点</a:t>
                </a:r>
                <a:r>
                  <a:rPr lang="en-US" altLang="zh-CN" dirty="0"/>
                  <a:t>v</a:t>
                </a:r>
                <a:r>
                  <a:rPr lang="zh-CN" altLang="en-US" dirty="0"/>
                  <a:t>，</a:t>
                </a:r>
                <a:r>
                  <a:rPr lang="en-US" altLang="zh-CN" dirty="0"/>
                  <a:t>u</a:t>
                </a:r>
                <a:r>
                  <a:rPr lang="zh-CN" altLang="en-US" dirty="0"/>
                  <a:t>与</a:t>
                </a:r>
                <a:r>
                  <a:rPr lang="en-US" altLang="zh-CN" dirty="0"/>
                  <a:t>w</a:t>
                </a:r>
                <a:r>
                  <a:rPr lang="zh-CN" altLang="en-US" dirty="0"/>
                  <a:t>对应的随机变量。</a:t>
                </a:r>
                <a:endParaRPr lang="en-US" altLang="zh-CN" dirty="0"/>
              </a:p>
              <a:p>
                <a:pPr marL="0" indent="0">
                  <a:buNone/>
                </a:pPr>
                <a:r>
                  <a:rPr lang="zh-CN" altLang="en-US" sz="4200" dirty="0">
                    <a:solidFill>
                      <a:schemeClr val="tx2"/>
                    </a:solidFill>
                  </a:rPr>
                  <a:t>线性链条件随机场</a:t>
                </a:r>
                <a:endParaRPr lang="en-US" altLang="zh-CN" sz="4200" dirty="0">
                  <a:solidFill>
                    <a:schemeClr val="tx2"/>
                  </a:solidFill>
                </a:endParaRPr>
              </a:p>
              <a:p>
                <a:pPr algn="ctr"/>
                <a:r>
                  <a:rPr lang="zh-CN" altLang="en-US" sz="2100" dirty="0"/>
                  <a:t>设</a:t>
                </a:r>
                <a:r>
                  <a:rPr lang="en-US" altLang="zh-CN" sz="2100" dirty="0"/>
                  <a:t>X=(X1,X2,...</a:t>
                </a:r>
                <a:r>
                  <a:rPr lang="en-US" altLang="zh-CN" sz="2100" dirty="0" err="1"/>
                  <a:t>Xn</a:t>
                </a:r>
                <a:r>
                  <a:rPr lang="en-US" altLang="zh-CN" sz="2100" dirty="0"/>
                  <a:t>),Y=(Y1,Y2,...</a:t>
                </a:r>
                <a:r>
                  <a:rPr lang="en-US" altLang="zh-CN" sz="2100" dirty="0" err="1"/>
                  <a:t>Yn</a:t>
                </a:r>
                <a:r>
                  <a:rPr lang="en-US" altLang="zh-CN" sz="2100" dirty="0"/>
                  <a:t>)</a:t>
                </a:r>
                <a:r>
                  <a:rPr lang="zh-CN" altLang="en-US" sz="2100" dirty="0"/>
                  <a:t>均为线性链表示的随机变量序列，在给定随机变量序列</a:t>
                </a:r>
                <a:r>
                  <a:rPr lang="en-US" altLang="zh-CN" sz="2100" dirty="0"/>
                  <a:t>X</a:t>
                </a:r>
                <a:r>
                  <a:rPr lang="zh-CN" altLang="en-US" sz="2100" dirty="0"/>
                  <a:t>的情况下，随机变量</a:t>
                </a:r>
                <a:r>
                  <a:rPr lang="en-US" altLang="zh-CN" sz="2100" dirty="0"/>
                  <a:t>Y</a:t>
                </a:r>
                <a:r>
                  <a:rPr lang="zh-CN" altLang="en-US" sz="2100" dirty="0"/>
                  <a:t>的条件概率分布</a:t>
                </a:r>
                <a:r>
                  <a:rPr lang="en-US" altLang="zh-CN" sz="2100" dirty="0"/>
                  <a:t>P(Y|X)</a:t>
                </a:r>
                <a:r>
                  <a:rPr lang="zh-CN" altLang="en-US" sz="2100" dirty="0"/>
                  <a:t>构成条件随机场，即满足马尔科夫性：</a:t>
                </a:r>
                <a:endParaRPr lang="en-US" altLang="zh-CN" sz="2100" dirty="0"/>
              </a:p>
              <a:p>
                <a:pPr algn="ctr"/>
                <a:endParaRPr lang="en-US" altLang="zh-CN" sz="2100" dirty="0"/>
              </a:p>
              <a:p>
                <a:pPr algn="ctr"/>
                <a:endParaRPr lang="en-US" altLang="zh-CN" sz="2100" dirty="0"/>
              </a:p>
              <a:p>
                <a:pPr algn="ctr"/>
                <a:endParaRPr lang="zh-CN" altLang="en-US" sz="2100" dirty="0"/>
              </a:p>
              <a:p>
                <a:r>
                  <a:rPr lang="zh-CN" altLang="en-US" sz="2100" dirty="0"/>
                  <a:t>则称</a:t>
                </a:r>
                <a:r>
                  <a:rPr lang="en-US" altLang="zh-CN" sz="2100" dirty="0"/>
                  <a:t>P(Y|X)</a:t>
                </a:r>
                <a:r>
                  <a:rPr lang="zh-CN" altLang="en-US" sz="2100" dirty="0"/>
                  <a:t>为线性链条件随机场。</a:t>
                </a:r>
              </a:p>
            </p:txBody>
          </p:sp>
        </mc:Choice>
        <mc:Fallback xmlns="">
          <p:sp>
            <p:nvSpPr>
              <p:cNvPr id="3" name="内容占位符 2">
                <a:extLst>
                  <a:ext uri="{FF2B5EF4-FFF2-40B4-BE49-F238E27FC236}">
                    <a16:creationId xmlns:a16="http://schemas.microsoft.com/office/drawing/2014/main" id="{1A666CAA-2D3D-4E49-9B73-067AA7286F35}"/>
                  </a:ext>
                </a:extLst>
              </p:cNvPr>
              <p:cNvSpPr>
                <a:spLocks noGrp="1" noRot="1" noChangeAspect="1" noMove="1" noResize="1" noEditPoints="1" noAdjustHandles="1" noChangeArrowheads="1" noChangeShapeType="1" noTextEdit="1"/>
              </p:cNvSpPr>
              <p:nvPr>
                <p:ph idx="1"/>
              </p:nvPr>
            </p:nvSpPr>
            <p:spPr>
              <a:xfrm>
                <a:off x="747420" y="720436"/>
                <a:ext cx="10799449" cy="6137564"/>
              </a:xfrm>
              <a:blipFill>
                <a:blip r:embed="rId2"/>
                <a:stretch>
                  <a:fillRect l="-2202" t="-695" r="-508"/>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6CB87500-5E9C-4747-8C66-974079EB04F5}"/>
              </a:ext>
            </a:extLst>
          </p:cNvPr>
          <p:cNvPicPr>
            <a:picLocks noChangeAspect="1"/>
          </p:cNvPicPr>
          <p:nvPr/>
        </p:nvPicPr>
        <p:blipFill>
          <a:blip r:embed="rId3"/>
          <a:stretch>
            <a:fillRect/>
          </a:stretch>
        </p:blipFill>
        <p:spPr>
          <a:xfrm>
            <a:off x="3579723" y="1413719"/>
            <a:ext cx="5134841" cy="472169"/>
          </a:xfrm>
          <a:prstGeom prst="rect">
            <a:avLst/>
          </a:prstGeom>
        </p:spPr>
      </p:pic>
      <p:pic>
        <p:nvPicPr>
          <p:cNvPr id="7" name="图片 6">
            <a:extLst>
              <a:ext uri="{FF2B5EF4-FFF2-40B4-BE49-F238E27FC236}">
                <a16:creationId xmlns:a16="http://schemas.microsoft.com/office/drawing/2014/main" id="{A5B52038-055F-445D-8E41-7782982895BB}"/>
              </a:ext>
            </a:extLst>
          </p:cNvPr>
          <p:cNvPicPr>
            <a:picLocks noChangeAspect="1"/>
          </p:cNvPicPr>
          <p:nvPr/>
        </p:nvPicPr>
        <p:blipFill>
          <a:blip r:embed="rId4"/>
          <a:stretch>
            <a:fillRect/>
          </a:stretch>
        </p:blipFill>
        <p:spPr>
          <a:xfrm>
            <a:off x="3251149" y="4509935"/>
            <a:ext cx="5689702" cy="1146030"/>
          </a:xfrm>
          <a:prstGeom prst="rect">
            <a:avLst/>
          </a:prstGeom>
        </p:spPr>
      </p:pic>
    </p:spTree>
    <p:extLst>
      <p:ext uri="{BB962C8B-B14F-4D97-AF65-F5344CB8AC3E}">
        <p14:creationId xmlns:p14="http://schemas.microsoft.com/office/powerpoint/2010/main" val="3787153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99080-5DF4-4012-B352-75DBDFB5EB9C}"/>
              </a:ext>
            </a:extLst>
          </p:cNvPr>
          <p:cNvSpPr>
            <a:spLocks noGrp="1"/>
          </p:cNvSpPr>
          <p:nvPr>
            <p:ph type="title"/>
          </p:nvPr>
        </p:nvSpPr>
        <p:spPr>
          <a:xfrm>
            <a:off x="645130" y="0"/>
            <a:ext cx="9404723" cy="748145"/>
          </a:xfrm>
        </p:spPr>
        <p:txBody>
          <a:bodyPr/>
          <a:lstStyle/>
          <a:p>
            <a:r>
              <a:rPr lang="zh-CN" altLang="en-US" dirty="0"/>
              <a:t>线性链条件随机场</a:t>
            </a:r>
            <a:r>
              <a:rPr lang="en-US" altLang="zh-CN" dirty="0"/>
              <a:t>Linear-CRF</a:t>
            </a:r>
            <a:br>
              <a:rPr lang="en-US" altLang="zh-CN" dirty="0"/>
            </a:br>
            <a:endParaRPr lang="zh-CN" altLang="en-US" dirty="0"/>
          </a:p>
        </p:txBody>
      </p:sp>
      <p:pic>
        <p:nvPicPr>
          <p:cNvPr id="4" name="图片 3">
            <a:extLst>
              <a:ext uri="{FF2B5EF4-FFF2-40B4-BE49-F238E27FC236}">
                <a16:creationId xmlns:a16="http://schemas.microsoft.com/office/drawing/2014/main" id="{0FE77298-F406-4D42-9DCE-4152A0A5B92A}"/>
              </a:ext>
            </a:extLst>
          </p:cNvPr>
          <p:cNvPicPr>
            <a:picLocks noChangeAspect="1"/>
          </p:cNvPicPr>
          <p:nvPr/>
        </p:nvPicPr>
        <p:blipFill rotWithShape="1">
          <a:blip r:embed="rId2"/>
          <a:srcRect t="2160"/>
          <a:stretch/>
        </p:blipFill>
        <p:spPr>
          <a:xfrm>
            <a:off x="0" y="955965"/>
            <a:ext cx="7818694" cy="5375563"/>
          </a:xfrm>
          <a:prstGeom prst="rect">
            <a:avLst/>
          </a:prstGeom>
        </p:spPr>
      </p:pic>
      <p:pic>
        <p:nvPicPr>
          <p:cNvPr id="5" name="图片 4">
            <a:extLst>
              <a:ext uri="{FF2B5EF4-FFF2-40B4-BE49-F238E27FC236}">
                <a16:creationId xmlns:a16="http://schemas.microsoft.com/office/drawing/2014/main" id="{7965CFD2-3773-4E6A-8E3B-5A86E2B6C7D8}"/>
              </a:ext>
            </a:extLst>
          </p:cNvPr>
          <p:cNvPicPr>
            <a:picLocks noChangeAspect="1"/>
          </p:cNvPicPr>
          <p:nvPr/>
        </p:nvPicPr>
        <p:blipFill>
          <a:blip r:embed="rId3"/>
          <a:stretch>
            <a:fillRect/>
          </a:stretch>
        </p:blipFill>
        <p:spPr>
          <a:xfrm>
            <a:off x="5622237" y="2552052"/>
            <a:ext cx="6569763" cy="2266516"/>
          </a:xfrm>
          <a:prstGeom prst="rect">
            <a:avLst/>
          </a:prstGeom>
        </p:spPr>
      </p:pic>
    </p:spTree>
    <p:extLst>
      <p:ext uri="{BB962C8B-B14F-4D97-AF65-F5344CB8AC3E}">
        <p14:creationId xmlns:p14="http://schemas.microsoft.com/office/powerpoint/2010/main" val="9809114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1674</TotalTime>
  <Words>2476</Words>
  <Application>Microsoft Office PowerPoint</Application>
  <PresentationFormat>宽屏</PresentationFormat>
  <Paragraphs>235</Paragraphs>
  <Slides>30</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等线</vt:lpstr>
      <vt:lpstr>Arial</vt:lpstr>
      <vt:lpstr>Cambria Math</vt:lpstr>
      <vt:lpstr>Century Gothic</vt:lpstr>
      <vt:lpstr>Times New Roman</vt:lpstr>
      <vt:lpstr>Wingdings 3</vt:lpstr>
      <vt:lpstr>离子</vt:lpstr>
      <vt:lpstr>条件随机场</vt:lpstr>
      <vt:lpstr>条件随机场简介</vt:lpstr>
      <vt:lpstr>概率图模型（PGM）</vt:lpstr>
      <vt:lpstr>马尔科夫性质</vt:lpstr>
      <vt:lpstr>概率有向图的联合概率分布</vt:lpstr>
      <vt:lpstr>无向图的因子分解（Factorization）与  最大团</vt:lpstr>
      <vt:lpstr>无向图的因子分解（Factorization）与  最大团</vt:lpstr>
      <vt:lpstr>条件随机场定义</vt:lpstr>
      <vt:lpstr>线性链条件随机场Linear-CRF </vt:lpstr>
      <vt:lpstr>条件随机场的参数化形式</vt:lpstr>
      <vt:lpstr>例子</vt:lpstr>
      <vt:lpstr>在词性标注中的应用</vt:lpstr>
      <vt:lpstr>条件随机场的简化形式</vt:lpstr>
      <vt:lpstr>条件随机场的简化形式</vt:lpstr>
      <vt:lpstr>条件随机场的矩阵形式</vt:lpstr>
      <vt:lpstr>条件随机场的矩阵形式</vt:lpstr>
      <vt:lpstr>条件随机场的矩阵形式（例子）</vt:lpstr>
      <vt:lpstr>linear-CRF的三个基本问题</vt:lpstr>
      <vt:lpstr>linear-CRF的计算问题  前项-后项算法</vt:lpstr>
      <vt:lpstr>linear-CRF的计算问题  前项-后项算法</vt:lpstr>
      <vt:lpstr>linear-CRF的计算问题</vt:lpstr>
      <vt:lpstr>linear-CRF的计算问题</vt:lpstr>
      <vt:lpstr>linear-CRF的学习问题</vt:lpstr>
      <vt:lpstr>linear-CRF的预测问题    维特比算法Viterbi Algorithm </vt:lpstr>
      <vt:lpstr>维特比算法Viterbi Algorithm</vt:lpstr>
      <vt:lpstr>维特比算法Viterbi Algorithm</vt:lpstr>
      <vt:lpstr>linear-CRF的预测问题</vt:lpstr>
      <vt:lpstr>应用    CRF++</vt:lpstr>
      <vt:lpstr>应用- 分词</vt:lpstr>
      <vt:lpstr>参考资料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条件随机场</dc:title>
  <dc:creator>G50</dc:creator>
  <cp:lastModifiedBy>G50</cp:lastModifiedBy>
  <cp:revision>282</cp:revision>
  <dcterms:created xsi:type="dcterms:W3CDTF">2018-11-23T09:40:56Z</dcterms:created>
  <dcterms:modified xsi:type="dcterms:W3CDTF">2018-12-05T05:24:40Z</dcterms:modified>
</cp:coreProperties>
</file>