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73" r:id="rId10"/>
    <p:sldId id="274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56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stq/Easy_HMM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latin typeface="+mn-ea"/>
                <a:ea typeface="+mn-ea"/>
              </a:rPr>
              <a:t>HMM</a:t>
            </a:r>
            <a:r>
              <a:rPr lang="zh-CN" altLang="en-US" dirty="0" smtClean="0">
                <a:latin typeface="+mn-ea"/>
                <a:ea typeface="+mn-ea"/>
              </a:rPr>
              <a:t>简介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133016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隐马尔可夫模型</a:t>
            </a:r>
            <a:r>
              <a:rPr lang="en-US" altLang="zh-CN" sz="2000" dirty="0"/>
              <a:t>(Hidden Markov Model</a:t>
            </a:r>
            <a:r>
              <a:rPr lang="zh-CN" altLang="en-US" sz="2000" dirty="0"/>
              <a:t>，简称</a:t>
            </a:r>
            <a:r>
              <a:rPr lang="en-US" altLang="zh-CN" sz="2000" dirty="0"/>
              <a:t>HMM) </a:t>
            </a:r>
            <a:r>
              <a:rPr lang="zh-CN" altLang="en-US" sz="2000" dirty="0"/>
              <a:t>是可用于标注问题的统计学习模型，描述由隐藏的马尔可夫链随机生成观测序列的过程，属于生成模型。主要用于时序数据建模，在语音识别、自然语言处理等领域有广泛应用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.</a:t>
            </a:r>
            <a:endParaRPr lang="zh-CN" altLang="en-US" sz="200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501008"/>
            <a:ext cx="3384376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35896" y="3394058"/>
            <a:ext cx="5290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状态变量 </a:t>
            </a:r>
            <a:r>
              <a:rPr lang="en-US" altLang="zh-CN" dirty="0"/>
              <a:t>{y1,y2, ... ,</a:t>
            </a:r>
            <a:r>
              <a:rPr lang="en-US" altLang="zh-CN" dirty="0" err="1"/>
              <a:t>yn</a:t>
            </a:r>
            <a:r>
              <a:rPr lang="en-US" altLang="zh-CN" dirty="0"/>
              <a:t>}</a:t>
            </a:r>
            <a:r>
              <a:rPr lang="zh-CN" altLang="en-US" dirty="0"/>
              <a:t>，其中</a:t>
            </a:r>
            <a:r>
              <a:rPr lang="en-US" altLang="zh-CN" dirty="0" err="1"/>
              <a:t>yi</a:t>
            </a:r>
            <a:r>
              <a:rPr lang="en-US" altLang="zh-CN" dirty="0"/>
              <a:t> </a:t>
            </a:r>
            <a:r>
              <a:rPr lang="zh-CN" altLang="en-US" dirty="0"/>
              <a:t>属于 </a:t>
            </a:r>
            <a:r>
              <a:rPr lang="en-US" altLang="zh-CN" dirty="0"/>
              <a:t>Y</a:t>
            </a:r>
            <a:r>
              <a:rPr lang="zh-CN" altLang="en-US" dirty="0"/>
              <a:t>，表示第</a:t>
            </a:r>
            <a:r>
              <a:rPr lang="en-US" altLang="zh-CN" dirty="0"/>
              <a:t>i</a:t>
            </a:r>
            <a:r>
              <a:rPr lang="zh-CN" altLang="en-US" dirty="0"/>
              <a:t>个时刻的系统变量</a:t>
            </a:r>
            <a:r>
              <a:rPr lang="zh-CN" altLang="en-US" dirty="0" smtClean="0"/>
              <a:t>。状态变量</a:t>
            </a:r>
            <a:r>
              <a:rPr lang="zh-CN" altLang="en-US" dirty="0"/>
              <a:t>通常是隐藏的，不可被观测的，所以也称为隐变量。 设每个时刻可能有</a:t>
            </a:r>
            <a:r>
              <a:rPr lang="en-US" altLang="zh-CN" dirty="0"/>
              <a:t>N</a:t>
            </a:r>
            <a:r>
              <a:rPr lang="zh-CN" altLang="en-US" dirty="0"/>
              <a:t>种状态，取值范围是 </a:t>
            </a:r>
            <a:r>
              <a:rPr lang="en-US" altLang="zh-CN" dirty="0"/>
              <a:t>{s1,s2, ... ,</a:t>
            </a:r>
            <a:r>
              <a:rPr lang="en-US" altLang="zh-CN" dirty="0" err="1"/>
              <a:t>sN</a:t>
            </a:r>
            <a:r>
              <a:rPr lang="en-US" altLang="zh-CN" dirty="0"/>
              <a:t>}.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/>
              <a:t>观测变量 </a:t>
            </a:r>
            <a:r>
              <a:rPr lang="en-US" altLang="zh-CN" dirty="0"/>
              <a:t>{x1,x2, ... ,</a:t>
            </a:r>
            <a:r>
              <a:rPr lang="en-US" altLang="zh-CN" dirty="0" err="1"/>
              <a:t>xn</a:t>
            </a:r>
            <a:r>
              <a:rPr lang="en-US" altLang="zh-CN" dirty="0"/>
              <a:t> }, </a:t>
            </a:r>
            <a:r>
              <a:rPr lang="zh-CN" altLang="en-US" dirty="0"/>
              <a:t>其中</a:t>
            </a:r>
            <a:r>
              <a:rPr lang="en-US" altLang="zh-CN" dirty="0"/>
              <a:t>xi</a:t>
            </a:r>
            <a:r>
              <a:rPr lang="zh-CN" altLang="en-US" dirty="0"/>
              <a:t>属于</a:t>
            </a:r>
            <a:r>
              <a:rPr lang="en-US" altLang="zh-CN" dirty="0"/>
              <a:t>X, </a:t>
            </a:r>
            <a:r>
              <a:rPr lang="zh-CN" altLang="en-US" dirty="0"/>
              <a:t>表示在第</a:t>
            </a:r>
            <a:r>
              <a:rPr lang="en-US" altLang="zh-CN" dirty="0"/>
              <a:t>i</a:t>
            </a:r>
            <a:r>
              <a:rPr lang="zh-CN" altLang="en-US" dirty="0"/>
              <a:t>时刻的观测值。观测变量可以取连续的值，也可取离散的</a:t>
            </a:r>
            <a:r>
              <a:rPr lang="zh-CN" altLang="en-US" dirty="0" smtClean="0"/>
              <a:t>值。每个</a:t>
            </a:r>
            <a:r>
              <a:rPr lang="zh-CN" altLang="en-US" dirty="0"/>
              <a:t>时刻的观测值可能有</a:t>
            </a:r>
            <a:r>
              <a:rPr lang="en-US" altLang="zh-CN" dirty="0"/>
              <a:t>M</a:t>
            </a:r>
            <a:r>
              <a:rPr lang="zh-CN" altLang="en-US" dirty="0"/>
              <a:t>种情况，取值范围为 </a:t>
            </a:r>
            <a:r>
              <a:rPr lang="en-US" altLang="zh-CN" dirty="0"/>
              <a:t>{o1,o2, ... ,</a:t>
            </a:r>
            <a:r>
              <a:rPr lang="en-US" altLang="zh-CN" dirty="0" err="1"/>
              <a:t>oM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307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964488" cy="1399032"/>
          </a:xfrm>
        </p:spPr>
        <p:txBody>
          <a:bodyPr>
            <a:normAutofit/>
          </a:bodyPr>
          <a:lstStyle/>
          <a:p>
            <a:r>
              <a:rPr lang="zh-CN" altLang="en-US" sz="3800" dirty="0"/>
              <a:t>非监督学习算法（</a:t>
            </a:r>
            <a:r>
              <a:rPr lang="en-US" altLang="zh-CN" sz="3800" dirty="0"/>
              <a:t>Baum-Welch</a:t>
            </a:r>
            <a:r>
              <a:rPr lang="zh-CN" altLang="en-US" sz="3800" dirty="0"/>
              <a:t>算法）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1340768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3.EM</a:t>
            </a:r>
            <a:r>
              <a:rPr lang="zh-CN" altLang="en-US" b="1" dirty="0"/>
              <a:t>算法的</a:t>
            </a:r>
            <a:r>
              <a:rPr lang="en-US" altLang="zh-CN" b="1" dirty="0"/>
              <a:t>M</a:t>
            </a:r>
            <a:r>
              <a:rPr lang="zh-CN" altLang="en-US" b="1" dirty="0"/>
              <a:t>步：极大化</a:t>
            </a:r>
            <a:r>
              <a:rPr lang="en-US" altLang="zh-CN" b="1" dirty="0"/>
              <a:t>Q</a:t>
            </a:r>
            <a:r>
              <a:rPr lang="zh-CN" altLang="en-US" b="1" dirty="0"/>
              <a:t>函数</a:t>
            </a:r>
            <a:r>
              <a:rPr lang="en-US" altLang="zh-CN" dirty="0"/>
              <a:t>Q(</a:t>
            </a:r>
            <a:r>
              <a:rPr lang="el-GR" altLang="zh-CN" dirty="0"/>
              <a:t>λ,λ</a:t>
            </a:r>
            <a:r>
              <a:rPr lang="el-GR" altLang="zh-CN" dirty="0" smtClean="0"/>
              <a:t>^)</a:t>
            </a:r>
            <a:r>
              <a:rPr lang="zh-CN" altLang="en-US" b="1" dirty="0" smtClean="0"/>
              <a:t>求</a:t>
            </a:r>
            <a:r>
              <a:rPr lang="zh-CN" altLang="en-US" b="1" dirty="0"/>
              <a:t>模型参数</a:t>
            </a:r>
            <a:r>
              <a:rPr lang="en-US" altLang="zh-CN" dirty="0"/>
              <a:t>A,B,</a:t>
            </a:r>
            <a:r>
              <a:rPr lang="el-GR" altLang="zh-CN" dirty="0" smtClean="0"/>
              <a:t>π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）上式中的第一项可以写成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699416"/>
            <a:ext cx="443110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7641" y="263691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注意到</a:t>
            </a:r>
            <a:r>
              <a:rPr lang="en-US" altLang="zh-CN" dirty="0" smtClean="0"/>
              <a:t>πi</a:t>
            </a:r>
            <a:r>
              <a:rPr lang="zh-CN" altLang="en-US" dirty="0" smtClean="0"/>
              <a:t>满足</a:t>
            </a:r>
            <a:r>
              <a:rPr lang="zh-CN" altLang="en-US" dirty="0"/>
              <a:t>约束条件∑</a:t>
            </a:r>
            <a:r>
              <a:rPr lang="en-US" altLang="zh-CN" dirty="0" smtClean="0"/>
              <a:t>Ni=1</a:t>
            </a:r>
            <a:r>
              <a:rPr lang="zh-CN" altLang="en-US" dirty="0" smtClean="0"/>
              <a:t>，</a:t>
            </a:r>
            <a:r>
              <a:rPr lang="zh-CN" altLang="en-US" dirty="0"/>
              <a:t>利用拉格朗日乘子法，写出拉格朗日函数：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079014"/>
            <a:ext cx="40862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6250" y="4077072"/>
            <a:ext cx="3439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对其求偏导数并令结果为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0" y="4446404"/>
            <a:ext cx="4248472" cy="828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右箭头 8"/>
          <p:cNvSpPr/>
          <p:nvPr/>
        </p:nvSpPr>
        <p:spPr>
          <a:xfrm>
            <a:off x="4932040" y="4581128"/>
            <a:ext cx="43204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411" y="4504543"/>
            <a:ext cx="25717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00063" y="553016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i</a:t>
            </a:r>
            <a:r>
              <a:rPr lang="zh-CN" altLang="en-US" dirty="0"/>
              <a:t>求和得到</a:t>
            </a:r>
            <a:r>
              <a:rPr lang="el-GR" altLang="zh-CN" dirty="0" smtClean="0"/>
              <a:t>γ</a:t>
            </a:r>
            <a:endParaRPr lang="zh-CN" alt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092" y="5593474"/>
            <a:ext cx="2445109" cy="782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右箭头 17"/>
          <p:cNvSpPr/>
          <p:nvPr/>
        </p:nvSpPr>
        <p:spPr>
          <a:xfrm>
            <a:off x="4932040" y="5647473"/>
            <a:ext cx="43204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3" y="5556669"/>
            <a:ext cx="22669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45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1268760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非监督学习算法（</a:t>
            </a:r>
            <a:r>
              <a:rPr lang="en-US" altLang="zh-CN" sz="4400" dirty="0"/>
              <a:t>Baum-Welch</a:t>
            </a:r>
            <a:r>
              <a:rPr lang="zh-CN" altLang="en-US" sz="4400" dirty="0"/>
              <a:t>算法）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24751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）上式中的第二项可以写成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142" y="1677835"/>
            <a:ext cx="6984776" cy="90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58" y="2771636"/>
            <a:ext cx="808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类似第一项，应用具有约束条件∑</a:t>
            </a:r>
            <a:r>
              <a:rPr lang="en-US" altLang="zh-CN" dirty="0" err="1" smtClean="0"/>
              <a:t>Nj</a:t>
            </a:r>
            <a:r>
              <a:rPr lang="en-US" altLang="zh-CN" dirty="0" smtClean="0"/>
              <a:t>=1</a:t>
            </a:r>
            <a:r>
              <a:rPr lang="zh-CN" altLang="en-US" dirty="0" smtClean="0"/>
              <a:t>的</a:t>
            </a:r>
            <a:r>
              <a:rPr lang="zh-CN" altLang="en-US" dirty="0"/>
              <a:t>拉格朗日乘子法可以求出 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14" y="3140968"/>
            <a:ext cx="3837764" cy="965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4214068"/>
            <a:ext cx="525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）上式中的第三项可以写成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319" y="4583400"/>
            <a:ext cx="6192055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43958" y="5594458"/>
            <a:ext cx="752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同样用拉格朗日乘子法，约束条件是</a:t>
            </a:r>
            <a:r>
              <a:rPr lang="zh-CN" altLang="en-US" dirty="0" smtClean="0"/>
              <a:t>∑</a:t>
            </a:r>
            <a:r>
              <a:rPr lang="en-US" altLang="zh-CN" dirty="0" err="1" smtClean="0"/>
              <a:t>bj</a:t>
            </a:r>
            <a:r>
              <a:rPr lang="en-US" altLang="zh-CN" dirty="0" smtClean="0"/>
              <a:t>(k</a:t>
            </a:r>
            <a:r>
              <a:rPr lang="en-US" altLang="zh-CN" dirty="0"/>
              <a:t>)=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982" y="5963790"/>
            <a:ext cx="4831306" cy="89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39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  <a:r>
              <a:rPr lang="zh-CN" altLang="en-US" dirty="0" smtClean="0"/>
              <a:t>监督学习算法</a:t>
            </a:r>
            <a:endParaRPr lang="zh-CN" alt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15839"/>
            <a:ext cx="8139427" cy="3121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86" y="4437112"/>
            <a:ext cx="8129285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237" y="2006001"/>
            <a:ext cx="4987734" cy="1254889"/>
          </a:xfrm>
          <a:prstGeom prst="wedgeEllipse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" r="-276"/>
          <a:stretch/>
        </p:blipFill>
        <p:spPr bwMode="auto">
          <a:xfrm>
            <a:off x="3321517" y="3356992"/>
            <a:ext cx="5288700" cy="1187876"/>
          </a:xfrm>
          <a:prstGeom prst="wedgeEllipseCallou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02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预测算法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zh-CN" altLang="en-US" dirty="0" smtClean="0"/>
              <a:t>近似算法</a:t>
            </a:r>
            <a:r>
              <a:rPr lang="en-US" altLang="zh-CN" dirty="0" smtClean="0"/>
              <a:t>  </a:t>
            </a:r>
          </a:p>
          <a:p>
            <a:pPr marL="623888" indent="0">
              <a:buNone/>
            </a:pPr>
            <a:r>
              <a:rPr lang="zh-CN" altLang="en-US" sz="2000" dirty="0"/>
              <a:t>近似算法的想法是：在每个时刻</a:t>
            </a:r>
            <a:r>
              <a:rPr lang="en-US" altLang="zh-CN" sz="2000" dirty="0"/>
              <a:t>t</a:t>
            </a:r>
            <a:r>
              <a:rPr lang="zh-CN" altLang="en-US" sz="2000" dirty="0"/>
              <a:t>选择在该时刻最有可能出现的</a:t>
            </a:r>
            <a:r>
              <a:rPr lang="zh-CN" altLang="en-US" sz="2000" dirty="0" smtClean="0"/>
              <a:t>状态  </a:t>
            </a:r>
            <a:r>
              <a:rPr lang="en-US" altLang="zh-CN" sz="2000" dirty="0" smtClean="0"/>
              <a:t>i</a:t>
            </a:r>
            <a:r>
              <a:rPr lang="en-US" altLang="zh-CN" sz="2000" baseline="-25000" dirty="0" smtClean="0"/>
              <a:t>t</a:t>
            </a:r>
            <a:r>
              <a:rPr lang="zh-CN" altLang="en-US" sz="2000" baseline="30000" dirty="0"/>
              <a:t>*</a:t>
            </a:r>
            <a:r>
              <a:rPr lang="zh-CN" altLang="en-US" sz="2000" dirty="0"/>
              <a:t>，得到一个状态序列作为预测的结果。</a:t>
            </a:r>
            <a:r>
              <a:rPr lang="en-US" altLang="zh-CN" sz="2000" dirty="0" smtClean="0"/>
              <a:t> </a:t>
            </a:r>
          </a:p>
          <a:p>
            <a:pPr marL="623888" indent="0">
              <a:buNone/>
            </a:pPr>
            <a:endParaRPr lang="en-US" altLang="zh-CN" sz="2000" dirty="0"/>
          </a:p>
          <a:p>
            <a:pPr marL="623888" indent="0">
              <a:buNone/>
            </a:pPr>
            <a:endParaRPr lang="en-US" altLang="zh-CN" sz="2000" dirty="0" smtClean="0"/>
          </a:p>
          <a:p>
            <a:pPr marL="623888" indent="0">
              <a:buNone/>
            </a:pPr>
            <a:endParaRPr lang="en-US" altLang="zh-CN" sz="2000" dirty="0"/>
          </a:p>
          <a:p>
            <a:pPr marL="623888" indent="0">
              <a:buNone/>
            </a:pPr>
            <a:endParaRPr lang="en-US" altLang="zh-CN" sz="2000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zh-CN" altLang="en-US" sz="2000" dirty="0"/>
              <a:t>近似算法的优点是计算简单，其缺点是不能保证预测的状态序列整体是最有可能的状态序列，因为预测的状态序列可能有实际不发生的部分。该方法得到的状态序列中有可能存在转移概率为</a:t>
            </a:r>
            <a:r>
              <a:rPr lang="en-US" altLang="zh-CN" sz="2000" dirty="0"/>
              <a:t>0</a:t>
            </a:r>
            <a:r>
              <a:rPr lang="zh-CN" altLang="en-US" sz="2000" dirty="0"/>
              <a:t>的相邻状态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0" y="3212976"/>
            <a:ext cx="3752850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右箭头 3"/>
          <p:cNvSpPr/>
          <p:nvPr/>
        </p:nvSpPr>
        <p:spPr>
          <a:xfrm>
            <a:off x="4112890" y="3501008"/>
            <a:ext cx="1107182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376414"/>
            <a:ext cx="36004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96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983"/>
            <a:ext cx="8229600" cy="71323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ffectLst/>
              </a:rPr>
              <a:t>Viterbi</a:t>
            </a:r>
            <a:r>
              <a:rPr lang="zh-CN" altLang="en-US" dirty="0" smtClean="0">
                <a:effectLst/>
              </a:rPr>
              <a:t>（</a:t>
            </a:r>
            <a:r>
              <a:rPr lang="zh-CN" altLang="en-US" dirty="0" smtClean="0"/>
              <a:t>维特比</a:t>
            </a:r>
            <a:r>
              <a:rPr lang="zh-CN" altLang="en-US" dirty="0" smtClean="0">
                <a:effectLst/>
              </a:rPr>
              <a:t>）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0057" y="836712"/>
            <a:ext cx="8352928" cy="1878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/>
              <a:t>Viterbi</a:t>
            </a:r>
            <a:r>
              <a:rPr lang="zh-CN" altLang="en-US" sz="2000" dirty="0"/>
              <a:t>算法实际上是用动态规划求解预测问题，即求解概率最大路径（最优路径</a:t>
            </a:r>
            <a:r>
              <a:rPr lang="zh-CN" altLang="en-US" sz="2000" dirty="0" smtClean="0"/>
              <a:t>），这时一条路径对应着一个状态序列。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/>
              <a:t>首先导入两个变量</a:t>
            </a:r>
            <a:r>
              <a:rPr lang="en-US" altLang="zh-CN" sz="2000" dirty="0"/>
              <a:t>δ</a:t>
            </a:r>
            <a:r>
              <a:rPr lang="zh-CN" altLang="en-US" sz="2000" dirty="0"/>
              <a:t>和</a:t>
            </a:r>
            <a:r>
              <a:rPr lang="en-US" altLang="zh-CN" sz="2000" dirty="0"/>
              <a:t>ψ</a:t>
            </a:r>
            <a:r>
              <a:rPr lang="zh-CN" altLang="en-US" sz="2000" dirty="0"/>
              <a:t>。定义在时刻</a:t>
            </a:r>
            <a:r>
              <a:rPr lang="en-US" altLang="zh-CN" sz="2000" dirty="0"/>
              <a:t>t</a:t>
            </a:r>
            <a:r>
              <a:rPr lang="zh-CN" altLang="en-US" sz="2000" dirty="0"/>
              <a:t>状态为</a:t>
            </a:r>
            <a:r>
              <a:rPr lang="en-US" altLang="zh-CN" sz="2000" dirty="0"/>
              <a:t>i</a:t>
            </a:r>
            <a:r>
              <a:rPr lang="zh-CN" altLang="en-US" sz="2000" dirty="0"/>
              <a:t>的所有单个路径</a:t>
            </a:r>
            <a:r>
              <a:rPr lang="en-US" altLang="zh-CN" sz="2000" dirty="0"/>
              <a:t>(i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i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..., i</a:t>
            </a:r>
            <a:r>
              <a:rPr lang="en-US" altLang="zh-CN" sz="2000" baseline="-25000" dirty="0"/>
              <a:t>t</a:t>
            </a:r>
            <a:r>
              <a:rPr lang="en-US" altLang="zh-CN" sz="2000" dirty="0"/>
              <a:t>)</a:t>
            </a:r>
            <a:r>
              <a:rPr lang="zh-CN" altLang="en-US" sz="2000" dirty="0"/>
              <a:t>中概率最大值为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510" y="2774803"/>
            <a:ext cx="50387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下箭头 4"/>
          <p:cNvSpPr/>
          <p:nvPr/>
        </p:nvSpPr>
        <p:spPr>
          <a:xfrm>
            <a:off x="3548804" y="3532711"/>
            <a:ext cx="1224136" cy="544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32" y="4076933"/>
            <a:ext cx="54768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0057" y="4992010"/>
            <a:ext cx="7992888" cy="9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/>
              <a:t>定义在时刻</a:t>
            </a:r>
            <a:r>
              <a:rPr lang="en-US" altLang="zh-CN" sz="2000" dirty="0"/>
              <a:t>t</a:t>
            </a:r>
            <a:r>
              <a:rPr lang="zh-CN" altLang="en-US" sz="2000" dirty="0"/>
              <a:t>状态为</a:t>
            </a:r>
            <a:r>
              <a:rPr lang="en-US" altLang="zh-CN" sz="2000" dirty="0"/>
              <a:t>i</a:t>
            </a:r>
            <a:r>
              <a:rPr lang="zh-CN" altLang="en-US" sz="2000" dirty="0"/>
              <a:t>的所有单个路径</a:t>
            </a:r>
            <a:r>
              <a:rPr lang="en-US" altLang="zh-CN" sz="2000" dirty="0"/>
              <a:t>(i1,i2, ... , it-1, it)</a:t>
            </a:r>
            <a:r>
              <a:rPr lang="zh-CN" altLang="en-US" sz="2000" dirty="0"/>
              <a:t>中概率最大的路径的第</a:t>
            </a:r>
            <a:r>
              <a:rPr lang="en-US" altLang="zh-CN" sz="2000" dirty="0"/>
              <a:t>t-1</a:t>
            </a:r>
            <a:r>
              <a:rPr lang="zh-CN" altLang="en-US" sz="2000" dirty="0"/>
              <a:t>个节点为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56" y="5987302"/>
            <a:ext cx="3933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09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49" y="188640"/>
            <a:ext cx="8229600" cy="929258"/>
          </a:xfrm>
        </p:spPr>
        <p:txBody>
          <a:bodyPr/>
          <a:lstStyle/>
          <a:p>
            <a:r>
              <a:rPr lang="en-US" altLang="zh-CN" dirty="0">
                <a:effectLst/>
              </a:rPr>
              <a:t>Viterbi</a:t>
            </a:r>
            <a:r>
              <a:rPr lang="zh-CN" altLang="en-US" dirty="0">
                <a:effectLst/>
              </a:rPr>
              <a:t>（</a:t>
            </a:r>
            <a:r>
              <a:rPr lang="zh-CN" altLang="en-US" dirty="0"/>
              <a:t>维比特</a:t>
            </a:r>
            <a:r>
              <a:rPr lang="zh-CN" altLang="en-US" dirty="0">
                <a:effectLst/>
              </a:rPr>
              <a:t>）</a:t>
            </a:r>
            <a:r>
              <a:rPr lang="zh-CN" altLang="en-US" dirty="0"/>
              <a:t>算法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70971"/>
            <a:ext cx="590465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579483"/>
            <a:ext cx="5904656" cy="1278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94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维比特算法举例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375889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考虑盒子和球模型</a:t>
            </a:r>
            <a:r>
              <a:rPr lang="en-US" altLang="zh-CN" sz="2400" dirty="0"/>
              <a:t>λ=(A, B,π)</a:t>
            </a:r>
            <a:r>
              <a:rPr lang="zh-CN" altLang="en-US" sz="2400" dirty="0"/>
              <a:t>，状态集合</a:t>
            </a:r>
            <a:r>
              <a:rPr lang="en-US" altLang="zh-CN" sz="2400" dirty="0"/>
              <a:t>Q={1, 2, 3}</a:t>
            </a:r>
            <a:r>
              <a:rPr lang="zh-CN" altLang="en-US" sz="2400" dirty="0"/>
              <a:t>，观测集合</a:t>
            </a:r>
            <a:r>
              <a:rPr lang="en-US" altLang="zh-CN" sz="2400" dirty="0"/>
              <a:t>V={</a:t>
            </a:r>
            <a:r>
              <a:rPr lang="zh-CN" altLang="en-US" sz="2400" dirty="0"/>
              <a:t>红</a:t>
            </a:r>
            <a:r>
              <a:rPr lang="en-US" altLang="zh-CN" sz="2400" dirty="0"/>
              <a:t>, </a:t>
            </a:r>
            <a:r>
              <a:rPr lang="zh-CN" altLang="en-US" sz="2400" dirty="0"/>
              <a:t>白</a:t>
            </a:r>
            <a:r>
              <a:rPr lang="en-US" altLang="zh-CN" sz="2400" dirty="0"/>
              <a:t>}</a:t>
            </a:r>
            <a:r>
              <a:rPr lang="zh-CN" altLang="en-US" dirty="0"/>
              <a:t>，</a:t>
            </a:r>
          </a:p>
        </p:txBody>
      </p:sp>
      <p:pic>
        <p:nvPicPr>
          <p:cNvPr id="4098" name="Picture 2" descr="https://img-blog.csdn.net/20160517143405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78" y="2348880"/>
            <a:ext cx="508635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3325941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已知观测序列</a:t>
            </a:r>
            <a:r>
              <a:rPr lang="en-US" altLang="zh-CN" sz="2400" dirty="0"/>
              <a:t>O=(</a:t>
            </a:r>
            <a:r>
              <a:rPr lang="zh-CN" altLang="en-US" sz="2400" dirty="0"/>
              <a:t>红，白，红</a:t>
            </a:r>
            <a:r>
              <a:rPr lang="en-US" altLang="zh-CN" sz="2400" dirty="0"/>
              <a:t>)</a:t>
            </a:r>
            <a:r>
              <a:rPr lang="zh-CN" altLang="en-US" sz="2400" dirty="0"/>
              <a:t>，试求最优状态序列，即最优路径</a:t>
            </a:r>
            <a:r>
              <a:rPr lang="en-US" altLang="zh-CN" sz="2400" dirty="0"/>
              <a:t>I* = (i</a:t>
            </a:r>
            <a:r>
              <a:rPr lang="en-US" altLang="zh-CN" sz="2400" baseline="-25000" dirty="0"/>
              <a:t>1</a:t>
            </a:r>
            <a:r>
              <a:rPr lang="en-US" altLang="zh-CN" sz="2400" baseline="30000" dirty="0"/>
              <a:t>*</a:t>
            </a:r>
            <a:r>
              <a:rPr lang="en-US" altLang="zh-CN" sz="2400" dirty="0"/>
              <a:t>, i</a:t>
            </a:r>
            <a:r>
              <a:rPr lang="en-US" altLang="zh-CN" sz="2400" baseline="-25000" dirty="0"/>
              <a:t>2</a:t>
            </a:r>
            <a:r>
              <a:rPr lang="en-US" altLang="zh-CN" sz="2400" baseline="30000" dirty="0"/>
              <a:t>*</a:t>
            </a:r>
            <a:r>
              <a:rPr lang="en-US" altLang="zh-CN" sz="2400" dirty="0"/>
              <a:t>, i</a:t>
            </a:r>
            <a:r>
              <a:rPr lang="en-US" altLang="zh-CN" sz="2400" baseline="-25000" dirty="0"/>
              <a:t>3</a:t>
            </a:r>
            <a:r>
              <a:rPr lang="en-US" altLang="zh-CN" sz="2400" baseline="30000" dirty="0"/>
              <a:t>*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697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620688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初始化</a:t>
            </a:r>
            <a:r>
              <a:rPr lang="zh-CN" altLang="en-US" dirty="0"/>
              <a:t>                   </a:t>
            </a:r>
            <a:endParaRPr lang="en-US" altLang="zh-CN" dirty="0" smtClean="0"/>
          </a:p>
          <a:p>
            <a:pPr marL="363538" indent="-363538"/>
            <a:r>
              <a:rPr lang="zh-CN" altLang="en-US" dirty="0" smtClean="0"/>
              <a:t>      在</a:t>
            </a:r>
            <a:r>
              <a:rPr lang="en-US" altLang="zh-CN" dirty="0"/>
              <a:t>t=1</a:t>
            </a:r>
            <a:r>
              <a:rPr lang="zh-CN" altLang="en-US" dirty="0"/>
              <a:t>时，对每个状态</a:t>
            </a:r>
            <a:r>
              <a:rPr lang="en-US" altLang="zh-CN" dirty="0" err="1"/>
              <a:t>i,i</a:t>
            </a:r>
            <a:r>
              <a:rPr lang="en-US" altLang="zh-CN" dirty="0"/>
              <a:t>=1, 2, 3</a:t>
            </a:r>
            <a:r>
              <a:rPr lang="zh-CN" altLang="en-US" dirty="0"/>
              <a:t>，求状态为</a:t>
            </a:r>
            <a:r>
              <a:rPr lang="en-US" altLang="zh-CN" dirty="0"/>
              <a:t>i</a:t>
            </a:r>
            <a:r>
              <a:rPr lang="zh-CN" altLang="en-US" dirty="0"/>
              <a:t>观测</a:t>
            </a:r>
            <a:r>
              <a:rPr lang="en-US" altLang="zh-CN" dirty="0"/>
              <a:t>o1</a:t>
            </a:r>
            <a:r>
              <a:rPr lang="zh-CN" altLang="en-US" dirty="0"/>
              <a:t>为红的概率，记此</a:t>
            </a:r>
            <a:r>
              <a:rPr lang="zh-CN" altLang="en-US" dirty="0" smtClean="0"/>
              <a:t>概率  为</a:t>
            </a:r>
            <a:r>
              <a:rPr lang="en-US" altLang="zh-CN" dirty="0"/>
              <a:t>δ1(i)</a:t>
            </a:r>
            <a:r>
              <a:rPr lang="zh-CN" altLang="en-US" dirty="0"/>
              <a:t>，则：                           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</a:t>
            </a:r>
            <a:r>
              <a:rPr lang="zh-CN" altLang="en-US" dirty="0" smtClean="0"/>
              <a:t> </a:t>
            </a:r>
            <a:r>
              <a:rPr lang="en-US" altLang="zh-CN" dirty="0"/>
              <a:t>δ1(i) = π</a:t>
            </a:r>
            <a:r>
              <a:rPr lang="en-US" altLang="zh-CN" dirty="0" err="1"/>
              <a:t>ibi</a:t>
            </a:r>
            <a:r>
              <a:rPr lang="en-US" altLang="zh-CN" dirty="0"/>
              <a:t>(o1) =π</a:t>
            </a:r>
            <a:r>
              <a:rPr lang="en-US" altLang="zh-CN" dirty="0" err="1"/>
              <a:t>ibi</a:t>
            </a:r>
            <a:r>
              <a:rPr lang="en-US" altLang="zh-CN" dirty="0"/>
              <a:t>(</a:t>
            </a:r>
            <a:r>
              <a:rPr lang="zh-CN" altLang="en-US" dirty="0"/>
              <a:t>红</a:t>
            </a:r>
            <a:r>
              <a:rPr lang="en-US" altLang="zh-CN" dirty="0"/>
              <a:t>)</a:t>
            </a:r>
            <a:r>
              <a:rPr lang="zh-CN" altLang="en-US" dirty="0"/>
              <a:t>， </a:t>
            </a:r>
            <a:r>
              <a:rPr lang="en-US" altLang="zh-CN" dirty="0"/>
              <a:t>i = 1, 2, 3               </a:t>
            </a:r>
            <a:endParaRPr lang="en-US" altLang="zh-CN" dirty="0" smtClean="0"/>
          </a:p>
          <a:p>
            <a:pPr marL="363538"/>
            <a:r>
              <a:rPr lang="zh-CN" altLang="en-US" dirty="0" smtClean="0"/>
              <a:t>代入</a:t>
            </a:r>
            <a:r>
              <a:rPr lang="zh-CN" altLang="en-US" dirty="0"/>
              <a:t>实际数据   </a:t>
            </a:r>
            <a:r>
              <a:rPr lang="zh-CN" altLang="en-US" dirty="0" smtClean="0"/>
              <a:t> </a:t>
            </a:r>
            <a:r>
              <a:rPr lang="en-US" altLang="zh-CN" dirty="0"/>
              <a:t>δ1(1) = 0.10</a:t>
            </a:r>
            <a:r>
              <a:rPr lang="zh-CN" altLang="en-US" dirty="0"/>
              <a:t>，</a:t>
            </a:r>
            <a:r>
              <a:rPr lang="en-US" altLang="zh-CN" dirty="0"/>
              <a:t>δ1(2) = </a:t>
            </a:r>
            <a:r>
              <a:rPr lang="en-US" altLang="zh-CN" dirty="0" smtClean="0"/>
              <a:t>0.16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δ1(3)=0.28</a:t>
            </a:r>
            <a:r>
              <a:rPr lang="en-US" altLang="zh-CN" dirty="0"/>
              <a:t>                </a:t>
            </a:r>
            <a:endParaRPr lang="en-US" altLang="zh-CN" dirty="0" smtClean="0"/>
          </a:p>
          <a:p>
            <a:pPr indent="812800">
              <a:tabLst>
                <a:tab pos="1262063" algn="l"/>
              </a:tabLst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/>
              <a:t>   </a:t>
            </a:r>
            <a:r>
              <a:rPr lang="zh-CN" altLang="en-US" dirty="0"/>
              <a:t>记</a:t>
            </a:r>
            <a:r>
              <a:rPr lang="en-US" altLang="zh-CN" dirty="0"/>
              <a:t>ψ1(i) = 0</a:t>
            </a:r>
            <a:r>
              <a:rPr lang="zh-CN" altLang="en-US" dirty="0"/>
              <a:t>，</a:t>
            </a:r>
            <a:r>
              <a:rPr lang="en-US" altLang="zh-CN" dirty="0"/>
              <a:t>i = 1, 2, 3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798" y="2375014"/>
            <a:ext cx="8279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在</a:t>
            </a:r>
            <a:r>
              <a:rPr lang="en-US" altLang="zh-CN" dirty="0" smtClean="0"/>
              <a:t>t=2</a:t>
            </a:r>
            <a:r>
              <a:rPr lang="zh-CN" altLang="en-US" dirty="0"/>
              <a:t>时，对每个状态</a:t>
            </a:r>
            <a:r>
              <a:rPr lang="en-US" altLang="zh-CN" dirty="0"/>
              <a:t>i, i =1,2,3</a:t>
            </a:r>
            <a:r>
              <a:rPr lang="zh-CN" altLang="en-US" dirty="0"/>
              <a:t>，求在</a:t>
            </a:r>
            <a:r>
              <a:rPr lang="en-US" altLang="zh-CN" dirty="0"/>
              <a:t>t=1</a:t>
            </a:r>
            <a:r>
              <a:rPr lang="zh-CN" altLang="en-US" dirty="0"/>
              <a:t>时状态为</a:t>
            </a:r>
            <a:r>
              <a:rPr lang="en-US" altLang="zh-CN" dirty="0"/>
              <a:t>j</a:t>
            </a:r>
            <a:r>
              <a:rPr lang="zh-CN" altLang="en-US" dirty="0"/>
              <a:t>观测为红并在</a:t>
            </a:r>
            <a:r>
              <a:rPr lang="en-US" altLang="zh-CN" dirty="0"/>
              <a:t>t=2</a:t>
            </a:r>
            <a:r>
              <a:rPr lang="zh-CN" altLang="en-US" dirty="0"/>
              <a:t>时状态为</a:t>
            </a:r>
            <a:r>
              <a:rPr lang="en-US" altLang="zh-CN" dirty="0"/>
              <a:t>i</a:t>
            </a:r>
            <a:r>
              <a:rPr lang="zh-CN" altLang="en-US" dirty="0"/>
              <a:t>观测</a:t>
            </a:r>
            <a:r>
              <a:rPr lang="en-US" altLang="zh-CN" dirty="0"/>
              <a:t>o2</a:t>
            </a:r>
            <a:r>
              <a:rPr lang="zh-CN" altLang="en-US" dirty="0"/>
              <a:t>为白的路径的最大概率，记此最大概率为</a:t>
            </a:r>
            <a:r>
              <a:rPr lang="en-US" altLang="zh-CN" dirty="0"/>
              <a:t>δ2(i)</a:t>
            </a:r>
            <a:r>
              <a:rPr lang="zh-CN" altLang="en-US" dirty="0"/>
              <a:t>，则：   </a:t>
            </a:r>
            <a:endParaRPr lang="en-US" altLang="zh-CN" dirty="0" smtClean="0"/>
          </a:p>
        </p:txBody>
      </p:sp>
      <p:pic>
        <p:nvPicPr>
          <p:cNvPr id="5122" name="Picture 2" descr="https://img-blog.csdn.net/2016051714340979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052312"/>
            <a:ext cx="332403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377974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同时，对每个状态</a:t>
            </a:r>
            <a:r>
              <a:rPr lang="en-US" altLang="zh-CN" dirty="0"/>
              <a:t>i, i= 1, 2, 3</a:t>
            </a:r>
            <a:r>
              <a:rPr lang="zh-CN" altLang="en-US" dirty="0"/>
              <a:t>，记录概率最大路径的前一个状态</a:t>
            </a:r>
            <a:r>
              <a:rPr lang="en-US" altLang="zh-CN" dirty="0"/>
              <a:t>j</a:t>
            </a:r>
            <a:r>
              <a:rPr lang="zh-CN" altLang="en-US" dirty="0"/>
              <a:t>：</a:t>
            </a:r>
          </a:p>
        </p:txBody>
      </p:sp>
      <p:pic>
        <p:nvPicPr>
          <p:cNvPr id="5124" name="Picture 4" descr="https://img-blog.csdn.net/201605171434121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149080"/>
            <a:ext cx="4589550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560840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96136"/>
            <a:ext cx="4824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4632">
              <a:spcBef>
                <a:spcPct val="0"/>
              </a:spcBef>
            </a:pPr>
            <a:r>
              <a:rPr lang="zh-CN" altLang="en-US" sz="42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计算部分</a:t>
            </a:r>
          </a:p>
        </p:txBody>
      </p:sp>
    </p:spTree>
    <p:extLst>
      <p:ext uri="{BB962C8B-B14F-4D97-AF65-F5344CB8AC3E}">
        <p14:creationId xmlns:p14="http://schemas.microsoft.com/office/powerpoint/2010/main" val="8103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05879"/>
            <a:ext cx="48245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b="1" dirty="0"/>
              <a:t>求最优路径的</a:t>
            </a:r>
            <a:r>
              <a:rPr lang="zh-CN" altLang="en-US" sz="2400" b="1" dirty="0" smtClean="0"/>
              <a:t>终点</a:t>
            </a:r>
            <a:endParaRPr lang="en-US" altLang="zh-CN" sz="2400" b="1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altLang="zh-CN" sz="2400" b="1" dirty="0" smtClean="0"/>
          </a:p>
          <a:p>
            <a:pPr indent="363538"/>
            <a:r>
              <a:rPr lang="zh-CN" altLang="en-US" sz="2000" dirty="0"/>
              <a:t>以</a:t>
            </a:r>
            <a:r>
              <a:rPr lang="en-US" altLang="zh-CN" sz="2000" dirty="0"/>
              <a:t>P*</a:t>
            </a:r>
            <a:r>
              <a:rPr lang="zh-CN" altLang="en-US" sz="2000" dirty="0"/>
              <a:t>表示最优路径的概率，则</a:t>
            </a:r>
          </a:p>
        </p:txBody>
      </p:sp>
      <p:pic>
        <p:nvPicPr>
          <p:cNvPr id="7170" name="Picture 2" descr="https://img-blog.csdn.net/201605171434194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2"/>
            <a:ext cx="3300681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0081" y="2766118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b="1" dirty="0"/>
              <a:t>最优路径的终点是</a:t>
            </a:r>
            <a:r>
              <a:rPr lang="en-US" altLang="zh-CN" sz="2400" b="1" dirty="0"/>
              <a:t>i</a:t>
            </a:r>
            <a:r>
              <a:rPr lang="en-US" altLang="zh-CN" sz="2400" b="1" baseline="-25000" dirty="0"/>
              <a:t>3</a:t>
            </a:r>
            <a:r>
              <a:rPr lang="zh-CN" altLang="en-US" sz="2400" b="1" baseline="30000" dirty="0"/>
              <a:t>*</a:t>
            </a:r>
            <a:r>
              <a:rPr lang="en-US" altLang="zh-CN" sz="2400" b="1" dirty="0"/>
              <a:t>:</a:t>
            </a:r>
            <a:endParaRPr lang="zh-CN" altLang="en-US" sz="2400" b="1" dirty="0"/>
          </a:p>
        </p:txBody>
      </p:sp>
      <p:pic>
        <p:nvPicPr>
          <p:cNvPr id="7172" name="Picture 4" descr="https://img-blog.csdn.net/20160517143423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8" y="3397966"/>
            <a:ext cx="3300681" cy="5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0080" y="4201428"/>
            <a:ext cx="78263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400" b="1" dirty="0" smtClean="0"/>
              <a:t>逆向</a:t>
            </a:r>
            <a:r>
              <a:rPr lang="zh-CN" altLang="en-US" sz="2400" b="1" dirty="0"/>
              <a:t>找</a:t>
            </a:r>
            <a:r>
              <a:rPr lang="en-US" altLang="zh-CN" sz="2400" b="1" dirty="0"/>
              <a:t>i</a:t>
            </a:r>
            <a:r>
              <a:rPr lang="en-US" altLang="zh-CN" sz="2400" b="1" baseline="-25000" dirty="0"/>
              <a:t>2</a:t>
            </a:r>
            <a:r>
              <a:rPr lang="en-US" altLang="zh-CN" sz="2400" b="1" baseline="30000" dirty="0"/>
              <a:t>*</a:t>
            </a:r>
            <a:r>
              <a:rPr lang="en-US" altLang="zh-CN" sz="2400" b="1" dirty="0"/>
              <a:t>,i</a:t>
            </a:r>
            <a:r>
              <a:rPr lang="en-US" altLang="zh-CN" sz="2400" b="1" baseline="-25000" dirty="0"/>
              <a:t>1</a:t>
            </a:r>
            <a:r>
              <a:rPr lang="en-US" altLang="zh-CN" sz="2400" b="1" baseline="30000" dirty="0"/>
              <a:t>*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  <a:p>
            <a:pPr marL="363538"/>
            <a:r>
              <a:rPr lang="zh-CN" altLang="en-US" b="1" dirty="0"/>
              <a:t>在</a:t>
            </a:r>
            <a:r>
              <a:rPr lang="en-US" altLang="zh-CN" b="1" dirty="0"/>
              <a:t>t=2</a:t>
            </a:r>
            <a:r>
              <a:rPr lang="zh-CN" altLang="en-US" b="1" dirty="0"/>
              <a:t>时，</a:t>
            </a:r>
            <a:r>
              <a:rPr lang="en-US" altLang="zh-CN" b="1" dirty="0"/>
              <a:t>i2*= </a:t>
            </a:r>
            <a:r>
              <a:rPr lang="el-GR" altLang="zh-CN" b="1" dirty="0"/>
              <a:t>ψ3(</a:t>
            </a:r>
            <a:r>
              <a:rPr lang="en-US" altLang="zh-CN" b="1" dirty="0"/>
              <a:t>i3*) =</a:t>
            </a:r>
            <a:r>
              <a:rPr lang="el-GR" altLang="zh-CN" b="1" dirty="0"/>
              <a:t>ψ3(3) = 3                           </a:t>
            </a:r>
            <a:endParaRPr lang="en-US" altLang="zh-CN" b="1" dirty="0" smtClean="0"/>
          </a:p>
          <a:p>
            <a:pPr marL="363538"/>
            <a:r>
              <a:rPr lang="el-GR" altLang="zh-CN" b="1" dirty="0" smtClean="0"/>
              <a:t> </a:t>
            </a:r>
            <a:r>
              <a:rPr lang="zh-CN" altLang="en-US" b="1" dirty="0"/>
              <a:t>在</a:t>
            </a:r>
            <a:r>
              <a:rPr lang="en-US" altLang="zh-CN" b="1" dirty="0" smtClean="0"/>
              <a:t>t=1</a:t>
            </a:r>
            <a:r>
              <a:rPr lang="zh-CN" altLang="en-US" b="1" dirty="0" smtClean="0"/>
              <a:t>时</a:t>
            </a:r>
            <a:r>
              <a:rPr lang="zh-CN" altLang="en-US" b="1" dirty="0"/>
              <a:t>，</a:t>
            </a:r>
            <a:r>
              <a:rPr lang="en-US" altLang="zh-CN" b="1" dirty="0"/>
              <a:t>i1*= </a:t>
            </a:r>
            <a:r>
              <a:rPr lang="el-GR" altLang="zh-CN" b="1" dirty="0"/>
              <a:t>ψ2(</a:t>
            </a:r>
            <a:r>
              <a:rPr lang="en-US" altLang="zh-CN" b="1" dirty="0"/>
              <a:t>i2*) =</a:t>
            </a:r>
            <a:r>
              <a:rPr lang="el-GR" altLang="zh-CN" b="1" dirty="0"/>
              <a:t>ψ2(3) = 3                   </a:t>
            </a:r>
            <a:endParaRPr lang="en-US" altLang="zh-CN" b="1" dirty="0" smtClean="0"/>
          </a:p>
          <a:p>
            <a:pPr marL="363538"/>
            <a:r>
              <a:rPr lang="zh-CN" altLang="en-US" b="1" dirty="0" smtClean="0"/>
              <a:t>于是</a:t>
            </a:r>
            <a:r>
              <a:rPr lang="zh-CN" altLang="en-US" b="1" dirty="0"/>
              <a:t>求得最优路径，即最有状态序列</a:t>
            </a:r>
            <a:r>
              <a:rPr lang="en-US" altLang="zh-CN" b="1" dirty="0"/>
              <a:t>I* = (i1*, i2*, i3*)= (3, 3, 3)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747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HMM</a:t>
            </a:r>
            <a:r>
              <a:rPr lang="zh-CN" altLang="en-US" dirty="0" smtClean="0"/>
              <a:t>算法的参数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3024336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除了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结构信息，要确定一个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HMM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，还需要以下三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组参数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 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状态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转移概率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A = [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aij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]N*N,    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其中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aij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= P(yt+1 =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sj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|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yt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=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si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)            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64008" indent="0"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 即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代表任意时刻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t,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若状态为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si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，则下一状态为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sj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的概率。   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输出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观测概率：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B = [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bij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]N*M,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其中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bij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= P(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xt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=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oj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|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yt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=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si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。           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 marL="64008" indent="0">
              <a:buNone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  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即代表任意时刻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，若状态为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si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则观测值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oj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被获取的概率。     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初始状态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概率：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π = (π1,π2, ... ,πN),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其中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πi = P(y1 = 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si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)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296" y="4437112"/>
            <a:ext cx="8064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指定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状态空间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Y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观测空间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X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和上述三组参数，就能确定一个隐马尔</a:t>
            </a:r>
          </a:p>
          <a:p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可夫模型，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产生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观测序列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{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Xl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，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..., </a:t>
            </a:r>
            <a:r>
              <a:rPr lang="en-US" altLang="zh-CN" sz="2000" i="1" dirty="0" err="1">
                <a:latin typeface="宋体" pitchFamily="2" charset="-122"/>
                <a:ea typeface="宋体" pitchFamily="2" charset="-122"/>
              </a:rPr>
              <a:t>Xn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</a:rPr>
              <a:t>}:</a:t>
            </a:r>
          </a:p>
          <a:p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(1)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设置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t = 1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，并根据初始状态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概率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π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选择初始状态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yl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(2)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根据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状态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y</a:t>
            </a:r>
            <a:r>
              <a:rPr lang="en-US" altLang="zh-CN" sz="2000" baseline="-25000" dirty="0" err="1" smtClean="0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和输出观测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概率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B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选择观测变量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取值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xt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(3)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根据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状态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y</a:t>
            </a:r>
            <a:r>
              <a:rPr lang="en-US" altLang="zh-CN" sz="2000" baseline="-25000" dirty="0" err="1">
                <a:latin typeface="宋体" pitchFamily="2" charset="-122"/>
                <a:ea typeface="宋体" pitchFamily="2" charset="-122"/>
              </a:rPr>
              <a:t>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状态转移矩阵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A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转移模型状态，即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确定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yt+1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;</a:t>
            </a:r>
          </a:p>
          <a:p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(4)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若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t &lt; n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 设置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t = </a:t>
            </a:r>
            <a:r>
              <a:rPr lang="en-US" altLang="zh-CN" sz="2000" i="1" dirty="0">
                <a:latin typeface="宋体" pitchFamily="2" charset="-122"/>
                <a:ea typeface="宋体" pitchFamily="2" charset="-122"/>
              </a:rPr>
              <a:t>t 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+ 1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，并转到第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(2)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步，否则停止</a:t>
            </a:r>
            <a:r>
              <a:rPr lang="en-US" altLang="zh-CN" dirty="0">
                <a:latin typeface="宋体" pitchFamily="2" charset="-122"/>
                <a:ea typeface="宋体" pitchFamily="2" charset="-122"/>
              </a:rPr>
              <a:t>.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28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404664"/>
            <a:ext cx="8062912" cy="780503"/>
          </a:xfrm>
        </p:spPr>
        <p:txBody>
          <a:bodyPr/>
          <a:lstStyle/>
          <a:p>
            <a:pPr algn="l"/>
            <a:r>
              <a:rPr lang="en-US" altLang="zh-CN" dirty="0" smtClean="0"/>
              <a:t>HMM</a:t>
            </a:r>
            <a:r>
              <a:rPr lang="zh-CN" altLang="en-US" dirty="0" smtClean="0"/>
              <a:t>应用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49" y="2964408"/>
            <a:ext cx="8148601" cy="305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700808"/>
            <a:ext cx="5688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latin typeface="+mn-ea"/>
                <a:hlinkClick r:id="rId3"/>
              </a:rPr>
              <a:t>参考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n-ea"/>
                <a:hlinkClick r:id="rId3"/>
              </a:rPr>
              <a:t>代码网址：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n-ea"/>
              <a:hlinkClick r:id="rId3"/>
            </a:endParaRPr>
          </a:p>
          <a:p>
            <a:endParaRPr lang="en-US" altLang="zh-CN" dirty="0" smtClean="0">
              <a:solidFill>
                <a:schemeClr val="tx2">
                  <a:lumMod val="75000"/>
                </a:schemeClr>
              </a:solidFill>
              <a:hlinkClick r:id="rId3"/>
            </a:endParaRPr>
          </a:p>
          <a:p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://github.com/tostq/Easy_HMM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7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943" y="764704"/>
            <a:ext cx="835292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HMM</a:t>
            </a: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算法实际应用中的三个问题：</a:t>
            </a:r>
            <a:endParaRPr lang="en-US" altLang="zh-CN" sz="2800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给定模型</a:t>
            </a:r>
            <a:r>
              <a:rPr lang="en-US" altLang="zh-CN" dirty="0" smtClean="0"/>
              <a:t>λ = [A, B, π]</a:t>
            </a:r>
            <a:r>
              <a:rPr lang="zh-CN" altLang="en-US" dirty="0" smtClean="0"/>
              <a:t>，如何有效计算其产生的观测序列</a:t>
            </a:r>
            <a:r>
              <a:rPr lang="en-US" altLang="zh-CN" dirty="0" smtClean="0"/>
              <a:t>X = {x1,x2, ... ,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 }</a:t>
            </a:r>
            <a:r>
              <a:rPr lang="zh-CN" altLang="en-US" dirty="0" smtClean="0"/>
              <a:t>的概率</a:t>
            </a:r>
            <a:r>
              <a:rPr lang="en-US" altLang="zh-CN" dirty="0" smtClean="0"/>
              <a:t>P(X | λ</a:t>
            </a:r>
            <a:r>
              <a:rPr lang="zh-CN" altLang="en-US" dirty="0" smtClean="0"/>
              <a:t>）？换言之，如何评估模型与观测序列之间的匹配程度？   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给定模型</a:t>
            </a:r>
            <a:r>
              <a:rPr lang="en-US" altLang="zh-CN" dirty="0" smtClean="0"/>
              <a:t>λ = [A, B, π]</a:t>
            </a:r>
            <a:r>
              <a:rPr lang="zh-CN" altLang="en-US" dirty="0" smtClean="0"/>
              <a:t>和观测序列</a:t>
            </a:r>
            <a:r>
              <a:rPr lang="en-US" altLang="zh-CN" dirty="0" smtClean="0"/>
              <a:t>X = {x1,x2, ... ,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 }</a:t>
            </a:r>
            <a:r>
              <a:rPr lang="zh-CN" altLang="en-US" dirty="0" smtClean="0"/>
              <a:t>，如何找到与此观测序列最匹配的状态序列</a:t>
            </a:r>
            <a:r>
              <a:rPr lang="en-US" altLang="zh-CN" dirty="0" smtClean="0"/>
              <a:t>Y = {y1,y2, ... ,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}  </a:t>
            </a:r>
            <a:r>
              <a:rPr lang="zh-CN" altLang="en-US" dirty="0" smtClean="0"/>
              <a:t>换言之，如何根据观测序列推断出隐藏的模型状态 ？       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给定观测序列</a:t>
            </a:r>
            <a:r>
              <a:rPr lang="en-US" altLang="zh-CN" dirty="0" smtClean="0"/>
              <a:t>X = {x1,x2, ... ,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 }</a:t>
            </a:r>
            <a:r>
              <a:rPr lang="zh-CN" altLang="en-US" dirty="0" smtClean="0"/>
              <a:t>，如何调整模型参数</a:t>
            </a:r>
            <a:r>
              <a:rPr lang="en-US" altLang="zh-CN" dirty="0" smtClean="0"/>
              <a:t>λ = [A, B, π] </a:t>
            </a:r>
            <a:r>
              <a:rPr lang="zh-CN" altLang="en-US" dirty="0" smtClean="0"/>
              <a:t>使得序列出现的概率</a:t>
            </a:r>
            <a:r>
              <a:rPr lang="en-US" altLang="zh-CN" dirty="0" smtClean="0"/>
              <a:t>P(X | λ</a:t>
            </a:r>
            <a:r>
              <a:rPr lang="zh-CN" altLang="en-US" dirty="0" smtClean="0"/>
              <a:t>）最大？换言之，如何训练模型使其能最好地描叙观测数据？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三个问题的解决方案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：</a:t>
            </a:r>
            <a:endParaRPr lang="en-US" altLang="zh-CN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概率计算问题：（</a:t>
            </a:r>
            <a:r>
              <a:rPr lang="en-US" altLang="zh-CN" dirty="0"/>
              <a:t>1</a:t>
            </a:r>
            <a:r>
              <a:rPr lang="zh-CN" altLang="en-US" dirty="0"/>
              <a:t>）直接算法；</a:t>
            </a:r>
            <a:endParaRPr lang="en-US" altLang="zh-CN" dirty="0"/>
          </a:p>
          <a:p>
            <a:r>
              <a:rPr lang="zh-CN" altLang="en-US" dirty="0"/>
              <a:t>                </a:t>
            </a:r>
            <a:r>
              <a:rPr lang="zh-CN" altLang="en-US" dirty="0" smtClean="0"/>
              <a:t>            （</a:t>
            </a:r>
            <a:r>
              <a:rPr lang="en-US" altLang="zh-CN" dirty="0"/>
              <a:t>2</a:t>
            </a:r>
            <a:r>
              <a:rPr lang="zh-CN" altLang="en-US" dirty="0"/>
              <a:t>）前向算法；</a:t>
            </a:r>
            <a:endParaRPr lang="en-US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   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/>
              <a:t>）后向算法。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学习问题：（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）监督学习算法</a:t>
            </a:r>
          </a:p>
          <a:p>
            <a:r>
              <a:rPr lang="zh-CN" altLang="en-US" dirty="0" smtClean="0"/>
              <a:t>                 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）非监督学习算法  </a:t>
            </a:r>
            <a:r>
              <a:rPr lang="en-US" altLang="zh-CN" dirty="0" smtClean="0"/>
              <a:t>Baum-Welch</a:t>
            </a:r>
            <a:r>
              <a:rPr lang="zh-CN" altLang="en-US" dirty="0" smtClean="0"/>
              <a:t>算法，</a:t>
            </a:r>
            <a:r>
              <a:rPr lang="en-US" altLang="zh-CN" dirty="0" smtClean="0"/>
              <a:t>EM</a:t>
            </a:r>
            <a:r>
              <a:rPr lang="zh-CN" altLang="en-US" dirty="0" smtClean="0"/>
              <a:t>在</a:t>
            </a:r>
            <a:r>
              <a:rPr lang="en-US" altLang="zh-CN" dirty="0" smtClean="0"/>
              <a:t>HMM</a:t>
            </a:r>
            <a:r>
              <a:rPr lang="zh-CN" altLang="en-US" dirty="0" smtClean="0"/>
              <a:t>中的具体实现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/>
              <a:t>解码问题：（</a:t>
            </a:r>
            <a:r>
              <a:rPr lang="en-US" altLang="zh-CN" dirty="0" smtClean="0"/>
              <a:t>1</a:t>
            </a:r>
            <a:r>
              <a:rPr lang="zh-CN" altLang="en-US" dirty="0"/>
              <a:t>）近似算法</a:t>
            </a:r>
          </a:p>
          <a:p>
            <a:r>
              <a:rPr lang="zh-CN" altLang="en-US" dirty="0" smtClean="0"/>
              <a:t>                       （</a:t>
            </a:r>
            <a:r>
              <a:rPr lang="en-US" altLang="zh-CN" dirty="0" smtClean="0"/>
              <a:t>2</a:t>
            </a:r>
            <a:r>
              <a:rPr lang="zh-CN" altLang="en-US" dirty="0"/>
              <a:t>）维特比算法（这是很厉害的一个算法）</a:t>
            </a:r>
          </a:p>
          <a:p>
            <a:pPr marL="285750" indent="-285750">
              <a:buFont typeface="Wingdings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6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前向算法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7" y="1412776"/>
            <a:ext cx="89725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7" y="2965351"/>
            <a:ext cx="442912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7" y="4196415"/>
            <a:ext cx="8562975" cy="2661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99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63" y="116632"/>
            <a:ext cx="8229600" cy="1399032"/>
          </a:xfrm>
        </p:spPr>
        <p:txBody>
          <a:bodyPr/>
          <a:lstStyle/>
          <a:p>
            <a:r>
              <a:rPr lang="zh-CN" altLang="en-US" dirty="0" smtClean="0"/>
              <a:t>前向算法举例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96752"/>
            <a:ext cx="7272808" cy="439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585741"/>
            <a:ext cx="7272808" cy="122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1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后向算法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47" y="1556792"/>
            <a:ext cx="727280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47" y="1556792"/>
            <a:ext cx="727280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16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监督学习算法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92447"/>
            <a:ext cx="799288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33" y="4632807"/>
            <a:ext cx="7994015" cy="2225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036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6762" y="116632"/>
            <a:ext cx="9150761" cy="11452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非监督学习</a:t>
            </a:r>
            <a:r>
              <a:rPr lang="zh-CN" altLang="en-US" dirty="0" smtClean="0"/>
              <a:t>算法（</a:t>
            </a:r>
            <a:r>
              <a:rPr lang="en-US" altLang="zh-CN" b="1" dirty="0">
                <a:effectLst/>
              </a:rPr>
              <a:t>Baum-Welch</a:t>
            </a:r>
            <a:r>
              <a:rPr lang="zh-CN" altLang="en-US" b="1" dirty="0">
                <a:effectLst/>
              </a:rPr>
              <a:t>算法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196752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假设给定训练数据中包含</a:t>
            </a:r>
            <a:r>
              <a:rPr lang="en-US" altLang="zh-CN" dirty="0"/>
              <a:t>S</a:t>
            </a:r>
            <a:r>
              <a:rPr lang="zh-CN" altLang="en-US" dirty="0"/>
              <a:t>个长度为</a:t>
            </a:r>
            <a:r>
              <a:rPr lang="en-US" altLang="zh-CN" dirty="0"/>
              <a:t>T</a:t>
            </a:r>
            <a:r>
              <a:rPr lang="zh-CN" altLang="en-US" dirty="0"/>
              <a:t>的观测序列</a:t>
            </a:r>
            <a:r>
              <a:rPr lang="en-US" altLang="zh-CN" dirty="0"/>
              <a:t>{O1,O2,...,OS}{O1,O2,...,OS}</a:t>
            </a:r>
            <a:r>
              <a:rPr lang="zh-CN" altLang="en-US" dirty="0"/>
              <a:t>而没有对应的状态序列，目标是学习隐马尔可夫模型</a:t>
            </a:r>
            <a:r>
              <a:rPr lang="en-US" altLang="zh-CN" dirty="0"/>
              <a:t>λ=(A,B,π)λ=(A,B,π)</a:t>
            </a:r>
            <a:r>
              <a:rPr lang="zh-CN" altLang="en-US" dirty="0"/>
              <a:t>的参数。我们将观测序列数据看作观测数据</a:t>
            </a:r>
            <a:r>
              <a:rPr lang="en-US" altLang="zh-CN" dirty="0"/>
              <a:t>O</a:t>
            </a:r>
            <a:r>
              <a:rPr lang="zh-CN" altLang="en-US" dirty="0"/>
              <a:t>，状态序列数据看作不可观测的隐数据</a:t>
            </a:r>
            <a:r>
              <a:rPr lang="en-US" altLang="zh-CN" dirty="0"/>
              <a:t>II</a:t>
            </a:r>
            <a:r>
              <a:rPr lang="zh-CN" altLang="en-US" dirty="0"/>
              <a:t>，那么隐马尔可夫模型事实上是一个含有隐变量的概率模型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54707"/>
            <a:ext cx="3168352" cy="7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3933056"/>
            <a:ext cx="8640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1.</a:t>
            </a:r>
            <a:r>
              <a:rPr lang="zh-CN" altLang="en-US" b="1" dirty="0"/>
              <a:t>确定完全数据的对数似然函数 </a:t>
            </a:r>
            <a:endParaRPr lang="en-US" altLang="zh-CN" b="1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所有</a:t>
            </a:r>
            <a:r>
              <a:rPr lang="zh-CN" altLang="en-US" dirty="0"/>
              <a:t>观测数据写</a:t>
            </a:r>
            <a:r>
              <a:rPr lang="zh-CN" altLang="en-US" dirty="0" smtClean="0"/>
              <a:t>成</a:t>
            </a:r>
            <a:r>
              <a:rPr lang="en-US" altLang="zh-CN" dirty="0" smtClean="0"/>
              <a:t>O=(</a:t>
            </a:r>
            <a:r>
              <a:rPr lang="en-US" altLang="zh-CN" dirty="0"/>
              <a:t>o1,o2,...,</a:t>
            </a:r>
            <a:r>
              <a:rPr lang="en-US" altLang="zh-CN" dirty="0" err="1"/>
              <a:t>oT</a:t>
            </a:r>
            <a:r>
              <a:rPr lang="en-US" altLang="zh-CN" dirty="0"/>
              <a:t>)</a:t>
            </a:r>
            <a:r>
              <a:rPr lang="zh-CN" altLang="en-US" dirty="0"/>
              <a:t>，所有隐数据写成</a:t>
            </a:r>
            <a:r>
              <a:rPr lang="en-US" altLang="zh-CN" dirty="0" smtClean="0"/>
              <a:t>I=(</a:t>
            </a:r>
            <a:r>
              <a:rPr lang="en-US" altLang="zh-CN" dirty="0"/>
              <a:t>i1,i2,...,</a:t>
            </a:r>
            <a:r>
              <a:rPr lang="en-US" altLang="zh-CN" dirty="0" err="1"/>
              <a:t>iT</a:t>
            </a:r>
            <a:r>
              <a:rPr lang="en-US" altLang="zh-CN" dirty="0"/>
              <a:t>)</a:t>
            </a:r>
            <a:r>
              <a:rPr lang="zh-CN" altLang="en-US" dirty="0"/>
              <a:t>，完全数据是</a:t>
            </a:r>
            <a:r>
              <a:rPr lang="en-US" altLang="zh-CN" dirty="0"/>
              <a:t>(O,I)=(o1,o2,...,oT,i1,i2,...,</a:t>
            </a:r>
            <a:r>
              <a:rPr lang="en-US" altLang="zh-CN" dirty="0" err="1" smtClean="0"/>
              <a:t>iT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完全</a:t>
            </a:r>
            <a:r>
              <a:rPr lang="zh-CN" altLang="en-US" dirty="0"/>
              <a:t>数据的对数似然函数是</a:t>
            </a:r>
            <a:r>
              <a:rPr lang="en-US" altLang="zh-CN" dirty="0" err="1"/>
              <a:t>logP</a:t>
            </a:r>
            <a:r>
              <a:rPr lang="en-US" altLang="zh-CN" dirty="0"/>
              <a:t>(O,I|</a:t>
            </a:r>
            <a:r>
              <a:rPr lang="el-GR" altLang="zh-CN" dirty="0"/>
              <a:t>λ</a:t>
            </a:r>
            <a:r>
              <a:rPr lang="el-GR" altLang="zh-CN" dirty="0" smtClean="0"/>
              <a:t>)</a:t>
            </a:r>
            <a:r>
              <a:rPr lang="zh-CN" altLang="en-US" dirty="0" smtClean="0"/>
              <a:t>。</a:t>
            </a:r>
            <a:endParaRPr lang="zh-CN" altLang="el-GR" dirty="0"/>
          </a:p>
        </p:txBody>
      </p:sp>
    </p:spTree>
    <p:extLst>
      <p:ext uri="{BB962C8B-B14F-4D97-AF65-F5344CB8AC3E}">
        <p14:creationId xmlns:p14="http://schemas.microsoft.com/office/powerpoint/2010/main" val="306538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38" y="116632"/>
            <a:ext cx="9014657" cy="1399032"/>
          </a:xfrm>
        </p:spPr>
        <p:txBody>
          <a:bodyPr>
            <a:normAutofit/>
          </a:bodyPr>
          <a:lstStyle/>
          <a:p>
            <a:r>
              <a:rPr lang="zh-CN" altLang="en-US" sz="3800" dirty="0"/>
              <a:t>非监督学习算法（</a:t>
            </a:r>
            <a:r>
              <a:rPr lang="en-US" altLang="zh-CN" sz="3800" dirty="0"/>
              <a:t>Baum-Welch</a:t>
            </a:r>
            <a:r>
              <a:rPr lang="zh-CN" altLang="en-US" sz="3800" dirty="0"/>
              <a:t>算法）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2.EM</a:t>
            </a:r>
            <a:r>
              <a:rPr lang="zh-CN" altLang="en-US" b="1" dirty="0"/>
              <a:t>算法的</a:t>
            </a:r>
            <a:r>
              <a:rPr lang="en-US" altLang="zh-CN" b="1" dirty="0"/>
              <a:t>E</a:t>
            </a:r>
            <a:r>
              <a:rPr lang="zh-CN" altLang="en-US" b="1" dirty="0"/>
              <a:t>步：求</a:t>
            </a:r>
            <a:r>
              <a:rPr lang="en-US" altLang="zh-CN" b="1" dirty="0"/>
              <a:t>Q</a:t>
            </a:r>
            <a:r>
              <a:rPr lang="zh-CN" altLang="en-US" b="1" dirty="0"/>
              <a:t>函数</a:t>
            </a:r>
            <a:r>
              <a:rPr lang="en-US" altLang="zh-CN" dirty="0"/>
              <a:t>Q(</a:t>
            </a:r>
            <a:r>
              <a:rPr lang="el-GR" altLang="zh-CN" dirty="0"/>
              <a:t>λ,λ</a:t>
            </a:r>
            <a:r>
              <a:rPr lang="el-GR" altLang="zh-CN" baseline="30000" dirty="0" smtClean="0"/>
              <a:t>^</a:t>
            </a:r>
            <a:r>
              <a:rPr lang="el-GR" altLang="zh-CN" dirty="0" smtClean="0"/>
              <a:t>)</a:t>
            </a:r>
            <a:r>
              <a:rPr lang="en-US" altLang="zh-CN" dirty="0" smtClean="0"/>
              <a:t> </a:t>
            </a:r>
            <a:r>
              <a:rPr lang="el-GR" altLang="zh-CN" dirty="0"/>
              <a:t> 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360" y="1988840"/>
            <a:ext cx="3445306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2766754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其中，</a:t>
            </a:r>
            <a:r>
              <a:rPr lang="en-US" altLang="zh-CN" dirty="0" smtClean="0"/>
              <a:t>λ^</a:t>
            </a:r>
            <a:r>
              <a:rPr lang="zh-CN" altLang="en-US" dirty="0" smtClean="0"/>
              <a:t>是</a:t>
            </a:r>
            <a:r>
              <a:rPr lang="zh-CN" altLang="en-US" dirty="0"/>
              <a:t>隐马尔可夫模型参数的当前估计值，</a:t>
            </a:r>
            <a:r>
              <a:rPr lang="en-US" altLang="zh-CN" dirty="0" smtClean="0"/>
              <a:t>λ</a:t>
            </a:r>
            <a:r>
              <a:rPr lang="zh-CN" altLang="en-US" dirty="0" smtClean="0"/>
              <a:t>是</a:t>
            </a:r>
            <a:r>
              <a:rPr lang="zh-CN" altLang="en-US" dirty="0"/>
              <a:t>要极大化的隐马尔可夫模型参数。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89040"/>
            <a:ext cx="5016494" cy="5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4581128"/>
            <a:ext cx="541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于是函数</a:t>
            </a:r>
            <a:r>
              <a:rPr lang="en-US" altLang="zh-CN" dirty="0"/>
              <a:t>Q(</a:t>
            </a:r>
            <a:r>
              <a:rPr lang="el-GR" altLang="zh-CN" dirty="0"/>
              <a:t>λ,λ</a:t>
            </a:r>
            <a:r>
              <a:rPr lang="el-GR" altLang="zh-CN" dirty="0" smtClean="0"/>
              <a:t>^)</a:t>
            </a:r>
            <a:r>
              <a:rPr lang="zh-CN" altLang="en-US" dirty="0" smtClean="0"/>
              <a:t>可以</a:t>
            </a:r>
            <a:r>
              <a:rPr lang="zh-CN" altLang="en-US" dirty="0"/>
              <a:t>写成： 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9" y="5085184"/>
            <a:ext cx="82486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800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活力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活力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活力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1475</TotalTime>
  <Words>1057</Words>
  <Application>Microsoft Office PowerPoint</Application>
  <PresentationFormat>全屏显示(4:3)</PresentationFormat>
  <Paragraphs>90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活力</vt:lpstr>
      <vt:lpstr>HMM简介</vt:lpstr>
      <vt:lpstr>HMM算法的参数</vt:lpstr>
      <vt:lpstr>PowerPoint 演示文稿</vt:lpstr>
      <vt:lpstr>前向算法</vt:lpstr>
      <vt:lpstr>前向算法举例</vt:lpstr>
      <vt:lpstr>后向算法</vt:lpstr>
      <vt:lpstr>监督学习算法</vt:lpstr>
      <vt:lpstr>非监督学习算法（Baum-Welch算法）</vt:lpstr>
      <vt:lpstr>非监督学习算法（Baum-Welch算法）</vt:lpstr>
      <vt:lpstr>非监督学习算法（Baum-Welch算法）</vt:lpstr>
      <vt:lpstr>非监督学习算法（Baum-Welch算法）</vt:lpstr>
      <vt:lpstr>非监督学习算法</vt:lpstr>
      <vt:lpstr>预测算法</vt:lpstr>
      <vt:lpstr>Viterbi（维特比）算法</vt:lpstr>
      <vt:lpstr>Viterbi（维比特）算法</vt:lpstr>
      <vt:lpstr>维比特算法举例</vt:lpstr>
      <vt:lpstr>PowerPoint 演示文稿</vt:lpstr>
      <vt:lpstr>PowerPoint 演示文稿</vt:lpstr>
      <vt:lpstr>PowerPoint 演示文稿</vt:lpstr>
      <vt:lpstr>HMM应用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HMM简介</dc:title>
  <dc:creator>Administrator</dc:creator>
  <cp:lastModifiedBy>USER-</cp:lastModifiedBy>
  <cp:revision>42</cp:revision>
  <dcterms:created xsi:type="dcterms:W3CDTF">2018-11-24T12:48:24Z</dcterms:created>
  <dcterms:modified xsi:type="dcterms:W3CDTF">2018-12-05T02:37:39Z</dcterms:modified>
</cp:coreProperties>
</file>