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1" r:id="rId3"/>
    <p:sldId id="257" r:id="rId5"/>
    <p:sldId id="335" r:id="rId6"/>
    <p:sldId id="290" r:id="rId7"/>
    <p:sldId id="259" r:id="rId8"/>
    <p:sldId id="336" r:id="rId9"/>
    <p:sldId id="406" r:id="rId10"/>
    <p:sldId id="337" r:id="rId11"/>
    <p:sldId id="338" r:id="rId12"/>
    <p:sldId id="339" r:id="rId13"/>
    <p:sldId id="293" r:id="rId14"/>
    <p:sldId id="373" r:id="rId15"/>
    <p:sldId id="261" r:id="rId16"/>
    <p:sldId id="340" r:id="rId17"/>
    <p:sldId id="341" r:id="rId18"/>
    <p:sldId id="342" r:id="rId19"/>
    <p:sldId id="374" r:id="rId20"/>
    <p:sldId id="405" r:id="rId21"/>
    <p:sldId id="407" r:id="rId22"/>
    <p:sldId id="288" r:id="rId23"/>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21" autoAdjust="0"/>
    <p:restoredTop sz="94660"/>
  </p:normalViewPr>
  <p:slideViewPr>
    <p:cSldViewPr snapToGrid="0">
      <p:cViewPr varScale="1">
        <p:scale>
          <a:sx n="92" d="100"/>
          <a:sy n="92" d="100"/>
        </p:scale>
        <p:origin x="-102" y="-1194"/>
      </p:cViewPr>
      <p:guideLst>
        <p:guide orient="horz" pos="1620"/>
        <p:guide pos="2878"/>
      </p:guideLst>
    </p:cSldViewPr>
  </p:slideViewPr>
  <p:notesTextViewPr>
    <p:cViewPr>
      <p:scale>
        <a:sx n="1" d="1"/>
        <a:sy n="1" d="1"/>
      </p:scale>
      <p:origin x="0" y="0"/>
    </p:cViewPr>
  </p:notesTextViewPr>
  <p:sorterViewPr>
    <p:cViewPr>
      <p:scale>
        <a:sx n="150" d="100"/>
        <a:sy n="150" d="100"/>
      </p:scale>
      <p:origin x="0" y="1162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5.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B859D290-D985-411D-9682-F67D75E8F91D}"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F86BACA0-EB3D-4B88-810F-2A2ECB2CFB33}"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7"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screen"/>
          <a:stretch>
            <a:fillRect/>
          </a:stretch>
        </p:blipFill>
        <p:spPr>
          <a:xfrm>
            <a:off x="179513" y="-20538"/>
            <a:ext cx="1704311" cy="720080"/>
          </a:xfrm>
          <a:prstGeom prst="rect">
            <a:avLst/>
          </a:prstGeom>
        </p:spPr>
      </p:pic>
      <p:sp>
        <p:nvSpPr>
          <p:cNvPr id="4"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7"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showMasterSp="0">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
        <p:nvSpPr>
          <p:cNvPr id="2"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7"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10"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6"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5"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
        <p:nvSpPr>
          <p:cNvPr id="8"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fld>
            <a:endParaRPr lang="zh-CN" alt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fld>
            <a:endParaRPr lang="zh-CN" altLang="en-US"/>
          </a:p>
        </p:txBody>
      </p:sp>
      <p:sp>
        <p:nvSpPr>
          <p:cNvPr id="7" name="Rectangle 4"/>
          <p:cNvSpPr txBox="1">
            <a:spLocks noChangeArrowheads="1"/>
          </p:cNvSpPr>
          <p:nvPr userDrawn="1"/>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image" Target="../media/image14.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6.xml"/><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9" name="TextBox 18"/>
          <p:cNvSpPr txBox="1"/>
          <p:nvPr/>
        </p:nvSpPr>
        <p:spPr>
          <a:xfrm>
            <a:off x="8015413" y="5314104"/>
            <a:ext cx="1128587" cy="380882"/>
          </a:xfrm>
          <a:prstGeom prst="rect">
            <a:avLst/>
          </a:prstGeom>
          <a:noFill/>
        </p:spPr>
        <p:txBody>
          <a:bodyPr wrap="square" lIns="91413" tIns="45706" rIns="91413" bIns="45706" rtlCol="0">
            <a:spAutoFit/>
          </a:bodyPr>
          <a:lstStyle/>
          <a:p>
            <a:r>
              <a:rPr lang="zh-CN" altLang="en-US" dirty="0" smtClean="0"/>
              <a:t>延时文字</a:t>
            </a:r>
            <a:endParaRPr lang="zh-CN" altLang="en-US" dirty="0"/>
          </a:p>
        </p:txBody>
      </p:sp>
      <p:sp>
        <p:nvSpPr>
          <p:cNvPr id="24" name="TextBox 23"/>
          <p:cNvSpPr txBox="1"/>
          <p:nvPr/>
        </p:nvSpPr>
        <p:spPr>
          <a:xfrm>
            <a:off x="219710" y="1716405"/>
            <a:ext cx="8704580" cy="1197610"/>
          </a:xfrm>
          <a:prstGeom prst="rect">
            <a:avLst/>
          </a:prstGeom>
          <a:noFill/>
          <a:effectLst/>
        </p:spPr>
        <p:txBody>
          <a:bodyPr wrap="square" lIns="91413" tIns="45706" rIns="91413" bIns="45706" rtlCol="0">
            <a:spAutoFit/>
          </a:bodyPr>
          <a:lstStyle/>
          <a:p>
            <a:pPr algn="ctr"/>
            <a:r>
              <a:rPr sz="3600" b="1" dirty="0">
                <a:solidFill>
                  <a:srgbClr val="1A3F6C"/>
                </a:solidFill>
                <a:latin typeface="微软雅黑" panose="020B0503020204020204" pitchFamily="34" charset="-122"/>
                <a:ea typeface="微软雅黑" panose="020B0503020204020204" pitchFamily="34" charset="-122"/>
              </a:rPr>
              <a:t>Foundations of Convolutional Neural </a:t>
            </a:r>
            <a:endParaRPr sz="3600" b="1" dirty="0">
              <a:solidFill>
                <a:srgbClr val="1A3F6C"/>
              </a:solidFill>
              <a:latin typeface="微软雅黑" panose="020B0503020204020204" pitchFamily="34" charset="-122"/>
              <a:ea typeface="微软雅黑" panose="020B0503020204020204" pitchFamily="34" charset="-122"/>
            </a:endParaRPr>
          </a:p>
          <a:p>
            <a:pPr algn="ctr"/>
            <a:r>
              <a:rPr sz="3600" b="1" dirty="0">
                <a:solidFill>
                  <a:srgbClr val="1A3F6C"/>
                </a:solidFill>
                <a:latin typeface="微软雅黑" panose="020B0503020204020204" pitchFamily="34" charset="-122"/>
                <a:ea typeface="微软雅黑" panose="020B0503020204020204" pitchFamily="34" charset="-122"/>
              </a:rPr>
              <a:t>Networks</a:t>
            </a:r>
            <a:endParaRPr sz="3600" b="1" dirty="0">
              <a:solidFill>
                <a:srgbClr val="1A3F6C"/>
              </a:solidFill>
              <a:latin typeface="微软雅黑" panose="020B0503020204020204" pitchFamily="34" charset="-122"/>
              <a:ea typeface="微软雅黑" panose="020B0503020204020204" pitchFamily="34" charset="-122"/>
            </a:endParaRPr>
          </a:p>
        </p:txBody>
      </p:sp>
      <p:cxnSp>
        <p:nvCxnSpPr>
          <p:cNvPr id="95" name="直接连接符 94"/>
          <p:cNvCxnSpPr/>
          <p:nvPr/>
        </p:nvCxnSpPr>
        <p:spPr>
          <a:xfrm>
            <a:off x="160655" y="1334770"/>
            <a:ext cx="8763635" cy="1206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17805" y="3419475"/>
            <a:ext cx="8683625" cy="1143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400"/>
                                  </p:stCondLst>
                                  <p:childTnLst>
                                    <p:set>
                                      <p:cBhvr>
                                        <p:cTn id="6" dur="1000"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childTnLst>
                          </p:cTn>
                        </p:par>
                        <p:par>
                          <p:cTn id="8" fill="hold">
                            <p:stCondLst>
                              <p:cond delay="1400"/>
                            </p:stCondLst>
                            <p:childTnLst>
                              <p:par>
                                <p:cTn id="9" presetID="42"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2000"/>
                                        <p:tgtEl>
                                          <p:spTgt spid="19"/>
                                        </p:tgtEl>
                                      </p:cBhvr>
                                    </p:animEffect>
                                    <p:anim calcmode="lin" valueType="num">
                                      <p:cBhvr>
                                        <p:cTn id="12" dur="2000" fill="hold"/>
                                        <p:tgtEl>
                                          <p:spTgt spid="19"/>
                                        </p:tgtEl>
                                        <p:attrNameLst>
                                          <p:attrName>ppt_x</p:attrName>
                                        </p:attrNameLst>
                                      </p:cBhvr>
                                      <p:tavLst>
                                        <p:tav tm="0">
                                          <p:val>
                                            <p:strVal val="#ppt_x"/>
                                          </p:val>
                                        </p:tav>
                                        <p:tav tm="100000">
                                          <p:val>
                                            <p:strVal val="#ppt_x"/>
                                          </p:val>
                                        </p:tav>
                                      </p:tavLst>
                                    </p:anim>
                                    <p:anim calcmode="lin" valueType="num">
                                      <p:cBhvr>
                                        <p:cTn id="13" dur="2000" fill="hold"/>
                                        <p:tgtEl>
                                          <p:spTgt spid="19"/>
                                        </p:tgtEl>
                                        <p:attrNameLst>
                                          <p:attrName>ppt_y</p:attrName>
                                        </p:attrNameLst>
                                      </p:cBhvr>
                                      <p:tavLst>
                                        <p:tav tm="0">
                                          <p:val>
                                            <p:strVal val="#ppt_y+.1"/>
                                          </p:val>
                                        </p:tav>
                                        <p:tav tm="100000">
                                          <p:val>
                                            <p:strVal val="#ppt_y"/>
                                          </p:val>
                                        </p:tav>
                                      </p:tavLst>
                                    </p:anim>
                                  </p:childTnLst>
                                </p:cTn>
                              </p:par>
                              <p:par>
                                <p:cTn id="14" presetID="22" presetClass="entr" presetSubtype="8" fill="hold"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wipe(left)">
                                      <p:cBhvr>
                                        <p:cTn id="16" dur="300"/>
                                        <p:tgtEl>
                                          <p:spTgt spid="95"/>
                                        </p:tgtEl>
                                      </p:cBhvr>
                                    </p:animEffect>
                                  </p:childTnLst>
                                </p:cTn>
                              </p:par>
                              <p:par>
                                <p:cTn id="17" presetID="2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3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边缘检测</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259980" y="236771"/>
            <a:ext cx="1565275" cy="337185"/>
          </a:xfrm>
          <a:prstGeom prst="rect">
            <a:avLst/>
          </a:prstGeom>
          <a:noFill/>
        </p:spPr>
        <p:txBody>
          <a:bodyPr wrap="none" rtlCol="0">
            <a:spAutoFit/>
          </a:bodyPr>
          <a:lstStyle/>
          <a:p>
            <a:pPr algn="l"/>
            <a:r>
              <a:rPr lang="en-US" altLang="zh-CN" sz="1600" dirty="0">
                <a:solidFill>
                  <a:srgbClr val="1A3F6C"/>
                </a:solidFill>
                <a:latin typeface="Kozuka Gothic Pro R" panose="020B0400000000000000" pitchFamily="34" charset="-128"/>
                <a:ea typeface="Kozuka Gothic Pro R" panose="020B0400000000000000" pitchFamily="34" charset="-128"/>
              </a:rPr>
              <a:t>Edge detection</a:t>
            </a:r>
            <a:endParaRPr lang="en-US" altLang="zh-CN" sz="1600" dirty="0">
              <a:solidFill>
                <a:srgbClr val="1A3F6C"/>
              </a:solidFill>
              <a:latin typeface="Kozuka Gothic Pro R" panose="020B0400000000000000" pitchFamily="34" charset="-128"/>
              <a:ea typeface="Kozuka Gothic Pro R" panose="020B0400000000000000" pitchFamily="34" charset="-128"/>
            </a:endParaRPr>
          </a:p>
        </p:txBody>
      </p:sp>
      <p:cxnSp>
        <p:nvCxnSpPr>
          <p:cNvPr id="28" name="直接连接符 27"/>
          <p:cNvCxnSpPr/>
          <p:nvPr/>
        </p:nvCxnSpPr>
        <p:spPr>
          <a:xfrm>
            <a:off x="2260153" y="30861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6153" name="TextBox 41"/>
          <p:cNvSpPr>
            <a:spLocks noChangeArrowheads="1"/>
          </p:cNvSpPr>
          <p:nvPr/>
        </p:nvSpPr>
        <p:spPr bwMode="auto">
          <a:xfrm>
            <a:off x="647065" y="436880"/>
            <a:ext cx="789051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45</a:t>
            </a: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边缘检测</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descr="003257_dZEn_876354"/>
          <p:cNvPicPr>
            <a:picLocks noChangeAspect="1"/>
          </p:cNvPicPr>
          <p:nvPr/>
        </p:nvPicPr>
        <p:blipFill>
          <a:blip r:embed="rId1"/>
          <a:stretch>
            <a:fillRect/>
          </a:stretch>
        </p:blipFill>
        <p:spPr>
          <a:xfrm>
            <a:off x="1916430" y="988695"/>
            <a:ext cx="5305425" cy="3952875"/>
          </a:xfrm>
          <a:prstGeom prst="rect">
            <a:avLst/>
          </a:prstGeom>
        </p:spPr>
      </p:pic>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500"/>
                            </p:stCondLst>
                            <p:childTnLst>
                              <p:par>
                                <p:cTn id="26" presetID="22" presetClass="entr" presetSubtype="8" fill="hold" grpId="0" nodeType="afterEffect" nodePh="1">
                                  <p:stCondLst>
                                    <p:cond delay="0"/>
                                  </p:stCondLst>
                                  <p:endCondLst>
                                    <p:cond evt="begin" delay="0">
                                      <p:tn val="26"/>
                                    </p:cond>
                                  </p:end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par>
                          <p:cTn id="29" fill="hold">
                            <p:stCondLst>
                              <p:cond delay="2000"/>
                            </p:stCondLst>
                            <p:childTnLst>
                              <p:par>
                                <p:cTn id="30" presetID="22" presetClass="entr" presetSubtype="1" fill="hold" grpId="0" nodeType="afterEffect">
                                  <p:stCondLst>
                                    <p:cond delay="0"/>
                                  </p:stCondLst>
                                  <p:childTnLst>
                                    <p:set>
                                      <p:cBhvr>
                                        <p:cTn id="31" dur="1" fill="hold">
                                          <p:stCondLst>
                                            <p:cond delay="0"/>
                                          </p:stCondLst>
                                        </p:cTn>
                                        <p:tgtEl>
                                          <p:spTgt spid="6153"/>
                                        </p:tgtEl>
                                        <p:attrNameLst>
                                          <p:attrName>style.visibility</p:attrName>
                                        </p:attrNameLst>
                                      </p:cBhvr>
                                      <p:to>
                                        <p:strVal val="visible"/>
                                      </p:to>
                                    </p:set>
                                    <p:animEffect>
                                      <p:cBhvr>
                                        <p:cTn id="32"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20" grpId="0" bldLvl="0" animBg="1"/>
      <p:bldP spid="6153"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15230" y="669508"/>
            <a:ext cx="1423450" cy="1423450"/>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p:cNvGrpSpPr/>
          <p:nvPr/>
        </p:nvGrpSpPr>
        <p:grpSpPr>
          <a:xfrm>
            <a:off x="1836041" y="1151538"/>
            <a:ext cx="1223538" cy="368530"/>
            <a:chOff x="3838575" y="2712368"/>
            <a:chExt cx="1604974" cy="368530"/>
          </a:xfrm>
        </p:grpSpPr>
        <p:cxnSp>
          <p:nvCxnSpPr>
            <p:cNvPr id="4" name="直接连接符 3"/>
            <p:cNvCxnSpPr/>
            <p:nvPr/>
          </p:nvCxnSpPr>
          <p:spPr>
            <a:xfrm>
              <a:off x="3838575" y="2892218"/>
              <a:ext cx="593181"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52634" y="2911353"/>
              <a:ext cx="490915"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405565" y="2712368"/>
              <a:ext cx="186017" cy="189461"/>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07526" y="2899283"/>
              <a:ext cx="171299" cy="17447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4543202" y="2717130"/>
              <a:ext cx="316707" cy="363768"/>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3202176" y="626291"/>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1A3F6C"/>
                </a:solidFill>
                <a:latin typeface="微软雅黑" panose="020B0503020204020204" pitchFamily="34" charset="-122"/>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smtClean="0">
                  <a:solidFill>
                    <a:srgbClr val="1A3F6C"/>
                  </a:solidFill>
                  <a:latin typeface="微软雅黑" panose="020B0503020204020204" pitchFamily="34" charset="-122"/>
                  <a:ea typeface="微软雅黑" panose="020B0503020204020204" pitchFamily="34" charset="-122"/>
                </a:rPr>
                <a:t>1</a:t>
              </a:r>
              <a:endParaRPr lang="zh-CN" altLang="en-US" sz="2500" b="1" dirty="0">
                <a:solidFill>
                  <a:srgbClr val="1A3F6C"/>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870721" y="906878"/>
            <a:ext cx="711200" cy="861695"/>
          </a:xfrm>
          <a:prstGeom prst="rect">
            <a:avLst/>
          </a:prstGeom>
          <a:noFill/>
        </p:spPr>
        <p:txBody>
          <a:bodyPr wrap="none" lIns="0" tIns="0" rIns="0" bIns="0" rtlCol="0">
            <a:spAutoFit/>
          </a:bodyPr>
          <a:lstStyle/>
          <a:p>
            <a:pPr algn="ctr"/>
            <a:r>
              <a:rPr lang="zh-CN" sz="2800" b="1" dirty="0" smtClean="0">
                <a:solidFill>
                  <a:schemeClr val="bg1"/>
                </a:solidFill>
                <a:latin typeface="微软雅黑" panose="020B0503020204020204" pitchFamily="34" charset="-122"/>
                <a:ea typeface="微软雅黑" panose="020B0503020204020204" pitchFamily="34" charset="-122"/>
              </a:rPr>
              <a:t>卷积</a:t>
            </a:r>
            <a:endParaRPr lang="zh-CN" sz="2800" b="1" dirty="0" smtClean="0">
              <a:solidFill>
                <a:schemeClr val="bg1"/>
              </a:solidFill>
              <a:latin typeface="微软雅黑" panose="020B0503020204020204" pitchFamily="34" charset="-122"/>
              <a:ea typeface="微软雅黑" panose="020B0503020204020204" pitchFamily="34" charset="-122"/>
            </a:endParaRPr>
          </a:p>
          <a:p>
            <a:pPr algn="ctr"/>
            <a:r>
              <a:rPr lang="zh-CN" sz="2800" b="1" dirty="0" smtClean="0">
                <a:solidFill>
                  <a:schemeClr val="bg1"/>
                </a:solidFill>
                <a:latin typeface="微软雅黑" panose="020B0503020204020204" pitchFamily="34" charset="-122"/>
                <a:ea typeface="微软雅黑" panose="020B0503020204020204" pitchFamily="34" charset="-122"/>
              </a:rPr>
              <a:t>缺点</a:t>
            </a:r>
            <a:endParaRPr lang="zh-CN" sz="2800" b="1" dirty="0" smtClean="0">
              <a:solidFill>
                <a:schemeClr val="bg1"/>
              </a:solidFill>
              <a:latin typeface="微软雅黑" panose="020B0503020204020204" pitchFamily="34" charset="-122"/>
              <a:ea typeface="微软雅黑" panose="020B0503020204020204" pitchFamily="34" charset="-122"/>
            </a:endParaRPr>
          </a:p>
        </p:txBody>
      </p:sp>
      <p:cxnSp>
        <p:nvCxnSpPr>
          <p:cNvPr id="27" name="直接连接符 26"/>
          <p:cNvCxnSpPr/>
          <p:nvPr/>
        </p:nvCxnSpPr>
        <p:spPr>
          <a:xfrm>
            <a:off x="515257" y="639989"/>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1338580" cy="398780"/>
          </a:xfrm>
          <a:prstGeom prst="rect">
            <a:avLst/>
          </a:prstGeom>
          <a:noFill/>
        </p:spPr>
        <p:txBody>
          <a:bodyPr wrap="none" rtlCol="0">
            <a:spAutoFit/>
          </a:bodyPr>
          <a:lstStyle/>
          <a:p>
            <a:r>
              <a:rPr lang="en-US" altLang="zh-CN" sz="2000" spc="300" dirty="0" smtClean="0">
                <a:latin typeface="方正兰亭细黑_GBK" pitchFamily="2" charset="-122"/>
                <a:ea typeface="方正兰亭细黑_GBK" pitchFamily="2" charset="-122"/>
              </a:rPr>
              <a:t>Padding</a:t>
            </a:r>
            <a:endParaRPr lang="en-US" altLang="zh-CN"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6153" name="TextBox 41"/>
          <p:cNvSpPr>
            <a:spLocks noChangeArrowheads="1"/>
          </p:cNvSpPr>
          <p:nvPr/>
        </p:nvSpPr>
        <p:spPr bwMode="auto">
          <a:xfrm>
            <a:off x="3951605" y="793750"/>
            <a:ext cx="309054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图像缩小</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8" descr="2018080411520076"/>
          <p:cNvPicPr>
            <a:picLocks noChangeAspect="1"/>
          </p:cNvPicPr>
          <p:nvPr/>
        </p:nvPicPr>
        <p:blipFill>
          <a:blip r:embed="rId1"/>
          <a:stretch>
            <a:fillRect/>
          </a:stretch>
        </p:blipFill>
        <p:spPr>
          <a:xfrm>
            <a:off x="3613150" y="793750"/>
            <a:ext cx="5172075" cy="5181600"/>
          </a:xfrm>
          <a:prstGeom prst="rect">
            <a:avLst/>
          </a:prstGeom>
        </p:spPr>
      </p:pic>
      <p:grpSp>
        <p:nvGrpSpPr>
          <p:cNvPr id="10" name="组合 9"/>
          <p:cNvGrpSpPr/>
          <p:nvPr/>
        </p:nvGrpSpPr>
        <p:grpSpPr>
          <a:xfrm>
            <a:off x="3195826" y="1334316"/>
            <a:ext cx="623903" cy="623903"/>
            <a:chOff x="304800" y="673100"/>
            <a:chExt cx="4000500" cy="4000500"/>
          </a:xfrm>
          <a:effectLst>
            <a:outerShdw blurRad="317500" dist="1905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500" b="1">
                <a:solidFill>
                  <a:srgbClr val="1A3F6C"/>
                </a:solidFill>
                <a:latin typeface="微软雅黑" panose="020B0503020204020204" pitchFamily="34" charset="-122"/>
                <a:ea typeface="微软雅黑" panose="020B0503020204020204" pitchFamily="34" charset="-122"/>
              </a:endParaRPr>
            </a:p>
          </p:txBody>
        </p:sp>
        <p:sp>
          <p:nvSpPr>
            <p:cNvPr id="18" name="椭圆 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500" b="1" dirty="0" smtClean="0">
                  <a:solidFill>
                    <a:srgbClr val="1A3F6C"/>
                  </a:solidFill>
                  <a:latin typeface="微软雅黑" panose="020B0503020204020204" pitchFamily="34" charset="-122"/>
                  <a:ea typeface="微软雅黑" panose="020B0503020204020204" pitchFamily="34" charset="-122"/>
                </a:rPr>
                <a:t>2</a:t>
              </a:r>
              <a:endParaRPr lang="en-US" sz="2500" b="1" dirty="0">
                <a:solidFill>
                  <a:srgbClr val="1A3F6C"/>
                </a:solidFill>
                <a:latin typeface="微软雅黑" panose="020B0503020204020204" pitchFamily="34" charset="-122"/>
                <a:ea typeface="微软雅黑" panose="020B0503020204020204" pitchFamily="34" charset="-122"/>
              </a:endParaRPr>
            </a:p>
          </p:txBody>
        </p:sp>
      </p:grpSp>
      <p:sp>
        <p:nvSpPr>
          <p:cNvPr id="19" name="TextBox 41"/>
          <p:cNvSpPr>
            <a:spLocks noChangeArrowheads="1"/>
          </p:cNvSpPr>
          <p:nvPr/>
        </p:nvSpPr>
        <p:spPr bwMode="auto">
          <a:xfrm>
            <a:off x="3945255" y="1501775"/>
            <a:ext cx="309054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丢掉图像边缘位置信息</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1338580" cy="398780"/>
          </a:xfrm>
          <a:prstGeom prst="rect">
            <a:avLst/>
          </a:prstGeom>
          <a:noFill/>
        </p:spPr>
        <p:txBody>
          <a:bodyPr wrap="none" rtlCol="0">
            <a:spAutoFit/>
          </a:bodyPr>
          <a:lstStyle/>
          <a:p>
            <a:r>
              <a:rPr lang="en-US" altLang="zh-CN" sz="2000" spc="300" dirty="0" smtClean="0">
                <a:latin typeface="方正兰亭细黑_GBK" pitchFamily="2" charset="-122"/>
                <a:ea typeface="方正兰亭细黑_GBK" pitchFamily="2" charset="-122"/>
              </a:rPr>
              <a:t>Padding</a:t>
            </a:r>
            <a:endParaRPr lang="en-US" altLang="zh-CN"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33" name="椭圆 32"/>
          <p:cNvSpPr/>
          <p:nvPr/>
        </p:nvSpPr>
        <p:spPr>
          <a:xfrm>
            <a:off x="479670" y="657443"/>
            <a:ext cx="1423450" cy="1423450"/>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34" name="组合 33"/>
          <p:cNvGrpSpPr/>
          <p:nvPr/>
        </p:nvGrpSpPr>
        <p:grpSpPr>
          <a:xfrm>
            <a:off x="1800481" y="1182653"/>
            <a:ext cx="1223538" cy="368530"/>
            <a:chOff x="3838575" y="2712368"/>
            <a:chExt cx="1604974" cy="368530"/>
          </a:xfrm>
        </p:grpSpPr>
        <p:cxnSp>
          <p:nvCxnSpPr>
            <p:cNvPr id="35" name="直接连接符 34"/>
            <p:cNvCxnSpPr/>
            <p:nvPr/>
          </p:nvCxnSpPr>
          <p:spPr>
            <a:xfrm>
              <a:off x="3838575" y="2892218"/>
              <a:ext cx="593181"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952634" y="2911353"/>
              <a:ext cx="490915"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4405565" y="2712368"/>
              <a:ext cx="186017" cy="189461"/>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4807526" y="2899283"/>
              <a:ext cx="171299" cy="17447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4543202" y="2717130"/>
              <a:ext cx="316707" cy="363768"/>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sp>
        <p:nvSpPr>
          <p:cNvPr id="46" name="TextBox 20"/>
          <p:cNvSpPr txBox="1"/>
          <p:nvPr/>
        </p:nvSpPr>
        <p:spPr>
          <a:xfrm>
            <a:off x="835161" y="937993"/>
            <a:ext cx="711200" cy="861695"/>
          </a:xfrm>
          <a:prstGeom prst="rect">
            <a:avLst/>
          </a:prstGeom>
          <a:noFill/>
        </p:spPr>
        <p:txBody>
          <a:bodyPr wrap="none" lIns="0" tIns="0" rIns="0" bIns="0" rtlCol="0">
            <a:spAutoFit/>
          </a:bodyPr>
          <a:p>
            <a:pPr algn="ctr"/>
            <a:r>
              <a:rPr lang="zh-CN" sz="2800" b="1" dirty="0" smtClean="0">
                <a:solidFill>
                  <a:schemeClr val="bg1"/>
                </a:solidFill>
                <a:latin typeface="微软雅黑" panose="020B0503020204020204" pitchFamily="34" charset="-122"/>
                <a:ea typeface="微软雅黑" panose="020B0503020204020204" pitchFamily="34" charset="-122"/>
              </a:rPr>
              <a:t>解决</a:t>
            </a:r>
            <a:endParaRPr lang="zh-CN" sz="2800" b="1" dirty="0" smtClean="0">
              <a:solidFill>
                <a:schemeClr val="bg1"/>
              </a:solidFill>
              <a:latin typeface="微软雅黑" panose="020B0503020204020204" pitchFamily="34" charset="-122"/>
              <a:ea typeface="微软雅黑" panose="020B0503020204020204" pitchFamily="34" charset="-122"/>
            </a:endParaRPr>
          </a:p>
          <a:p>
            <a:pPr algn="ctr"/>
            <a:r>
              <a:rPr lang="zh-CN" sz="2800" b="1" dirty="0" smtClean="0">
                <a:solidFill>
                  <a:schemeClr val="bg1"/>
                </a:solidFill>
                <a:latin typeface="微软雅黑" panose="020B0503020204020204" pitchFamily="34" charset="-122"/>
                <a:ea typeface="微软雅黑" panose="020B0503020204020204" pitchFamily="34" charset="-122"/>
              </a:rPr>
              <a:t>方法</a:t>
            </a:r>
            <a:endParaRPr 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47" name="TextBox 41"/>
          <p:cNvSpPr>
            <a:spLocks noChangeArrowheads="1"/>
          </p:cNvSpPr>
          <p:nvPr/>
        </p:nvSpPr>
        <p:spPr bwMode="auto">
          <a:xfrm>
            <a:off x="3023870" y="1187450"/>
            <a:ext cx="309054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沿着图像边缘添加像素</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50" name="表格 49"/>
          <p:cNvGraphicFramePr/>
          <p:nvPr/>
        </p:nvGraphicFramePr>
        <p:xfrm>
          <a:off x="5552440" y="1996440"/>
          <a:ext cx="3129280" cy="3657600"/>
        </p:xfrm>
        <a:graphic>
          <a:graphicData uri="http://schemas.openxmlformats.org/drawingml/2006/table">
            <a:tbl>
              <a:tblPr firstRow="1" bandRow="1">
                <a:tableStyleId>{5C22544A-7EE6-4342-B048-85BDC9FD1C3A}</a:tableStyleId>
              </a:tblPr>
              <a:tblGrid>
                <a:gridCol w="391160"/>
                <a:gridCol w="391160"/>
                <a:gridCol w="391160"/>
                <a:gridCol w="391160"/>
                <a:gridCol w="391160"/>
                <a:gridCol w="391160"/>
                <a:gridCol w="391160"/>
                <a:gridCol w="391160"/>
              </a:tblGrid>
              <a:tr h="365760">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r>
              <a:tr h="365760">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tx2">
                        <a:lumMod val="40000"/>
                        <a:lumOff val="60000"/>
                      </a:schemeClr>
                    </a:solidFill>
                  </a:tcPr>
                </a:tc>
              </a:tr>
              <a:tr h="365760">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tx2">
                        <a:lumMod val="40000"/>
                        <a:lumOff val="60000"/>
                      </a:schemeClr>
                    </a:solidFill>
                  </a:tcPr>
                </a:tc>
              </a:tr>
              <a:tr h="365760">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tx2">
                        <a:lumMod val="40000"/>
                        <a:lumOff val="60000"/>
                      </a:schemeClr>
                    </a:solidFill>
                  </a:tcPr>
                </a:tc>
              </a:tr>
              <a:tr h="365760">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tx2">
                        <a:lumMod val="40000"/>
                        <a:lumOff val="60000"/>
                      </a:schemeClr>
                    </a:solidFill>
                  </a:tcPr>
                </a:tc>
              </a:tr>
              <a:tr h="365760">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tx2">
                        <a:lumMod val="40000"/>
                        <a:lumOff val="60000"/>
                      </a:schemeClr>
                    </a:solidFill>
                  </a:tcPr>
                </a:tc>
              </a:tr>
              <a:tr h="365760">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bg1">
                        <a:lumMod val="85000"/>
                      </a:schemeClr>
                    </a:solidFill>
                  </a:tcPr>
                </a:tc>
                <a:tc>
                  <a:txBody>
                    <a:bodyPr/>
                    <a:p>
                      <a:pPr>
                        <a:buNone/>
                      </a:pPr>
                      <a:endParaRPr lang="zh-CN" altLang="en-US"/>
                    </a:p>
                  </a:txBody>
                  <a:tcPr>
                    <a:solidFill>
                      <a:schemeClr val="tx2">
                        <a:lumMod val="40000"/>
                        <a:lumOff val="60000"/>
                      </a:schemeClr>
                    </a:solidFill>
                  </a:tcPr>
                </a:tc>
              </a:tr>
              <a:tr h="365760">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c>
                  <a:txBody>
                    <a:bodyPr/>
                    <a:p>
                      <a:pPr>
                        <a:buNone/>
                      </a:pPr>
                      <a:endParaRPr lang="zh-CN" altLang="en-US"/>
                    </a:p>
                  </a:txBody>
                  <a:tcPr>
                    <a:solidFill>
                      <a:schemeClr val="tx2">
                        <a:lumMod val="40000"/>
                        <a:lumOff val="60000"/>
                      </a:schemeClr>
                    </a:solidFill>
                  </a:tcPr>
                </a:tc>
              </a:tr>
            </a:tbl>
          </a:graphicData>
        </a:graphic>
      </p:graphicFrame>
      <p:sp>
        <p:nvSpPr>
          <p:cNvPr id="51" name="TextBox 41"/>
          <p:cNvSpPr>
            <a:spLocks noChangeArrowheads="1"/>
          </p:cNvSpPr>
          <p:nvPr/>
        </p:nvSpPr>
        <p:spPr bwMode="auto">
          <a:xfrm>
            <a:off x="1738630" y="1799590"/>
            <a:ext cx="6303645" cy="166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Valid 卷积：即不填充</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Same 卷积：填充后，输出大小和输入大小是一样的。</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p:cBhvr>
                                        <p:cTn id="2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p:bldP spid="32" grpId="0" bldLvl="0" animBg="1"/>
      <p:bldP spid="51"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卷积步长</a:t>
            </a:r>
            <a:endParaRPr lang="zh-CN" altLang="en-US" sz="2000" spc="300" dirty="0">
              <a:latin typeface="方正兰亭细黑_GBK" pitchFamily="2" charset="-122"/>
              <a:ea typeface="方正兰亭细黑_GBK" pitchFamily="2" charset="-122"/>
            </a:endParaRPr>
          </a:p>
        </p:txBody>
      </p: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4" name="图片 3" descr="W]@6(4A(9}M~JMK`)6)LLCF"/>
          <p:cNvPicPr>
            <a:picLocks noChangeAspect="1"/>
          </p:cNvPicPr>
          <p:nvPr/>
        </p:nvPicPr>
        <p:blipFill>
          <a:blip r:embed="rId1"/>
          <a:stretch>
            <a:fillRect/>
          </a:stretch>
        </p:blipFill>
        <p:spPr>
          <a:xfrm>
            <a:off x="824230" y="761365"/>
            <a:ext cx="6974205" cy="4154805"/>
          </a:xfrm>
          <a:prstGeom prst="rect">
            <a:avLst/>
          </a:prstGeom>
        </p:spPr>
      </p:pic>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2000"/>
                                        <p:tgtEl>
                                          <p:spTgt spid="110"/>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76"/>
                                        </p:tgtEl>
                                        <p:attrNameLst>
                                          <p:attrName>style.visibility</p:attrName>
                                        </p:attrNameLst>
                                      </p:cBhvr>
                                      <p:to>
                                        <p:strVal val="visible"/>
                                      </p:to>
                                    </p:set>
                                    <p:animEffect transition="in" filter="wipe(left)">
                                      <p:cBhvr>
                                        <p:cTn id="2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110" grpId="0"/>
      <p:bldP spid="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pPr algn="l"/>
            <a:r>
              <a:rPr lang="zh-CN" altLang="en-US" sz="2000" spc="300" dirty="0" smtClean="0">
                <a:latin typeface="方正兰亭细黑_GBK" pitchFamily="2" charset="-122"/>
                <a:ea typeface="方正兰亭细黑_GBK" pitchFamily="2" charset="-122"/>
              </a:rPr>
              <a:t>三维卷积</a:t>
            </a:r>
            <a:endParaRPr lang="zh-CN" altLang="en-US" sz="2000" spc="300" dirty="0" smtClean="0">
              <a:latin typeface="方正兰亭细黑_GBK" pitchFamily="2" charset="-122"/>
              <a:ea typeface="方正兰亭细黑_GBK" pitchFamily="2" charset="-122"/>
            </a:endParaRPr>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3" name="图片 2" descr="N4[~RK3X15T2QV6$[DZQ_TD"/>
          <p:cNvPicPr>
            <a:picLocks noChangeAspect="1"/>
          </p:cNvPicPr>
          <p:nvPr/>
        </p:nvPicPr>
        <p:blipFill>
          <a:blip r:embed="rId1"/>
          <a:stretch>
            <a:fillRect/>
          </a:stretch>
        </p:blipFill>
        <p:spPr>
          <a:xfrm>
            <a:off x="647065" y="952500"/>
            <a:ext cx="7353300" cy="3238500"/>
          </a:xfrm>
          <a:prstGeom prst="rect">
            <a:avLst/>
          </a:prstGeom>
        </p:spPr>
      </p:pic>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76"/>
                                        </p:tgtEl>
                                        <p:attrNameLst>
                                          <p:attrName>style.visibility</p:attrName>
                                        </p:attrNameLst>
                                      </p:cBhvr>
                                      <p:to>
                                        <p:strVal val="visible"/>
                                      </p:to>
                                    </p:set>
                                    <p:animEffect transition="in" filter="wipe(left)">
                                      <p:cBhvr>
                                        <p:cTn id="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7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pPr algn="l"/>
            <a:r>
              <a:rPr lang="zh-CN" altLang="en-US" sz="2000" spc="300" dirty="0" smtClean="0">
                <a:latin typeface="方正兰亭细黑_GBK" pitchFamily="2" charset="-122"/>
                <a:ea typeface="方正兰亭细黑_GBK" pitchFamily="2" charset="-122"/>
              </a:rPr>
              <a:t>三维卷积</a:t>
            </a:r>
            <a:endParaRPr lang="zh-CN" altLang="en-US" sz="2000" spc="300" dirty="0" smtClean="0">
              <a:latin typeface="方正兰亭细黑_GBK" pitchFamily="2" charset="-122"/>
              <a:ea typeface="方正兰亭细黑_GBK" pitchFamily="2" charset="-122"/>
            </a:endParaRPr>
          </a:p>
        </p:txBody>
      </p: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 name="图片 1" descr="@1%BZLH``RLT~JH~R8W4JAP"/>
          <p:cNvPicPr>
            <a:picLocks noChangeAspect="1"/>
          </p:cNvPicPr>
          <p:nvPr/>
        </p:nvPicPr>
        <p:blipFill>
          <a:blip r:embed="rId1"/>
          <a:stretch>
            <a:fillRect/>
          </a:stretch>
        </p:blipFill>
        <p:spPr>
          <a:xfrm>
            <a:off x="606425" y="885190"/>
            <a:ext cx="7924800" cy="3867150"/>
          </a:xfrm>
          <a:prstGeom prst="rect">
            <a:avLst/>
          </a:prstGeom>
        </p:spPr>
      </p:pic>
      <p:sp>
        <p:nvSpPr>
          <p:cNvPr id="4" name="文本框 3"/>
          <p:cNvSpPr txBox="1"/>
          <p:nvPr/>
        </p:nvSpPr>
        <p:spPr>
          <a:xfrm>
            <a:off x="1034415" y="5228590"/>
            <a:ext cx="2926080" cy="368300"/>
          </a:xfrm>
          <a:prstGeom prst="rect">
            <a:avLst/>
          </a:prstGeom>
          <a:noFill/>
        </p:spPr>
        <p:txBody>
          <a:bodyPr wrap="none" rtlCol="0">
            <a:spAutoFit/>
          </a:bodyPr>
          <a:p>
            <a:r>
              <a:rPr lang="zh-CN" altLang="en-US"/>
              <a:t>卷积神经网络基本运算演示</a:t>
            </a:r>
            <a:endParaRPr lang="zh-CN" altLang="en-US"/>
          </a:p>
        </p:txBody>
      </p:sp>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2000"/>
                                        <p:tgtEl>
                                          <p:spTgt spid="110"/>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76"/>
                                        </p:tgtEl>
                                        <p:attrNameLst>
                                          <p:attrName>style.visibility</p:attrName>
                                        </p:attrNameLst>
                                      </p:cBhvr>
                                      <p:to>
                                        <p:strVal val="visible"/>
                                      </p:to>
                                    </p:set>
                                    <p:animEffect transition="in" filter="wipe(left)">
                                      <p:cBhvr>
                                        <p:cTn id="2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110" grpId="0"/>
      <p:bldP spid="7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059180" cy="398780"/>
          </a:xfrm>
          <a:prstGeom prst="rect">
            <a:avLst/>
          </a:prstGeom>
          <a:noFill/>
        </p:spPr>
        <p:txBody>
          <a:bodyPr wrap="none" rtlCol="0">
            <a:spAutoFit/>
          </a:bodyPr>
          <a:lstStyle/>
          <a:p>
            <a:pPr algn="l"/>
            <a:r>
              <a:rPr lang="zh-CN" altLang="en-US" sz="2000" spc="300" dirty="0" smtClean="0">
                <a:latin typeface="方正兰亭细黑_GBK" pitchFamily="2" charset="-122"/>
                <a:ea typeface="方正兰亭细黑_GBK" pitchFamily="2" charset="-122"/>
              </a:rPr>
              <a:t>池化层</a:t>
            </a:r>
            <a:endParaRPr lang="zh-CN" altLang="en-US" sz="2000" spc="300" dirty="0" smtClean="0">
              <a:latin typeface="方正兰亭细黑_GBK" pitchFamily="2" charset="-122"/>
              <a:ea typeface="方正兰亭细黑_GBK" pitchFamily="2" charset="-122"/>
            </a:endParaRPr>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34415" y="5228590"/>
            <a:ext cx="2926080" cy="368300"/>
          </a:xfrm>
          <a:prstGeom prst="rect">
            <a:avLst/>
          </a:prstGeom>
          <a:noFill/>
        </p:spPr>
        <p:txBody>
          <a:bodyPr wrap="none" rtlCol="0">
            <a:spAutoFit/>
          </a:bodyPr>
          <a:p>
            <a:r>
              <a:rPr lang="zh-CN" altLang="en-US"/>
              <a:t>卷积神经网络基本运算演示</a:t>
            </a:r>
            <a:endParaRPr lang="zh-CN" altLang="en-US"/>
          </a:p>
        </p:txBody>
      </p:sp>
      <p:sp>
        <p:nvSpPr>
          <p:cNvPr id="47" name="TextBox 41"/>
          <p:cNvSpPr>
            <a:spLocks noChangeArrowheads="1"/>
          </p:cNvSpPr>
          <p:nvPr/>
        </p:nvSpPr>
        <p:spPr bwMode="auto">
          <a:xfrm>
            <a:off x="952500" y="733425"/>
            <a:ext cx="7376795"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除了卷积层，卷积网络也经常使用池化层来缩减模型的大小，提高计算速度，同时提高所提取特征的鲁棒性。</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descr="20180804142645882"/>
          <p:cNvPicPr>
            <a:picLocks noChangeAspect="1"/>
          </p:cNvPicPr>
          <p:nvPr/>
        </p:nvPicPr>
        <p:blipFill>
          <a:blip r:embed="rId1"/>
          <a:stretch>
            <a:fillRect/>
          </a:stretch>
        </p:blipFill>
        <p:spPr>
          <a:xfrm>
            <a:off x="762000" y="1325245"/>
            <a:ext cx="7620000" cy="3619500"/>
          </a:xfrm>
          <a:prstGeom prst="rect">
            <a:avLst/>
          </a:prstGeom>
        </p:spPr>
      </p:pic>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76"/>
                                        </p:tgtEl>
                                        <p:attrNameLst>
                                          <p:attrName>style.visibility</p:attrName>
                                        </p:attrNameLst>
                                      </p:cBhvr>
                                      <p:to>
                                        <p:strVal val="visible"/>
                                      </p:to>
                                    </p:set>
                                    <p:animEffect transition="in" filter="wipe(left)">
                                      <p:cBhvr>
                                        <p:cTn id="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7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pPr algn="l"/>
            <a:r>
              <a:rPr lang="zh-CN" altLang="en-US" sz="2000" spc="300" dirty="0" smtClean="0">
                <a:latin typeface="方正兰亭细黑_GBK" pitchFamily="2" charset="-122"/>
                <a:ea typeface="方正兰亭细黑_GBK" pitchFamily="2" charset="-122"/>
              </a:rPr>
              <a:t>全连接层</a:t>
            </a:r>
            <a:endParaRPr lang="zh-CN" altLang="en-US" sz="2000" spc="300" dirty="0" smtClean="0">
              <a:latin typeface="方正兰亭细黑_GBK" pitchFamily="2" charset="-122"/>
              <a:ea typeface="方正兰亭细黑_GBK" pitchFamily="2" charset="-122"/>
            </a:endParaRPr>
          </a:p>
        </p:txBody>
      </p:sp>
      <p:sp>
        <p:nvSpPr>
          <p:cNvPr id="110" name="TextBox 109"/>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34415" y="5228590"/>
            <a:ext cx="2926080" cy="368300"/>
          </a:xfrm>
          <a:prstGeom prst="rect">
            <a:avLst/>
          </a:prstGeom>
          <a:noFill/>
        </p:spPr>
        <p:txBody>
          <a:bodyPr wrap="none" rtlCol="0">
            <a:spAutoFit/>
          </a:bodyPr>
          <a:p>
            <a:r>
              <a:rPr lang="zh-CN" altLang="en-US"/>
              <a:t>卷积神经网络基本运算演示</a:t>
            </a:r>
            <a:endParaRPr lang="zh-CN" altLang="en-US"/>
          </a:p>
        </p:txBody>
      </p:sp>
      <p:sp>
        <p:nvSpPr>
          <p:cNvPr id="47" name="TextBox 41"/>
          <p:cNvSpPr>
            <a:spLocks noChangeArrowheads="1"/>
          </p:cNvSpPr>
          <p:nvPr/>
        </p:nvSpPr>
        <p:spPr bwMode="auto">
          <a:xfrm>
            <a:off x="952500" y="733425"/>
            <a:ext cx="7376795" cy="166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全连接层（fully connected layers，FC）在整个卷积神经网络中起到“分类器”的作用。如果说卷积层、池化层和激活函数层等操作是将原始数据映射到隐层特征空间的话，全连接层则起到将</a:t>
            </a:r>
            <a:r>
              <a:rPr lang="zh-CN" altLang="en-US" b="1" u="sng"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学到的“分布式特征表示”</a:t>
            </a: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映射到样本标记空间的作用。</a:t>
            </a: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descr="20170928110946345"/>
          <p:cNvPicPr>
            <a:picLocks noChangeAspect="1"/>
          </p:cNvPicPr>
          <p:nvPr/>
        </p:nvPicPr>
        <p:blipFill>
          <a:blip r:embed="rId1"/>
          <a:stretch>
            <a:fillRect/>
          </a:stretch>
        </p:blipFill>
        <p:spPr>
          <a:xfrm>
            <a:off x="936625" y="2084705"/>
            <a:ext cx="7264400" cy="2440940"/>
          </a:xfrm>
          <a:prstGeom prst="rect">
            <a:avLst/>
          </a:prstGeom>
        </p:spPr>
      </p:pic>
      <p:sp>
        <p:nvSpPr>
          <p:cNvPr id="3" name="矩形 2"/>
          <p:cNvSpPr/>
          <p:nvPr/>
        </p:nvSpPr>
        <p:spPr>
          <a:xfrm>
            <a:off x="3506470" y="3101975"/>
            <a:ext cx="694055" cy="50482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nvSpPr>
        <p:spPr>
          <a:xfrm>
            <a:off x="4284980" y="3207385"/>
            <a:ext cx="220980" cy="367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840355" y="3394075"/>
            <a:ext cx="180975" cy="1809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3075305" y="3383280"/>
            <a:ext cx="127000" cy="187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373120" y="3316605"/>
            <a:ext cx="190500" cy="32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4547870" y="3361055"/>
            <a:ext cx="333375" cy="171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4922520" y="3380105"/>
            <a:ext cx="1651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5211445" y="3278505"/>
            <a:ext cx="530225" cy="193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5805805" y="3364230"/>
            <a:ext cx="368300" cy="1619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2000"/>
                                        <p:tgtEl>
                                          <p:spTgt spid="110"/>
                                        </p:tgtEl>
                                      </p:cBhvr>
                                    </p:animEffect>
                                  </p:childTnLst>
                                </p:cTn>
                              </p:par>
                            </p:childTnLst>
                          </p:cTn>
                        </p:par>
                        <p:par>
                          <p:cTn id="21" fill="hold">
                            <p:stCondLst>
                              <p:cond delay="3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76"/>
                                        </p:tgtEl>
                                        <p:attrNameLst>
                                          <p:attrName>style.visibility</p:attrName>
                                        </p:attrNameLst>
                                      </p:cBhvr>
                                      <p:to>
                                        <p:strVal val="visible"/>
                                      </p:to>
                                    </p:set>
                                    <p:animEffect transition="in" filter="wipe(left)">
                                      <p:cBhvr>
                                        <p:cTn id="2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110" grpId="0"/>
      <p:bldP spid="7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2519680" cy="398780"/>
          </a:xfrm>
          <a:prstGeom prst="rect">
            <a:avLst/>
          </a:prstGeom>
          <a:noFill/>
        </p:spPr>
        <p:txBody>
          <a:bodyPr wrap="none" rtlCol="0">
            <a:spAutoFit/>
          </a:bodyPr>
          <a:lstStyle/>
          <a:p>
            <a:pPr algn="l"/>
            <a:r>
              <a:rPr lang="zh-CN" altLang="en-US" sz="2000" spc="300" dirty="0" smtClean="0">
                <a:latin typeface="方正兰亭细黑_GBK" pitchFamily="2" charset="-122"/>
                <a:ea typeface="方正兰亭细黑_GBK" pitchFamily="2" charset="-122"/>
              </a:rPr>
              <a:t>卷积神经网络示例</a:t>
            </a:r>
            <a:endParaRPr lang="zh-CN" altLang="en-US" sz="2000" spc="300" dirty="0" smtClean="0">
              <a:latin typeface="方正兰亭细黑_GBK" pitchFamily="2" charset="-122"/>
              <a:ea typeface="方正兰亭细黑_GBK" pitchFamily="2" charset="-122"/>
            </a:endParaRPr>
          </a:p>
        </p:txBody>
      </p:sp>
      <p:sp>
        <p:nvSpPr>
          <p:cNvPr id="7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7" name="图片 6" descr="B@U@A][TAIFN%M]6R%TFD5I"/>
          <p:cNvPicPr>
            <a:picLocks noChangeAspect="1"/>
          </p:cNvPicPr>
          <p:nvPr/>
        </p:nvPicPr>
        <p:blipFill>
          <a:blip r:embed="rId1"/>
          <a:stretch>
            <a:fillRect/>
          </a:stretch>
        </p:blipFill>
        <p:spPr>
          <a:xfrm>
            <a:off x="647065" y="824230"/>
            <a:ext cx="7762875" cy="4130675"/>
          </a:xfrm>
          <a:prstGeom prst="rect">
            <a:avLst/>
          </a:prstGeom>
        </p:spPr>
      </p:pic>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76"/>
                                        </p:tgtEl>
                                        <p:attrNameLst>
                                          <p:attrName>style.visibility</p:attrName>
                                        </p:attrNameLst>
                                      </p:cBhvr>
                                      <p:to>
                                        <p:strVal val="visible"/>
                                      </p:to>
                                    </p:set>
                                    <p:animEffect transition="in" filter="wipe(left)">
                                      <p:cBhvr>
                                        <p:cTn id="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7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接连接符 26"/>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908957" y="206330"/>
            <a:ext cx="767080" cy="39878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总结</a:t>
            </a:r>
            <a:endParaRPr lang="zh-CN" altLang="en-US" sz="2000" spc="300" dirty="0">
              <a:latin typeface="方正兰亭细黑_GBK" pitchFamily="2" charset="-122"/>
              <a:ea typeface="方正兰亭细黑_GBK" pitchFamily="2" charset="-122"/>
            </a:endParaRPr>
          </a:p>
        </p:txBody>
      </p:sp>
      <p:sp>
        <p:nvSpPr>
          <p:cNvPr id="32"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33" name="椭圆 32"/>
          <p:cNvSpPr/>
          <p:nvPr/>
        </p:nvSpPr>
        <p:spPr>
          <a:xfrm>
            <a:off x="479670" y="657443"/>
            <a:ext cx="1423450" cy="1423450"/>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grpSp>
        <p:nvGrpSpPr>
          <p:cNvPr id="34" name="组合 33"/>
          <p:cNvGrpSpPr/>
          <p:nvPr/>
        </p:nvGrpSpPr>
        <p:grpSpPr>
          <a:xfrm>
            <a:off x="1800481" y="1182653"/>
            <a:ext cx="1223538" cy="368530"/>
            <a:chOff x="3838575" y="2712368"/>
            <a:chExt cx="1604974" cy="368530"/>
          </a:xfrm>
        </p:grpSpPr>
        <p:cxnSp>
          <p:nvCxnSpPr>
            <p:cNvPr id="35" name="直接连接符 34"/>
            <p:cNvCxnSpPr/>
            <p:nvPr/>
          </p:nvCxnSpPr>
          <p:spPr>
            <a:xfrm>
              <a:off x="3838575" y="2892218"/>
              <a:ext cx="593181"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952634" y="2911353"/>
              <a:ext cx="490915"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4405565" y="2712368"/>
              <a:ext cx="186017" cy="189461"/>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4807526" y="2899283"/>
              <a:ext cx="171299" cy="17447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flipV="1">
              <a:off x="4543202" y="2717130"/>
              <a:ext cx="316707" cy="363768"/>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sp>
        <p:nvSpPr>
          <p:cNvPr id="46" name="TextBox 20"/>
          <p:cNvSpPr txBox="1"/>
          <p:nvPr/>
        </p:nvSpPr>
        <p:spPr>
          <a:xfrm>
            <a:off x="835161" y="937993"/>
            <a:ext cx="711200" cy="861695"/>
          </a:xfrm>
          <a:prstGeom prst="rect">
            <a:avLst/>
          </a:prstGeom>
          <a:noFill/>
        </p:spPr>
        <p:txBody>
          <a:bodyPr wrap="none" lIns="0" tIns="0" rIns="0" bIns="0" rtlCol="0">
            <a:spAutoFit/>
          </a:bodyPr>
          <a:p>
            <a:pPr algn="ctr"/>
            <a:r>
              <a:rPr lang="zh-CN" sz="2800" b="1" dirty="0" smtClean="0">
                <a:solidFill>
                  <a:schemeClr val="bg1"/>
                </a:solidFill>
                <a:latin typeface="微软雅黑" panose="020B0503020204020204" pitchFamily="34" charset="-122"/>
                <a:ea typeface="微软雅黑" panose="020B0503020204020204" pitchFamily="34" charset="-122"/>
              </a:rPr>
              <a:t>卷积</a:t>
            </a:r>
            <a:endParaRPr lang="zh-CN" sz="2800" b="1" dirty="0" smtClean="0">
              <a:solidFill>
                <a:schemeClr val="bg1"/>
              </a:solidFill>
              <a:latin typeface="微软雅黑" panose="020B0503020204020204" pitchFamily="34" charset="-122"/>
              <a:ea typeface="微软雅黑" panose="020B0503020204020204" pitchFamily="34" charset="-122"/>
            </a:endParaRPr>
          </a:p>
          <a:p>
            <a:pPr algn="ctr"/>
            <a:r>
              <a:rPr lang="zh-CN" sz="2800" b="1" dirty="0" smtClean="0">
                <a:solidFill>
                  <a:schemeClr val="bg1"/>
                </a:solidFill>
                <a:latin typeface="微软雅黑" panose="020B0503020204020204" pitchFamily="34" charset="-122"/>
                <a:ea typeface="微软雅黑" panose="020B0503020204020204" pitchFamily="34" charset="-122"/>
              </a:rPr>
              <a:t>优势</a:t>
            </a:r>
            <a:endParaRPr lang="zh-CN" sz="2800" b="1" dirty="0" smtClean="0">
              <a:solidFill>
                <a:schemeClr val="bg1"/>
              </a:solidFill>
              <a:latin typeface="微软雅黑" panose="020B0503020204020204" pitchFamily="34" charset="-122"/>
              <a:ea typeface="微软雅黑" panose="020B0503020204020204" pitchFamily="34" charset="-122"/>
            </a:endParaRPr>
          </a:p>
        </p:txBody>
      </p:sp>
      <p:sp>
        <p:nvSpPr>
          <p:cNvPr id="47" name="TextBox 41"/>
          <p:cNvSpPr>
            <a:spLocks noChangeArrowheads="1"/>
          </p:cNvSpPr>
          <p:nvPr/>
        </p:nvSpPr>
        <p:spPr bwMode="auto">
          <a:xfrm>
            <a:off x="3023870" y="969010"/>
            <a:ext cx="4859655" cy="138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参数共享：降低了需要存储的参数个数</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稀疏链接：减少参数量，提升计算效率</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图片 1" descr="IMG_1237(20191119-213234)"/>
          <p:cNvPicPr>
            <a:picLocks noChangeAspect="1"/>
          </p:cNvPicPr>
          <p:nvPr/>
        </p:nvPicPr>
        <p:blipFill>
          <a:blip r:embed="rId1"/>
          <a:stretch>
            <a:fillRect/>
          </a:stretch>
        </p:blipFill>
        <p:spPr>
          <a:xfrm>
            <a:off x="2833370" y="1946910"/>
            <a:ext cx="4564380" cy="2934970"/>
          </a:xfrm>
          <a:prstGeom prst="rect">
            <a:avLst/>
          </a:prstGeom>
        </p:spPr>
      </p:pic>
    </p:spTree>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300"/>
                                        <p:tgtEl>
                                          <p:spTgt spid="28"/>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p:tgtEl>
                                          <p:spTgt spid="29"/>
                                        </p:tgtEl>
                                        <p:attrNameLst>
                                          <p:attrName>ppt_x</p:attrName>
                                        </p:attrNameLst>
                                      </p:cBhvr>
                                      <p:tavLst>
                                        <p:tav tm="0">
                                          <p:val>
                                            <p:strVal val="#ppt_x-#ppt_w*1.125000"/>
                                          </p:val>
                                        </p:tav>
                                        <p:tav tm="100000">
                                          <p:val>
                                            <p:strVal val="#ppt_x"/>
                                          </p:val>
                                        </p:tav>
                                      </p:tavLst>
                                    </p:anim>
                                    <p:animEffect transition="in" filter="wipe(right)">
                                      <p:cBhvr>
                                        <p:cTn id="16" dur="500"/>
                                        <p:tgtEl>
                                          <p:spTgt spid="29"/>
                                        </p:tgtEl>
                                      </p:cBhvr>
                                    </p:animEffect>
                                  </p:childTnLst>
                                </p:cTn>
                              </p:par>
                            </p:childTnLst>
                          </p:cTn>
                        </p:par>
                        <p:par>
                          <p:cTn id="17" fill="hold">
                            <p:stCondLst>
                              <p:cond delay="1500"/>
                            </p:stCondLst>
                            <p:childTnLst>
                              <p:par>
                                <p:cTn id="18" presetID="22" presetClass="entr" presetSubtype="8" fill="hold" grpId="0" nodeType="afterEffect" nodePh="1">
                                  <p:stCondLst>
                                    <p:cond delay="0"/>
                                  </p:stCondLst>
                                  <p:endCondLst>
                                    <p:cond evt="begin" delay="0">
                                      <p:tn val="18"/>
                                    </p:cond>
                                  </p:end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9" grpId="0"/>
      <p:bldP spid="3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Picture 4" descr="F:\0PPT素材\背景及图片\白麻子.jpg"/>
          <p:cNvPicPr>
            <a:picLocks noChangeAspect="1" noChangeArrowheads="1"/>
          </p:cNvPicPr>
          <p:nvPr/>
        </p:nvPicPr>
        <p:blipFill>
          <a:blip r:embed="rId1"/>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直接连接符 94"/>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636619" y="1180443"/>
            <a:ext cx="1877060" cy="275590"/>
          </a:xfrm>
          <a:prstGeom prst="rect">
            <a:avLst/>
          </a:prstGeom>
          <a:noFill/>
        </p:spPr>
        <p:txBody>
          <a:bodyPr wrap="none" rtlCol="0">
            <a:spAutoFit/>
          </a:bodyPr>
          <a:lstStyle/>
          <a:p>
            <a:pPr algn="ctr"/>
            <a:r>
              <a:rPr sz="1200" dirty="0">
                <a:solidFill>
                  <a:srgbClr val="1A3F6C"/>
                </a:solidFill>
                <a:latin typeface="微软雅黑" panose="020B0503020204020204" pitchFamily="34" charset="-122"/>
                <a:ea typeface="微软雅黑" panose="020B0503020204020204" pitchFamily="34" charset="-122"/>
                <a:sym typeface="+mn-ea"/>
              </a:rPr>
              <a:t>Convolution  </a:t>
            </a:r>
            <a:r>
              <a:rPr lang="en-US" sz="1200" dirty="0">
                <a:solidFill>
                  <a:srgbClr val="1A3F6C"/>
                </a:solidFill>
                <a:latin typeface="微软雅黑" panose="020B0503020204020204" pitchFamily="34" charset="-122"/>
                <a:ea typeface="微软雅黑" panose="020B0503020204020204" pitchFamily="34" charset="-122"/>
                <a:sym typeface="+mn-ea"/>
              </a:rPr>
              <a:t>operation</a:t>
            </a:r>
            <a:endParaRPr lang="en-US" sz="1200" dirty="0">
              <a:solidFill>
                <a:srgbClr val="1A3F6C"/>
              </a:solidFill>
              <a:latin typeface="微软雅黑" panose="020B0503020204020204" pitchFamily="34" charset="-122"/>
              <a:ea typeface="微软雅黑" panose="020B0503020204020204" pitchFamily="34" charset="-122"/>
              <a:sym typeface="+mn-ea"/>
            </a:endParaRPr>
          </a:p>
        </p:txBody>
      </p:sp>
      <p:sp>
        <p:nvSpPr>
          <p:cNvPr id="105" name="椭圆 10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TextBox 105"/>
          <p:cNvSpPr txBox="1"/>
          <p:nvPr/>
        </p:nvSpPr>
        <p:spPr>
          <a:xfrm>
            <a:off x="908957" y="206330"/>
            <a:ext cx="1069524" cy="40011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主目录</a:t>
            </a:r>
            <a:endParaRPr lang="zh-CN" altLang="en-US" sz="2000" spc="300" dirty="0">
              <a:latin typeface="方正兰亭细黑_GBK" pitchFamily="2" charset="-122"/>
              <a:ea typeface="方正兰亭细黑_GBK" pitchFamily="2" charset="-122"/>
            </a:endParaRPr>
          </a:p>
        </p:txBody>
      </p:sp>
      <p:sp>
        <p:nvSpPr>
          <p:cNvPr id="107" name="TextBox 106"/>
          <p:cNvSpPr txBox="1"/>
          <p:nvPr/>
        </p:nvSpPr>
        <p:spPr>
          <a:xfrm>
            <a:off x="2160085" y="267886"/>
            <a:ext cx="1213794" cy="338554"/>
          </a:xfrm>
          <a:prstGeom prst="rect">
            <a:avLst/>
          </a:prstGeom>
          <a:noFill/>
        </p:spPr>
        <p:txBody>
          <a:bodyPr wrap="none" rtlCol="0">
            <a:spAutoFit/>
          </a:bodyPr>
          <a:lstStyle/>
          <a:p>
            <a:r>
              <a:rPr lang="en-US" altLang="zh-CN" sz="1600" dirty="0" smtClean="0">
                <a:solidFill>
                  <a:srgbClr val="1A3F6C"/>
                </a:solidFill>
                <a:latin typeface="Kozuka Gothic Pro R" panose="020B0400000000000000" pitchFamily="34" charset="-128"/>
                <a:ea typeface="Kozuka Gothic Pro R" panose="020B0400000000000000" pitchFamily="34" charset="-128"/>
              </a:rPr>
              <a:t>CONTENTS</a:t>
            </a:r>
            <a:endParaRPr lang="zh-CN" altLang="en-US" sz="1600" dirty="0">
              <a:solidFill>
                <a:srgbClr val="1A3F6C"/>
              </a:solidFill>
              <a:latin typeface="Kozuka Gothic Pro R" panose="020B0400000000000000" pitchFamily="34" charset="-128"/>
              <a:ea typeface="Kozuka Gothic Pro R" panose="020B0400000000000000" pitchFamily="34" charset="-128"/>
            </a:endParaRPr>
          </a:p>
        </p:txBody>
      </p:sp>
      <p:cxnSp>
        <p:nvCxnSpPr>
          <p:cNvPr id="108" name="直接连接符 107"/>
          <p:cNvCxnSpPr/>
          <p:nvPr/>
        </p:nvCxnSpPr>
        <p:spPr>
          <a:xfrm>
            <a:off x="2026111" y="28829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741714" y="2220686"/>
            <a:ext cx="5660572" cy="1204692"/>
          </a:xfrm>
          <a:custGeom>
            <a:avLst/>
            <a:gdLst>
              <a:gd name="connsiteX0" fmla="*/ 0 w 5660572"/>
              <a:gd name="connsiteY0" fmla="*/ 14514 h 1204692"/>
              <a:gd name="connsiteX1" fmla="*/ 1407886 w 5660572"/>
              <a:gd name="connsiteY1" fmla="*/ 1204685 h 1204692"/>
              <a:gd name="connsiteX2" fmla="*/ 2815772 w 5660572"/>
              <a:gd name="connsiteY2" fmla="*/ 0 h 1204692"/>
              <a:gd name="connsiteX3" fmla="*/ 4267200 w 5660572"/>
              <a:gd name="connsiteY3" fmla="*/ 1204685 h 1204692"/>
              <a:gd name="connsiteX4" fmla="*/ 5660572 w 5660572"/>
              <a:gd name="connsiteY4" fmla="*/ 0 h 1204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60572" h="1204692">
                <a:moveTo>
                  <a:pt x="0" y="14514"/>
                </a:moveTo>
                <a:cubicBezTo>
                  <a:pt x="469295" y="610809"/>
                  <a:pt x="938591" y="1207104"/>
                  <a:pt x="1407886" y="1204685"/>
                </a:cubicBezTo>
                <a:cubicBezTo>
                  <a:pt x="1877181" y="1202266"/>
                  <a:pt x="2339220" y="0"/>
                  <a:pt x="2815772" y="0"/>
                </a:cubicBezTo>
                <a:cubicBezTo>
                  <a:pt x="3292324" y="0"/>
                  <a:pt x="3793067" y="1204685"/>
                  <a:pt x="4267200" y="1204685"/>
                </a:cubicBezTo>
                <a:cubicBezTo>
                  <a:pt x="4741333" y="1204685"/>
                  <a:pt x="5411410" y="152400"/>
                  <a:pt x="5660572" y="0"/>
                </a:cubicBezTo>
              </a:path>
            </a:pathLst>
          </a:custGeom>
          <a:ln w="76200">
            <a:solidFill>
              <a:srgbClr val="1A3F6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1A3F6C"/>
              </a:solidFill>
            </a:endParaRPr>
          </a:p>
        </p:txBody>
      </p:sp>
      <p:grpSp>
        <p:nvGrpSpPr>
          <p:cNvPr id="10" name="组合 9"/>
          <p:cNvGrpSpPr/>
          <p:nvPr/>
        </p:nvGrpSpPr>
        <p:grpSpPr>
          <a:xfrm>
            <a:off x="1180871" y="1661152"/>
            <a:ext cx="1139038" cy="1139038"/>
            <a:chOff x="1180871" y="1661152"/>
            <a:chExt cx="1139038" cy="1139038"/>
          </a:xfrm>
        </p:grpSpPr>
        <p:grpSp>
          <p:nvGrpSpPr>
            <p:cNvPr id="110" name="组合 109"/>
            <p:cNvGrpSpPr/>
            <p:nvPr/>
          </p:nvGrpSpPr>
          <p:grpSpPr>
            <a:xfrm>
              <a:off x="1180871" y="1661152"/>
              <a:ext cx="1139038" cy="1139038"/>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4" name="TextBox 133"/>
            <p:cNvSpPr txBox="1"/>
            <p:nvPr/>
          </p:nvSpPr>
          <p:spPr>
            <a:xfrm>
              <a:off x="1459284" y="187672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1</a:t>
              </a:r>
              <a:endParaRPr lang="zh-CN" altLang="en-US" sz="4000" dirty="0">
                <a:solidFill>
                  <a:srgbClr val="1A3F6C"/>
                </a:solidFill>
                <a:latin typeface="Watford DB" pitchFamily="2" charset="0"/>
                <a:ea typeface="造字工房劲黑（非商用）常规体" pitchFamily="50" charset="-122"/>
              </a:endParaRPr>
            </a:p>
          </p:txBody>
        </p:sp>
      </p:grpSp>
      <p:grpSp>
        <p:nvGrpSpPr>
          <p:cNvPr id="30" name="组合 29"/>
          <p:cNvGrpSpPr/>
          <p:nvPr/>
        </p:nvGrpSpPr>
        <p:grpSpPr>
          <a:xfrm>
            <a:off x="2591676" y="2836786"/>
            <a:ext cx="1139038" cy="1139038"/>
            <a:chOff x="2591676" y="2836786"/>
            <a:chExt cx="1139038" cy="1139038"/>
          </a:xfrm>
        </p:grpSpPr>
        <p:grpSp>
          <p:nvGrpSpPr>
            <p:cNvPr id="120" name="组合 119"/>
            <p:cNvGrpSpPr/>
            <p:nvPr/>
          </p:nvGrpSpPr>
          <p:grpSpPr>
            <a:xfrm>
              <a:off x="2591676" y="2836786"/>
              <a:ext cx="1139038" cy="1139038"/>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23" name="椭圆 12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5" name="TextBox 134"/>
            <p:cNvSpPr txBox="1"/>
            <p:nvPr/>
          </p:nvSpPr>
          <p:spPr>
            <a:xfrm>
              <a:off x="2870089" y="3052362"/>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2</a:t>
              </a:r>
              <a:endParaRPr lang="zh-CN" altLang="en-US" sz="4000" dirty="0">
                <a:solidFill>
                  <a:srgbClr val="1A3F6C"/>
                </a:solidFill>
                <a:latin typeface="Watford DB" pitchFamily="2" charset="0"/>
                <a:ea typeface="造字工房劲黑（非商用）常规体" pitchFamily="50" charset="-122"/>
              </a:endParaRPr>
            </a:p>
          </p:txBody>
        </p:sp>
      </p:grpSp>
      <p:grpSp>
        <p:nvGrpSpPr>
          <p:cNvPr id="31" name="组合 30"/>
          <p:cNvGrpSpPr/>
          <p:nvPr/>
        </p:nvGrpSpPr>
        <p:grpSpPr>
          <a:xfrm>
            <a:off x="4002481" y="1661152"/>
            <a:ext cx="1139038" cy="1139038"/>
            <a:chOff x="4002481" y="1661152"/>
            <a:chExt cx="1139038" cy="1139038"/>
          </a:xfrm>
        </p:grpSpPr>
        <p:grpSp>
          <p:nvGrpSpPr>
            <p:cNvPr id="130" name="组合 129"/>
            <p:cNvGrpSpPr/>
            <p:nvPr/>
          </p:nvGrpSpPr>
          <p:grpSpPr>
            <a:xfrm>
              <a:off x="4002481" y="1661152"/>
              <a:ext cx="1139038" cy="1139038"/>
              <a:chOff x="304800" y="673100"/>
              <a:chExt cx="4000500" cy="4000500"/>
            </a:xfrm>
            <a:effectLst>
              <a:outerShdw blurRad="444500" dist="254000" dir="8100000" algn="tr" rotWithShape="0">
                <a:prstClr val="black">
                  <a:alpha val="50000"/>
                </a:prstClr>
              </a:outerShdw>
            </a:effectLst>
          </p:grpSpPr>
          <p:sp>
            <p:nvSpPr>
              <p:cNvPr id="132" name="同心圆 1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33" name="椭圆 1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6" name="TextBox 135"/>
            <p:cNvSpPr txBox="1"/>
            <p:nvPr/>
          </p:nvSpPr>
          <p:spPr>
            <a:xfrm>
              <a:off x="4280894" y="187672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3</a:t>
              </a:r>
              <a:endParaRPr lang="zh-CN" altLang="en-US" sz="4000" dirty="0">
                <a:solidFill>
                  <a:srgbClr val="1A3F6C"/>
                </a:solidFill>
                <a:latin typeface="Watford DB" pitchFamily="2" charset="0"/>
                <a:ea typeface="造字工房劲黑（非商用）常规体" pitchFamily="50" charset="-122"/>
              </a:endParaRPr>
            </a:p>
          </p:txBody>
        </p:sp>
      </p:grpSp>
      <p:grpSp>
        <p:nvGrpSpPr>
          <p:cNvPr id="32" name="组合 31"/>
          <p:cNvGrpSpPr/>
          <p:nvPr/>
        </p:nvGrpSpPr>
        <p:grpSpPr>
          <a:xfrm>
            <a:off x="5413286" y="2836786"/>
            <a:ext cx="1139038" cy="1139038"/>
            <a:chOff x="5413286" y="2836786"/>
            <a:chExt cx="1139038" cy="1139038"/>
          </a:xfrm>
        </p:grpSpPr>
        <p:grpSp>
          <p:nvGrpSpPr>
            <p:cNvPr id="115" name="组合 114"/>
            <p:cNvGrpSpPr/>
            <p:nvPr/>
          </p:nvGrpSpPr>
          <p:grpSpPr>
            <a:xfrm>
              <a:off x="5413286" y="2836786"/>
              <a:ext cx="1139038" cy="1139038"/>
              <a:chOff x="304800" y="673100"/>
              <a:chExt cx="4000500" cy="4000500"/>
            </a:xfrm>
            <a:effectLst>
              <a:outerShdw blurRad="444500" dist="254000" dir="8100000" algn="tr" rotWithShape="0">
                <a:prstClr val="black">
                  <a:alpha val="50000"/>
                </a:prstClr>
              </a:outerShdw>
            </a:effectLst>
          </p:grpSpPr>
          <p:sp>
            <p:nvSpPr>
              <p:cNvPr id="117" name="同心圆 1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18" name="椭圆 11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37" name="TextBox 136"/>
            <p:cNvSpPr txBox="1"/>
            <p:nvPr/>
          </p:nvSpPr>
          <p:spPr>
            <a:xfrm>
              <a:off x="5691699" y="3052362"/>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4</a:t>
              </a:r>
              <a:endParaRPr lang="zh-CN" altLang="en-US" sz="4000" dirty="0">
                <a:solidFill>
                  <a:srgbClr val="1A3F6C"/>
                </a:solidFill>
                <a:latin typeface="Watford DB" pitchFamily="2" charset="0"/>
                <a:ea typeface="造字工房劲黑（非商用）常规体" pitchFamily="50" charset="-122"/>
              </a:endParaRPr>
            </a:p>
          </p:txBody>
        </p:sp>
      </p:grpSp>
      <p:grpSp>
        <p:nvGrpSpPr>
          <p:cNvPr id="33" name="组合 32"/>
          <p:cNvGrpSpPr/>
          <p:nvPr/>
        </p:nvGrpSpPr>
        <p:grpSpPr>
          <a:xfrm>
            <a:off x="6837426" y="1661787"/>
            <a:ext cx="1139038" cy="1139038"/>
            <a:chOff x="6824091" y="1661152"/>
            <a:chExt cx="1139038" cy="1139038"/>
          </a:xfrm>
        </p:grpSpPr>
        <p:grpSp>
          <p:nvGrpSpPr>
            <p:cNvPr id="125" name="组合 124"/>
            <p:cNvGrpSpPr/>
            <p:nvPr/>
          </p:nvGrpSpPr>
          <p:grpSpPr>
            <a:xfrm>
              <a:off x="6824091" y="1661152"/>
              <a:ext cx="1139038" cy="1139038"/>
              <a:chOff x="304800" y="673100"/>
              <a:chExt cx="4000500" cy="4000500"/>
            </a:xfrm>
            <a:effectLst>
              <a:outerShdw blurRad="444500" dist="254000" dir="8100000" algn="tr" rotWithShape="0">
                <a:prstClr val="black">
                  <a:alpha val="50000"/>
                </a:prstClr>
              </a:outerShdw>
            </a:effectLst>
          </p:grpSpPr>
          <p:sp>
            <p:nvSpPr>
              <p:cNvPr id="127" name="同心圆 1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128" name="椭圆 1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grpSp>
        <p:sp>
          <p:nvSpPr>
            <p:cNvPr id="142" name="TextBox 141"/>
            <p:cNvSpPr txBox="1"/>
            <p:nvPr/>
          </p:nvSpPr>
          <p:spPr>
            <a:xfrm>
              <a:off x="7102504" y="1876728"/>
              <a:ext cx="582211" cy="707886"/>
            </a:xfrm>
            <a:prstGeom prst="rect">
              <a:avLst/>
            </a:prstGeom>
            <a:noFill/>
          </p:spPr>
          <p:txBody>
            <a:bodyPr wrap="none" rtlCol="0">
              <a:spAutoFit/>
            </a:bodyPr>
            <a:lstStyle/>
            <a:p>
              <a:r>
                <a:rPr lang="en-US" altLang="zh-CN" sz="4000" dirty="0" smtClean="0">
                  <a:solidFill>
                    <a:srgbClr val="1A3F6C"/>
                  </a:solidFill>
                  <a:latin typeface="Watford DB" pitchFamily="2" charset="0"/>
                  <a:ea typeface="造字工房劲黑（非商用）常规体" pitchFamily="50" charset="-122"/>
                </a:rPr>
                <a:t>5</a:t>
              </a:r>
              <a:endParaRPr lang="zh-CN" altLang="en-US" sz="4000" dirty="0">
                <a:solidFill>
                  <a:srgbClr val="1A3F6C"/>
                </a:solidFill>
                <a:latin typeface="Watford DB" pitchFamily="2" charset="0"/>
                <a:ea typeface="造字工房劲黑（非商用）常规体" pitchFamily="50" charset="-122"/>
              </a:endParaRPr>
            </a:p>
          </p:txBody>
        </p:sp>
      </p:grpSp>
      <p:sp>
        <p:nvSpPr>
          <p:cNvPr id="144" name="TextBox 143"/>
          <p:cNvSpPr txBox="1"/>
          <p:nvPr/>
        </p:nvSpPr>
        <p:spPr>
          <a:xfrm>
            <a:off x="798782" y="880446"/>
            <a:ext cx="1325880" cy="368300"/>
          </a:xfrm>
          <a:prstGeom prst="rect">
            <a:avLst/>
          </a:prstGeom>
          <a:noFill/>
        </p:spPr>
        <p:txBody>
          <a:bodyPr wrap="none" rtlCol="0">
            <a:spAutoFit/>
          </a:bodyPr>
          <a:lstStyle/>
          <a:p>
            <a:pPr algn="l"/>
            <a:r>
              <a:rPr lang="zh-CN" altLang="en-US" dirty="0" smtClean="0">
                <a:latin typeface="方正兰亭细黑_GBK" pitchFamily="2" charset="-122"/>
                <a:ea typeface="方正兰亭细黑_GBK" pitchFamily="2" charset="-122"/>
              </a:rPr>
              <a:t>计算机视觉</a:t>
            </a:r>
            <a:endParaRPr lang="zh-CN" altLang="en-US" dirty="0" smtClean="0">
              <a:latin typeface="方正兰亭细黑_GBK" pitchFamily="2" charset="-122"/>
              <a:ea typeface="方正兰亭细黑_GBK" pitchFamily="2" charset="-122"/>
            </a:endParaRPr>
          </a:p>
        </p:txBody>
      </p:sp>
      <p:sp>
        <p:nvSpPr>
          <p:cNvPr id="145" name="TextBox 144"/>
          <p:cNvSpPr txBox="1"/>
          <p:nvPr/>
        </p:nvSpPr>
        <p:spPr>
          <a:xfrm>
            <a:off x="2530296" y="4129655"/>
            <a:ext cx="1097280" cy="368300"/>
          </a:xfrm>
          <a:prstGeom prst="rect">
            <a:avLst/>
          </a:prstGeom>
          <a:noFill/>
        </p:spPr>
        <p:txBody>
          <a:bodyPr wrap="none" rtlCol="0">
            <a:spAutoFit/>
          </a:bodyPr>
          <a:lstStyle/>
          <a:p>
            <a:pPr algn="l"/>
            <a:r>
              <a:rPr lang="zh-CN" altLang="en-US" dirty="0" smtClean="0">
                <a:latin typeface="方正兰亭细黑_GBK" pitchFamily="2" charset="-122"/>
                <a:ea typeface="方正兰亭细黑_GBK" pitchFamily="2" charset="-122"/>
              </a:rPr>
              <a:t>边缘检测</a:t>
            </a:r>
            <a:endParaRPr lang="zh-CN" altLang="en-US" dirty="0" smtClean="0">
              <a:latin typeface="方正兰亭细黑_GBK" pitchFamily="2" charset="-122"/>
              <a:ea typeface="方正兰亭细黑_GBK" pitchFamily="2" charset="-122"/>
            </a:endParaRPr>
          </a:p>
        </p:txBody>
      </p:sp>
      <p:sp>
        <p:nvSpPr>
          <p:cNvPr id="146" name="TextBox 145"/>
          <p:cNvSpPr txBox="1"/>
          <p:nvPr/>
        </p:nvSpPr>
        <p:spPr>
          <a:xfrm>
            <a:off x="4044389" y="895686"/>
            <a:ext cx="1097280" cy="368300"/>
          </a:xfrm>
          <a:prstGeom prst="rect">
            <a:avLst/>
          </a:prstGeom>
          <a:noFill/>
        </p:spPr>
        <p:txBody>
          <a:bodyPr wrap="none" rtlCol="0">
            <a:spAutoFit/>
          </a:bodyPr>
          <a:lstStyle/>
          <a:p>
            <a:r>
              <a:rPr lang="zh-CN" altLang="en-US" dirty="0">
                <a:latin typeface="方正兰亭细黑_GBK" pitchFamily="2" charset="-122"/>
                <a:ea typeface="方正兰亭细黑_GBK" pitchFamily="2" charset="-122"/>
              </a:rPr>
              <a:t>卷积运算</a:t>
            </a:r>
            <a:endParaRPr lang="zh-CN" altLang="en-US" dirty="0">
              <a:latin typeface="方正兰亭细黑_GBK" pitchFamily="2" charset="-122"/>
              <a:ea typeface="方正兰亭细黑_GBK" pitchFamily="2" charset="-122"/>
            </a:endParaRPr>
          </a:p>
        </p:txBody>
      </p:sp>
      <p:sp>
        <p:nvSpPr>
          <p:cNvPr id="147" name="TextBox 146"/>
          <p:cNvSpPr txBox="1"/>
          <p:nvPr/>
        </p:nvSpPr>
        <p:spPr>
          <a:xfrm>
            <a:off x="6351509" y="880680"/>
            <a:ext cx="2011680" cy="368300"/>
          </a:xfrm>
          <a:prstGeom prst="rect">
            <a:avLst/>
          </a:prstGeom>
          <a:noFill/>
        </p:spPr>
        <p:txBody>
          <a:bodyPr wrap="none" rtlCol="0">
            <a:spAutoFit/>
          </a:bodyPr>
          <a:lstStyle/>
          <a:p>
            <a:pPr algn="l"/>
            <a:r>
              <a:rPr lang="zh-CN" altLang="en-US" dirty="0" smtClean="0">
                <a:latin typeface="方正兰亭细黑_GBK" pitchFamily="2" charset="-122"/>
                <a:ea typeface="方正兰亭细黑_GBK" pitchFamily="2" charset="-122"/>
              </a:rPr>
              <a:t>简单卷积网络示例</a:t>
            </a:r>
            <a:endParaRPr lang="zh-CN" altLang="en-US" dirty="0" smtClean="0">
              <a:latin typeface="方正兰亭细黑_GBK" pitchFamily="2" charset="-122"/>
              <a:ea typeface="方正兰亭细黑_GBK" pitchFamily="2" charset="-122"/>
            </a:endParaRPr>
          </a:p>
        </p:txBody>
      </p:sp>
      <p:sp>
        <p:nvSpPr>
          <p:cNvPr id="148" name="TextBox 147"/>
          <p:cNvSpPr txBox="1"/>
          <p:nvPr/>
        </p:nvSpPr>
        <p:spPr>
          <a:xfrm>
            <a:off x="5548482" y="4076401"/>
            <a:ext cx="868680" cy="368300"/>
          </a:xfrm>
          <a:prstGeom prst="rect">
            <a:avLst/>
          </a:prstGeom>
          <a:noFill/>
        </p:spPr>
        <p:txBody>
          <a:bodyPr wrap="none" rtlCol="0">
            <a:spAutoFit/>
          </a:bodyPr>
          <a:lstStyle/>
          <a:p>
            <a:r>
              <a:rPr lang="zh-CN" altLang="en-US" dirty="0" smtClean="0">
                <a:latin typeface="方正兰亭细黑_GBK" pitchFamily="2" charset="-122"/>
                <a:ea typeface="方正兰亭细黑_GBK" pitchFamily="2" charset="-122"/>
              </a:rPr>
              <a:t>池化层</a:t>
            </a:r>
            <a:endParaRPr lang="zh-CN" altLang="en-US" dirty="0">
              <a:latin typeface="方正兰亭细黑_GBK" pitchFamily="2" charset="-122"/>
              <a:ea typeface="方正兰亭细黑_GBK" pitchFamily="2" charset="-122"/>
            </a:endParaRPr>
          </a:p>
        </p:txBody>
      </p:sp>
      <p:sp>
        <p:nvSpPr>
          <p:cNvPr id="149" name="TextBox 148"/>
          <p:cNvSpPr txBox="1"/>
          <p:nvPr/>
        </p:nvSpPr>
        <p:spPr>
          <a:xfrm>
            <a:off x="787600" y="1264355"/>
            <a:ext cx="1311910" cy="275590"/>
          </a:xfrm>
          <a:prstGeom prst="rect">
            <a:avLst/>
          </a:prstGeom>
          <a:noFill/>
        </p:spPr>
        <p:txBody>
          <a:bodyPr wrap="none" rtlCol="0">
            <a:spAutoFit/>
          </a:bodyPr>
          <a:lstStyle/>
          <a:p>
            <a:pPr algn="ctr"/>
            <a:r>
              <a:rPr lang="en-US" altLang="zh-CN" sz="1200" dirty="0" smtClean="0">
                <a:solidFill>
                  <a:srgbClr val="1A3F6C"/>
                </a:solidFill>
                <a:latin typeface="Kozuka Gothic Pro R" panose="020B0400000000000000" pitchFamily="34" charset="-128"/>
                <a:ea typeface="Kozuka Gothic Pro R" panose="020B0400000000000000" pitchFamily="34" charset="-128"/>
              </a:rPr>
              <a:t>Computer vision</a:t>
            </a:r>
            <a:endParaRPr lang="en-US" altLang="zh-CN" sz="1200" dirty="0" smtClean="0">
              <a:solidFill>
                <a:srgbClr val="1A3F6C"/>
              </a:solidFill>
              <a:latin typeface="Kozuka Gothic Pro R" panose="020B0400000000000000" pitchFamily="34" charset="-128"/>
              <a:ea typeface="Kozuka Gothic Pro R" panose="020B0400000000000000" pitchFamily="34" charset="-128"/>
            </a:endParaRPr>
          </a:p>
        </p:txBody>
      </p:sp>
      <p:sp>
        <p:nvSpPr>
          <p:cNvPr id="150" name="TextBox 149"/>
          <p:cNvSpPr txBox="1"/>
          <p:nvPr/>
        </p:nvSpPr>
        <p:spPr>
          <a:xfrm>
            <a:off x="2530308" y="4445122"/>
            <a:ext cx="1219835" cy="275590"/>
          </a:xfrm>
          <a:prstGeom prst="rect">
            <a:avLst/>
          </a:prstGeom>
          <a:noFill/>
        </p:spPr>
        <p:txBody>
          <a:bodyPr wrap="none" rtlCol="0">
            <a:spAutoFit/>
          </a:bodyPr>
          <a:lstStyle/>
          <a:p>
            <a:pPr algn="ctr"/>
            <a:r>
              <a:rPr lang="en-US" altLang="zh-CN" sz="1200" dirty="0" smtClean="0">
                <a:solidFill>
                  <a:srgbClr val="1A3F6C"/>
                </a:solidFill>
                <a:latin typeface="Kozuka Gothic Pro R" panose="020B0400000000000000" pitchFamily="34" charset="-128"/>
                <a:ea typeface="Kozuka Gothic Pro R" panose="020B0400000000000000" pitchFamily="34" charset="-128"/>
              </a:rPr>
              <a:t>Edge detection</a:t>
            </a:r>
            <a:endParaRPr lang="en-US" altLang="zh-CN" sz="1200" dirty="0" smtClean="0">
              <a:solidFill>
                <a:srgbClr val="1A3F6C"/>
              </a:solidFill>
              <a:latin typeface="Kozuka Gothic Pro R" panose="020B0400000000000000" pitchFamily="34" charset="-128"/>
              <a:ea typeface="Kozuka Gothic Pro R" panose="020B0400000000000000" pitchFamily="34" charset="-128"/>
            </a:endParaRPr>
          </a:p>
        </p:txBody>
      </p:sp>
      <p:sp>
        <p:nvSpPr>
          <p:cNvPr id="151" name="TextBox 150"/>
          <p:cNvSpPr txBox="1"/>
          <p:nvPr/>
        </p:nvSpPr>
        <p:spPr>
          <a:xfrm>
            <a:off x="6351518" y="1201068"/>
            <a:ext cx="2112010" cy="460375"/>
          </a:xfrm>
          <a:prstGeom prst="rect">
            <a:avLst/>
          </a:prstGeom>
          <a:noFill/>
        </p:spPr>
        <p:txBody>
          <a:bodyPr wrap="none" rtlCol="0">
            <a:spAutoFit/>
          </a:bodyPr>
          <a:lstStyle/>
          <a:p>
            <a:pPr algn="ctr"/>
            <a:r>
              <a:rPr lang="en-US" altLang="zh-CN" sz="1200" dirty="0" smtClean="0">
                <a:solidFill>
                  <a:srgbClr val="1A3F6C"/>
                </a:solidFill>
                <a:latin typeface="Kozuka Gothic Pro R" panose="020B0400000000000000" pitchFamily="34" charset="-128"/>
                <a:ea typeface="Kozuka Gothic Pro R" panose="020B0400000000000000" pitchFamily="34" charset="-128"/>
              </a:rPr>
              <a:t>Simple convolution network </a:t>
            </a:r>
            <a:endParaRPr lang="en-US" altLang="zh-CN" sz="1200" dirty="0" smtClean="0">
              <a:solidFill>
                <a:srgbClr val="1A3F6C"/>
              </a:solidFill>
              <a:latin typeface="Kozuka Gothic Pro R" panose="020B0400000000000000" pitchFamily="34" charset="-128"/>
              <a:ea typeface="Kozuka Gothic Pro R" panose="020B0400000000000000" pitchFamily="34" charset="-128"/>
            </a:endParaRPr>
          </a:p>
          <a:p>
            <a:pPr algn="ctr"/>
            <a:r>
              <a:rPr lang="en-US" altLang="zh-CN" sz="1200" dirty="0" smtClean="0">
                <a:solidFill>
                  <a:srgbClr val="1A3F6C"/>
                </a:solidFill>
                <a:latin typeface="Kozuka Gothic Pro R" panose="020B0400000000000000" pitchFamily="34" charset="-128"/>
                <a:ea typeface="Kozuka Gothic Pro R" panose="020B0400000000000000" pitchFamily="34" charset="-128"/>
              </a:rPr>
              <a:t>example</a:t>
            </a:r>
            <a:endParaRPr lang="en-US" altLang="zh-CN" sz="1200" dirty="0" smtClean="0">
              <a:solidFill>
                <a:srgbClr val="1A3F6C"/>
              </a:solidFill>
              <a:latin typeface="Kozuka Gothic Pro R" panose="020B0400000000000000" pitchFamily="34" charset="-128"/>
              <a:ea typeface="Kozuka Gothic Pro R" panose="020B0400000000000000" pitchFamily="34" charset="-128"/>
            </a:endParaRPr>
          </a:p>
        </p:txBody>
      </p:sp>
      <p:sp>
        <p:nvSpPr>
          <p:cNvPr id="152" name="TextBox 151"/>
          <p:cNvSpPr txBox="1"/>
          <p:nvPr/>
        </p:nvSpPr>
        <p:spPr>
          <a:xfrm>
            <a:off x="5441226" y="4343003"/>
            <a:ext cx="1136015" cy="275590"/>
          </a:xfrm>
          <a:prstGeom prst="rect">
            <a:avLst/>
          </a:prstGeom>
          <a:noFill/>
        </p:spPr>
        <p:txBody>
          <a:bodyPr wrap="none" rtlCol="0">
            <a:spAutoFit/>
          </a:bodyPr>
          <a:lstStyle/>
          <a:p>
            <a:pPr algn="ctr"/>
            <a:r>
              <a:rPr lang="en-US" altLang="zh-CN" sz="1200" dirty="0" smtClean="0">
                <a:solidFill>
                  <a:srgbClr val="1A3F6C"/>
                </a:solidFill>
                <a:latin typeface="Kozuka Gothic Pro R" panose="020B0400000000000000" pitchFamily="34" charset="-128"/>
                <a:ea typeface="Kozuka Gothic Pro R" panose="020B0400000000000000" pitchFamily="34" charset="-128"/>
              </a:rPr>
              <a:t>Pooling layers</a:t>
            </a:r>
            <a:endParaRPr lang="en-US" altLang="zh-CN" sz="1200" dirty="0" smtClean="0">
              <a:solidFill>
                <a:srgbClr val="1A3F6C"/>
              </a:solidFill>
              <a:latin typeface="Kozuka Gothic Pro R" panose="020B0400000000000000" pitchFamily="34" charset="-128"/>
              <a:ea typeface="Kozuka Gothic Pro R" panose="020B0400000000000000" pitchFamily="34" charset="-128"/>
            </a:endParaRPr>
          </a:p>
        </p:txBody>
      </p:sp>
      <p:sp>
        <p:nvSpPr>
          <p:cNvPr id="45"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300"/>
                                        <p:tgtEl>
                                          <p:spTgt spid="9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wipe(down)">
                                      <p:cBhvr>
                                        <p:cTn id="11" dur="300"/>
                                        <p:tgtEl>
                                          <p:spTgt spid="10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 calcmode="lin" valueType="num">
                                      <p:cBhvr additive="base">
                                        <p:cTn id="15" dur="500"/>
                                        <p:tgtEl>
                                          <p:spTgt spid="106"/>
                                        </p:tgtEl>
                                        <p:attrNameLst>
                                          <p:attrName>ppt_x</p:attrName>
                                        </p:attrNameLst>
                                      </p:cBhvr>
                                      <p:tavLst>
                                        <p:tav tm="0">
                                          <p:val>
                                            <p:strVal val="#ppt_x-#ppt_w*1.125000"/>
                                          </p:val>
                                        </p:tav>
                                        <p:tav tm="100000">
                                          <p:val>
                                            <p:strVal val="#ppt_x"/>
                                          </p:val>
                                        </p:tav>
                                      </p:tavLst>
                                    </p:anim>
                                    <p:animEffect transition="in" filter="wipe(right)">
                                      <p:cBhvr>
                                        <p:cTn id="16" dur="500"/>
                                        <p:tgtEl>
                                          <p:spTgt spid="106"/>
                                        </p:tgtEl>
                                      </p:cBhvr>
                                    </p:animEffect>
                                  </p:childTnLst>
                                </p:cTn>
                              </p:par>
                              <p:par>
                                <p:cTn id="17" presetID="12" presetClass="entr" presetSubtype="8"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anim calcmode="lin" valueType="num">
                                      <p:cBhvr additive="base">
                                        <p:cTn id="19" dur="500"/>
                                        <p:tgtEl>
                                          <p:spTgt spid="108"/>
                                        </p:tgtEl>
                                        <p:attrNameLst>
                                          <p:attrName>ppt_x</p:attrName>
                                        </p:attrNameLst>
                                      </p:cBhvr>
                                      <p:tavLst>
                                        <p:tav tm="0">
                                          <p:val>
                                            <p:strVal val="#ppt_x-#ppt_w*1.125000"/>
                                          </p:val>
                                        </p:tav>
                                        <p:tav tm="100000">
                                          <p:val>
                                            <p:strVal val="#ppt_x"/>
                                          </p:val>
                                        </p:tav>
                                      </p:tavLst>
                                    </p:anim>
                                    <p:animEffect transition="in" filter="wipe(right)">
                                      <p:cBhvr>
                                        <p:cTn id="20" dur="500"/>
                                        <p:tgtEl>
                                          <p:spTgt spid="10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107"/>
                                        </p:tgtEl>
                                        <p:attrNameLst>
                                          <p:attrName>style.visibility</p:attrName>
                                        </p:attrNameLst>
                                      </p:cBhvr>
                                      <p:to>
                                        <p:strVal val="visible"/>
                                      </p:to>
                                    </p:set>
                                    <p:anim calcmode="lin" valueType="num">
                                      <p:cBhvr additive="base">
                                        <p:cTn id="23" dur="500"/>
                                        <p:tgtEl>
                                          <p:spTgt spid="107"/>
                                        </p:tgtEl>
                                        <p:attrNameLst>
                                          <p:attrName>ppt_x</p:attrName>
                                        </p:attrNameLst>
                                      </p:cBhvr>
                                      <p:tavLst>
                                        <p:tav tm="0">
                                          <p:val>
                                            <p:strVal val="#ppt_x-#ppt_w*1.125000"/>
                                          </p:val>
                                        </p:tav>
                                        <p:tav tm="100000">
                                          <p:val>
                                            <p:strVal val="#ppt_x"/>
                                          </p:val>
                                        </p:tav>
                                      </p:tavLst>
                                    </p:anim>
                                    <p:animEffect transition="in" filter="wipe(right)">
                                      <p:cBhvr>
                                        <p:cTn id="24" dur="500"/>
                                        <p:tgtEl>
                                          <p:spTgt spid="107"/>
                                        </p:tgtEl>
                                      </p:cBhvr>
                                    </p:animEffect>
                                  </p:childTnLst>
                                </p:cTn>
                              </p:par>
                            </p:childTnLst>
                          </p:cTn>
                        </p:par>
                        <p:par>
                          <p:cTn id="25" fill="hold">
                            <p:stCondLst>
                              <p:cond delay="1500"/>
                            </p:stCondLst>
                            <p:childTnLst>
                              <p:par>
                                <p:cTn id="26" presetID="53" presetClass="entr" presetSubtype="16"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3000"/>
                                        <p:tgtEl>
                                          <p:spTgt spid="35"/>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149"/>
                                        </p:tgtEl>
                                        <p:attrNameLst>
                                          <p:attrName>style.visibility</p:attrName>
                                        </p:attrNameLst>
                                      </p:cBhvr>
                                      <p:to>
                                        <p:strVal val="visible"/>
                                      </p:to>
                                    </p:set>
                                    <p:anim calcmode="lin" valueType="num">
                                      <p:cBhvr additive="base">
                                        <p:cTn id="37" dur="500"/>
                                        <p:tgtEl>
                                          <p:spTgt spid="149"/>
                                        </p:tgtEl>
                                        <p:attrNameLst>
                                          <p:attrName>ppt_y</p:attrName>
                                        </p:attrNameLst>
                                      </p:cBhvr>
                                      <p:tavLst>
                                        <p:tav tm="0">
                                          <p:val>
                                            <p:strVal val="#ppt_y+#ppt_h*1.125000"/>
                                          </p:val>
                                        </p:tav>
                                        <p:tav tm="100000">
                                          <p:val>
                                            <p:strVal val="#ppt_y"/>
                                          </p:val>
                                        </p:tav>
                                      </p:tavLst>
                                    </p:anim>
                                    <p:animEffect transition="in" filter="wipe(up)">
                                      <p:cBhvr>
                                        <p:cTn id="38" dur="500"/>
                                        <p:tgtEl>
                                          <p:spTgt spid="149"/>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anim calcmode="lin" valueType="num">
                                      <p:cBhvr additive="base">
                                        <p:cTn id="41" dur="500"/>
                                        <p:tgtEl>
                                          <p:spTgt spid="144"/>
                                        </p:tgtEl>
                                        <p:attrNameLst>
                                          <p:attrName>ppt_y</p:attrName>
                                        </p:attrNameLst>
                                      </p:cBhvr>
                                      <p:tavLst>
                                        <p:tav tm="0">
                                          <p:val>
                                            <p:strVal val="#ppt_y+#ppt_h*1.125000"/>
                                          </p:val>
                                        </p:tav>
                                        <p:tav tm="100000">
                                          <p:val>
                                            <p:strVal val="#ppt_y"/>
                                          </p:val>
                                        </p:tav>
                                      </p:tavLst>
                                    </p:anim>
                                    <p:animEffect transition="in" filter="wipe(up)">
                                      <p:cBhvr>
                                        <p:cTn id="42" dur="500"/>
                                        <p:tgtEl>
                                          <p:spTgt spid="144"/>
                                        </p:tgtEl>
                                      </p:cBhvr>
                                    </p:animEffect>
                                  </p:childTnLst>
                                </p:cTn>
                              </p:par>
                              <p:par>
                                <p:cTn id="43" presetID="53" presetClass="entr" presetSubtype="16" fill="hold" nodeType="withEffect">
                                  <p:stCondLst>
                                    <p:cond delay="80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12" presetClass="entr" presetSubtype="1" fill="hold" grpId="0" nodeType="withEffect">
                                  <p:stCondLst>
                                    <p:cond delay="1300"/>
                                  </p:stCondLst>
                                  <p:childTnLst>
                                    <p:set>
                                      <p:cBhvr>
                                        <p:cTn id="49" dur="1" fill="hold">
                                          <p:stCondLst>
                                            <p:cond delay="0"/>
                                          </p:stCondLst>
                                        </p:cTn>
                                        <p:tgtEl>
                                          <p:spTgt spid="145"/>
                                        </p:tgtEl>
                                        <p:attrNameLst>
                                          <p:attrName>style.visibility</p:attrName>
                                        </p:attrNameLst>
                                      </p:cBhvr>
                                      <p:to>
                                        <p:strVal val="visible"/>
                                      </p:to>
                                    </p:set>
                                    <p:anim calcmode="lin" valueType="num">
                                      <p:cBhvr additive="base">
                                        <p:cTn id="50" dur="500"/>
                                        <p:tgtEl>
                                          <p:spTgt spid="145"/>
                                        </p:tgtEl>
                                        <p:attrNameLst>
                                          <p:attrName>ppt_y</p:attrName>
                                        </p:attrNameLst>
                                      </p:cBhvr>
                                      <p:tavLst>
                                        <p:tav tm="0">
                                          <p:val>
                                            <p:strVal val="#ppt_y-#ppt_h*1.125000"/>
                                          </p:val>
                                        </p:tav>
                                        <p:tav tm="100000">
                                          <p:val>
                                            <p:strVal val="#ppt_y"/>
                                          </p:val>
                                        </p:tav>
                                      </p:tavLst>
                                    </p:anim>
                                    <p:animEffect transition="in" filter="wipe(down)">
                                      <p:cBhvr>
                                        <p:cTn id="51" dur="500"/>
                                        <p:tgtEl>
                                          <p:spTgt spid="145"/>
                                        </p:tgtEl>
                                      </p:cBhvr>
                                    </p:animEffect>
                                  </p:childTnLst>
                                </p:cTn>
                              </p:par>
                              <p:par>
                                <p:cTn id="52" presetID="12" presetClass="entr" presetSubtype="1" fill="hold" grpId="0" nodeType="withEffect">
                                  <p:stCondLst>
                                    <p:cond delay="1300"/>
                                  </p:stCondLst>
                                  <p:childTnLst>
                                    <p:set>
                                      <p:cBhvr>
                                        <p:cTn id="53" dur="1" fill="hold">
                                          <p:stCondLst>
                                            <p:cond delay="0"/>
                                          </p:stCondLst>
                                        </p:cTn>
                                        <p:tgtEl>
                                          <p:spTgt spid="150"/>
                                        </p:tgtEl>
                                        <p:attrNameLst>
                                          <p:attrName>style.visibility</p:attrName>
                                        </p:attrNameLst>
                                      </p:cBhvr>
                                      <p:to>
                                        <p:strVal val="visible"/>
                                      </p:to>
                                    </p:set>
                                    <p:anim calcmode="lin" valueType="num">
                                      <p:cBhvr additive="base">
                                        <p:cTn id="54" dur="500"/>
                                        <p:tgtEl>
                                          <p:spTgt spid="150"/>
                                        </p:tgtEl>
                                        <p:attrNameLst>
                                          <p:attrName>ppt_y</p:attrName>
                                        </p:attrNameLst>
                                      </p:cBhvr>
                                      <p:tavLst>
                                        <p:tav tm="0">
                                          <p:val>
                                            <p:strVal val="#ppt_y-#ppt_h*1.125000"/>
                                          </p:val>
                                        </p:tav>
                                        <p:tav tm="100000">
                                          <p:val>
                                            <p:strVal val="#ppt_y"/>
                                          </p:val>
                                        </p:tav>
                                      </p:tavLst>
                                    </p:anim>
                                    <p:animEffect transition="in" filter="wipe(down)">
                                      <p:cBhvr>
                                        <p:cTn id="55" dur="500"/>
                                        <p:tgtEl>
                                          <p:spTgt spid="150"/>
                                        </p:tgtEl>
                                      </p:cBhvr>
                                    </p:animEffect>
                                  </p:childTnLst>
                                </p:cTn>
                              </p:par>
                              <p:par>
                                <p:cTn id="56" presetID="53" presetClass="entr" presetSubtype="16" fill="hold" nodeType="withEffect">
                                  <p:stCondLst>
                                    <p:cond delay="1400"/>
                                  </p:stCondLst>
                                  <p:childTnLst>
                                    <p:set>
                                      <p:cBhvr>
                                        <p:cTn id="57" dur="1" fill="hold">
                                          <p:stCondLst>
                                            <p:cond delay="0"/>
                                          </p:stCondLst>
                                        </p:cTn>
                                        <p:tgtEl>
                                          <p:spTgt spid="31"/>
                                        </p:tgtEl>
                                        <p:attrNameLst>
                                          <p:attrName>style.visibility</p:attrName>
                                        </p:attrNameLst>
                                      </p:cBhvr>
                                      <p:to>
                                        <p:strVal val="visible"/>
                                      </p:to>
                                    </p:set>
                                    <p:anim calcmode="lin" valueType="num">
                                      <p:cBhvr>
                                        <p:cTn id="58" dur="500" fill="hold"/>
                                        <p:tgtEl>
                                          <p:spTgt spid="31"/>
                                        </p:tgtEl>
                                        <p:attrNameLst>
                                          <p:attrName>ppt_w</p:attrName>
                                        </p:attrNameLst>
                                      </p:cBhvr>
                                      <p:tavLst>
                                        <p:tav tm="0">
                                          <p:val>
                                            <p:fltVal val="0"/>
                                          </p:val>
                                        </p:tav>
                                        <p:tav tm="100000">
                                          <p:val>
                                            <p:strVal val="#ppt_w"/>
                                          </p:val>
                                        </p:tav>
                                      </p:tavLst>
                                    </p:anim>
                                    <p:anim calcmode="lin" valueType="num">
                                      <p:cBhvr>
                                        <p:cTn id="59" dur="500" fill="hold"/>
                                        <p:tgtEl>
                                          <p:spTgt spid="31"/>
                                        </p:tgtEl>
                                        <p:attrNameLst>
                                          <p:attrName>ppt_h</p:attrName>
                                        </p:attrNameLst>
                                      </p:cBhvr>
                                      <p:tavLst>
                                        <p:tav tm="0">
                                          <p:val>
                                            <p:fltVal val="0"/>
                                          </p:val>
                                        </p:tav>
                                        <p:tav tm="100000">
                                          <p:val>
                                            <p:strVal val="#ppt_h"/>
                                          </p:val>
                                        </p:tav>
                                      </p:tavLst>
                                    </p:anim>
                                    <p:animEffect transition="in" filter="fade">
                                      <p:cBhvr>
                                        <p:cTn id="60" dur="500"/>
                                        <p:tgtEl>
                                          <p:spTgt spid="31"/>
                                        </p:tgtEl>
                                      </p:cBhvr>
                                    </p:animEffect>
                                  </p:childTnLst>
                                </p:cTn>
                              </p:par>
                              <p:par>
                                <p:cTn id="61" presetID="12" presetClass="entr" presetSubtype="4" fill="hold" grpId="0" nodeType="withEffect">
                                  <p:stCondLst>
                                    <p:cond delay="19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500"/>
                                        <p:tgtEl>
                                          <p:spTgt spid="102"/>
                                        </p:tgtEl>
                                        <p:attrNameLst>
                                          <p:attrName>ppt_y</p:attrName>
                                        </p:attrNameLst>
                                      </p:cBhvr>
                                      <p:tavLst>
                                        <p:tav tm="0">
                                          <p:val>
                                            <p:strVal val="#ppt_y+#ppt_h*1.125000"/>
                                          </p:val>
                                        </p:tav>
                                        <p:tav tm="100000">
                                          <p:val>
                                            <p:strVal val="#ppt_y"/>
                                          </p:val>
                                        </p:tav>
                                      </p:tavLst>
                                    </p:anim>
                                    <p:animEffect transition="in" filter="wipe(up)">
                                      <p:cBhvr>
                                        <p:cTn id="64" dur="500"/>
                                        <p:tgtEl>
                                          <p:spTgt spid="102"/>
                                        </p:tgtEl>
                                      </p:cBhvr>
                                    </p:animEffect>
                                  </p:childTnLst>
                                </p:cTn>
                              </p:par>
                              <p:par>
                                <p:cTn id="65" presetID="12" presetClass="entr" presetSubtype="4" fill="hold" grpId="0" nodeType="withEffect">
                                  <p:stCondLst>
                                    <p:cond delay="1900"/>
                                  </p:stCondLst>
                                  <p:childTnLst>
                                    <p:set>
                                      <p:cBhvr>
                                        <p:cTn id="66" dur="1" fill="hold">
                                          <p:stCondLst>
                                            <p:cond delay="0"/>
                                          </p:stCondLst>
                                        </p:cTn>
                                        <p:tgtEl>
                                          <p:spTgt spid="146"/>
                                        </p:tgtEl>
                                        <p:attrNameLst>
                                          <p:attrName>style.visibility</p:attrName>
                                        </p:attrNameLst>
                                      </p:cBhvr>
                                      <p:to>
                                        <p:strVal val="visible"/>
                                      </p:to>
                                    </p:set>
                                    <p:anim calcmode="lin" valueType="num">
                                      <p:cBhvr additive="base">
                                        <p:cTn id="67" dur="500"/>
                                        <p:tgtEl>
                                          <p:spTgt spid="146"/>
                                        </p:tgtEl>
                                        <p:attrNameLst>
                                          <p:attrName>ppt_y</p:attrName>
                                        </p:attrNameLst>
                                      </p:cBhvr>
                                      <p:tavLst>
                                        <p:tav tm="0">
                                          <p:val>
                                            <p:strVal val="#ppt_y+#ppt_h*1.125000"/>
                                          </p:val>
                                        </p:tav>
                                        <p:tav tm="100000">
                                          <p:val>
                                            <p:strVal val="#ppt_y"/>
                                          </p:val>
                                        </p:tav>
                                      </p:tavLst>
                                    </p:anim>
                                    <p:animEffect transition="in" filter="wipe(up)">
                                      <p:cBhvr>
                                        <p:cTn id="68" dur="500"/>
                                        <p:tgtEl>
                                          <p:spTgt spid="146"/>
                                        </p:tgtEl>
                                      </p:cBhvr>
                                    </p:animEffect>
                                  </p:childTnLst>
                                </p:cTn>
                              </p:par>
                              <p:par>
                                <p:cTn id="69" presetID="53" presetClass="entr" presetSubtype="16" fill="hold" nodeType="withEffect">
                                  <p:stCondLst>
                                    <p:cond delay="2200"/>
                                  </p:stCondLst>
                                  <p:childTnLst>
                                    <p:set>
                                      <p:cBhvr>
                                        <p:cTn id="70" dur="1" fill="hold">
                                          <p:stCondLst>
                                            <p:cond delay="0"/>
                                          </p:stCondLst>
                                        </p:cTn>
                                        <p:tgtEl>
                                          <p:spTgt spid="32"/>
                                        </p:tgtEl>
                                        <p:attrNameLst>
                                          <p:attrName>style.visibility</p:attrName>
                                        </p:attrNameLst>
                                      </p:cBhvr>
                                      <p:to>
                                        <p:strVal val="visible"/>
                                      </p:to>
                                    </p:set>
                                    <p:anim calcmode="lin" valueType="num">
                                      <p:cBhvr>
                                        <p:cTn id="71" dur="500" fill="hold"/>
                                        <p:tgtEl>
                                          <p:spTgt spid="32"/>
                                        </p:tgtEl>
                                        <p:attrNameLst>
                                          <p:attrName>ppt_w</p:attrName>
                                        </p:attrNameLst>
                                      </p:cBhvr>
                                      <p:tavLst>
                                        <p:tav tm="0">
                                          <p:val>
                                            <p:fltVal val="0"/>
                                          </p:val>
                                        </p:tav>
                                        <p:tav tm="100000">
                                          <p:val>
                                            <p:strVal val="#ppt_w"/>
                                          </p:val>
                                        </p:tav>
                                      </p:tavLst>
                                    </p:anim>
                                    <p:anim calcmode="lin" valueType="num">
                                      <p:cBhvr>
                                        <p:cTn id="72" dur="500" fill="hold"/>
                                        <p:tgtEl>
                                          <p:spTgt spid="32"/>
                                        </p:tgtEl>
                                        <p:attrNameLst>
                                          <p:attrName>ppt_h</p:attrName>
                                        </p:attrNameLst>
                                      </p:cBhvr>
                                      <p:tavLst>
                                        <p:tav tm="0">
                                          <p:val>
                                            <p:fltVal val="0"/>
                                          </p:val>
                                        </p:tav>
                                        <p:tav tm="100000">
                                          <p:val>
                                            <p:strVal val="#ppt_h"/>
                                          </p:val>
                                        </p:tav>
                                      </p:tavLst>
                                    </p:anim>
                                    <p:animEffect transition="in" filter="fade">
                                      <p:cBhvr>
                                        <p:cTn id="73" dur="500"/>
                                        <p:tgtEl>
                                          <p:spTgt spid="32"/>
                                        </p:tgtEl>
                                      </p:cBhvr>
                                    </p:animEffect>
                                  </p:childTnLst>
                                </p:cTn>
                              </p:par>
                              <p:par>
                                <p:cTn id="74" presetID="12" presetClass="entr" presetSubtype="1" fill="hold" grpId="0" nodeType="withEffect">
                                  <p:stCondLst>
                                    <p:cond delay="2700"/>
                                  </p:stCondLst>
                                  <p:childTnLst>
                                    <p:set>
                                      <p:cBhvr>
                                        <p:cTn id="75" dur="1" fill="hold">
                                          <p:stCondLst>
                                            <p:cond delay="0"/>
                                          </p:stCondLst>
                                        </p:cTn>
                                        <p:tgtEl>
                                          <p:spTgt spid="147"/>
                                        </p:tgtEl>
                                        <p:attrNameLst>
                                          <p:attrName>style.visibility</p:attrName>
                                        </p:attrNameLst>
                                      </p:cBhvr>
                                      <p:to>
                                        <p:strVal val="visible"/>
                                      </p:to>
                                    </p:set>
                                    <p:anim calcmode="lin" valueType="num">
                                      <p:cBhvr additive="base">
                                        <p:cTn id="76" dur="500"/>
                                        <p:tgtEl>
                                          <p:spTgt spid="147"/>
                                        </p:tgtEl>
                                        <p:attrNameLst>
                                          <p:attrName>ppt_y</p:attrName>
                                        </p:attrNameLst>
                                      </p:cBhvr>
                                      <p:tavLst>
                                        <p:tav tm="0">
                                          <p:val>
                                            <p:strVal val="#ppt_y-#ppt_h*1.125000"/>
                                          </p:val>
                                        </p:tav>
                                        <p:tav tm="100000">
                                          <p:val>
                                            <p:strVal val="#ppt_y"/>
                                          </p:val>
                                        </p:tav>
                                      </p:tavLst>
                                    </p:anim>
                                    <p:animEffect transition="in" filter="wipe(down)">
                                      <p:cBhvr>
                                        <p:cTn id="77" dur="500"/>
                                        <p:tgtEl>
                                          <p:spTgt spid="147"/>
                                        </p:tgtEl>
                                      </p:cBhvr>
                                    </p:animEffect>
                                  </p:childTnLst>
                                </p:cTn>
                              </p:par>
                              <p:par>
                                <p:cTn id="78" presetID="12" presetClass="entr" presetSubtype="1" fill="hold" grpId="0" nodeType="withEffect">
                                  <p:stCondLst>
                                    <p:cond delay="2700"/>
                                  </p:stCondLst>
                                  <p:childTnLst>
                                    <p:set>
                                      <p:cBhvr>
                                        <p:cTn id="79" dur="1" fill="hold">
                                          <p:stCondLst>
                                            <p:cond delay="0"/>
                                          </p:stCondLst>
                                        </p:cTn>
                                        <p:tgtEl>
                                          <p:spTgt spid="151"/>
                                        </p:tgtEl>
                                        <p:attrNameLst>
                                          <p:attrName>style.visibility</p:attrName>
                                        </p:attrNameLst>
                                      </p:cBhvr>
                                      <p:to>
                                        <p:strVal val="visible"/>
                                      </p:to>
                                    </p:set>
                                    <p:anim calcmode="lin" valueType="num">
                                      <p:cBhvr additive="base">
                                        <p:cTn id="80" dur="500"/>
                                        <p:tgtEl>
                                          <p:spTgt spid="151"/>
                                        </p:tgtEl>
                                        <p:attrNameLst>
                                          <p:attrName>ppt_y</p:attrName>
                                        </p:attrNameLst>
                                      </p:cBhvr>
                                      <p:tavLst>
                                        <p:tav tm="0">
                                          <p:val>
                                            <p:strVal val="#ppt_y-#ppt_h*1.125000"/>
                                          </p:val>
                                        </p:tav>
                                        <p:tav tm="100000">
                                          <p:val>
                                            <p:strVal val="#ppt_y"/>
                                          </p:val>
                                        </p:tav>
                                      </p:tavLst>
                                    </p:anim>
                                    <p:animEffect transition="in" filter="wipe(down)">
                                      <p:cBhvr>
                                        <p:cTn id="81" dur="500"/>
                                        <p:tgtEl>
                                          <p:spTgt spid="151"/>
                                        </p:tgtEl>
                                      </p:cBhvr>
                                    </p:animEffect>
                                  </p:childTnLst>
                                </p:cTn>
                              </p:par>
                              <p:par>
                                <p:cTn id="82" presetID="53" presetClass="entr" presetSubtype="16" fill="hold" nodeType="withEffect">
                                  <p:stCondLst>
                                    <p:cond delay="280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12" presetClass="entr" presetSubtype="4" fill="hold" grpId="0" nodeType="withEffect">
                                  <p:stCondLst>
                                    <p:cond delay="3200"/>
                                  </p:stCondLst>
                                  <p:childTnLst>
                                    <p:set>
                                      <p:cBhvr>
                                        <p:cTn id="88" dur="1" fill="hold">
                                          <p:stCondLst>
                                            <p:cond delay="0"/>
                                          </p:stCondLst>
                                        </p:cTn>
                                        <p:tgtEl>
                                          <p:spTgt spid="148"/>
                                        </p:tgtEl>
                                        <p:attrNameLst>
                                          <p:attrName>style.visibility</p:attrName>
                                        </p:attrNameLst>
                                      </p:cBhvr>
                                      <p:to>
                                        <p:strVal val="visible"/>
                                      </p:to>
                                    </p:set>
                                    <p:anim calcmode="lin" valueType="num">
                                      <p:cBhvr additive="base">
                                        <p:cTn id="89" dur="500"/>
                                        <p:tgtEl>
                                          <p:spTgt spid="148"/>
                                        </p:tgtEl>
                                        <p:attrNameLst>
                                          <p:attrName>ppt_y</p:attrName>
                                        </p:attrNameLst>
                                      </p:cBhvr>
                                      <p:tavLst>
                                        <p:tav tm="0">
                                          <p:val>
                                            <p:strVal val="#ppt_y+#ppt_h*1.125000"/>
                                          </p:val>
                                        </p:tav>
                                        <p:tav tm="100000">
                                          <p:val>
                                            <p:strVal val="#ppt_y"/>
                                          </p:val>
                                        </p:tav>
                                      </p:tavLst>
                                    </p:anim>
                                    <p:animEffect transition="in" filter="wipe(up)">
                                      <p:cBhvr>
                                        <p:cTn id="90" dur="500"/>
                                        <p:tgtEl>
                                          <p:spTgt spid="148"/>
                                        </p:tgtEl>
                                      </p:cBhvr>
                                    </p:animEffect>
                                  </p:childTnLst>
                                </p:cTn>
                              </p:par>
                              <p:par>
                                <p:cTn id="91" presetID="12" presetClass="entr" presetSubtype="4" fill="hold" grpId="0" nodeType="withEffect">
                                  <p:stCondLst>
                                    <p:cond delay="3200"/>
                                  </p:stCondLst>
                                  <p:childTnLst>
                                    <p:set>
                                      <p:cBhvr>
                                        <p:cTn id="92" dur="1" fill="hold">
                                          <p:stCondLst>
                                            <p:cond delay="0"/>
                                          </p:stCondLst>
                                        </p:cTn>
                                        <p:tgtEl>
                                          <p:spTgt spid="152"/>
                                        </p:tgtEl>
                                        <p:attrNameLst>
                                          <p:attrName>style.visibility</p:attrName>
                                        </p:attrNameLst>
                                      </p:cBhvr>
                                      <p:to>
                                        <p:strVal val="visible"/>
                                      </p:to>
                                    </p:set>
                                    <p:anim calcmode="lin" valueType="num">
                                      <p:cBhvr additive="base">
                                        <p:cTn id="93" dur="500"/>
                                        <p:tgtEl>
                                          <p:spTgt spid="152"/>
                                        </p:tgtEl>
                                        <p:attrNameLst>
                                          <p:attrName>ppt_y</p:attrName>
                                        </p:attrNameLst>
                                      </p:cBhvr>
                                      <p:tavLst>
                                        <p:tav tm="0">
                                          <p:val>
                                            <p:strVal val="#ppt_y+#ppt_h*1.125000"/>
                                          </p:val>
                                        </p:tav>
                                        <p:tav tm="100000">
                                          <p:val>
                                            <p:strVal val="#ppt_y"/>
                                          </p:val>
                                        </p:tav>
                                      </p:tavLst>
                                    </p:anim>
                                    <p:animEffect transition="in" filter="wipe(up)">
                                      <p:cBhvr>
                                        <p:cTn id="94" dur="500"/>
                                        <p:tgtEl>
                                          <p:spTgt spid="152"/>
                                        </p:tgtEl>
                                      </p:cBhvr>
                                    </p:animEffect>
                                  </p:childTnLst>
                                </p:cTn>
                              </p:par>
                            </p:childTnLst>
                          </p:cTn>
                        </p:par>
                        <p:par>
                          <p:cTn id="95" fill="hold">
                            <p:stCondLst>
                              <p:cond delay="5000"/>
                            </p:stCondLst>
                            <p:childTnLst>
                              <p:par>
                                <p:cTn id="96" presetID="22" presetClass="entr" presetSubtype="8" fill="hold" grpId="0" nodeType="afterEffect" nodePh="1">
                                  <p:stCondLst>
                                    <p:cond delay="0"/>
                                  </p:stCondLst>
                                  <p:endCondLst>
                                    <p:cond evt="begin" delay="0">
                                      <p:tn val="96"/>
                                    </p:cond>
                                  </p:endCondLst>
                                  <p:childTnLst>
                                    <p:set>
                                      <p:cBhvr>
                                        <p:cTn id="97" dur="1" fill="hold">
                                          <p:stCondLst>
                                            <p:cond delay="0"/>
                                          </p:stCondLst>
                                        </p:cTn>
                                        <p:tgtEl>
                                          <p:spTgt spid="45"/>
                                        </p:tgtEl>
                                        <p:attrNameLst>
                                          <p:attrName>style.visibility</p:attrName>
                                        </p:attrNameLst>
                                      </p:cBhvr>
                                      <p:to>
                                        <p:strVal val="visible"/>
                                      </p:to>
                                    </p:set>
                                    <p:animEffect transition="in" filter="wipe(left)">
                                      <p:cBhvr>
                                        <p:cTn id="9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5" grpId="0" animBg="1"/>
      <p:bldP spid="106" grpId="0"/>
      <p:bldP spid="107" grpId="0"/>
      <p:bldP spid="35" grpId="0" animBg="1"/>
      <p:bldP spid="144" grpId="0"/>
      <p:bldP spid="145" grpId="0"/>
      <p:bldP spid="146" grpId="0"/>
      <p:bldP spid="147" grpId="0"/>
      <p:bldP spid="148" grpId="0"/>
      <p:bldP spid="149" grpId="0"/>
      <p:bldP spid="150" grpId="0"/>
      <p:bldP spid="151" grpId="0"/>
      <p:bldP spid="152"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0" y="647700"/>
            <a:ext cx="9144000" cy="3911599"/>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grpSp>
        <p:nvGrpSpPr>
          <p:cNvPr id="33" name="组合 32"/>
          <p:cNvGrpSpPr/>
          <p:nvPr/>
        </p:nvGrpSpPr>
        <p:grpSpPr>
          <a:xfrm>
            <a:off x="3736959" y="1556658"/>
            <a:ext cx="1870428" cy="1870428"/>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椭圆 39"/>
          <p:cNvSpPr/>
          <p:nvPr/>
        </p:nvSpPr>
        <p:spPr>
          <a:xfrm>
            <a:off x="3010342" y="4001450"/>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888043" y="1217929"/>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6859580" y="3377116"/>
            <a:ext cx="301060" cy="301060"/>
            <a:chOff x="304800" y="673100"/>
            <a:chExt cx="4000500" cy="4000500"/>
          </a:xfrm>
          <a:effectLst>
            <a:outerShdw blurRad="381000" dist="152400" dir="8100000" algn="tr" rotWithShape="0">
              <a:prstClr val="black">
                <a:alpha val="7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7328857" y="2026226"/>
            <a:ext cx="623903" cy="623903"/>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椭圆 6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9" name="组合 68"/>
          <p:cNvGrpSpPr/>
          <p:nvPr/>
        </p:nvGrpSpPr>
        <p:grpSpPr>
          <a:xfrm>
            <a:off x="4670084" y="4075112"/>
            <a:ext cx="219777" cy="219777"/>
            <a:chOff x="304800" y="673100"/>
            <a:chExt cx="4000500" cy="4000500"/>
          </a:xfrm>
          <a:effectLst>
            <a:outerShdw blurRad="381000" dist="152400" dir="8100000" algn="tr" rotWithShape="0">
              <a:prstClr val="black">
                <a:alpha val="7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椭圆 7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组合 71"/>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73" name="同心圆 7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椭圆 7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椭圆 74"/>
          <p:cNvSpPr/>
          <p:nvPr/>
        </p:nvSpPr>
        <p:spPr>
          <a:xfrm>
            <a:off x="6523930" y="1765066"/>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7" name="组合 76"/>
          <p:cNvGrpSpPr/>
          <p:nvPr/>
        </p:nvGrpSpPr>
        <p:grpSpPr>
          <a:xfrm>
            <a:off x="5558046" y="3833718"/>
            <a:ext cx="824609" cy="824609"/>
            <a:chOff x="304800" y="673100"/>
            <a:chExt cx="4000500" cy="4000500"/>
          </a:xfrm>
          <a:effectLst>
            <a:outerShdw blurRad="317500" dist="190500" dir="8100000" algn="tr" rotWithShape="0">
              <a:prstClr val="black">
                <a:alpha val="5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椭圆 7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TextBox 80"/>
          <p:cNvSpPr txBox="1"/>
          <p:nvPr/>
        </p:nvSpPr>
        <p:spPr>
          <a:xfrm>
            <a:off x="3874667" y="2266907"/>
            <a:ext cx="1630575" cy="492443"/>
          </a:xfrm>
          <a:prstGeom prst="rect">
            <a:avLst/>
          </a:prstGeom>
          <a:noFill/>
          <a:effectLst/>
        </p:spPr>
        <p:txBody>
          <a:bodyPr wrap="none" rtlCol="0">
            <a:spAutoFit/>
          </a:bodyPr>
          <a:lstStyle/>
          <a:p>
            <a:r>
              <a:rPr lang="en-US" altLang="zh-CN" sz="2600" b="1" dirty="0" smtClean="0">
                <a:solidFill>
                  <a:srgbClr val="1A3F6C"/>
                </a:solidFill>
                <a:latin typeface="微软雅黑" panose="020B0503020204020204" pitchFamily="34" charset="-122"/>
                <a:ea typeface="造字工房俊雅锐宋体验版常规体" pitchFamily="50" charset="-122"/>
              </a:rPr>
              <a:t>THANKS</a:t>
            </a:r>
            <a:endParaRPr lang="zh-CN" altLang="en-US" sz="2600" b="1" dirty="0">
              <a:solidFill>
                <a:srgbClr val="1A3F6C"/>
              </a:solidFill>
              <a:latin typeface="微软雅黑" panose="020B0503020204020204" pitchFamily="34" charset="-122"/>
              <a:ea typeface="造字工房俊雅锐宋体验版常规体" pitchFamily="50" charset="-122"/>
            </a:endParaRPr>
          </a:p>
        </p:txBody>
      </p:sp>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29" name="组合 28"/>
          <p:cNvGrpSpPr/>
          <p:nvPr/>
        </p:nvGrpSpPr>
        <p:grpSpPr>
          <a:xfrm>
            <a:off x="1966280" y="2300685"/>
            <a:ext cx="301060" cy="301060"/>
            <a:chOff x="304800" y="673100"/>
            <a:chExt cx="4000500" cy="4000500"/>
          </a:xfrm>
          <a:effectLst>
            <a:outerShdw blurRad="381000" dist="152400" dir="8100000" algn="tr" rotWithShape="0">
              <a:prstClr val="black">
                <a:alpha val="70000"/>
              </a:prstClr>
            </a:outerShdw>
          </a:effectLst>
        </p:grpSpPr>
        <p:sp>
          <p:nvSpPr>
            <p:cNvPr id="30" name="同心圆 2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椭圆 3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2435557" y="949795"/>
            <a:ext cx="623903" cy="623903"/>
            <a:chOff x="304800" y="673100"/>
            <a:chExt cx="4000500" cy="4000500"/>
          </a:xfrm>
          <a:effectLst>
            <a:outerShdw blurRad="317500" dist="1905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椭圆 3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椭圆 35"/>
          <p:cNvSpPr/>
          <p:nvPr/>
        </p:nvSpPr>
        <p:spPr>
          <a:xfrm>
            <a:off x="1630630" y="688635"/>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664746" y="2757287"/>
            <a:ext cx="824609" cy="824609"/>
            <a:chOff x="304800" y="673100"/>
            <a:chExt cx="4000500" cy="4000500"/>
          </a:xfrm>
          <a:effectLst>
            <a:outerShdw blurRad="317500" dist="1905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000" fill="hold">
                                          <p:stCondLst>
                                            <p:cond delay="0"/>
                                          </p:stCondLst>
                                        </p:cTn>
                                        <p:tgtEl>
                                          <p:spTgt spid="28"/>
                                        </p:tgtEl>
                                        <p:attrNameLst>
                                          <p:attrName>style.visibility</p:attrName>
                                        </p:attrNameLst>
                                      </p:cBhvr>
                                      <p:to>
                                        <p:strVal val="visible"/>
                                      </p:to>
                                    </p:set>
                                    <p:anim calcmode="lin" valueType="num">
                                      <p:cBhvr additive="base">
                                        <p:cTn id="7" dur="1000"/>
                                        <p:tgtEl>
                                          <p:spTgt spid="28"/>
                                        </p:tgtEl>
                                        <p:attrNameLst>
                                          <p:attrName>ppt_x</p:attrName>
                                        </p:attrNameLst>
                                      </p:cBhvr>
                                      <p:tavLst>
                                        <p:tav tm="0">
                                          <p:val>
                                            <p:strVal val="#ppt_x-#ppt_w*1.125000"/>
                                          </p:val>
                                        </p:tav>
                                        <p:tav tm="100000">
                                          <p:val>
                                            <p:strVal val="#ppt_x"/>
                                          </p:val>
                                        </p:tav>
                                      </p:tavLst>
                                    </p:anim>
                                    <p:animEffect transition="in" filter="wipe(right)">
                                      <p:cBhvr>
                                        <p:cTn id="8" dur="1000"/>
                                        <p:tgtEl>
                                          <p:spTgt spid="28"/>
                                        </p:tgtEl>
                                      </p:cBhvr>
                                    </p:animEffect>
                                  </p:childTnLst>
                                </p:cTn>
                              </p:par>
                            </p:childTnLst>
                          </p:cTn>
                        </p:par>
                        <p:par>
                          <p:cTn id="9" fill="hold">
                            <p:stCondLst>
                              <p:cond delay="1000"/>
                            </p:stCondLst>
                            <p:childTnLst>
                              <p:par>
                                <p:cTn id="10" presetID="1" presetClass="entr" presetSubtype="0" fill="hold" nodeType="afterEffect">
                                  <p:stCondLst>
                                    <p:cond delay="400"/>
                                  </p:stCondLst>
                                  <p:childTnLst>
                                    <p:set>
                                      <p:cBhvr>
                                        <p:cTn id="11" dur="1" fill="hold">
                                          <p:stCondLst>
                                            <p:cond delay="0"/>
                                          </p:stCondLst>
                                        </p:cTn>
                                        <p:tgtEl>
                                          <p:spTgt spid="33"/>
                                        </p:tgtEl>
                                        <p:attrNameLst>
                                          <p:attrName>style.visibility</p:attrName>
                                        </p:attrNameLst>
                                      </p:cBhvr>
                                      <p:to>
                                        <p:strVal val="visible"/>
                                      </p:to>
                                    </p:set>
                                  </p:childTnLst>
                                </p:cTn>
                              </p:par>
                              <p:par>
                                <p:cTn id="12" presetID="53" presetClass="entr" presetSubtype="16" fill="hold" nodeType="withEffect">
                                  <p:stCondLst>
                                    <p:cond delay="400"/>
                                  </p:stCondLst>
                                  <p:childTnLst>
                                    <p:set>
                                      <p:cBhvr>
                                        <p:cTn id="13" dur="1" fill="hold">
                                          <p:stCondLst>
                                            <p:cond delay="0"/>
                                          </p:stCondLst>
                                        </p:cTn>
                                        <p:tgtEl>
                                          <p:spTgt spid="33"/>
                                        </p:tgtEl>
                                        <p:attrNameLst>
                                          <p:attrName>style.visibility</p:attrName>
                                        </p:attrNameLst>
                                      </p:cBhvr>
                                      <p:to>
                                        <p:strVal val="visible"/>
                                      </p:to>
                                    </p:set>
                                    <p:anim calcmode="lin" valueType="num">
                                      <p:cBhvr>
                                        <p:cTn id="14" dur="1000" fill="hold"/>
                                        <p:tgtEl>
                                          <p:spTgt spid="33"/>
                                        </p:tgtEl>
                                        <p:attrNameLst>
                                          <p:attrName>ppt_w</p:attrName>
                                        </p:attrNameLst>
                                      </p:cBhvr>
                                      <p:tavLst>
                                        <p:tav tm="0">
                                          <p:val>
                                            <p:fltVal val="0"/>
                                          </p:val>
                                        </p:tav>
                                        <p:tav tm="100000">
                                          <p:val>
                                            <p:strVal val="#ppt_w"/>
                                          </p:val>
                                        </p:tav>
                                      </p:tavLst>
                                    </p:anim>
                                    <p:anim calcmode="lin" valueType="num">
                                      <p:cBhvr>
                                        <p:cTn id="15" dur="1000" fill="hold"/>
                                        <p:tgtEl>
                                          <p:spTgt spid="33"/>
                                        </p:tgtEl>
                                        <p:attrNameLst>
                                          <p:attrName>ppt_h</p:attrName>
                                        </p:attrNameLst>
                                      </p:cBhvr>
                                      <p:tavLst>
                                        <p:tav tm="0">
                                          <p:val>
                                            <p:fltVal val="0"/>
                                          </p:val>
                                        </p:tav>
                                        <p:tav tm="100000">
                                          <p:val>
                                            <p:strVal val="#ppt_h"/>
                                          </p:val>
                                        </p:tav>
                                      </p:tavLst>
                                    </p:anim>
                                    <p:animEffect transition="in" filter="fade">
                                      <p:cBhvr>
                                        <p:cTn id="16" dur="1000"/>
                                        <p:tgtEl>
                                          <p:spTgt spid="33"/>
                                        </p:tgtEl>
                                      </p:cBhvr>
                                    </p:animEffect>
                                  </p:childTnLst>
                                </p:cTn>
                              </p:par>
                              <p:par>
                                <p:cTn id="17" presetID="64" presetClass="path" presetSubtype="0" fill="hold" nodeType="withEffect">
                                  <p:stCondLst>
                                    <p:cond delay="400"/>
                                  </p:stCondLst>
                                  <p:childTnLst>
                                    <p:animMotion origin="layout" path="M -4.72222E-6 -4.68026E-6 L 0.38872 0.84338 " pathEditMode="relative" rAng="0" ptsTypes="AA">
                                      <p:cBhvr>
                                        <p:cTn id="18" dur="1000" spd="-100000" fill="hold"/>
                                        <p:tgtEl>
                                          <p:spTgt spid="33"/>
                                        </p:tgtEl>
                                        <p:attrNameLst>
                                          <p:attrName>ppt_x</p:attrName>
                                          <p:attrName>ppt_y</p:attrName>
                                        </p:attrNameLst>
                                      </p:cBhvr>
                                      <p:rCtr x="19427" y="42169"/>
                                    </p:animMotion>
                                  </p:childTnLst>
                                </p:cTn>
                              </p:par>
                            </p:childTnLst>
                          </p:cTn>
                        </p:par>
                        <p:par>
                          <p:cTn id="19" fill="hold">
                            <p:stCondLst>
                              <p:cond delay="1400"/>
                            </p:stCondLst>
                            <p:childTnLst>
                              <p:par>
                                <p:cTn id="20" presetID="10" presetClass="entr" presetSubtype="0" fill="hold" grpId="0" nodeType="afterEffect">
                                  <p:stCondLst>
                                    <p:cond delay="0"/>
                                  </p:stCondLst>
                                  <p:iterate type="lt">
                                    <p:tmPct val="0"/>
                                  </p:iterate>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par>
                          <p:cTn id="23" fill="hold">
                            <p:stCondLst>
                              <p:cond delay="2900"/>
                            </p:stCondLst>
                            <p:childTnLst>
                              <p:par>
                                <p:cTn id="24" presetID="34" presetClass="emph" presetSubtype="0" fill="hold" grpId="1" nodeType="afterEffect">
                                  <p:stCondLst>
                                    <p:cond delay="0"/>
                                  </p:stCondLst>
                                  <p:iterate type="lt">
                                    <p:tmPct val="10000"/>
                                  </p:iterate>
                                  <p:childTnLst>
                                    <p:animMotion origin="layout" path="M 0.0 0.0 L 0.0 -0.07213" pathEditMode="relative" ptsTypes="">
                                      <p:cBhvr>
                                        <p:cTn id="25" dur="250" accel="50000" decel="50000" autoRev="1" fill="hold">
                                          <p:stCondLst>
                                            <p:cond delay="0"/>
                                          </p:stCondLst>
                                        </p:cTn>
                                        <p:tgtEl>
                                          <p:spTgt spid="81"/>
                                        </p:tgtEl>
                                        <p:attrNameLst>
                                          <p:attrName>ppt_x</p:attrName>
                                          <p:attrName>ppt_y</p:attrName>
                                        </p:attrNameLst>
                                      </p:cBhvr>
                                    </p:animMotion>
                                    <p:animRot by="1500000">
                                      <p:cBhvr>
                                        <p:cTn id="26" dur="125" fill="hold">
                                          <p:stCondLst>
                                            <p:cond delay="0"/>
                                          </p:stCondLst>
                                        </p:cTn>
                                        <p:tgtEl>
                                          <p:spTgt spid="81"/>
                                        </p:tgtEl>
                                        <p:attrNameLst>
                                          <p:attrName>r</p:attrName>
                                        </p:attrNameLst>
                                      </p:cBhvr>
                                    </p:animRot>
                                    <p:animRot by="-1500000">
                                      <p:cBhvr>
                                        <p:cTn id="27" dur="125" fill="hold">
                                          <p:stCondLst>
                                            <p:cond delay="125"/>
                                          </p:stCondLst>
                                        </p:cTn>
                                        <p:tgtEl>
                                          <p:spTgt spid="81"/>
                                        </p:tgtEl>
                                        <p:attrNameLst>
                                          <p:attrName>r</p:attrName>
                                        </p:attrNameLst>
                                      </p:cBhvr>
                                    </p:animRot>
                                    <p:animRot by="-1500000">
                                      <p:cBhvr>
                                        <p:cTn id="28" dur="125" fill="hold">
                                          <p:stCondLst>
                                            <p:cond delay="250"/>
                                          </p:stCondLst>
                                        </p:cTn>
                                        <p:tgtEl>
                                          <p:spTgt spid="81"/>
                                        </p:tgtEl>
                                        <p:attrNameLst>
                                          <p:attrName>r</p:attrName>
                                        </p:attrNameLst>
                                      </p:cBhvr>
                                    </p:animRot>
                                    <p:animRot by="1500000">
                                      <p:cBhvr>
                                        <p:cTn id="29" dur="125" fill="hold">
                                          <p:stCondLst>
                                            <p:cond delay="375"/>
                                          </p:stCondLst>
                                        </p:cTn>
                                        <p:tgtEl>
                                          <p:spTgt spid="81"/>
                                        </p:tgtEl>
                                        <p:attrNameLst>
                                          <p:attrName>r</p:attrName>
                                        </p:attrNameLst>
                                      </p:cBhvr>
                                    </p:animRot>
                                  </p:childTnLst>
                                </p:cTn>
                              </p:par>
                              <p:par>
                                <p:cTn id="30" presetID="1" presetClass="entr" presetSubtype="0" fill="hold" grpId="0" nodeType="withEffect">
                                  <p:stCondLst>
                                    <p:cond delay="300"/>
                                  </p:stCondLst>
                                  <p:childTnLst>
                                    <p:set>
                                      <p:cBhvr>
                                        <p:cTn id="31" dur="1" fill="hold">
                                          <p:stCondLst>
                                            <p:cond delay="0"/>
                                          </p:stCondLst>
                                        </p:cTn>
                                        <p:tgtEl>
                                          <p:spTgt spid="41"/>
                                        </p:tgtEl>
                                        <p:attrNameLst>
                                          <p:attrName>style.visibility</p:attrName>
                                        </p:attrNameLst>
                                      </p:cBhvr>
                                      <p:to>
                                        <p:strVal val="visible"/>
                                      </p:to>
                                    </p:set>
                                  </p:childTnLst>
                                </p:cTn>
                              </p:par>
                              <p:par>
                                <p:cTn id="32" presetID="53" presetClass="entr" presetSubtype="16" fill="hold" grpId="1" nodeType="withEffect">
                                  <p:stCondLst>
                                    <p:cond delay="300"/>
                                  </p:stCondLst>
                                  <p:childTnLst>
                                    <p:set>
                                      <p:cBhvr>
                                        <p:cTn id="33" dur="1" fill="hold">
                                          <p:stCondLst>
                                            <p:cond delay="0"/>
                                          </p:stCondLst>
                                        </p:cTn>
                                        <p:tgtEl>
                                          <p:spTgt spid="41"/>
                                        </p:tgtEl>
                                        <p:attrNameLst>
                                          <p:attrName>style.visibility</p:attrName>
                                        </p:attrNameLst>
                                      </p:cBhvr>
                                      <p:to>
                                        <p:strVal val="visible"/>
                                      </p:to>
                                    </p:set>
                                    <p:anim calcmode="lin" valueType="num">
                                      <p:cBhvr>
                                        <p:cTn id="34" dur="1000" fill="hold"/>
                                        <p:tgtEl>
                                          <p:spTgt spid="41"/>
                                        </p:tgtEl>
                                        <p:attrNameLst>
                                          <p:attrName>ppt_w</p:attrName>
                                        </p:attrNameLst>
                                      </p:cBhvr>
                                      <p:tavLst>
                                        <p:tav tm="0">
                                          <p:val>
                                            <p:fltVal val="0"/>
                                          </p:val>
                                        </p:tav>
                                        <p:tav tm="100000">
                                          <p:val>
                                            <p:strVal val="#ppt_w"/>
                                          </p:val>
                                        </p:tav>
                                      </p:tavLst>
                                    </p:anim>
                                    <p:anim calcmode="lin" valueType="num">
                                      <p:cBhvr>
                                        <p:cTn id="35" dur="1000" fill="hold"/>
                                        <p:tgtEl>
                                          <p:spTgt spid="41"/>
                                        </p:tgtEl>
                                        <p:attrNameLst>
                                          <p:attrName>ppt_h</p:attrName>
                                        </p:attrNameLst>
                                      </p:cBhvr>
                                      <p:tavLst>
                                        <p:tav tm="0">
                                          <p:val>
                                            <p:fltVal val="0"/>
                                          </p:val>
                                        </p:tav>
                                        <p:tav tm="100000">
                                          <p:val>
                                            <p:strVal val="#ppt_h"/>
                                          </p:val>
                                        </p:tav>
                                      </p:tavLst>
                                    </p:anim>
                                    <p:animEffect transition="in" filter="fade">
                                      <p:cBhvr>
                                        <p:cTn id="36" dur="1000"/>
                                        <p:tgtEl>
                                          <p:spTgt spid="41"/>
                                        </p:tgtEl>
                                      </p:cBhvr>
                                    </p:animEffect>
                                  </p:childTnLst>
                                </p:cTn>
                              </p:par>
                              <p:par>
                                <p:cTn id="37" presetID="64" presetClass="path" presetSubtype="0" fill="hold" grpId="2" nodeType="withEffect">
                                  <p:stCondLst>
                                    <p:cond delay="300"/>
                                  </p:stCondLst>
                                  <p:childTnLst>
                                    <p:animMotion origin="layout" path="M 2.77778E-6 2.422E-6 L 0.39375 -0.33797 " pathEditMode="relative" rAng="0" ptsTypes="AA">
                                      <p:cBhvr>
                                        <p:cTn id="38" dur="1000" spd="-100000" fill="hold"/>
                                        <p:tgtEl>
                                          <p:spTgt spid="41"/>
                                        </p:tgtEl>
                                        <p:attrNameLst>
                                          <p:attrName>ppt_x</p:attrName>
                                          <p:attrName>ppt_y</p:attrName>
                                        </p:attrNameLst>
                                      </p:cBhvr>
                                      <p:rCtr x="19688" y="-16898"/>
                                    </p:animMotion>
                                  </p:childTnLst>
                                </p:cTn>
                              </p:par>
                              <p:par>
                                <p:cTn id="39" presetID="1" presetClass="entr" presetSubtype="0" fill="hold" nodeType="withEffect">
                                  <p:stCondLst>
                                    <p:cond delay="300"/>
                                  </p:stCondLst>
                                  <p:childTnLst>
                                    <p:set>
                                      <p:cBhvr>
                                        <p:cTn id="40" dur="1" fill="hold">
                                          <p:stCondLst>
                                            <p:cond delay="0"/>
                                          </p:stCondLst>
                                        </p:cTn>
                                        <p:tgtEl>
                                          <p:spTgt spid="42"/>
                                        </p:tgtEl>
                                        <p:attrNameLst>
                                          <p:attrName>style.visibility</p:attrName>
                                        </p:attrNameLst>
                                      </p:cBhvr>
                                      <p:to>
                                        <p:strVal val="visible"/>
                                      </p:to>
                                    </p:set>
                                  </p:childTnLst>
                                </p:cTn>
                              </p:par>
                              <p:par>
                                <p:cTn id="41" presetID="53" presetClass="entr" presetSubtype="16" fill="hold" nodeType="withEffect">
                                  <p:stCondLst>
                                    <p:cond delay="300"/>
                                  </p:stCondLst>
                                  <p:childTnLst>
                                    <p:set>
                                      <p:cBhvr>
                                        <p:cTn id="42" dur="1" fill="hold">
                                          <p:stCondLst>
                                            <p:cond delay="0"/>
                                          </p:stCondLst>
                                        </p:cTn>
                                        <p:tgtEl>
                                          <p:spTgt spid="42"/>
                                        </p:tgtEl>
                                        <p:attrNameLst>
                                          <p:attrName>style.visibility</p:attrName>
                                        </p:attrNameLst>
                                      </p:cBhvr>
                                      <p:to>
                                        <p:strVal val="visible"/>
                                      </p:to>
                                    </p:set>
                                    <p:anim calcmode="lin" valueType="num">
                                      <p:cBhvr>
                                        <p:cTn id="43" dur="1000" fill="hold"/>
                                        <p:tgtEl>
                                          <p:spTgt spid="42"/>
                                        </p:tgtEl>
                                        <p:attrNameLst>
                                          <p:attrName>ppt_w</p:attrName>
                                        </p:attrNameLst>
                                      </p:cBhvr>
                                      <p:tavLst>
                                        <p:tav tm="0">
                                          <p:val>
                                            <p:fltVal val="0"/>
                                          </p:val>
                                        </p:tav>
                                        <p:tav tm="100000">
                                          <p:val>
                                            <p:strVal val="#ppt_w"/>
                                          </p:val>
                                        </p:tav>
                                      </p:tavLst>
                                    </p:anim>
                                    <p:anim calcmode="lin" valueType="num">
                                      <p:cBhvr>
                                        <p:cTn id="44" dur="1000" fill="hold"/>
                                        <p:tgtEl>
                                          <p:spTgt spid="42"/>
                                        </p:tgtEl>
                                        <p:attrNameLst>
                                          <p:attrName>ppt_h</p:attrName>
                                        </p:attrNameLst>
                                      </p:cBhvr>
                                      <p:tavLst>
                                        <p:tav tm="0">
                                          <p:val>
                                            <p:fltVal val="0"/>
                                          </p:val>
                                        </p:tav>
                                        <p:tav tm="100000">
                                          <p:val>
                                            <p:strVal val="#ppt_h"/>
                                          </p:val>
                                        </p:tav>
                                      </p:tavLst>
                                    </p:anim>
                                    <p:animEffect transition="in" filter="fade">
                                      <p:cBhvr>
                                        <p:cTn id="45" dur="1000"/>
                                        <p:tgtEl>
                                          <p:spTgt spid="42"/>
                                        </p:tgtEl>
                                      </p:cBhvr>
                                    </p:animEffect>
                                  </p:childTnLst>
                                </p:cTn>
                              </p:par>
                              <p:par>
                                <p:cTn id="46" presetID="64" presetClass="path" presetSubtype="0" fill="hold" nodeType="withEffect">
                                  <p:stCondLst>
                                    <p:cond delay="300"/>
                                  </p:stCondLst>
                                  <p:childTnLst>
                                    <p:animMotion origin="layout" path="M -5.55556E-7 -1.46123E-6 L 0.20451 0.58418 " pathEditMode="relative" rAng="0" ptsTypes="AA">
                                      <p:cBhvr>
                                        <p:cTn id="47" dur="1000" spd="-100000" fill="hold"/>
                                        <p:tgtEl>
                                          <p:spTgt spid="42"/>
                                        </p:tgtEl>
                                        <p:attrNameLst>
                                          <p:attrName>ppt_x</p:attrName>
                                          <p:attrName>ppt_y</p:attrName>
                                        </p:attrNameLst>
                                      </p:cBhvr>
                                      <p:rCtr x="10226" y="29194"/>
                                    </p:animMotion>
                                  </p:childTnLst>
                                </p:cTn>
                              </p:par>
                              <p:par>
                                <p:cTn id="48" presetID="1" presetClass="entr" presetSubtype="0" fill="hold" nodeType="withEffect">
                                  <p:stCondLst>
                                    <p:cond delay="300"/>
                                  </p:stCondLst>
                                  <p:childTnLst>
                                    <p:set>
                                      <p:cBhvr>
                                        <p:cTn id="49" dur="1" fill="hold">
                                          <p:stCondLst>
                                            <p:cond delay="0"/>
                                          </p:stCondLst>
                                        </p:cTn>
                                        <p:tgtEl>
                                          <p:spTgt spid="29"/>
                                        </p:tgtEl>
                                        <p:attrNameLst>
                                          <p:attrName>style.visibility</p:attrName>
                                        </p:attrNameLst>
                                      </p:cBhvr>
                                      <p:to>
                                        <p:strVal val="visible"/>
                                      </p:to>
                                    </p:set>
                                  </p:childTnLst>
                                </p:cTn>
                              </p:par>
                              <p:par>
                                <p:cTn id="50" presetID="53" presetClass="entr" presetSubtype="16" fill="hold" nodeType="withEffect">
                                  <p:stCondLst>
                                    <p:cond delay="300"/>
                                  </p:stCondLst>
                                  <p:childTnLst>
                                    <p:set>
                                      <p:cBhvr>
                                        <p:cTn id="51" dur="1" fill="hold">
                                          <p:stCondLst>
                                            <p:cond delay="0"/>
                                          </p:stCondLst>
                                        </p:cTn>
                                        <p:tgtEl>
                                          <p:spTgt spid="29"/>
                                        </p:tgtEl>
                                        <p:attrNameLst>
                                          <p:attrName>style.visibility</p:attrName>
                                        </p:attrNameLst>
                                      </p:cBhvr>
                                      <p:to>
                                        <p:strVal val="visible"/>
                                      </p:to>
                                    </p:set>
                                    <p:anim calcmode="lin" valueType="num">
                                      <p:cBhvr>
                                        <p:cTn id="52" dur="1000" fill="hold"/>
                                        <p:tgtEl>
                                          <p:spTgt spid="29"/>
                                        </p:tgtEl>
                                        <p:attrNameLst>
                                          <p:attrName>ppt_w</p:attrName>
                                        </p:attrNameLst>
                                      </p:cBhvr>
                                      <p:tavLst>
                                        <p:tav tm="0">
                                          <p:val>
                                            <p:fltVal val="0"/>
                                          </p:val>
                                        </p:tav>
                                        <p:tav tm="100000">
                                          <p:val>
                                            <p:strVal val="#ppt_w"/>
                                          </p:val>
                                        </p:tav>
                                      </p:tavLst>
                                    </p:anim>
                                    <p:anim calcmode="lin" valueType="num">
                                      <p:cBhvr>
                                        <p:cTn id="53" dur="1000" fill="hold"/>
                                        <p:tgtEl>
                                          <p:spTgt spid="29"/>
                                        </p:tgtEl>
                                        <p:attrNameLst>
                                          <p:attrName>ppt_h</p:attrName>
                                        </p:attrNameLst>
                                      </p:cBhvr>
                                      <p:tavLst>
                                        <p:tav tm="0">
                                          <p:val>
                                            <p:fltVal val="0"/>
                                          </p:val>
                                        </p:tav>
                                        <p:tav tm="100000">
                                          <p:val>
                                            <p:strVal val="#ppt_h"/>
                                          </p:val>
                                        </p:tav>
                                      </p:tavLst>
                                    </p:anim>
                                    <p:animEffect transition="in" filter="fade">
                                      <p:cBhvr>
                                        <p:cTn id="54" dur="1000"/>
                                        <p:tgtEl>
                                          <p:spTgt spid="29"/>
                                        </p:tgtEl>
                                      </p:cBhvr>
                                    </p:animEffect>
                                  </p:childTnLst>
                                </p:cTn>
                              </p:par>
                              <p:par>
                                <p:cTn id="55" presetID="64" presetClass="path" presetSubtype="0" fill="hold" nodeType="withEffect">
                                  <p:stCondLst>
                                    <p:cond delay="300"/>
                                  </p:stCondLst>
                                  <p:childTnLst>
                                    <p:animMotion origin="layout" path="M -5.55556E-7 -1.46123E-6 L 0.20451 0.58418 " pathEditMode="relative" rAng="0" ptsTypes="AA">
                                      <p:cBhvr>
                                        <p:cTn id="56" dur="1000" spd="-100000" fill="hold"/>
                                        <p:tgtEl>
                                          <p:spTgt spid="29"/>
                                        </p:tgtEl>
                                        <p:attrNameLst>
                                          <p:attrName>ppt_x</p:attrName>
                                          <p:attrName>ppt_y</p:attrName>
                                        </p:attrNameLst>
                                      </p:cBhvr>
                                      <p:rCtr x="10226" y="29194"/>
                                    </p:animMotion>
                                  </p:childTnLst>
                                </p:cTn>
                              </p:par>
                              <p:par>
                                <p:cTn id="57" presetID="1"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53" presetClass="entr" presetSubtype="16" fill="hold" nodeType="withEffect">
                                  <p:stCondLst>
                                    <p:cond delay="0"/>
                                  </p:stCondLst>
                                  <p:childTnLst>
                                    <p:set>
                                      <p:cBhvr>
                                        <p:cTn id="60" dur="1" fill="hold">
                                          <p:stCondLst>
                                            <p:cond delay="0"/>
                                          </p:stCondLst>
                                        </p:cTn>
                                        <p:tgtEl>
                                          <p:spTgt spid="65"/>
                                        </p:tgtEl>
                                        <p:attrNameLst>
                                          <p:attrName>style.visibility</p:attrName>
                                        </p:attrNameLst>
                                      </p:cBhvr>
                                      <p:to>
                                        <p:strVal val="visible"/>
                                      </p:to>
                                    </p:set>
                                    <p:anim calcmode="lin" valueType="num">
                                      <p:cBhvr>
                                        <p:cTn id="61" dur="1000" fill="hold"/>
                                        <p:tgtEl>
                                          <p:spTgt spid="65"/>
                                        </p:tgtEl>
                                        <p:attrNameLst>
                                          <p:attrName>ppt_w</p:attrName>
                                        </p:attrNameLst>
                                      </p:cBhvr>
                                      <p:tavLst>
                                        <p:tav tm="0">
                                          <p:val>
                                            <p:fltVal val="0"/>
                                          </p:val>
                                        </p:tav>
                                        <p:tav tm="100000">
                                          <p:val>
                                            <p:strVal val="#ppt_w"/>
                                          </p:val>
                                        </p:tav>
                                      </p:tavLst>
                                    </p:anim>
                                    <p:anim calcmode="lin" valueType="num">
                                      <p:cBhvr>
                                        <p:cTn id="62" dur="1000" fill="hold"/>
                                        <p:tgtEl>
                                          <p:spTgt spid="65"/>
                                        </p:tgtEl>
                                        <p:attrNameLst>
                                          <p:attrName>ppt_h</p:attrName>
                                        </p:attrNameLst>
                                      </p:cBhvr>
                                      <p:tavLst>
                                        <p:tav tm="0">
                                          <p:val>
                                            <p:fltVal val="0"/>
                                          </p:val>
                                        </p:tav>
                                        <p:tav tm="100000">
                                          <p:val>
                                            <p:strVal val="#ppt_h"/>
                                          </p:val>
                                        </p:tav>
                                      </p:tavLst>
                                    </p:anim>
                                    <p:animEffect transition="in" filter="fade">
                                      <p:cBhvr>
                                        <p:cTn id="63" dur="1000"/>
                                        <p:tgtEl>
                                          <p:spTgt spid="65"/>
                                        </p:tgtEl>
                                      </p:cBhvr>
                                    </p:animEffect>
                                  </p:childTnLst>
                                </p:cTn>
                              </p:par>
                              <p:par>
                                <p:cTn id="64" presetID="64" presetClass="path" presetSubtype="0" fill="hold" nodeType="withEffect">
                                  <p:stCondLst>
                                    <p:cond delay="0"/>
                                  </p:stCondLst>
                                  <p:childTnLst>
                                    <p:animMotion origin="layout" path="M -5.55556E-7 -3.28699E-6 L -0.52465 -0.50942 " pathEditMode="relative" rAng="0" ptsTypes="AA">
                                      <p:cBhvr>
                                        <p:cTn id="65" dur="1000" spd="-100000" fill="hold"/>
                                        <p:tgtEl>
                                          <p:spTgt spid="65"/>
                                        </p:tgtEl>
                                        <p:attrNameLst>
                                          <p:attrName>ppt_x</p:attrName>
                                          <p:attrName>ppt_y</p:attrName>
                                        </p:attrNameLst>
                                      </p:cBhvr>
                                      <p:rCtr x="-26233" y="-25487"/>
                                    </p:animMotion>
                                  </p:childTnLst>
                                </p:cTn>
                              </p:par>
                              <p:par>
                                <p:cTn id="66" presetID="1" presetClass="entr" presetSubtype="0" fill="hold" grpId="0" nodeType="withEffect">
                                  <p:stCondLst>
                                    <p:cond delay="200"/>
                                  </p:stCondLst>
                                  <p:childTnLst>
                                    <p:set>
                                      <p:cBhvr>
                                        <p:cTn id="67" dur="1" fill="hold">
                                          <p:stCondLst>
                                            <p:cond delay="0"/>
                                          </p:stCondLst>
                                        </p:cTn>
                                        <p:tgtEl>
                                          <p:spTgt spid="75"/>
                                        </p:tgtEl>
                                        <p:attrNameLst>
                                          <p:attrName>style.visibility</p:attrName>
                                        </p:attrNameLst>
                                      </p:cBhvr>
                                      <p:to>
                                        <p:strVal val="visible"/>
                                      </p:to>
                                    </p:set>
                                  </p:childTnLst>
                                </p:cTn>
                              </p:par>
                              <p:par>
                                <p:cTn id="68" presetID="53" presetClass="entr" presetSubtype="16" fill="hold" grpId="1" nodeType="withEffect">
                                  <p:stCondLst>
                                    <p:cond delay="200"/>
                                  </p:stCondLst>
                                  <p:childTnLst>
                                    <p:set>
                                      <p:cBhvr>
                                        <p:cTn id="69" dur="1" fill="hold">
                                          <p:stCondLst>
                                            <p:cond delay="0"/>
                                          </p:stCondLst>
                                        </p:cTn>
                                        <p:tgtEl>
                                          <p:spTgt spid="75"/>
                                        </p:tgtEl>
                                        <p:attrNameLst>
                                          <p:attrName>style.visibility</p:attrName>
                                        </p:attrNameLst>
                                      </p:cBhvr>
                                      <p:to>
                                        <p:strVal val="visible"/>
                                      </p:to>
                                    </p:set>
                                    <p:anim calcmode="lin" valueType="num">
                                      <p:cBhvr>
                                        <p:cTn id="70" dur="1000" fill="hold"/>
                                        <p:tgtEl>
                                          <p:spTgt spid="75"/>
                                        </p:tgtEl>
                                        <p:attrNameLst>
                                          <p:attrName>ppt_w</p:attrName>
                                        </p:attrNameLst>
                                      </p:cBhvr>
                                      <p:tavLst>
                                        <p:tav tm="0">
                                          <p:val>
                                            <p:fltVal val="0"/>
                                          </p:val>
                                        </p:tav>
                                        <p:tav tm="100000">
                                          <p:val>
                                            <p:strVal val="#ppt_w"/>
                                          </p:val>
                                        </p:tav>
                                      </p:tavLst>
                                    </p:anim>
                                    <p:anim calcmode="lin" valueType="num">
                                      <p:cBhvr>
                                        <p:cTn id="71" dur="1000" fill="hold"/>
                                        <p:tgtEl>
                                          <p:spTgt spid="75"/>
                                        </p:tgtEl>
                                        <p:attrNameLst>
                                          <p:attrName>ppt_h</p:attrName>
                                        </p:attrNameLst>
                                      </p:cBhvr>
                                      <p:tavLst>
                                        <p:tav tm="0">
                                          <p:val>
                                            <p:fltVal val="0"/>
                                          </p:val>
                                        </p:tav>
                                        <p:tav tm="100000">
                                          <p:val>
                                            <p:strVal val="#ppt_h"/>
                                          </p:val>
                                        </p:tav>
                                      </p:tavLst>
                                    </p:anim>
                                    <p:animEffect transition="in" filter="fade">
                                      <p:cBhvr>
                                        <p:cTn id="72" dur="1000"/>
                                        <p:tgtEl>
                                          <p:spTgt spid="75"/>
                                        </p:tgtEl>
                                      </p:cBhvr>
                                    </p:animEffect>
                                  </p:childTnLst>
                                </p:cTn>
                              </p:par>
                              <p:par>
                                <p:cTn id="73" presetID="64" presetClass="path" presetSubtype="0" fill="hold" grpId="2" nodeType="withEffect">
                                  <p:stCondLst>
                                    <p:cond delay="200"/>
                                  </p:stCondLst>
                                  <p:childTnLst>
                                    <p:animMotion origin="layout" path="M -2.22222E-6 1.18319E-6 L 0.21702 -0.37071 " pathEditMode="relative" rAng="0" ptsTypes="AA">
                                      <p:cBhvr>
                                        <p:cTn id="74" dur="1000" spd="-100000" fill="hold"/>
                                        <p:tgtEl>
                                          <p:spTgt spid="75"/>
                                        </p:tgtEl>
                                        <p:attrNameLst>
                                          <p:attrName>ppt_x</p:attrName>
                                          <p:attrName>ppt_y</p:attrName>
                                        </p:attrNameLst>
                                      </p:cBhvr>
                                      <p:rCtr x="10851" y="-18536"/>
                                    </p:animMotion>
                                  </p:childTnLst>
                                </p:cTn>
                              </p:par>
                              <p:par>
                                <p:cTn id="75" presetID="1" presetClass="entr" presetSubtype="0" fill="hold" grpId="0" nodeType="withEffect">
                                  <p:stCondLst>
                                    <p:cond delay="400"/>
                                  </p:stCondLst>
                                  <p:childTnLst>
                                    <p:set>
                                      <p:cBhvr>
                                        <p:cTn id="76" dur="1" fill="hold">
                                          <p:stCondLst>
                                            <p:cond delay="0"/>
                                          </p:stCondLst>
                                        </p:cTn>
                                        <p:tgtEl>
                                          <p:spTgt spid="76"/>
                                        </p:tgtEl>
                                        <p:attrNameLst>
                                          <p:attrName>style.visibility</p:attrName>
                                        </p:attrNameLst>
                                      </p:cBhvr>
                                      <p:to>
                                        <p:strVal val="visible"/>
                                      </p:to>
                                    </p:set>
                                  </p:childTnLst>
                                </p:cTn>
                              </p:par>
                              <p:par>
                                <p:cTn id="77" presetID="53" presetClass="entr" presetSubtype="16" fill="hold" grpId="1" nodeType="withEffect">
                                  <p:stCondLst>
                                    <p:cond delay="400"/>
                                  </p:stCondLst>
                                  <p:childTnLst>
                                    <p:set>
                                      <p:cBhvr>
                                        <p:cTn id="78" dur="1" fill="hold">
                                          <p:stCondLst>
                                            <p:cond delay="0"/>
                                          </p:stCondLst>
                                        </p:cTn>
                                        <p:tgtEl>
                                          <p:spTgt spid="76"/>
                                        </p:tgtEl>
                                        <p:attrNameLst>
                                          <p:attrName>style.visibility</p:attrName>
                                        </p:attrNameLst>
                                      </p:cBhvr>
                                      <p:to>
                                        <p:strVal val="visible"/>
                                      </p:to>
                                    </p:set>
                                    <p:anim calcmode="lin" valueType="num">
                                      <p:cBhvr>
                                        <p:cTn id="79" dur="1000" fill="hold"/>
                                        <p:tgtEl>
                                          <p:spTgt spid="76"/>
                                        </p:tgtEl>
                                        <p:attrNameLst>
                                          <p:attrName>ppt_w</p:attrName>
                                        </p:attrNameLst>
                                      </p:cBhvr>
                                      <p:tavLst>
                                        <p:tav tm="0">
                                          <p:val>
                                            <p:fltVal val="0"/>
                                          </p:val>
                                        </p:tav>
                                        <p:tav tm="100000">
                                          <p:val>
                                            <p:strVal val="#ppt_w"/>
                                          </p:val>
                                        </p:tav>
                                      </p:tavLst>
                                    </p:anim>
                                    <p:anim calcmode="lin" valueType="num">
                                      <p:cBhvr>
                                        <p:cTn id="80" dur="1000" fill="hold"/>
                                        <p:tgtEl>
                                          <p:spTgt spid="76"/>
                                        </p:tgtEl>
                                        <p:attrNameLst>
                                          <p:attrName>ppt_h</p:attrName>
                                        </p:attrNameLst>
                                      </p:cBhvr>
                                      <p:tavLst>
                                        <p:tav tm="0">
                                          <p:val>
                                            <p:fltVal val="0"/>
                                          </p:val>
                                        </p:tav>
                                        <p:tav tm="100000">
                                          <p:val>
                                            <p:strVal val="#ppt_h"/>
                                          </p:val>
                                        </p:tav>
                                      </p:tavLst>
                                    </p:anim>
                                    <p:animEffect transition="in" filter="fade">
                                      <p:cBhvr>
                                        <p:cTn id="81" dur="1000"/>
                                        <p:tgtEl>
                                          <p:spTgt spid="76"/>
                                        </p:tgtEl>
                                      </p:cBhvr>
                                    </p:animEffect>
                                  </p:childTnLst>
                                </p:cTn>
                              </p:par>
                              <p:par>
                                <p:cTn id="82" presetID="64" presetClass="path" presetSubtype="0" fill="hold" grpId="2" nodeType="withEffect">
                                  <p:stCondLst>
                                    <p:cond delay="400"/>
                                  </p:stCondLst>
                                  <p:childTnLst>
                                    <p:animMotion origin="layout" path="M 5E-6 2.09762E-6 L -0.18855 -1.11369 " pathEditMode="relative" rAng="0" ptsTypes="AA">
                                      <p:cBhvr>
                                        <p:cTn id="83" dur="1000" spd="-100000" fill="hold"/>
                                        <p:tgtEl>
                                          <p:spTgt spid="76"/>
                                        </p:tgtEl>
                                        <p:attrNameLst>
                                          <p:attrName>ppt_x</p:attrName>
                                          <p:attrName>ppt_y</p:attrName>
                                        </p:attrNameLst>
                                      </p:cBhvr>
                                      <p:rCtr x="-9427" y="-55700"/>
                                    </p:animMotion>
                                  </p:childTnLst>
                                </p:cTn>
                              </p:par>
                              <p:par>
                                <p:cTn id="84" presetID="1" presetClass="entr" presetSubtype="0" fill="hold" grpId="0" nodeType="withEffect">
                                  <p:stCondLst>
                                    <p:cond delay="200"/>
                                  </p:stCondLst>
                                  <p:childTnLst>
                                    <p:set>
                                      <p:cBhvr>
                                        <p:cTn id="85" dur="1" fill="hold">
                                          <p:stCondLst>
                                            <p:cond delay="0"/>
                                          </p:stCondLst>
                                        </p:cTn>
                                        <p:tgtEl>
                                          <p:spTgt spid="40"/>
                                        </p:tgtEl>
                                        <p:attrNameLst>
                                          <p:attrName>style.visibility</p:attrName>
                                        </p:attrNameLst>
                                      </p:cBhvr>
                                      <p:to>
                                        <p:strVal val="visible"/>
                                      </p:to>
                                    </p:set>
                                  </p:childTnLst>
                                </p:cTn>
                              </p:par>
                              <p:par>
                                <p:cTn id="86" presetID="53" presetClass="entr" presetSubtype="16" fill="hold" grpId="1" nodeType="withEffect">
                                  <p:stCondLst>
                                    <p:cond delay="200"/>
                                  </p:stCondLst>
                                  <p:childTnLst>
                                    <p:set>
                                      <p:cBhvr>
                                        <p:cTn id="87" dur="1" fill="hold">
                                          <p:stCondLst>
                                            <p:cond delay="0"/>
                                          </p:stCondLst>
                                        </p:cTn>
                                        <p:tgtEl>
                                          <p:spTgt spid="40"/>
                                        </p:tgtEl>
                                        <p:attrNameLst>
                                          <p:attrName>style.visibility</p:attrName>
                                        </p:attrNameLst>
                                      </p:cBhvr>
                                      <p:to>
                                        <p:strVal val="visible"/>
                                      </p:to>
                                    </p:set>
                                    <p:anim calcmode="lin" valueType="num">
                                      <p:cBhvr>
                                        <p:cTn id="88" dur="1000" fill="hold"/>
                                        <p:tgtEl>
                                          <p:spTgt spid="40"/>
                                        </p:tgtEl>
                                        <p:attrNameLst>
                                          <p:attrName>ppt_w</p:attrName>
                                        </p:attrNameLst>
                                      </p:cBhvr>
                                      <p:tavLst>
                                        <p:tav tm="0">
                                          <p:val>
                                            <p:fltVal val="0"/>
                                          </p:val>
                                        </p:tav>
                                        <p:tav tm="100000">
                                          <p:val>
                                            <p:strVal val="#ppt_w"/>
                                          </p:val>
                                        </p:tav>
                                      </p:tavLst>
                                    </p:anim>
                                    <p:anim calcmode="lin" valueType="num">
                                      <p:cBhvr>
                                        <p:cTn id="89" dur="1000" fill="hold"/>
                                        <p:tgtEl>
                                          <p:spTgt spid="40"/>
                                        </p:tgtEl>
                                        <p:attrNameLst>
                                          <p:attrName>ppt_h</p:attrName>
                                        </p:attrNameLst>
                                      </p:cBhvr>
                                      <p:tavLst>
                                        <p:tav tm="0">
                                          <p:val>
                                            <p:fltVal val="0"/>
                                          </p:val>
                                        </p:tav>
                                        <p:tav tm="100000">
                                          <p:val>
                                            <p:strVal val="#ppt_h"/>
                                          </p:val>
                                        </p:tav>
                                      </p:tavLst>
                                    </p:anim>
                                    <p:animEffect transition="in" filter="fade">
                                      <p:cBhvr>
                                        <p:cTn id="90" dur="1000"/>
                                        <p:tgtEl>
                                          <p:spTgt spid="40"/>
                                        </p:tgtEl>
                                      </p:cBhvr>
                                    </p:animEffect>
                                  </p:childTnLst>
                                </p:cTn>
                              </p:par>
                              <p:par>
                                <p:cTn id="91" presetID="64" presetClass="path" presetSubtype="0" fill="hold" grpId="2" nodeType="withEffect">
                                  <p:stCondLst>
                                    <p:cond delay="200"/>
                                  </p:stCondLst>
                                  <p:childTnLst>
                                    <p:animMotion origin="layout" path="M -1.11111E-6 4.44444E-6 L 0.12309 0.575 " pathEditMode="relative" rAng="0" ptsTypes="AA">
                                      <p:cBhvr>
                                        <p:cTn id="92" dur="1000" spd="-100000" fill="hold"/>
                                        <p:tgtEl>
                                          <p:spTgt spid="40"/>
                                        </p:tgtEl>
                                        <p:attrNameLst>
                                          <p:attrName>ppt_x</p:attrName>
                                          <p:attrName>ppt_y</p:attrName>
                                        </p:attrNameLst>
                                      </p:cBhvr>
                                      <p:rCtr x="6146" y="28735"/>
                                    </p:animMotion>
                                  </p:childTnLst>
                                </p:cTn>
                              </p:par>
                              <p:par>
                                <p:cTn id="93" presetID="1" presetClass="entr" presetSubtype="0" fill="hold" nodeType="withEffect">
                                  <p:stCondLst>
                                    <p:cond delay="400"/>
                                  </p:stCondLst>
                                  <p:childTnLst>
                                    <p:set>
                                      <p:cBhvr>
                                        <p:cTn id="94" dur="1" fill="hold">
                                          <p:stCondLst>
                                            <p:cond delay="0"/>
                                          </p:stCondLst>
                                        </p:cTn>
                                        <p:tgtEl>
                                          <p:spTgt spid="69"/>
                                        </p:tgtEl>
                                        <p:attrNameLst>
                                          <p:attrName>style.visibility</p:attrName>
                                        </p:attrNameLst>
                                      </p:cBhvr>
                                      <p:to>
                                        <p:strVal val="visible"/>
                                      </p:to>
                                    </p:set>
                                  </p:childTnLst>
                                </p:cTn>
                              </p:par>
                              <p:par>
                                <p:cTn id="95" presetID="53" presetClass="entr" presetSubtype="16" fill="hold" nodeType="withEffect">
                                  <p:stCondLst>
                                    <p:cond delay="400"/>
                                  </p:stCondLst>
                                  <p:childTnLst>
                                    <p:set>
                                      <p:cBhvr>
                                        <p:cTn id="96" dur="1" fill="hold">
                                          <p:stCondLst>
                                            <p:cond delay="0"/>
                                          </p:stCondLst>
                                        </p:cTn>
                                        <p:tgtEl>
                                          <p:spTgt spid="69"/>
                                        </p:tgtEl>
                                        <p:attrNameLst>
                                          <p:attrName>style.visibility</p:attrName>
                                        </p:attrNameLst>
                                      </p:cBhvr>
                                      <p:to>
                                        <p:strVal val="visible"/>
                                      </p:to>
                                    </p:set>
                                    <p:anim calcmode="lin" valueType="num">
                                      <p:cBhvr>
                                        <p:cTn id="97" dur="1000" fill="hold"/>
                                        <p:tgtEl>
                                          <p:spTgt spid="69"/>
                                        </p:tgtEl>
                                        <p:attrNameLst>
                                          <p:attrName>ppt_w</p:attrName>
                                        </p:attrNameLst>
                                      </p:cBhvr>
                                      <p:tavLst>
                                        <p:tav tm="0">
                                          <p:val>
                                            <p:fltVal val="0"/>
                                          </p:val>
                                        </p:tav>
                                        <p:tav tm="100000">
                                          <p:val>
                                            <p:strVal val="#ppt_w"/>
                                          </p:val>
                                        </p:tav>
                                      </p:tavLst>
                                    </p:anim>
                                    <p:anim calcmode="lin" valueType="num">
                                      <p:cBhvr>
                                        <p:cTn id="98" dur="1000" fill="hold"/>
                                        <p:tgtEl>
                                          <p:spTgt spid="69"/>
                                        </p:tgtEl>
                                        <p:attrNameLst>
                                          <p:attrName>ppt_h</p:attrName>
                                        </p:attrNameLst>
                                      </p:cBhvr>
                                      <p:tavLst>
                                        <p:tav tm="0">
                                          <p:val>
                                            <p:fltVal val="0"/>
                                          </p:val>
                                        </p:tav>
                                        <p:tav tm="100000">
                                          <p:val>
                                            <p:strVal val="#ppt_h"/>
                                          </p:val>
                                        </p:tav>
                                      </p:tavLst>
                                    </p:anim>
                                    <p:animEffect transition="in" filter="fade">
                                      <p:cBhvr>
                                        <p:cTn id="99" dur="1000"/>
                                        <p:tgtEl>
                                          <p:spTgt spid="69"/>
                                        </p:tgtEl>
                                      </p:cBhvr>
                                    </p:animEffect>
                                  </p:childTnLst>
                                </p:cTn>
                              </p:par>
                              <p:par>
                                <p:cTn id="100" presetID="64" presetClass="path" presetSubtype="0" fill="hold" nodeType="withEffect">
                                  <p:stCondLst>
                                    <p:cond delay="400"/>
                                  </p:stCondLst>
                                  <p:childTnLst>
                                    <p:animMotion origin="layout" path="M 1.38889E-6 3.41057E-6 L -0.71736 -0.40563 " pathEditMode="relative" rAng="0" ptsTypes="AA">
                                      <p:cBhvr>
                                        <p:cTn id="101" dur="1000" spd="-100000" fill="hold"/>
                                        <p:tgtEl>
                                          <p:spTgt spid="69"/>
                                        </p:tgtEl>
                                        <p:attrNameLst>
                                          <p:attrName>ppt_x</p:attrName>
                                          <p:attrName>ppt_y</p:attrName>
                                        </p:attrNameLst>
                                      </p:cBhvr>
                                      <p:rCtr x="-35868" y="-20297"/>
                                    </p:animMotion>
                                  </p:childTnLst>
                                </p:cTn>
                              </p:par>
                              <p:par>
                                <p:cTn id="102" presetID="1" presetClass="entr" presetSubtype="0" fill="hold" nodeType="withEffect">
                                  <p:stCondLst>
                                    <p:cond delay="300"/>
                                  </p:stCondLst>
                                  <p:childTnLst>
                                    <p:set>
                                      <p:cBhvr>
                                        <p:cTn id="103" dur="1" fill="hold">
                                          <p:stCondLst>
                                            <p:cond delay="0"/>
                                          </p:stCondLst>
                                        </p:cTn>
                                        <p:tgtEl>
                                          <p:spTgt spid="72"/>
                                        </p:tgtEl>
                                        <p:attrNameLst>
                                          <p:attrName>style.visibility</p:attrName>
                                        </p:attrNameLst>
                                      </p:cBhvr>
                                      <p:to>
                                        <p:strVal val="visible"/>
                                      </p:to>
                                    </p:set>
                                  </p:childTnLst>
                                </p:cTn>
                              </p:par>
                              <p:par>
                                <p:cTn id="104" presetID="53" presetClass="entr" presetSubtype="16" fill="hold" nodeType="withEffect">
                                  <p:stCondLst>
                                    <p:cond delay="300"/>
                                  </p:stCondLst>
                                  <p:childTnLst>
                                    <p:set>
                                      <p:cBhvr>
                                        <p:cTn id="105" dur="1" fill="hold">
                                          <p:stCondLst>
                                            <p:cond delay="0"/>
                                          </p:stCondLst>
                                        </p:cTn>
                                        <p:tgtEl>
                                          <p:spTgt spid="72"/>
                                        </p:tgtEl>
                                        <p:attrNameLst>
                                          <p:attrName>style.visibility</p:attrName>
                                        </p:attrNameLst>
                                      </p:cBhvr>
                                      <p:to>
                                        <p:strVal val="visible"/>
                                      </p:to>
                                    </p:set>
                                    <p:anim calcmode="lin" valueType="num">
                                      <p:cBhvr>
                                        <p:cTn id="106" dur="1000" fill="hold"/>
                                        <p:tgtEl>
                                          <p:spTgt spid="72"/>
                                        </p:tgtEl>
                                        <p:attrNameLst>
                                          <p:attrName>ppt_w</p:attrName>
                                        </p:attrNameLst>
                                      </p:cBhvr>
                                      <p:tavLst>
                                        <p:tav tm="0">
                                          <p:val>
                                            <p:fltVal val="0"/>
                                          </p:val>
                                        </p:tav>
                                        <p:tav tm="100000">
                                          <p:val>
                                            <p:strVal val="#ppt_w"/>
                                          </p:val>
                                        </p:tav>
                                      </p:tavLst>
                                    </p:anim>
                                    <p:anim calcmode="lin" valueType="num">
                                      <p:cBhvr>
                                        <p:cTn id="107" dur="1000" fill="hold"/>
                                        <p:tgtEl>
                                          <p:spTgt spid="72"/>
                                        </p:tgtEl>
                                        <p:attrNameLst>
                                          <p:attrName>ppt_h</p:attrName>
                                        </p:attrNameLst>
                                      </p:cBhvr>
                                      <p:tavLst>
                                        <p:tav tm="0">
                                          <p:val>
                                            <p:fltVal val="0"/>
                                          </p:val>
                                        </p:tav>
                                        <p:tav tm="100000">
                                          <p:val>
                                            <p:strVal val="#ppt_h"/>
                                          </p:val>
                                        </p:tav>
                                      </p:tavLst>
                                    </p:anim>
                                    <p:animEffect transition="in" filter="fade">
                                      <p:cBhvr>
                                        <p:cTn id="108" dur="1000"/>
                                        <p:tgtEl>
                                          <p:spTgt spid="72"/>
                                        </p:tgtEl>
                                      </p:cBhvr>
                                    </p:animEffect>
                                  </p:childTnLst>
                                </p:cTn>
                              </p:par>
                              <p:par>
                                <p:cTn id="109" presetID="64" presetClass="path" presetSubtype="0" fill="hold" nodeType="withEffect">
                                  <p:stCondLst>
                                    <p:cond delay="300"/>
                                  </p:stCondLst>
                                  <p:childTnLst>
                                    <p:animMotion origin="layout" path="M -8.33333E-7 3.20988E-6 L 1.0349 -0.87346 " pathEditMode="relative" rAng="0" ptsTypes="AA">
                                      <p:cBhvr>
                                        <p:cTn id="110" dur="1000" spd="-100000" fill="hold"/>
                                        <p:tgtEl>
                                          <p:spTgt spid="72"/>
                                        </p:tgtEl>
                                        <p:attrNameLst>
                                          <p:attrName>ppt_x</p:attrName>
                                          <p:attrName>ppt_y</p:attrName>
                                        </p:attrNameLst>
                                      </p:cBhvr>
                                      <p:rCtr x="51736" y="-43673"/>
                                    </p:animMotion>
                                  </p:childTnLst>
                                </p:cTn>
                              </p:par>
                              <p:par>
                                <p:cTn id="111" presetID="1" presetClass="entr" presetSubtype="0" fill="hold" nodeType="withEffect">
                                  <p:stCondLst>
                                    <p:cond delay="200"/>
                                  </p:stCondLst>
                                  <p:childTnLst>
                                    <p:set>
                                      <p:cBhvr>
                                        <p:cTn id="112" dur="1" fill="hold">
                                          <p:stCondLst>
                                            <p:cond delay="0"/>
                                          </p:stCondLst>
                                        </p:cTn>
                                        <p:tgtEl>
                                          <p:spTgt spid="77"/>
                                        </p:tgtEl>
                                        <p:attrNameLst>
                                          <p:attrName>style.visibility</p:attrName>
                                        </p:attrNameLst>
                                      </p:cBhvr>
                                      <p:to>
                                        <p:strVal val="visible"/>
                                      </p:to>
                                    </p:set>
                                  </p:childTnLst>
                                </p:cTn>
                              </p:par>
                              <p:par>
                                <p:cTn id="113" presetID="53" presetClass="entr" presetSubtype="16" fill="hold" nodeType="withEffect">
                                  <p:stCondLst>
                                    <p:cond delay="200"/>
                                  </p:stCondLst>
                                  <p:childTnLst>
                                    <p:set>
                                      <p:cBhvr>
                                        <p:cTn id="114" dur="1" fill="hold">
                                          <p:stCondLst>
                                            <p:cond delay="0"/>
                                          </p:stCondLst>
                                        </p:cTn>
                                        <p:tgtEl>
                                          <p:spTgt spid="77"/>
                                        </p:tgtEl>
                                        <p:attrNameLst>
                                          <p:attrName>style.visibility</p:attrName>
                                        </p:attrNameLst>
                                      </p:cBhvr>
                                      <p:to>
                                        <p:strVal val="visible"/>
                                      </p:to>
                                    </p:set>
                                    <p:anim calcmode="lin" valueType="num">
                                      <p:cBhvr>
                                        <p:cTn id="115" dur="1000" fill="hold"/>
                                        <p:tgtEl>
                                          <p:spTgt spid="77"/>
                                        </p:tgtEl>
                                        <p:attrNameLst>
                                          <p:attrName>ppt_w</p:attrName>
                                        </p:attrNameLst>
                                      </p:cBhvr>
                                      <p:tavLst>
                                        <p:tav tm="0">
                                          <p:val>
                                            <p:fltVal val="0"/>
                                          </p:val>
                                        </p:tav>
                                        <p:tav tm="100000">
                                          <p:val>
                                            <p:strVal val="#ppt_w"/>
                                          </p:val>
                                        </p:tav>
                                      </p:tavLst>
                                    </p:anim>
                                    <p:anim calcmode="lin" valueType="num">
                                      <p:cBhvr>
                                        <p:cTn id="116" dur="1000" fill="hold"/>
                                        <p:tgtEl>
                                          <p:spTgt spid="77"/>
                                        </p:tgtEl>
                                        <p:attrNameLst>
                                          <p:attrName>ppt_h</p:attrName>
                                        </p:attrNameLst>
                                      </p:cBhvr>
                                      <p:tavLst>
                                        <p:tav tm="0">
                                          <p:val>
                                            <p:fltVal val="0"/>
                                          </p:val>
                                        </p:tav>
                                        <p:tav tm="100000">
                                          <p:val>
                                            <p:strVal val="#ppt_h"/>
                                          </p:val>
                                        </p:tav>
                                      </p:tavLst>
                                    </p:anim>
                                    <p:animEffect transition="in" filter="fade">
                                      <p:cBhvr>
                                        <p:cTn id="117" dur="1000"/>
                                        <p:tgtEl>
                                          <p:spTgt spid="77"/>
                                        </p:tgtEl>
                                      </p:cBhvr>
                                    </p:animEffect>
                                  </p:childTnLst>
                                </p:cTn>
                              </p:par>
                              <p:par>
                                <p:cTn id="118" presetID="64" presetClass="path" presetSubtype="0" fill="hold" nodeType="withEffect">
                                  <p:stCondLst>
                                    <p:cond delay="200"/>
                                  </p:stCondLst>
                                  <p:childTnLst>
                                    <p:animMotion origin="layout" path="M 3.05556E-6 3.44146E-6 L -0.64115 -0.94965 " pathEditMode="relative" rAng="0" ptsTypes="AA">
                                      <p:cBhvr>
                                        <p:cTn id="119" dur="1000" spd="-100000" fill="hold"/>
                                        <p:tgtEl>
                                          <p:spTgt spid="77"/>
                                        </p:tgtEl>
                                        <p:attrNameLst>
                                          <p:attrName>ppt_x</p:attrName>
                                          <p:attrName>ppt_y</p:attrName>
                                        </p:attrNameLst>
                                      </p:cBhvr>
                                      <p:rCtr x="-32066" y="-47482"/>
                                    </p:animMotion>
                                  </p:childTnLst>
                                </p:cTn>
                              </p:par>
                              <p:par>
                                <p:cTn id="120" presetID="1" presetClass="entr" presetSubtype="0" fill="hold" nodeType="withEffect">
                                  <p:stCondLst>
                                    <p:cond delay="0"/>
                                  </p:stCondLst>
                                  <p:childTnLst>
                                    <p:set>
                                      <p:cBhvr>
                                        <p:cTn id="121" dur="1" fill="hold">
                                          <p:stCondLst>
                                            <p:cond delay="0"/>
                                          </p:stCondLst>
                                        </p:cTn>
                                        <p:tgtEl>
                                          <p:spTgt spid="32"/>
                                        </p:tgtEl>
                                        <p:attrNameLst>
                                          <p:attrName>style.visibility</p:attrName>
                                        </p:attrNameLst>
                                      </p:cBhvr>
                                      <p:to>
                                        <p:strVal val="visible"/>
                                      </p:to>
                                    </p:set>
                                  </p:childTnLst>
                                </p:cTn>
                              </p:par>
                              <p:par>
                                <p:cTn id="122" presetID="53" presetClass="entr" presetSubtype="16" fill="hold" nodeType="withEffect">
                                  <p:stCondLst>
                                    <p:cond delay="0"/>
                                  </p:stCondLst>
                                  <p:childTnLst>
                                    <p:set>
                                      <p:cBhvr>
                                        <p:cTn id="123" dur="1" fill="hold">
                                          <p:stCondLst>
                                            <p:cond delay="0"/>
                                          </p:stCondLst>
                                        </p:cTn>
                                        <p:tgtEl>
                                          <p:spTgt spid="32"/>
                                        </p:tgtEl>
                                        <p:attrNameLst>
                                          <p:attrName>style.visibility</p:attrName>
                                        </p:attrNameLst>
                                      </p:cBhvr>
                                      <p:to>
                                        <p:strVal val="visible"/>
                                      </p:to>
                                    </p:set>
                                    <p:anim calcmode="lin" valueType="num">
                                      <p:cBhvr>
                                        <p:cTn id="124" dur="1000" fill="hold"/>
                                        <p:tgtEl>
                                          <p:spTgt spid="32"/>
                                        </p:tgtEl>
                                        <p:attrNameLst>
                                          <p:attrName>ppt_w</p:attrName>
                                        </p:attrNameLst>
                                      </p:cBhvr>
                                      <p:tavLst>
                                        <p:tav tm="0">
                                          <p:val>
                                            <p:fltVal val="0"/>
                                          </p:val>
                                        </p:tav>
                                        <p:tav tm="100000">
                                          <p:val>
                                            <p:strVal val="#ppt_w"/>
                                          </p:val>
                                        </p:tav>
                                      </p:tavLst>
                                    </p:anim>
                                    <p:anim calcmode="lin" valueType="num">
                                      <p:cBhvr>
                                        <p:cTn id="125" dur="1000" fill="hold"/>
                                        <p:tgtEl>
                                          <p:spTgt spid="32"/>
                                        </p:tgtEl>
                                        <p:attrNameLst>
                                          <p:attrName>ppt_h</p:attrName>
                                        </p:attrNameLst>
                                      </p:cBhvr>
                                      <p:tavLst>
                                        <p:tav tm="0">
                                          <p:val>
                                            <p:fltVal val="0"/>
                                          </p:val>
                                        </p:tav>
                                        <p:tav tm="100000">
                                          <p:val>
                                            <p:strVal val="#ppt_h"/>
                                          </p:val>
                                        </p:tav>
                                      </p:tavLst>
                                    </p:anim>
                                    <p:animEffect transition="in" filter="fade">
                                      <p:cBhvr>
                                        <p:cTn id="126" dur="1000"/>
                                        <p:tgtEl>
                                          <p:spTgt spid="32"/>
                                        </p:tgtEl>
                                      </p:cBhvr>
                                    </p:animEffect>
                                  </p:childTnLst>
                                </p:cTn>
                              </p:par>
                              <p:par>
                                <p:cTn id="127" presetID="64" presetClass="path" presetSubtype="0" fill="hold" nodeType="withEffect">
                                  <p:stCondLst>
                                    <p:cond delay="0"/>
                                  </p:stCondLst>
                                  <p:childTnLst>
                                    <p:animMotion origin="layout" path="M -5.55556E-7 -3.28699E-6 L -0.52465 -0.50942 " pathEditMode="relative" rAng="0" ptsTypes="AA">
                                      <p:cBhvr>
                                        <p:cTn id="128" dur="1000" spd="-100000" fill="hold"/>
                                        <p:tgtEl>
                                          <p:spTgt spid="32"/>
                                        </p:tgtEl>
                                        <p:attrNameLst>
                                          <p:attrName>ppt_x</p:attrName>
                                          <p:attrName>ppt_y</p:attrName>
                                        </p:attrNameLst>
                                      </p:cBhvr>
                                      <p:rCtr x="-26233" y="-25487"/>
                                    </p:animMotion>
                                  </p:childTnLst>
                                </p:cTn>
                              </p:par>
                              <p:par>
                                <p:cTn id="129" presetID="1" presetClass="entr" presetSubtype="0" fill="hold" grpId="0" nodeType="withEffect">
                                  <p:stCondLst>
                                    <p:cond delay="100"/>
                                  </p:stCondLst>
                                  <p:childTnLst>
                                    <p:set>
                                      <p:cBhvr>
                                        <p:cTn id="130" dur="1" fill="hold">
                                          <p:stCondLst>
                                            <p:cond delay="0"/>
                                          </p:stCondLst>
                                        </p:cTn>
                                        <p:tgtEl>
                                          <p:spTgt spid="36"/>
                                        </p:tgtEl>
                                        <p:attrNameLst>
                                          <p:attrName>style.visibility</p:attrName>
                                        </p:attrNameLst>
                                      </p:cBhvr>
                                      <p:to>
                                        <p:strVal val="visible"/>
                                      </p:to>
                                    </p:set>
                                  </p:childTnLst>
                                </p:cTn>
                              </p:par>
                              <p:par>
                                <p:cTn id="131" presetID="53" presetClass="entr" presetSubtype="16" fill="hold" grpId="1" nodeType="withEffect">
                                  <p:stCondLst>
                                    <p:cond delay="100"/>
                                  </p:stCondLst>
                                  <p:childTnLst>
                                    <p:set>
                                      <p:cBhvr>
                                        <p:cTn id="132" dur="1" fill="hold">
                                          <p:stCondLst>
                                            <p:cond delay="0"/>
                                          </p:stCondLst>
                                        </p:cTn>
                                        <p:tgtEl>
                                          <p:spTgt spid="36"/>
                                        </p:tgtEl>
                                        <p:attrNameLst>
                                          <p:attrName>style.visibility</p:attrName>
                                        </p:attrNameLst>
                                      </p:cBhvr>
                                      <p:to>
                                        <p:strVal val="visible"/>
                                      </p:to>
                                    </p:set>
                                    <p:anim calcmode="lin" valueType="num">
                                      <p:cBhvr>
                                        <p:cTn id="133" dur="1000" fill="hold"/>
                                        <p:tgtEl>
                                          <p:spTgt spid="36"/>
                                        </p:tgtEl>
                                        <p:attrNameLst>
                                          <p:attrName>ppt_w</p:attrName>
                                        </p:attrNameLst>
                                      </p:cBhvr>
                                      <p:tavLst>
                                        <p:tav tm="0">
                                          <p:val>
                                            <p:fltVal val="0"/>
                                          </p:val>
                                        </p:tav>
                                        <p:tav tm="100000">
                                          <p:val>
                                            <p:strVal val="#ppt_w"/>
                                          </p:val>
                                        </p:tav>
                                      </p:tavLst>
                                    </p:anim>
                                    <p:anim calcmode="lin" valueType="num">
                                      <p:cBhvr>
                                        <p:cTn id="134" dur="1000" fill="hold"/>
                                        <p:tgtEl>
                                          <p:spTgt spid="36"/>
                                        </p:tgtEl>
                                        <p:attrNameLst>
                                          <p:attrName>ppt_h</p:attrName>
                                        </p:attrNameLst>
                                      </p:cBhvr>
                                      <p:tavLst>
                                        <p:tav tm="0">
                                          <p:val>
                                            <p:fltVal val="0"/>
                                          </p:val>
                                        </p:tav>
                                        <p:tav tm="100000">
                                          <p:val>
                                            <p:strVal val="#ppt_h"/>
                                          </p:val>
                                        </p:tav>
                                      </p:tavLst>
                                    </p:anim>
                                    <p:animEffect transition="in" filter="fade">
                                      <p:cBhvr>
                                        <p:cTn id="135" dur="1000"/>
                                        <p:tgtEl>
                                          <p:spTgt spid="36"/>
                                        </p:tgtEl>
                                      </p:cBhvr>
                                    </p:animEffect>
                                  </p:childTnLst>
                                </p:cTn>
                              </p:par>
                              <p:par>
                                <p:cTn id="136" presetID="64" presetClass="path" presetSubtype="0" fill="hold" grpId="2" nodeType="withEffect">
                                  <p:stCondLst>
                                    <p:cond delay="100"/>
                                  </p:stCondLst>
                                  <p:childTnLst>
                                    <p:animMotion origin="layout" path="M -2.22222E-6 1.18319E-6 L 0.21702 -0.37071 " pathEditMode="relative" rAng="0" ptsTypes="AA">
                                      <p:cBhvr>
                                        <p:cTn id="137" dur="1000" spd="-100000" fill="hold"/>
                                        <p:tgtEl>
                                          <p:spTgt spid="36"/>
                                        </p:tgtEl>
                                        <p:attrNameLst>
                                          <p:attrName>ppt_x</p:attrName>
                                          <p:attrName>ppt_y</p:attrName>
                                        </p:attrNameLst>
                                      </p:cBhvr>
                                      <p:rCtr x="10851" y="-18536"/>
                                    </p:animMotion>
                                  </p:childTnLst>
                                </p:cTn>
                              </p:par>
                              <p:par>
                                <p:cTn id="138" presetID="1" presetClass="entr" presetSubtype="0" fill="hold" nodeType="withEffect">
                                  <p:stCondLst>
                                    <p:cond delay="100"/>
                                  </p:stCondLst>
                                  <p:childTnLst>
                                    <p:set>
                                      <p:cBhvr>
                                        <p:cTn id="139" dur="1" fill="hold">
                                          <p:stCondLst>
                                            <p:cond delay="0"/>
                                          </p:stCondLst>
                                        </p:cTn>
                                        <p:tgtEl>
                                          <p:spTgt spid="37"/>
                                        </p:tgtEl>
                                        <p:attrNameLst>
                                          <p:attrName>style.visibility</p:attrName>
                                        </p:attrNameLst>
                                      </p:cBhvr>
                                      <p:to>
                                        <p:strVal val="visible"/>
                                      </p:to>
                                    </p:set>
                                  </p:childTnLst>
                                </p:cTn>
                              </p:par>
                              <p:par>
                                <p:cTn id="140" presetID="53" presetClass="entr" presetSubtype="16" fill="hold" nodeType="withEffect">
                                  <p:stCondLst>
                                    <p:cond delay="100"/>
                                  </p:stCondLst>
                                  <p:childTnLst>
                                    <p:set>
                                      <p:cBhvr>
                                        <p:cTn id="141" dur="1" fill="hold">
                                          <p:stCondLst>
                                            <p:cond delay="0"/>
                                          </p:stCondLst>
                                        </p:cTn>
                                        <p:tgtEl>
                                          <p:spTgt spid="37"/>
                                        </p:tgtEl>
                                        <p:attrNameLst>
                                          <p:attrName>style.visibility</p:attrName>
                                        </p:attrNameLst>
                                      </p:cBhvr>
                                      <p:to>
                                        <p:strVal val="visible"/>
                                      </p:to>
                                    </p:set>
                                    <p:anim calcmode="lin" valueType="num">
                                      <p:cBhvr>
                                        <p:cTn id="142" dur="1000" fill="hold"/>
                                        <p:tgtEl>
                                          <p:spTgt spid="37"/>
                                        </p:tgtEl>
                                        <p:attrNameLst>
                                          <p:attrName>ppt_w</p:attrName>
                                        </p:attrNameLst>
                                      </p:cBhvr>
                                      <p:tavLst>
                                        <p:tav tm="0">
                                          <p:val>
                                            <p:fltVal val="0"/>
                                          </p:val>
                                        </p:tav>
                                        <p:tav tm="100000">
                                          <p:val>
                                            <p:strVal val="#ppt_w"/>
                                          </p:val>
                                        </p:tav>
                                      </p:tavLst>
                                    </p:anim>
                                    <p:anim calcmode="lin" valueType="num">
                                      <p:cBhvr>
                                        <p:cTn id="143" dur="1000" fill="hold"/>
                                        <p:tgtEl>
                                          <p:spTgt spid="37"/>
                                        </p:tgtEl>
                                        <p:attrNameLst>
                                          <p:attrName>ppt_h</p:attrName>
                                        </p:attrNameLst>
                                      </p:cBhvr>
                                      <p:tavLst>
                                        <p:tav tm="0">
                                          <p:val>
                                            <p:fltVal val="0"/>
                                          </p:val>
                                        </p:tav>
                                        <p:tav tm="100000">
                                          <p:val>
                                            <p:strVal val="#ppt_h"/>
                                          </p:val>
                                        </p:tav>
                                      </p:tavLst>
                                    </p:anim>
                                    <p:animEffect transition="in" filter="fade">
                                      <p:cBhvr>
                                        <p:cTn id="144" dur="1000"/>
                                        <p:tgtEl>
                                          <p:spTgt spid="37"/>
                                        </p:tgtEl>
                                      </p:cBhvr>
                                    </p:animEffect>
                                  </p:childTnLst>
                                </p:cTn>
                              </p:par>
                              <p:par>
                                <p:cTn id="145" presetID="64" presetClass="path" presetSubtype="0" fill="hold" nodeType="withEffect">
                                  <p:stCondLst>
                                    <p:cond delay="100"/>
                                  </p:stCondLst>
                                  <p:childTnLst>
                                    <p:animMotion origin="layout" path="M 3.05556E-6 3.44146E-6 L -0.64115 -0.94965 " pathEditMode="relative" rAng="0" ptsTypes="AA">
                                      <p:cBhvr>
                                        <p:cTn id="146" dur="1000" spd="-100000" fill="hold"/>
                                        <p:tgtEl>
                                          <p:spTgt spid="37"/>
                                        </p:tgtEl>
                                        <p:attrNameLst>
                                          <p:attrName>ppt_x</p:attrName>
                                          <p:attrName>ppt_y</p:attrName>
                                        </p:attrNameLst>
                                      </p:cBhvr>
                                      <p:rCtr x="-32066" y="-47482"/>
                                    </p:animMotion>
                                  </p:childTnLst>
                                </p:cTn>
                              </p:par>
                            </p:childTnLst>
                          </p:cTn>
                        </p:par>
                        <p:par>
                          <p:cTn id="147" fill="hold">
                            <p:stCondLst>
                              <p:cond delay="4300"/>
                            </p:stCondLst>
                            <p:childTnLst>
                              <p:par>
                                <p:cTn id="148" presetID="10" presetClass="entr" presetSubtype="0" fill="hold" grpId="0" nodeType="afterEffect">
                                  <p:stCondLst>
                                    <p:cond delay="0"/>
                                  </p:stCondLst>
                                  <p:childTnLst>
                                    <p:set>
                                      <p:cBhvr>
                                        <p:cTn id="149" dur="1" fill="hold">
                                          <p:stCondLst>
                                            <p:cond delay="0"/>
                                          </p:stCondLst>
                                        </p:cTn>
                                        <p:tgtEl>
                                          <p:spTgt spid="27"/>
                                        </p:tgtEl>
                                        <p:attrNameLst>
                                          <p:attrName>style.visibility</p:attrName>
                                        </p:attrNameLst>
                                      </p:cBhvr>
                                      <p:to>
                                        <p:strVal val="visible"/>
                                      </p:to>
                                    </p:set>
                                    <p:animEffect transition="in" filter="fade">
                                      <p:cBhvr>
                                        <p:cTn id="150" dur="2000"/>
                                        <p:tgtEl>
                                          <p:spTgt spid="27"/>
                                        </p:tgtEl>
                                      </p:cBhvr>
                                    </p:animEffect>
                                  </p:childTnLst>
                                </p:cTn>
                              </p:par>
                            </p:childTnLst>
                          </p:cTn>
                        </p:par>
                        <p:par>
                          <p:cTn id="151" fill="hold">
                            <p:stCondLst>
                              <p:cond delay="6300"/>
                            </p:stCondLst>
                            <p:childTnLst>
                              <p:par>
                                <p:cTn id="152" presetID="22" presetClass="entr" presetSubtype="8" fill="hold" grpId="0" nodeType="afterEffect" nodePh="1">
                                  <p:stCondLst>
                                    <p:cond delay="0"/>
                                  </p:stCondLst>
                                  <p:endCondLst>
                                    <p:cond evt="begin" delay="0">
                                      <p:tn val="152"/>
                                    </p:cond>
                                  </p:endCondLst>
                                  <p:childTnLst>
                                    <p:set>
                                      <p:cBhvr>
                                        <p:cTn id="153" dur="1" fill="hold">
                                          <p:stCondLst>
                                            <p:cond delay="0"/>
                                          </p:stCondLst>
                                        </p:cTn>
                                        <p:tgtEl>
                                          <p:spTgt spid="46"/>
                                        </p:tgtEl>
                                        <p:attrNameLst>
                                          <p:attrName>style.visibility</p:attrName>
                                        </p:attrNameLst>
                                      </p:cBhvr>
                                      <p:to>
                                        <p:strVal val="visible"/>
                                      </p:to>
                                    </p:set>
                                    <p:animEffect transition="in" filter="wipe(left)">
                                      <p:cBhvr>
                                        <p:cTn id="15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0" grpId="0" animBg="1"/>
      <p:bldP spid="40" grpId="1" animBg="1"/>
      <p:bldP spid="40" grpId="2" animBg="1"/>
      <p:bldP spid="41" grpId="0" animBg="1"/>
      <p:bldP spid="41" grpId="1" animBg="1"/>
      <p:bldP spid="41" grpId="2" animBg="1"/>
      <p:bldP spid="75" grpId="0" animBg="1"/>
      <p:bldP spid="75" grpId="1" animBg="1"/>
      <p:bldP spid="75" grpId="2" animBg="1"/>
      <p:bldP spid="76" grpId="0" animBg="1"/>
      <p:bldP spid="76" grpId="1" animBg="1"/>
      <p:bldP spid="76" grpId="2" animBg="1"/>
      <p:bldP spid="81" grpId="0"/>
      <p:bldP spid="81" grpId="1"/>
      <p:bldP spid="27" grpId="0"/>
      <p:bldP spid="36" grpId="0" animBg="1"/>
      <p:bldP spid="36" grpId="1" animBg="1"/>
      <p:bldP spid="36" grpId="2" animBg="1"/>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1338264" y="780574"/>
            <a:ext cx="626427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285750" indent="-285750">
              <a:buFont typeface="Wingdings" panose="05000000000000000000" charset="0"/>
              <a:buChar char="l"/>
            </a:pP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计算机视觉是一门研究如何使机器“看”，并进一步做图像处理的科学</a:t>
            </a: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4" name="TextBox 43"/>
          <p:cNvSpPr>
            <a:spLocks noChangeArrowheads="1"/>
          </p:cNvSpPr>
          <p:nvPr/>
        </p:nvSpPr>
        <p:spPr bwMode="auto">
          <a:xfrm>
            <a:off x="3314700" y="207645"/>
            <a:ext cx="23114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a:latin typeface="微软雅黑" panose="020B0503020204020204" pitchFamily="34" charset="-122"/>
                <a:ea typeface="微软雅黑" panose="020B0503020204020204" pitchFamily="34" charset="-122"/>
              </a:rPr>
              <a:t>计算机视觉</a:t>
            </a:r>
            <a:endParaRPr lang="zh-CN" altLang="en-US" sz="2800" b="1" dirty="0">
              <a:latin typeface="微软雅黑" panose="020B0503020204020204" pitchFamily="34" charset="-122"/>
              <a:ea typeface="微软雅黑" panose="020B0503020204020204" pitchFamily="34" charset="-122"/>
            </a:endParaRPr>
          </a:p>
        </p:txBody>
      </p:sp>
      <p:grpSp>
        <p:nvGrpSpPr>
          <p:cNvPr id="6155" name="组合 2"/>
          <p:cNvGrpSpPr/>
          <p:nvPr/>
        </p:nvGrpSpPr>
        <p:grpSpPr bwMode="auto">
          <a:xfrm>
            <a:off x="2678748" y="351314"/>
            <a:ext cx="3579812" cy="142875"/>
            <a:chOff x="0" y="0"/>
            <a:chExt cx="3580582" cy="158874"/>
          </a:xfrm>
        </p:grpSpPr>
        <p:grpSp>
          <p:nvGrpSpPr>
            <p:cNvPr id="6156" name="组合 61"/>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组合 62"/>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6" name="图片 5" descr="X094F1%@1A5BE1Y00G2~5@F"/>
          <p:cNvPicPr>
            <a:picLocks noChangeAspect="1"/>
          </p:cNvPicPr>
          <p:nvPr/>
        </p:nvPicPr>
        <p:blipFill>
          <a:blip r:embed="rId1"/>
          <a:stretch>
            <a:fillRect/>
          </a:stretch>
        </p:blipFill>
        <p:spPr>
          <a:xfrm>
            <a:off x="981710" y="1465580"/>
            <a:ext cx="2886710" cy="1205230"/>
          </a:xfrm>
          <a:prstGeom prst="rect">
            <a:avLst/>
          </a:prstGeom>
        </p:spPr>
      </p:pic>
      <p:pic>
        <p:nvPicPr>
          <p:cNvPr id="3" name="图片 2" descr="`B4~Q~U}ZSB93RT44$Z1IEJ"/>
          <p:cNvPicPr>
            <a:picLocks noChangeAspect="1"/>
          </p:cNvPicPr>
          <p:nvPr/>
        </p:nvPicPr>
        <p:blipFill>
          <a:blip r:embed="rId2"/>
          <a:stretch>
            <a:fillRect/>
          </a:stretch>
        </p:blipFill>
        <p:spPr>
          <a:xfrm>
            <a:off x="981710" y="2806065"/>
            <a:ext cx="2886710" cy="2096135"/>
          </a:xfrm>
          <a:prstGeom prst="rect">
            <a:avLst/>
          </a:prstGeom>
        </p:spPr>
      </p:pic>
      <p:pic>
        <p:nvPicPr>
          <p:cNvPr id="4" name="图片 3" descr="`AVP__K5M(77KVF3$8D5MGR"/>
          <p:cNvPicPr>
            <a:picLocks noChangeAspect="1"/>
          </p:cNvPicPr>
          <p:nvPr/>
        </p:nvPicPr>
        <p:blipFill>
          <a:blip r:embed="rId3"/>
          <a:stretch>
            <a:fillRect/>
          </a:stretch>
        </p:blipFill>
        <p:spPr>
          <a:xfrm>
            <a:off x="4681220" y="1465580"/>
            <a:ext cx="3388360" cy="3436620"/>
          </a:xfrm>
          <a:prstGeom prst="rect">
            <a:avLst/>
          </a:prstGeom>
        </p:spPr>
      </p:pic>
    </p:spTree>
  </p:cSld>
  <p:clrMapOvr>
    <a:masterClrMapping/>
  </p:clrMapOvr>
  <p:transition spd="slow" advTm="0">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Box 41"/>
          <p:cNvSpPr>
            <a:spLocks noChangeArrowheads="1"/>
          </p:cNvSpPr>
          <p:nvPr/>
        </p:nvSpPr>
        <p:spPr bwMode="auto">
          <a:xfrm>
            <a:off x="1295719" y="572294"/>
            <a:ext cx="6264275" cy="298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卷积神经网络是一种类似于人工神经网络的深度学习模型或多层感知机，常用于分析和处理视觉数据。</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卷积(Convolution)：</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fontAlgn="auto">
              <a:lnSpc>
                <a:spcPts val="1500"/>
              </a:lnSpc>
              <a:buFont typeface="Wingdings" panose="05000000000000000000" charset="0"/>
              <a:buNone/>
            </a:pP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fontAlgn="auto">
              <a:lnSpc>
                <a:spcPts val="1500"/>
              </a:lnSpc>
              <a:buFont typeface="Wingdings" panose="05000000000000000000" charset="0"/>
              <a:buNone/>
            </a:pPr>
            <a:r>
              <a:rPr lang="zh-CN" altLang="en-US" sz="1600"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数学：是通过两个函数f 和g 生成第三个函数的一种数学算子。</a:t>
            </a:r>
            <a:endParaRPr lang="zh-CN" altLang="en-US" sz="1600"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fontAlgn="auto">
              <a:lnSpc>
                <a:spcPts val="1500"/>
              </a:lnSpc>
              <a:buFont typeface="Wingdings" panose="05000000000000000000" charset="0"/>
              <a:buNone/>
            </a:pPr>
            <a:endParaRPr lang="zh-CN" altLang="en-US" sz="1600"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fontAlgn="auto">
              <a:lnSpc>
                <a:spcPts val="1500"/>
              </a:lnSpc>
              <a:buFont typeface="Wingdings" panose="05000000000000000000" charset="0"/>
              <a:buNone/>
            </a:pPr>
            <a:r>
              <a:rPr lang="zh-CN" altLang="en-US" sz="1600"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卷积神经网络：利用卷积核（滤波器）处理图像的过程</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54" name="TextBox 43"/>
          <p:cNvSpPr>
            <a:spLocks noChangeArrowheads="1"/>
          </p:cNvSpPr>
          <p:nvPr/>
        </p:nvSpPr>
        <p:spPr bwMode="auto">
          <a:xfrm>
            <a:off x="3413125" y="141605"/>
            <a:ext cx="2311400"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800" b="1" dirty="0">
                <a:latin typeface="微软雅黑" panose="020B0503020204020204" pitchFamily="34" charset="-122"/>
                <a:ea typeface="微软雅黑" panose="020B0503020204020204" pitchFamily="34" charset="-122"/>
              </a:rPr>
              <a:t>卷积神经网络</a:t>
            </a:r>
            <a:endParaRPr lang="zh-CN" altLang="en-US" sz="2800" b="1" dirty="0">
              <a:latin typeface="微软雅黑" panose="020B0503020204020204" pitchFamily="34" charset="-122"/>
              <a:ea typeface="微软雅黑" panose="020B0503020204020204" pitchFamily="34" charset="-122"/>
            </a:endParaRPr>
          </a:p>
        </p:txBody>
      </p:sp>
      <p:grpSp>
        <p:nvGrpSpPr>
          <p:cNvPr id="6155" name="组合 2"/>
          <p:cNvGrpSpPr/>
          <p:nvPr/>
        </p:nvGrpSpPr>
        <p:grpSpPr bwMode="auto">
          <a:xfrm>
            <a:off x="2633345" y="285115"/>
            <a:ext cx="3823335" cy="142875"/>
            <a:chOff x="0" y="0"/>
            <a:chExt cx="3580582" cy="158874"/>
          </a:xfrm>
        </p:grpSpPr>
        <p:grpSp>
          <p:nvGrpSpPr>
            <p:cNvPr id="6156" name="组合 61"/>
            <p:cNvGrpSpPr/>
            <p:nvPr/>
          </p:nvGrpSpPr>
          <p:grpSpPr bwMode="auto">
            <a:xfrm>
              <a:off x="0" y="0"/>
              <a:ext cx="792088" cy="158874"/>
              <a:chOff x="0" y="0"/>
              <a:chExt cx="792088" cy="158874"/>
            </a:xfrm>
          </p:grpSpPr>
          <p:sp>
            <p:nvSpPr>
              <p:cNvPr id="6157" name="直接连接符 70"/>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8" name="直接连接符 71"/>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59" name="直接连接符 72"/>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组合 62"/>
            <p:cNvGrpSpPr/>
            <p:nvPr/>
          </p:nvGrpSpPr>
          <p:grpSpPr bwMode="auto">
            <a:xfrm rot="10800000">
              <a:off x="2788494" y="0"/>
              <a:ext cx="792088" cy="158874"/>
              <a:chOff x="0" y="0"/>
              <a:chExt cx="792088" cy="158874"/>
            </a:xfrm>
          </p:grpSpPr>
          <p:sp>
            <p:nvSpPr>
              <p:cNvPr id="6161" name="直接连接符 67"/>
              <p:cNvSpPr>
                <a:spLocks noChangeShapeType="1"/>
              </p:cNvSpPr>
              <p:nvPr/>
            </p:nvSpPr>
            <p:spPr bwMode="auto">
              <a:xfrm flipH="1">
                <a:off x="0" y="79437"/>
                <a:ext cx="792088"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2" name="直接连接符 68"/>
              <p:cNvSpPr>
                <a:spLocks noChangeShapeType="1"/>
              </p:cNvSpPr>
              <p:nvPr/>
            </p:nvSpPr>
            <p:spPr bwMode="auto">
              <a:xfrm flipH="1">
                <a:off x="216024" y="0"/>
                <a:ext cx="57606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sp>
            <p:nvSpPr>
              <p:cNvPr id="6163" name="直接连接符 69"/>
              <p:cNvSpPr>
                <a:spLocks noChangeShapeType="1"/>
              </p:cNvSpPr>
              <p:nvPr/>
            </p:nvSpPr>
            <p:spPr bwMode="auto">
              <a:xfrm flipH="1">
                <a:off x="396044" y="158874"/>
                <a:ext cx="396044" cy="1"/>
              </a:xfrm>
              <a:prstGeom prst="line">
                <a:avLst/>
              </a:prstGeom>
              <a:noFill/>
              <a:ln w="6350" cap="flat" cmpd="sng">
                <a:solidFill>
                  <a:schemeClr val="tx2"/>
                </a:solidFill>
                <a:bevel/>
              </a:ln>
              <a:extLst>
                <a:ext uri="{909E8E84-426E-40DD-AFC4-6F175D3DCCD1}">
                  <a14:hiddenFill xmlns:a14="http://schemas.microsoft.com/office/drawing/2010/main">
                    <a:noFill/>
                  </a14:hiddenFill>
                </a:ext>
              </a:extLst>
            </p:spPr>
            <p:txBody>
              <a:bodyPr/>
              <a:lstStyle/>
              <a:p>
                <a:endParaRPr lang="zh-CN" altLang="en-US"/>
              </a:p>
            </p:txBody>
          </p:sp>
        </p:grpSp>
      </p:grpSp>
      <p:sp>
        <p:nvSpPr>
          <p:cNvPr id="41"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8" name="TextBox 41"/>
          <p:cNvSpPr>
            <a:spLocks noChangeArrowheads="1"/>
          </p:cNvSpPr>
          <p:nvPr/>
        </p:nvSpPr>
        <p:spPr bwMode="auto">
          <a:xfrm>
            <a:off x="1359219" y="3032284"/>
            <a:ext cx="626427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p>
            <a:r>
              <a:rPr lang="en-US" altLang="zh-CN"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 name="图片 9" descr="387JV)GNQPG5`]94%3X(X7A"/>
          <p:cNvPicPr>
            <a:picLocks noChangeAspect="1"/>
          </p:cNvPicPr>
          <p:nvPr/>
        </p:nvPicPr>
        <p:blipFill>
          <a:blip r:embed="rId1"/>
          <a:stretch>
            <a:fillRect/>
          </a:stretch>
        </p:blipFill>
        <p:spPr>
          <a:xfrm>
            <a:off x="762000" y="3215640"/>
            <a:ext cx="7620000" cy="1590675"/>
          </a:xfrm>
          <a:prstGeom prst="rect">
            <a:avLst/>
          </a:prstGeom>
        </p:spPr>
      </p:pic>
    </p:spTree>
  </p:cSld>
  <p:clrMapOvr>
    <a:masterClrMapping/>
  </p:clrMapOvr>
  <p:transition spd="slow" advTm="0">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边缘检测</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259980" y="236771"/>
            <a:ext cx="1565275" cy="337185"/>
          </a:xfrm>
          <a:prstGeom prst="rect">
            <a:avLst/>
          </a:prstGeom>
          <a:noFill/>
        </p:spPr>
        <p:txBody>
          <a:bodyPr wrap="none" rtlCol="0">
            <a:spAutoFit/>
          </a:bodyPr>
          <a:lstStyle/>
          <a:p>
            <a:pPr algn="l"/>
            <a:r>
              <a:rPr lang="en-US" altLang="zh-CN" sz="1600" dirty="0">
                <a:solidFill>
                  <a:srgbClr val="1A3F6C"/>
                </a:solidFill>
                <a:latin typeface="Kozuka Gothic Pro R" panose="020B0400000000000000" pitchFamily="34" charset="-128"/>
                <a:ea typeface="Kozuka Gothic Pro R" panose="020B0400000000000000" pitchFamily="34" charset="-128"/>
              </a:rPr>
              <a:t>Edge detection</a:t>
            </a:r>
            <a:endParaRPr lang="en-US" altLang="zh-CN" sz="1600" dirty="0">
              <a:solidFill>
                <a:srgbClr val="1A3F6C"/>
              </a:solidFill>
              <a:latin typeface="Kozuka Gothic Pro R" panose="020B0400000000000000" pitchFamily="34" charset="-128"/>
              <a:ea typeface="Kozuka Gothic Pro R" panose="020B0400000000000000" pitchFamily="34" charset="-128"/>
            </a:endParaRPr>
          </a:p>
        </p:txBody>
      </p:sp>
      <p:cxnSp>
        <p:nvCxnSpPr>
          <p:cNvPr id="28" name="直接连接符 27"/>
          <p:cNvCxnSpPr/>
          <p:nvPr/>
        </p:nvCxnSpPr>
        <p:spPr>
          <a:xfrm>
            <a:off x="2260153" y="30861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 name="图片 1" descr="7P_5Y8(EWPCHMT2]3`)OP29"/>
          <p:cNvPicPr>
            <a:picLocks noChangeAspect="1"/>
          </p:cNvPicPr>
          <p:nvPr/>
        </p:nvPicPr>
        <p:blipFill>
          <a:blip r:embed="rId1"/>
          <a:stretch>
            <a:fillRect/>
          </a:stretch>
        </p:blipFill>
        <p:spPr>
          <a:xfrm>
            <a:off x="647065" y="928370"/>
            <a:ext cx="7456805" cy="3801745"/>
          </a:xfrm>
          <a:prstGeom prst="rect">
            <a:avLst/>
          </a:prstGeom>
        </p:spPr>
      </p:pic>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2000"/>
                                        <p:tgtEl>
                                          <p:spTgt spid="87"/>
                                        </p:tgtEl>
                                      </p:cBhvr>
                                    </p:animEffect>
                                  </p:childTnLst>
                                </p:cTn>
                              </p:par>
                            </p:childTnLst>
                          </p:cTn>
                        </p:par>
                        <p:par>
                          <p:cTn id="29" fill="hold">
                            <p:stCondLst>
                              <p:cond delay="3500"/>
                            </p:stCondLst>
                            <p:childTnLst>
                              <p:par>
                                <p:cTn id="30" presetID="22" presetClass="entr" presetSubtype="8" fill="hold" grpId="0" nodeType="afterEffect" nodePh="1">
                                  <p:stCondLst>
                                    <p:cond delay="0"/>
                                  </p:stCondLst>
                                  <p:endCondLst>
                                    <p:cond evt="begin" delay="0">
                                      <p:tn val="30"/>
                                    </p:cond>
                                  </p:end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7" grpId="0"/>
      <p:bldP spid="87"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边缘检测</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259980" y="236771"/>
            <a:ext cx="1565275" cy="337185"/>
          </a:xfrm>
          <a:prstGeom prst="rect">
            <a:avLst/>
          </a:prstGeom>
          <a:noFill/>
        </p:spPr>
        <p:txBody>
          <a:bodyPr wrap="none" rtlCol="0">
            <a:spAutoFit/>
          </a:bodyPr>
          <a:lstStyle/>
          <a:p>
            <a:pPr algn="l"/>
            <a:r>
              <a:rPr lang="en-US" altLang="zh-CN" sz="1600" dirty="0">
                <a:solidFill>
                  <a:srgbClr val="1A3F6C"/>
                </a:solidFill>
                <a:latin typeface="Kozuka Gothic Pro R" panose="020B0400000000000000" pitchFamily="34" charset="-128"/>
                <a:ea typeface="Kozuka Gothic Pro R" panose="020B0400000000000000" pitchFamily="34" charset="-128"/>
              </a:rPr>
              <a:t>Edge detection</a:t>
            </a:r>
            <a:endParaRPr lang="en-US" altLang="zh-CN" sz="1600" dirty="0">
              <a:solidFill>
                <a:srgbClr val="1A3F6C"/>
              </a:solidFill>
              <a:latin typeface="Kozuka Gothic Pro R" panose="020B0400000000000000" pitchFamily="34" charset="-128"/>
              <a:ea typeface="Kozuka Gothic Pro R" panose="020B0400000000000000" pitchFamily="34" charset="-128"/>
            </a:endParaRPr>
          </a:p>
        </p:txBody>
      </p:sp>
      <p:cxnSp>
        <p:nvCxnSpPr>
          <p:cNvPr id="28" name="直接连接符 27"/>
          <p:cNvCxnSpPr/>
          <p:nvPr/>
        </p:nvCxnSpPr>
        <p:spPr>
          <a:xfrm>
            <a:off x="2260153" y="30861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3" name="图片 2" descr="H}_AO26]VAHU8MJEH2{1F6B"/>
          <p:cNvPicPr>
            <a:picLocks noChangeAspect="1"/>
          </p:cNvPicPr>
          <p:nvPr/>
        </p:nvPicPr>
        <p:blipFill>
          <a:blip r:embed="rId1"/>
          <a:stretch>
            <a:fillRect/>
          </a:stretch>
        </p:blipFill>
        <p:spPr>
          <a:xfrm>
            <a:off x="922020" y="736600"/>
            <a:ext cx="6880860" cy="3199130"/>
          </a:xfrm>
          <a:prstGeom prst="rect">
            <a:avLst/>
          </a:prstGeom>
        </p:spPr>
      </p:pic>
      <p:sp>
        <p:nvSpPr>
          <p:cNvPr id="6153" name="TextBox 41"/>
          <p:cNvSpPr>
            <a:spLocks noChangeArrowheads="1"/>
          </p:cNvSpPr>
          <p:nvPr/>
        </p:nvSpPr>
        <p:spPr bwMode="auto">
          <a:xfrm>
            <a:off x="514985" y="3750945"/>
            <a:ext cx="7890510" cy="166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卷积核就是图像处理时，给定输入图像，输入图像中一个小区域中像素加权平均后成为输出图像中的每个对应像素，其中权值由一个函数定义，这个函数称为卷积核。</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2000"/>
                                        <p:tgtEl>
                                          <p:spTgt spid="87"/>
                                        </p:tgtEl>
                                      </p:cBhvr>
                                    </p:animEffect>
                                  </p:childTnLst>
                                </p:cTn>
                              </p:par>
                            </p:childTnLst>
                          </p:cTn>
                        </p:par>
                        <p:par>
                          <p:cTn id="29" fill="hold">
                            <p:stCondLst>
                              <p:cond delay="3500"/>
                            </p:stCondLst>
                            <p:childTnLst>
                              <p:par>
                                <p:cTn id="30" presetID="22" presetClass="entr" presetSubtype="8" fill="hold" grpId="0" nodeType="afterEffect" nodePh="1">
                                  <p:stCondLst>
                                    <p:cond delay="0"/>
                                  </p:stCondLst>
                                  <p:endCondLst>
                                    <p:cond evt="begin" delay="0">
                                      <p:tn val="30"/>
                                    </p:cond>
                                  </p:end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6153"/>
                                        </p:tgtEl>
                                        <p:attrNameLst>
                                          <p:attrName>style.visibility</p:attrName>
                                        </p:attrNameLst>
                                      </p:cBhvr>
                                      <p:to>
                                        <p:strVal val="visible"/>
                                      </p:to>
                                    </p:set>
                                    <p:animEffect>
                                      <p:cBhvr>
                                        <p:cTn id="36"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87" grpId="0"/>
      <p:bldP spid="20" grpId="0" bldLvl="0" animBg="1"/>
      <p:bldP spid="6153"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边缘检测</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259980" y="236771"/>
            <a:ext cx="1565275" cy="337185"/>
          </a:xfrm>
          <a:prstGeom prst="rect">
            <a:avLst/>
          </a:prstGeom>
          <a:noFill/>
        </p:spPr>
        <p:txBody>
          <a:bodyPr wrap="none" rtlCol="0">
            <a:spAutoFit/>
          </a:bodyPr>
          <a:lstStyle/>
          <a:p>
            <a:pPr algn="l"/>
            <a:r>
              <a:rPr lang="en-US" altLang="zh-CN" sz="1600" dirty="0">
                <a:solidFill>
                  <a:srgbClr val="1A3F6C"/>
                </a:solidFill>
                <a:latin typeface="Kozuka Gothic Pro R" panose="020B0400000000000000" pitchFamily="34" charset="-128"/>
                <a:ea typeface="Kozuka Gothic Pro R" panose="020B0400000000000000" pitchFamily="34" charset="-128"/>
              </a:rPr>
              <a:t>Edge detection</a:t>
            </a:r>
            <a:endParaRPr lang="en-US" altLang="zh-CN" sz="1600" dirty="0">
              <a:solidFill>
                <a:srgbClr val="1A3F6C"/>
              </a:solidFill>
              <a:latin typeface="Kozuka Gothic Pro R" panose="020B0400000000000000" pitchFamily="34" charset="-128"/>
              <a:ea typeface="Kozuka Gothic Pro R" panose="020B0400000000000000" pitchFamily="34" charset="-128"/>
            </a:endParaRPr>
          </a:p>
        </p:txBody>
      </p:sp>
      <p:cxnSp>
        <p:nvCxnSpPr>
          <p:cNvPr id="28" name="直接连接符 27"/>
          <p:cNvCxnSpPr/>
          <p:nvPr/>
        </p:nvCxnSpPr>
        <p:spPr>
          <a:xfrm>
            <a:off x="2260153" y="30861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 name="图片 1" descr="X)9%DWOA)UTMP0N03)}`GPI"/>
          <p:cNvPicPr>
            <a:picLocks noChangeAspect="1"/>
          </p:cNvPicPr>
          <p:nvPr/>
        </p:nvPicPr>
        <p:blipFill>
          <a:blip r:embed="rId1"/>
          <a:stretch>
            <a:fillRect/>
          </a:stretch>
        </p:blipFill>
        <p:spPr>
          <a:xfrm>
            <a:off x="351155" y="938530"/>
            <a:ext cx="8277225" cy="3829050"/>
          </a:xfrm>
          <a:prstGeom prst="rect">
            <a:avLst/>
          </a:prstGeom>
        </p:spPr>
      </p:pic>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2000"/>
                                        <p:tgtEl>
                                          <p:spTgt spid="87"/>
                                        </p:tgtEl>
                                      </p:cBhvr>
                                    </p:animEffect>
                                  </p:childTnLst>
                                </p:cTn>
                              </p:par>
                            </p:childTnLst>
                          </p:cTn>
                        </p:par>
                        <p:par>
                          <p:cTn id="29" fill="hold">
                            <p:stCondLst>
                              <p:cond delay="3500"/>
                            </p:stCondLst>
                            <p:childTnLst>
                              <p:par>
                                <p:cTn id="30" presetID="22" presetClass="entr" presetSubtype="8" fill="hold" grpId="0" nodeType="afterEffect" nodePh="1">
                                  <p:stCondLst>
                                    <p:cond delay="0"/>
                                  </p:stCondLst>
                                  <p:endCondLst>
                                    <p:cond evt="begin" delay="0">
                                      <p:tn val="30"/>
                                    </p:cond>
                                  </p:end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87" grpId="0"/>
      <p:bldP spid="2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边缘检测</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259980" y="236771"/>
            <a:ext cx="1565275" cy="337185"/>
          </a:xfrm>
          <a:prstGeom prst="rect">
            <a:avLst/>
          </a:prstGeom>
          <a:noFill/>
        </p:spPr>
        <p:txBody>
          <a:bodyPr wrap="none" rtlCol="0">
            <a:spAutoFit/>
          </a:bodyPr>
          <a:lstStyle/>
          <a:p>
            <a:pPr algn="l"/>
            <a:r>
              <a:rPr lang="en-US" altLang="zh-CN" sz="1600" dirty="0">
                <a:solidFill>
                  <a:srgbClr val="1A3F6C"/>
                </a:solidFill>
                <a:latin typeface="Kozuka Gothic Pro R" panose="020B0400000000000000" pitchFamily="34" charset="-128"/>
                <a:ea typeface="Kozuka Gothic Pro R" panose="020B0400000000000000" pitchFamily="34" charset="-128"/>
              </a:rPr>
              <a:t>Edge detection</a:t>
            </a:r>
            <a:endParaRPr lang="en-US" altLang="zh-CN" sz="1600" dirty="0">
              <a:solidFill>
                <a:srgbClr val="1A3F6C"/>
              </a:solidFill>
              <a:latin typeface="Kozuka Gothic Pro R" panose="020B0400000000000000" pitchFamily="34" charset="-128"/>
              <a:ea typeface="Kozuka Gothic Pro R" panose="020B0400000000000000" pitchFamily="34" charset="-128"/>
            </a:endParaRPr>
          </a:p>
        </p:txBody>
      </p:sp>
      <p:cxnSp>
        <p:nvCxnSpPr>
          <p:cNvPr id="28" name="直接连接符 27"/>
          <p:cNvCxnSpPr/>
          <p:nvPr/>
        </p:nvCxnSpPr>
        <p:spPr>
          <a:xfrm>
            <a:off x="2260153" y="30861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4" name="图片 3" descr="5118838-b30cf5e96d669504"/>
          <p:cNvPicPr>
            <a:picLocks noChangeAspect="1"/>
          </p:cNvPicPr>
          <p:nvPr/>
        </p:nvPicPr>
        <p:blipFill>
          <a:blip r:embed="rId1"/>
          <a:stretch>
            <a:fillRect/>
          </a:stretch>
        </p:blipFill>
        <p:spPr>
          <a:xfrm>
            <a:off x="922020" y="915670"/>
            <a:ext cx="7160895" cy="3666490"/>
          </a:xfrm>
          <a:prstGeom prst="rect">
            <a:avLst/>
          </a:prstGeom>
        </p:spPr>
      </p:pic>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500"/>
                            </p:stCondLst>
                            <p:childTnLst>
                              <p:par>
                                <p:cTn id="26" presetID="22" presetClass="entr" presetSubtype="8" fill="hold" grpId="0" nodeType="afterEffect" nodePh="1">
                                  <p:stCondLst>
                                    <p:cond delay="0"/>
                                  </p:stCondLst>
                                  <p:endCondLst>
                                    <p:cond evt="begin" delay="0">
                                      <p:tn val="26"/>
                                    </p:cond>
                                  </p:end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2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908957" y="206330"/>
            <a:ext cx="1351280" cy="398780"/>
          </a:xfrm>
          <a:prstGeom prst="rect">
            <a:avLst/>
          </a:prstGeom>
          <a:noFill/>
        </p:spPr>
        <p:txBody>
          <a:bodyPr wrap="none" rtlCol="0">
            <a:spAutoFit/>
          </a:bodyPr>
          <a:lstStyle/>
          <a:p>
            <a:r>
              <a:rPr lang="zh-CN" altLang="en-US" sz="2000" spc="300" dirty="0" smtClean="0">
                <a:latin typeface="方正兰亭细黑_GBK" pitchFamily="2" charset="-122"/>
                <a:ea typeface="方正兰亭细黑_GBK" pitchFamily="2" charset="-122"/>
              </a:rPr>
              <a:t>边缘检测</a:t>
            </a:r>
            <a:endParaRPr lang="zh-CN" altLang="en-US" sz="2000" spc="300" dirty="0">
              <a:latin typeface="方正兰亭细黑_GBK" pitchFamily="2" charset="-122"/>
              <a:ea typeface="方正兰亭细黑_GBK" pitchFamily="2" charset="-122"/>
            </a:endParaRPr>
          </a:p>
        </p:txBody>
      </p:sp>
      <p:sp>
        <p:nvSpPr>
          <p:cNvPr id="27" name="TextBox 26"/>
          <p:cNvSpPr txBox="1"/>
          <p:nvPr/>
        </p:nvSpPr>
        <p:spPr>
          <a:xfrm>
            <a:off x="2259980" y="236771"/>
            <a:ext cx="1565275" cy="337185"/>
          </a:xfrm>
          <a:prstGeom prst="rect">
            <a:avLst/>
          </a:prstGeom>
          <a:noFill/>
        </p:spPr>
        <p:txBody>
          <a:bodyPr wrap="none" rtlCol="0">
            <a:spAutoFit/>
          </a:bodyPr>
          <a:lstStyle/>
          <a:p>
            <a:pPr algn="l"/>
            <a:r>
              <a:rPr lang="en-US" altLang="zh-CN" sz="1600" dirty="0">
                <a:solidFill>
                  <a:srgbClr val="1A3F6C"/>
                </a:solidFill>
                <a:latin typeface="Kozuka Gothic Pro R" panose="020B0400000000000000" pitchFamily="34" charset="-128"/>
                <a:ea typeface="Kozuka Gothic Pro R" panose="020B0400000000000000" pitchFamily="34" charset="-128"/>
              </a:rPr>
              <a:t>Edge detection</a:t>
            </a:r>
            <a:endParaRPr lang="en-US" altLang="zh-CN" sz="1600" dirty="0">
              <a:solidFill>
                <a:srgbClr val="1A3F6C"/>
              </a:solidFill>
              <a:latin typeface="Kozuka Gothic Pro R" panose="020B0400000000000000" pitchFamily="34" charset="-128"/>
              <a:ea typeface="Kozuka Gothic Pro R" panose="020B0400000000000000" pitchFamily="34" charset="-128"/>
            </a:endParaRPr>
          </a:p>
        </p:txBody>
      </p:sp>
      <p:cxnSp>
        <p:nvCxnSpPr>
          <p:cNvPr id="28" name="直接连接符 27"/>
          <p:cNvCxnSpPr/>
          <p:nvPr/>
        </p:nvCxnSpPr>
        <p:spPr>
          <a:xfrm>
            <a:off x="2260153" y="308619"/>
            <a:ext cx="0" cy="2085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609990" y="6382589"/>
            <a:ext cx="877163" cy="369332"/>
          </a:xfrm>
          <a:prstGeom prst="rect">
            <a:avLst/>
          </a:prstGeom>
          <a:noFill/>
        </p:spPr>
        <p:txBody>
          <a:bodyPr wrap="none" rtlCol="0">
            <a:spAutoFit/>
          </a:bodyPr>
          <a:lstStyle/>
          <a:p>
            <a:r>
              <a:rPr lang="zh-CN" altLang="en-US" dirty="0" smtClean="0"/>
              <a:t>延时符</a:t>
            </a:r>
            <a:endParaRPr lang="zh-CN" altLang="en-US" dirty="0"/>
          </a:p>
        </p:txBody>
      </p:sp>
      <p:sp>
        <p:nvSpPr>
          <p:cNvPr id="20" name="Rectangle 4"/>
          <p:cNvSpPr txBox="1">
            <a:spLocks noChangeArrowheads="1"/>
          </p:cNvSpPr>
          <p:nvPr/>
        </p:nvSpPr>
        <p:spPr bwMode="auto">
          <a:xfrm>
            <a:off x="-5699" y="5326056"/>
            <a:ext cx="9149699" cy="271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1408" tIns="25704" rIns="51408" bIns="25704"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endParaRPr lang="zh-CN" altLang="zh-CN" dirty="0">
              <a:solidFill>
                <a:srgbClr val="FF0000"/>
              </a:solidFill>
              <a:latin typeface="微软雅黑" panose="020B0503020204020204" pitchFamily="34" charset="-122"/>
              <a:ea typeface="微软雅黑" panose="020B0503020204020204" pitchFamily="34" charset="-122"/>
            </a:endParaRPr>
          </a:p>
        </p:txBody>
      </p:sp>
      <p:pic>
        <p:nvPicPr>
          <p:cNvPr id="2" name="图片 1" descr="H@P8{DIVE@X$W`}UNLGIQYG"/>
          <p:cNvPicPr>
            <a:picLocks noChangeAspect="1"/>
          </p:cNvPicPr>
          <p:nvPr/>
        </p:nvPicPr>
        <p:blipFill>
          <a:blip r:embed="rId1"/>
          <a:stretch>
            <a:fillRect/>
          </a:stretch>
        </p:blipFill>
        <p:spPr>
          <a:xfrm>
            <a:off x="780415" y="1712595"/>
            <a:ext cx="7105650" cy="2257425"/>
          </a:xfrm>
          <a:prstGeom prst="rect">
            <a:avLst/>
          </a:prstGeom>
        </p:spPr>
      </p:pic>
      <p:sp>
        <p:nvSpPr>
          <p:cNvPr id="6153" name="TextBox 41"/>
          <p:cNvSpPr>
            <a:spLocks noChangeArrowheads="1"/>
          </p:cNvSpPr>
          <p:nvPr/>
        </p:nvSpPr>
        <p:spPr bwMode="auto">
          <a:xfrm>
            <a:off x="623570" y="605155"/>
            <a:ext cx="789051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lgn="l">
              <a:buFont typeface="Wingdings" panose="05000000000000000000" charset="0"/>
              <a:buChar char="l"/>
            </a:pPr>
            <a:r>
              <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rPr>
              <a:t>水平边缘检测</a:t>
            </a: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a:p>
            <a:pPr indent="0" algn="l">
              <a:buFont typeface="Wingdings" panose="05000000000000000000" charset="0"/>
              <a:buNone/>
            </a:pPr>
            <a:endParaRPr lang="zh-CN" altLang="en-US" b="1" dirty="0">
              <a:solidFill>
                <a:srgbClr val="1A3F6C"/>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2"/>
    </p:custData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300"/>
                                        <p:tgtEl>
                                          <p:spTgt spid="2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down)">
                                      <p:cBhvr>
                                        <p:cTn id="11" dur="300"/>
                                        <p:tgtEl>
                                          <p:spTgt spid="25"/>
                                        </p:tgtEl>
                                      </p:cBhvr>
                                    </p:animEffect>
                                  </p:childTnLst>
                                </p:cTn>
                              </p:par>
                            </p:childTnLst>
                          </p:cTn>
                        </p:par>
                        <p:par>
                          <p:cTn id="12" fill="hold">
                            <p:stCondLst>
                              <p:cond delay="1000"/>
                            </p:stCondLst>
                            <p:childTnLst>
                              <p:par>
                                <p:cTn id="13" presetID="1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p:tgtEl>
                                          <p:spTgt spid="26"/>
                                        </p:tgtEl>
                                        <p:attrNameLst>
                                          <p:attrName>ppt_x</p:attrName>
                                        </p:attrNameLst>
                                      </p:cBhvr>
                                      <p:tavLst>
                                        <p:tav tm="0">
                                          <p:val>
                                            <p:strVal val="#ppt_x-#ppt_w*1.125000"/>
                                          </p:val>
                                        </p:tav>
                                        <p:tav tm="100000">
                                          <p:val>
                                            <p:strVal val="#ppt_x"/>
                                          </p:val>
                                        </p:tav>
                                      </p:tavLst>
                                    </p:anim>
                                    <p:animEffect transition="in" filter="wipe(right)">
                                      <p:cBhvr>
                                        <p:cTn id="16" dur="500"/>
                                        <p:tgtEl>
                                          <p:spTgt spid="26"/>
                                        </p:tgtEl>
                                      </p:cBhvr>
                                    </p:animEffect>
                                  </p:childTnLst>
                                </p:cTn>
                              </p:par>
                              <p:par>
                                <p:cTn id="17" presetID="1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p:tgtEl>
                                          <p:spTgt spid="28"/>
                                        </p:tgtEl>
                                        <p:attrNameLst>
                                          <p:attrName>ppt_x</p:attrName>
                                        </p:attrNameLst>
                                      </p:cBhvr>
                                      <p:tavLst>
                                        <p:tav tm="0">
                                          <p:val>
                                            <p:strVal val="#ppt_x-#ppt_w*1.125000"/>
                                          </p:val>
                                        </p:tav>
                                        <p:tav tm="100000">
                                          <p:val>
                                            <p:strVal val="#ppt_x"/>
                                          </p:val>
                                        </p:tav>
                                      </p:tavLst>
                                    </p:anim>
                                    <p:animEffect transition="in" filter="wipe(right)">
                                      <p:cBhvr>
                                        <p:cTn id="20" dur="500"/>
                                        <p:tgtEl>
                                          <p:spTgt spid="2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ppt_x</p:attrName>
                                        </p:attrNameLst>
                                      </p:cBhvr>
                                      <p:tavLst>
                                        <p:tav tm="0">
                                          <p:val>
                                            <p:strVal val="#ppt_x-#ppt_w*1.125000"/>
                                          </p:val>
                                        </p:tav>
                                        <p:tav tm="100000">
                                          <p:val>
                                            <p:strVal val="#ppt_x"/>
                                          </p:val>
                                        </p:tav>
                                      </p:tavLst>
                                    </p:anim>
                                    <p:animEffect transition="in" filter="wipe(right)">
                                      <p:cBhvr>
                                        <p:cTn id="24" dur="500"/>
                                        <p:tgtEl>
                                          <p:spTgt spid="2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p:cTn id="28" dur="2000"/>
                                        <p:tgtEl>
                                          <p:spTgt spid="87"/>
                                        </p:tgtEl>
                                      </p:cBhvr>
                                    </p:animEffect>
                                  </p:childTnLst>
                                </p:cTn>
                              </p:par>
                            </p:childTnLst>
                          </p:cTn>
                        </p:par>
                        <p:par>
                          <p:cTn id="29" fill="hold">
                            <p:stCondLst>
                              <p:cond delay="3500"/>
                            </p:stCondLst>
                            <p:childTnLst>
                              <p:par>
                                <p:cTn id="30" presetID="22" presetClass="entr" presetSubtype="8" fill="hold" grpId="0" nodeType="afterEffect" nodePh="1">
                                  <p:stCondLst>
                                    <p:cond delay="0"/>
                                  </p:stCondLst>
                                  <p:endCondLst>
                                    <p:cond evt="begin" delay="0">
                                      <p:tn val="30"/>
                                    </p:cond>
                                  </p:end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4000"/>
                            </p:stCondLst>
                            <p:childTnLst>
                              <p:par>
                                <p:cTn id="34" presetID="22" presetClass="entr" presetSubtype="1" fill="hold" grpId="0" nodeType="afterEffect">
                                  <p:stCondLst>
                                    <p:cond delay="0"/>
                                  </p:stCondLst>
                                  <p:childTnLst>
                                    <p:set>
                                      <p:cBhvr>
                                        <p:cTn id="35" dur="1" fill="hold">
                                          <p:stCondLst>
                                            <p:cond delay="0"/>
                                          </p:stCondLst>
                                        </p:cTn>
                                        <p:tgtEl>
                                          <p:spTgt spid="6153"/>
                                        </p:tgtEl>
                                        <p:attrNameLst>
                                          <p:attrName>style.visibility</p:attrName>
                                        </p:attrNameLst>
                                      </p:cBhvr>
                                      <p:to>
                                        <p:strVal val="visible"/>
                                      </p:to>
                                    </p:set>
                                    <p:animEffect>
                                      <p:cBhvr>
                                        <p:cTn id="36" dur="500"/>
                                        <p:tgtEl>
                                          <p:spTgt spid="6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p:bldP spid="27" grpId="0"/>
      <p:bldP spid="87" grpId="0"/>
      <p:bldP spid="20" grpId="0" bldLvl="0" animBg="1"/>
      <p:bldP spid="6153" grpId="0" bldLvl="0" autoUpdateAnimBg="0"/>
    </p:bldLst>
  </p:timing>
</p:sld>
</file>

<file path=ppt/tags/tag1.xml><?xml version="1.0" encoding="utf-8"?>
<p:tagLst xmlns:p="http://schemas.openxmlformats.org/presentationml/2006/main">
  <p:tag name="SELECTED" val="True"/>
</p:tagLst>
</file>

<file path=ppt/tags/tag10.xml><?xml version="1.0" encoding="utf-8"?>
<p:tagLst xmlns:p="http://schemas.openxmlformats.org/presentationml/2006/main">
  <p:tag name="SELECTED" val="True"/>
</p:tagLst>
</file>

<file path=ppt/tags/tag11.xml><?xml version="1.0" encoding="utf-8"?>
<p:tagLst xmlns:p="http://schemas.openxmlformats.org/presentationml/2006/main">
  <p:tag name="SELECTED" val="True"/>
</p:tagLst>
</file>

<file path=ppt/tags/tag12.xml><?xml version="1.0" encoding="utf-8"?>
<p:tagLst xmlns:p="http://schemas.openxmlformats.org/presentationml/2006/main">
  <p:tag name="SELECTED" val="True"/>
</p:tagLst>
</file>

<file path=ppt/tags/tag13.xml><?xml version="1.0" encoding="utf-8"?>
<p:tagLst xmlns:p="http://schemas.openxmlformats.org/presentationml/2006/main">
  <p:tag name="SELECTED" val="True"/>
</p:tagLst>
</file>

<file path=ppt/tags/tag14.xml><?xml version="1.0" encoding="utf-8"?>
<p:tagLst xmlns:p="http://schemas.openxmlformats.org/presentationml/2006/main">
  <p:tag name="SELECTED" val="True"/>
</p:tagLst>
</file>

<file path=ppt/tags/tag15.xml><?xml version="1.0" encoding="utf-8"?>
<p:tagLst xmlns:p="http://schemas.openxmlformats.org/presentationml/2006/main">
  <p:tag name="ISPRING_PRESENTATION_TITLE" val="1111111111"/>
</p:tagLst>
</file>

<file path=ppt/tags/tag2.xml><?xml version="1.0" encoding="utf-8"?>
<p:tagLst xmlns:p="http://schemas.openxmlformats.org/presentationml/2006/main">
  <p:tag name="SELECTED" val="True"/>
</p:tagLst>
</file>

<file path=ppt/tags/tag3.xml><?xml version="1.0" encoding="utf-8"?>
<p:tagLst xmlns:p="http://schemas.openxmlformats.org/presentationml/2006/main">
  <p:tag name="SELECTED" val="True"/>
</p:tagLst>
</file>

<file path=ppt/tags/tag4.xml><?xml version="1.0" encoding="utf-8"?>
<p:tagLst xmlns:p="http://schemas.openxmlformats.org/presentationml/2006/main">
  <p:tag name="SELECTED" val="True"/>
</p:tagLst>
</file>

<file path=ppt/tags/tag5.xml><?xml version="1.0" encoding="utf-8"?>
<p:tagLst xmlns:p="http://schemas.openxmlformats.org/presentationml/2006/main">
  <p:tag name="SELECTED" val="True"/>
</p:tagLst>
</file>

<file path=ppt/tags/tag6.xml><?xml version="1.0" encoding="utf-8"?>
<p:tagLst xmlns:p="http://schemas.openxmlformats.org/presentationml/2006/main">
  <p:tag name="SELECTED" val="True"/>
</p:tagLst>
</file>

<file path=ppt/tags/tag7.xml><?xml version="1.0" encoding="utf-8"?>
<p:tagLst xmlns:p="http://schemas.openxmlformats.org/presentationml/2006/main">
  <p:tag name="SELECTED" val="True"/>
</p:tagLst>
</file>

<file path=ppt/tags/tag8.xml><?xml version="1.0" encoding="utf-8"?>
<p:tagLst xmlns:p="http://schemas.openxmlformats.org/presentationml/2006/main">
  <p:tag name="SELECTED" val="True"/>
</p:tagLst>
</file>

<file path=ppt/tags/tag9.xml><?xml version="1.0" encoding="utf-8"?>
<p:tagLst xmlns:p="http://schemas.openxmlformats.org/presentationml/2006/main">
  <p:tag name="SELECTED" val="True"/>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984</Words>
  <Application>WPS 演示</Application>
  <PresentationFormat>全屏显示(16:9)</PresentationFormat>
  <Paragraphs>184</Paragraphs>
  <Slides>20</Slides>
  <Notes>33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仿宋_GB2312</vt:lpstr>
      <vt:lpstr>微软雅黑</vt:lpstr>
      <vt:lpstr>Kozuka Gothic Pro R</vt:lpstr>
      <vt:lpstr>方正兰亭细黑_GBK</vt:lpstr>
      <vt:lpstr>黑体</vt:lpstr>
      <vt:lpstr>Watford DB</vt:lpstr>
      <vt:lpstr>造字工房劲黑（非商用）常规体</vt:lpstr>
      <vt:lpstr>Wingdings</vt:lpstr>
      <vt:lpstr>Calibri</vt:lpstr>
      <vt:lpstr>Arial Unicode MS</vt:lpstr>
      <vt:lpstr>方正兰亭细黑_GBK_M</vt:lpstr>
      <vt:lpstr>Impact</vt:lpstr>
      <vt:lpstr>造字工房俊雅锐宋体验版常规体</vt:lpstr>
      <vt:lpstr>Arial</vt:lpstr>
      <vt:lpstr>仿宋</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www.microsoft.com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KYY</cp:lastModifiedBy>
  <cp:revision>64</cp:revision>
  <dcterms:created xsi:type="dcterms:W3CDTF">2015-01-23T04:02:00Z</dcterms:created>
  <dcterms:modified xsi:type="dcterms:W3CDTF">2019-11-19T13:39:57Z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