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01" r:id="rId2"/>
    <p:sldId id="257" r:id="rId3"/>
    <p:sldId id="290" r:id="rId4"/>
    <p:sldId id="259" r:id="rId5"/>
    <p:sldId id="336" r:id="rId6"/>
    <p:sldId id="408" r:id="rId7"/>
    <p:sldId id="409" r:id="rId8"/>
    <p:sldId id="410" r:id="rId9"/>
    <p:sldId id="411" r:id="rId10"/>
    <p:sldId id="337" r:id="rId11"/>
    <p:sldId id="414" r:id="rId12"/>
    <p:sldId id="339" r:id="rId13"/>
    <p:sldId id="293" r:id="rId14"/>
    <p:sldId id="261" r:id="rId15"/>
    <p:sldId id="340" r:id="rId16"/>
    <p:sldId id="415" r:id="rId17"/>
    <p:sldId id="374" r:id="rId18"/>
    <p:sldId id="405" r:id="rId19"/>
    <p:sldId id="412" r:id="rId20"/>
    <p:sldId id="407" r:id="rId21"/>
    <p:sldId id="413" r:id="rId22"/>
    <p:sldId id="416" r:id="rId23"/>
    <p:sldId id="417" r:id="rId24"/>
    <p:sldId id="420" r:id="rId25"/>
    <p:sldId id="418" r:id="rId26"/>
    <p:sldId id="419" r:id="rId27"/>
    <p:sldId id="288" r:id="rId28"/>
  </p:sldIdLst>
  <p:sldSz cx="9144000" cy="5143500" type="screen16x9"/>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1" autoAdjust="0"/>
    <p:restoredTop sz="94660"/>
  </p:normalViewPr>
  <p:slideViewPr>
    <p:cSldViewPr snapToGrid="0">
      <p:cViewPr varScale="1">
        <p:scale>
          <a:sx n="91" d="100"/>
          <a:sy n="91" d="100"/>
        </p:scale>
        <p:origin x="570" y="66"/>
      </p:cViewPr>
      <p:guideLst>
        <p:guide orient="horz" pos="1620"/>
        <p:guide pos="2878"/>
      </p:guideLst>
    </p:cSldViewPr>
  </p:slideViewPr>
  <p:notesTextViewPr>
    <p:cViewPr>
      <p:scale>
        <a:sx n="1" d="1"/>
        <a:sy n="1" d="1"/>
      </p:scale>
      <p:origin x="0" y="0"/>
    </p:cViewPr>
  </p:notesTextViewPr>
  <p:sorterViewPr>
    <p:cViewPr>
      <p:scale>
        <a:sx n="150" d="100"/>
        <a:sy n="150" d="100"/>
      </p:scale>
      <p:origin x="0" y="116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t>2019/11/26</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t>11</a:t>
            </a:fld>
            <a:endParaRPr lang="zh-CN" altLang="en-US" sz="1200"/>
          </a:p>
        </p:txBody>
      </p:sp>
    </p:spTree>
    <p:extLst>
      <p:ext uri="{BB962C8B-B14F-4D97-AF65-F5344CB8AC3E}">
        <p14:creationId xmlns:p14="http://schemas.microsoft.com/office/powerpoint/2010/main" val="144510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t>2019/11/26</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t>16</a:t>
            </a:fld>
            <a:endParaRPr lang="zh-CN" altLang="en-US" sz="1200"/>
          </a:p>
        </p:txBody>
      </p:sp>
    </p:spTree>
    <p:extLst>
      <p:ext uri="{BB962C8B-B14F-4D97-AF65-F5344CB8AC3E}">
        <p14:creationId xmlns:p14="http://schemas.microsoft.com/office/powerpoint/2010/main" val="4065913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19</a:t>
            </a:fld>
            <a:endParaRPr lang="zh-CN" altLang="en-US"/>
          </a:p>
        </p:txBody>
      </p:sp>
    </p:spTree>
    <p:extLst>
      <p:ext uri="{BB962C8B-B14F-4D97-AF65-F5344CB8AC3E}">
        <p14:creationId xmlns:p14="http://schemas.microsoft.com/office/powerpoint/2010/main" val="96999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21</a:t>
            </a:fld>
            <a:endParaRPr lang="zh-CN" altLang="en-US" dirty="0"/>
          </a:p>
        </p:txBody>
      </p:sp>
    </p:spTree>
    <p:extLst>
      <p:ext uri="{BB962C8B-B14F-4D97-AF65-F5344CB8AC3E}">
        <p14:creationId xmlns:p14="http://schemas.microsoft.com/office/powerpoint/2010/main" val="1381061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t>2019/11/26</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t>22</a:t>
            </a:fld>
            <a:endParaRPr lang="zh-CN" altLang="en-US" sz="1200"/>
          </a:p>
        </p:txBody>
      </p:sp>
    </p:spTree>
    <p:extLst>
      <p:ext uri="{BB962C8B-B14F-4D97-AF65-F5344CB8AC3E}">
        <p14:creationId xmlns:p14="http://schemas.microsoft.com/office/powerpoint/2010/main" val="691428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dirty="0"/>
          </a:p>
        </p:txBody>
      </p:sp>
    </p:spTree>
    <p:extLst>
      <p:ext uri="{BB962C8B-B14F-4D97-AF65-F5344CB8AC3E}">
        <p14:creationId xmlns:p14="http://schemas.microsoft.com/office/powerpoint/2010/main" val="2957388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24</a:t>
            </a:fld>
            <a:endParaRPr lang="zh-CN" altLang="en-US" dirty="0"/>
          </a:p>
        </p:txBody>
      </p:sp>
    </p:spTree>
    <p:extLst>
      <p:ext uri="{BB962C8B-B14F-4D97-AF65-F5344CB8AC3E}">
        <p14:creationId xmlns:p14="http://schemas.microsoft.com/office/powerpoint/2010/main" val="115471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25</a:t>
            </a:fld>
            <a:endParaRPr lang="zh-CN" altLang="en-US" dirty="0"/>
          </a:p>
        </p:txBody>
      </p:sp>
    </p:spTree>
    <p:extLst>
      <p:ext uri="{BB962C8B-B14F-4D97-AF65-F5344CB8AC3E}">
        <p14:creationId xmlns:p14="http://schemas.microsoft.com/office/powerpoint/2010/main" val="1162481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26</a:t>
            </a:fld>
            <a:endParaRPr lang="zh-CN" altLang="en-US" dirty="0"/>
          </a:p>
        </p:txBody>
      </p:sp>
    </p:spTree>
    <p:extLst>
      <p:ext uri="{BB962C8B-B14F-4D97-AF65-F5344CB8AC3E}">
        <p14:creationId xmlns:p14="http://schemas.microsoft.com/office/powerpoint/2010/main" val="3041794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t>2019/11/26</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6</a:t>
            </a:fld>
            <a:endParaRPr lang="zh-CN" altLang="en-US"/>
          </a:p>
        </p:txBody>
      </p:sp>
    </p:spTree>
    <p:extLst>
      <p:ext uri="{BB962C8B-B14F-4D97-AF65-F5344CB8AC3E}">
        <p14:creationId xmlns:p14="http://schemas.microsoft.com/office/powerpoint/2010/main" val="55959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7</a:t>
            </a:fld>
            <a:endParaRPr lang="zh-CN" altLang="en-US"/>
          </a:p>
        </p:txBody>
      </p:sp>
    </p:spTree>
    <p:extLst>
      <p:ext uri="{BB962C8B-B14F-4D97-AF65-F5344CB8AC3E}">
        <p14:creationId xmlns:p14="http://schemas.microsoft.com/office/powerpoint/2010/main" val="245125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8</a:t>
            </a:fld>
            <a:endParaRPr lang="zh-CN" altLang="en-US"/>
          </a:p>
        </p:txBody>
      </p:sp>
    </p:spTree>
    <p:extLst>
      <p:ext uri="{BB962C8B-B14F-4D97-AF65-F5344CB8AC3E}">
        <p14:creationId xmlns:p14="http://schemas.microsoft.com/office/powerpoint/2010/main" val="75186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t>2019/11/26</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t>9</a:t>
            </a:fld>
            <a:endParaRPr lang="zh-CN" altLang="en-US" sz="1200"/>
          </a:p>
        </p:txBody>
      </p:sp>
    </p:spTree>
    <p:extLst>
      <p:ext uri="{BB962C8B-B14F-4D97-AF65-F5344CB8AC3E}">
        <p14:creationId xmlns:p14="http://schemas.microsoft.com/office/powerpoint/2010/main" val="2630170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screen"/>
          <a:stretch>
            <a:fillRect/>
          </a:stretch>
        </p:blipFill>
        <p:spPr>
          <a:xfrm>
            <a:off x="179513" y="-20538"/>
            <a:ext cx="1704311" cy="720080"/>
          </a:xfrm>
          <a:prstGeom prst="rect">
            <a:avLst/>
          </a:prstGeom>
        </p:spPr>
      </p:pic>
      <p:sp>
        <p:nvSpPr>
          <p:cNvPr id="4"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10"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6"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5"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8"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2019/11/26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6.tmp"/></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tm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9.tmp"/></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20.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1.tm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23.tmp"/></Relationships>
</file>

<file path=ppt/slides/_rels/slide2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5.tmp"/></Relationships>
</file>

<file path=ppt/slides/_rels/slide2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8.tmp"/><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smtClean="0"/>
              <a:t>延时文字</a:t>
            </a:r>
            <a:endParaRPr lang="zh-CN" altLang="en-US" dirty="0"/>
          </a:p>
        </p:txBody>
      </p:sp>
      <p:sp>
        <p:nvSpPr>
          <p:cNvPr id="24" name="TextBox 23"/>
          <p:cNvSpPr txBox="1"/>
          <p:nvPr/>
        </p:nvSpPr>
        <p:spPr>
          <a:xfrm>
            <a:off x="219710" y="1716405"/>
            <a:ext cx="8704580" cy="1197610"/>
          </a:xfrm>
          <a:prstGeom prst="rect">
            <a:avLst/>
          </a:prstGeom>
          <a:noFill/>
          <a:effectLst/>
        </p:spPr>
        <p:txBody>
          <a:bodyPr wrap="square" lIns="91413" tIns="45706" rIns="91413" bIns="45706" rtlCol="0">
            <a:spAutoFit/>
          </a:bodyPr>
          <a:lstStyle/>
          <a:p>
            <a:pPr algn="ctr"/>
            <a:r>
              <a:rPr lang="en-US" sz="3600" b="1" smtClean="0">
                <a:solidFill>
                  <a:srgbClr val="1A3F6C"/>
                </a:solidFill>
                <a:latin typeface="微软雅黑" panose="020B0503020204020204" pitchFamily="34" charset="-122"/>
                <a:ea typeface="微软雅黑" panose="020B0503020204020204" pitchFamily="34" charset="-122"/>
              </a:rPr>
              <a:t>D</a:t>
            </a:r>
            <a:r>
              <a:rPr lang="en-US" altLang="zh-CN" sz="3600" b="1" smtClean="0">
                <a:solidFill>
                  <a:srgbClr val="1A3F6C"/>
                </a:solidFill>
                <a:latin typeface="微软雅黑" panose="020B0503020204020204" pitchFamily="34" charset="-122"/>
                <a:ea typeface="微软雅黑" panose="020B0503020204020204" pitchFamily="34" charset="-122"/>
              </a:rPr>
              <a:t>eep </a:t>
            </a:r>
            <a:r>
              <a:rPr sz="3600" b="1" smtClean="0">
                <a:solidFill>
                  <a:srgbClr val="1A3F6C"/>
                </a:solidFill>
                <a:latin typeface="微软雅黑" panose="020B0503020204020204" pitchFamily="34" charset="-122"/>
                <a:ea typeface="微软雅黑" panose="020B0503020204020204" pitchFamily="34" charset="-122"/>
              </a:rPr>
              <a:t>Convolutional</a:t>
            </a:r>
            <a:r>
              <a:rPr lang="en-US" sz="3600" b="1" smtClean="0">
                <a:solidFill>
                  <a:srgbClr val="1A3F6C"/>
                </a:solidFill>
                <a:latin typeface="微软雅黑" panose="020B0503020204020204" pitchFamily="34" charset="-122"/>
                <a:ea typeface="微软雅黑" panose="020B0503020204020204" pitchFamily="34" charset="-122"/>
              </a:rPr>
              <a:t> Models:</a:t>
            </a:r>
            <a:endParaRPr sz="3600" b="1" dirty="0">
              <a:solidFill>
                <a:srgbClr val="1A3F6C"/>
              </a:solidFill>
              <a:latin typeface="微软雅黑" panose="020B0503020204020204" pitchFamily="34" charset="-122"/>
              <a:ea typeface="微软雅黑" panose="020B0503020204020204" pitchFamily="34" charset="-122"/>
            </a:endParaRPr>
          </a:p>
          <a:p>
            <a:pPr algn="ctr"/>
            <a:r>
              <a:rPr lang="en-US" sz="3600" b="1" smtClean="0">
                <a:solidFill>
                  <a:srgbClr val="1A3F6C"/>
                </a:solidFill>
                <a:latin typeface="微软雅黑" panose="020B0503020204020204" pitchFamily="34" charset="-122"/>
                <a:ea typeface="微软雅黑" panose="020B0503020204020204" pitchFamily="34" charset="-122"/>
              </a:rPr>
              <a:t>Case studies</a:t>
            </a:r>
            <a:endParaRPr sz="3600" b="1" dirty="0">
              <a:solidFill>
                <a:srgbClr val="1A3F6C"/>
              </a:solidFill>
              <a:latin typeface="微软雅黑" panose="020B0503020204020204" pitchFamily="34" charset="-122"/>
              <a:ea typeface="微软雅黑" panose="020B0503020204020204" pitchFamily="34" charset="-122"/>
            </a:endParaRPr>
          </a:p>
        </p:txBody>
      </p:sp>
      <p:cxnSp>
        <p:nvCxnSpPr>
          <p:cNvPr id="95" name="直接连接符 94"/>
          <p:cNvCxnSpPr/>
          <p:nvPr/>
        </p:nvCxnSpPr>
        <p:spPr>
          <a:xfrm>
            <a:off x="160655" y="1334770"/>
            <a:ext cx="8763635" cy="1206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17805" y="3419475"/>
            <a:ext cx="8683625" cy="1143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000"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par>
                          <p:cTn id="8" fill="hold">
                            <p:stCondLst>
                              <p:cond delay="14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2000"/>
                                        <p:tgtEl>
                                          <p:spTgt spid="19"/>
                                        </p:tgtEl>
                                      </p:cBhvr>
                                    </p:animEffect>
                                    <p:anim calcmode="lin" valueType="num">
                                      <p:cBhvr>
                                        <p:cTn id="12" dur="2000" fill="hold"/>
                                        <p:tgtEl>
                                          <p:spTgt spid="19"/>
                                        </p:tgtEl>
                                        <p:attrNameLst>
                                          <p:attrName>ppt_x</p:attrName>
                                        </p:attrNameLst>
                                      </p:cBhvr>
                                      <p:tavLst>
                                        <p:tav tm="0">
                                          <p:val>
                                            <p:strVal val="#ppt_x"/>
                                          </p:val>
                                        </p:tav>
                                        <p:tav tm="100000">
                                          <p:val>
                                            <p:strVal val="#ppt_x"/>
                                          </p:val>
                                        </p:tav>
                                      </p:tavLst>
                                    </p:anim>
                                    <p:anim calcmode="lin" valueType="num">
                                      <p:cBhvr>
                                        <p:cTn id="13" dur="2000" fill="hold"/>
                                        <p:tgtEl>
                                          <p:spTgt spid="19"/>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left)">
                                      <p:cBhvr>
                                        <p:cTn id="16" dur="300"/>
                                        <p:tgtEl>
                                          <p:spTgt spid="95"/>
                                        </p:tgtEl>
                                      </p:cBhvr>
                                    </p:animEffect>
                                  </p:childTnLst>
                                </p:cTn>
                              </p:par>
                              <p:par>
                                <p:cTn id="17" presetID="2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652"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AlexNet</a:t>
            </a:r>
            <a:endParaRPr lang="zh-CN" altLang="en-US" sz="2000" spc="300" dirty="0">
              <a:latin typeface="方正兰亭细黑_GBK" pitchFamily="2" charset="-122"/>
              <a:ea typeface="方正兰亭细黑_GBK" pitchFamily="2" charset="-122"/>
            </a:endParaRPr>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049" name="Picture 1" descr="C:\Users\lyj\AppData\Local\YNote\data\luyj19980426@163.com\d75cb7d1c6b34acdac99bc4f1d8938ff\8b28b5e45c7a406e84ce012a6ebdf48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257" y="713585"/>
            <a:ext cx="7220607" cy="25125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15257" y="3430421"/>
            <a:ext cx="7866499" cy="1754326"/>
          </a:xfrm>
          <a:prstGeom prst="rect">
            <a:avLst/>
          </a:prstGeom>
          <a:noFill/>
        </p:spPr>
        <p:txBody>
          <a:bodyPr wrap="square" rtlCol="0">
            <a:spAutoFit/>
          </a:bodyPr>
          <a:lstStyle/>
          <a:p>
            <a:r>
              <a:rPr lang="zh-CN" altLang="en-US"/>
              <a:t>网络结构：</a:t>
            </a:r>
          </a:p>
          <a:p>
            <a:r>
              <a:rPr lang="zh-CN" altLang="en-US"/>
              <a:t>第一个卷积层</a:t>
            </a:r>
          </a:p>
          <a:p>
            <a:pPr lvl="1"/>
            <a:r>
              <a:rPr lang="zh-CN" altLang="en-US"/>
              <a:t>输</a:t>
            </a:r>
            <a:r>
              <a:rPr lang="zh-CN" altLang="en-US" smtClean="0"/>
              <a:t>入</a:t>
            </a:r>
            <a:r>
              <a:rPr lang="en-US" altLang="zh-CN" smtClean="0"/>
              <a:t>227*227*3</a:t>
            </a:r>
            <a:endParaRPr lang="en-US" altLang="zh-CN"/>
          </a:p>
          <a:p>
            <a:pPr lvl="1"/>
            <a:r>
              <a:rPr lang="en-US" altLang="zh-CN" smtClean="0"/>
              <a:t>Stride=4,f=11,</a:t>
            </a:r>
            <a:r>
              <a:rPr lang="zh-CN" altLang="en-US" smtClean="0"/>
              <a:t>有</a:t>
            </a:r>
            <a:r>
              <a:rPr lang="en-US" altLang="zh-CN" smtClean="0"/>
              <a:t>96</a:t>
            </a:r>
            <a:r>
              <a:rPr lang="zh-CN" altLang="en-US" smtClean="0"/>
              <a:t>个</a:t>
            </a:r>
            <a:r>
              <a:rPr lang="en-US" altLang="zh-CN" smtClean="0"/>
              <a:t>filter</a:t>
            </a:r>
            <a:endParaRPr lang="en-US" altLang="zh-CN"/>
          </a:p>
          <a:p>
            <a:pPr lvl="1"/>
            <a:r>
              <a:rPr lang="zh-CN" altLang="en-US"/>
              <a:t>输出大小</a:t>
            </a:r>
            <a:r>
              <a:rPr lang="en-US" altLang="zh-CN"/>
              <a:t>=</a:t>
            </a:r>
            <a:r>
              <a:rPr lang="zh-CN" altLang="en-US" smtClean="0"/>
              <a:t>（</a:t>
            </a:r>
            <a:r>
              <a:rPr lang="en-US" altLang="zh-CN" smtClean="0"/>
              <a:t>227-11</a:t>
            </a:r>
            <a:r>
              <a:rPr lang="zh-CN" altLang="en-US" smtClean="0"/>
              <a:t>）</a:t>
            </a:r>
            <a:r>
              <a:rPr lang="en-US" altLang="zh-CN" smtClean="0"/>
              <a:t>/4+1=55</a:t>
            </a:r>
            <a:endParaRPr lang="en-US" altLang="zh-CN"/>
          </a:p>
          <a:p>
            <a:endParaRPr lang="zh-CN" altLang="en-US"/>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Box 43"/>
          <p:cNvSpPr>
            <a:spLocks noChangeArrowheads="1"/>
          </p:cNvSpPr>
          <p:nvPr/>
        </p:nvSpPr>
        <p:spPr bwMode="auto">
          <a:xfrm>
            <a:off x="3413125" y="141605"/>
            <a:ext cx="2311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b="1" smtClean="0">
                <a:latin typeface="微软雅黑" panose="020B0503020204020204" pitchFamily="34" charset="-122"/>
                <a:ea typeface="微软雅黑" panose="020B0503020204020204" pitchFamily="34" charset="-122"/>
              </a:rPr>
              <a:t>VGGNet</a:t>
            </a:r>
            <a:endParaRPr lang="zh-CN" altLang="en-US" sz="2800" b="1" dirty="0">
              <a:latin typeface="微软雅黑" panose="020B0503020204020204" pitchFamily="34" charset="-122"/>
              <a:ea typeface="微软雅黑" panose="020B0503020204020204" pitchFamily="34" charset="-122"/>
            </a:endParaRPr>
          </a:p>
        </p:txBody>
      </p:sp>
      <p:grpSp>
        <p:nvGrpSpPr>
          <p:cNvPr id="6155" name="组合 2"/>
          <p:cNvGrpSpPr/>
          <p:nvPr/>
        </p:nvGrpSpPr>
        <p:grpSpPr bwMode="auto">
          <a:xfrm>
            <a:off x="2633345" y="285115"/>
            <a:ext cx="3823335"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8" name="TextBox 41"/>
          <p:cNvSpPr>
            <a:spLocks noChangeArrowheads="1"/>
          </p:cNvSpPr>
          <p:nvPr/>
        </p:nvSpPr>
        <p:spPr bwMode="auto">
          <a:xfrm>
            <a:off x="1127992" y="3458550"/>
            <a:ext cx="626427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Picture 2" descr="https://upload-images.jianshu.io/upload_images/15292769-28c6f12eb921262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85" y="642939"/>
            <a:ext cx="4231840" cy="434656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4918466" y="792403"/>
            <a:ext cx="3418115"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b="1"/>
              <a:t>相对</a:t>
            </a:r>
            <a:r>
              <a:rPr lang="zh-CN" altLang="en-US" b="1" smtClean="0"/>
              <a:t>于</a:t>
            </a:r>
            <a:r>
              <a:rPr lang="en-US" altLang="zh-CN" b="1" smtClean="0"/>
              <a:t>AlexNet</a:t>
            </a:r>
            <a:r>
              <a:rPr lang="zh-CN" altLang="en-US" b="1" smtClean="0"/>
              <a:t>来说网络层次更深更</a:t>
            </a:r>
            <a:r>
              <a:rPr lang="zh-CN" altLang="en-US" b="1"/>
              <a:t>宽</a:t>
            </a:r>
            <a:endParaRPr lang="en-US" altLang="zh-CN" b="1" smtClean="0"/>
          </a:p>
          <a:p>
            <a:pPr marL="285750" indent="-285750">
              <a:buFont typeface="Arial" panose="020B0604020202020204" pitchFamily="34" charset="0"/>
              <a:buChar char="•"/>
            </a:pPr>
            <a:r>
              <a:rPr lang="zh-CN" altLang="en-US" b="1"/>
              <a:t>专</a:t>
            </a:r>
            <a:r>
              <a:rPr lang="zh-CN" altLang="en-US" b="1" smtClean="0"/>
              <a:t>注于构建卷积层的简单网络</a:t>
            </a:r>
            <a:endParaRPr lang="en-US" altLang="zh-CN" b="1" smtClean="0"/>
          </a:p>
          <a:p>
            <a:pPr marL="285750" indent="-285750">
              <a:buFont typeface="Arial" panose="020B0604020202020204" pitchFamily="34" charset="0"/>
              <a:buChar char="•"/>
            </a:pPr>
            <a:r>
              <a:rPr lang="zh-CN" altLang="en-US" b="1" smtClean="0"/>
              <a:t>利用小卷</a:t>
            </a:r>
            <a:r>
              <a:rPr lang="zh-CN" altLang="en-US" b="1" smtClean="0"/>
              <a:t>积</a:t>
            </a:r>
            <a:r>
              <a:rPr lang="zh-CN" altLang="en-US" b="1" smtClean="0"/>
              <a:t>核代替大卷积核，相</a:t>
            </a:r>
            <a:r>
              <a:rPr lang="zh-CN" altLang="en-US" b="1" smtClean="0"/>
              <a:t>对于之前的</a:t>
            </a:r>
            <a:r>
              <a:rPr lang="en-US" altLang="zh-CN" b="1" smtClean="0"/>
              <a:t>11</a:t>
            </a:r>
            <a:r>
              <a:rPr lang="zh-CN" altLang="en-US" b="1" smtClean="0"/>
              <a:t>*</a:t>
            </a:r>
            <a:r>
              <a:rPr lang="en-US" altLang="zh-CN" b="1" smtClean="0"/>
              <a:t>11</a:t>
            </a:r>
            <a:r>
              <a:rPr lang="zh-CN" altLang="en-US" b="1" smtClean="0"/>
              <a:t>和</a:t>
            </a:r>
            <a:r>
              <a:rPr lang="en-US" altLang="zh-CN" b="1" smtClean="0"/>
              <a:t>5*5</a:t>
            </a:r>
            <a:r>
              <a:rPr lang="zh-CN" altLang="en-US" b="1" smtClean="0"/>
              <a:t>来说多用</a:t>
            </a:r>
            <a:r>
              <a:rPr lang="en-US" altLang="zh-CN" b="1" smtClean="0"/>
              <a:t>3*3</a:t>
            </a:r>
            <a:r>
              <a:rPr lang="zh-CN" altLang="en-US" b="1" smtClean="0"/>
              <a:t>和</a:t>
            </a:r>
            <a:r>
              <a:rPr lang="en-US" altLang="zh-CN" b="1" smtClean="0"/>
              <a:t>1</a:t>
            </a:r>
            <a:r>
              <a:rPr lang="zh-CN" altLang="en-US" b="1" smtClean="0"/>
              <a:t>*</a:t>
            </a:r>
            <a:r>
              <a:rPr lang="en-US" altLang="zh-CN" b="1" smtClean="0"/>
              <a:t>1</a:t>
            </a:r>
            <a:r>
              <a:rPr lang="zh-CN" altLang="en-US" b="1" smtClean="0"/>
              <a:t>的</a:t>
            </a:r>
            <a:endParaRPr lang="en-US" altLang="zh-CN" b="1" smtClean="0"/>
          </a:p>
          <a:p>
            <a:pPr marL="285750" indent="-285750">
              <a:buFont typeface="Arial" panose="020B0604020202020204" pitchFamily="34" charset="0"/>
              <a:buChar char="•"/>
            </a:pPr>
            <a:r>
              <a:rPr lang="zh-CN" altLang="en-US" b="1"/>
              <a:t>卷</a:t>
            </a:r>
            <a:r>
              <a:rPr lang="zh-CN" altLang="en-US" b="1" smtClean="0"/>
              <a:t>积</a:t>
            </a:r>
            <a:r>
              <a:rPr lang="zh-CN" altLang="en-US" b="1" smtClean="0"/>
              <a:t>层都是</a:t>
            </a:r>
            <a:r>
              <a:rPr lang="en-US" altLang="zh-CN" b="1" smtClean="0"/>
              <a:t>same</a:t>
            </a:r>
            <a:r>
              <a:rPr lang="zh-CN" altLang="en-US" b="1" smtClean="0"/>
              <a:t>卷积，下采样完全由</a:t>
            </a:r>
            <a:r>
              <a:rPr lang="en-US" altLang="zh-CN" b="1" smtClean="0"/>
              <a:t>max_pooling</a:t>
            </a:r>
            <a:r>
              <a:rPr lang="zh-CN" altLang="en-US" b="1" smtClean="0"/>
              <a:t>实现</a:t>
            </a:r>
            <a:endParaRPr lang="en-US" altLang="zh-CN" b="1" smtClean="0"/>
          </a:p>
        </p:txBody>
      </p:sp>
    </p:spTree>
    <p:extLst>
      <p:ext uri="{BB962C8B-B14F-4D97-AF65-F5344CB8AC3E}">
        <p14:creationId xmlns:p14="http://schemas.microsoft.com/office/powerpoint/2010/main" val="3584973277"/>
      </p:ext>
    </p:extLst>
  </p:cSld>
  <p:clrMapOvr>
    <a:masterClrMapping/>
  </p:clrMapOvr>
  <p:transition spd="slow" advTm="0">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685077"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VGGNet-16</a:t>
            </a:r>
            <a:endParaRPr lang="zh-CN" altLang="en-US" sz="2000" spc="300" dirty="0">
              <a:latin typeface="方正兰亭细黑_GBK" pitchFamily="2" charset="-122"/>
              <a:ea typeface="方正兰亭细黑_GBK" pitchFamily="2" charset="-122"/>
            </a:endParaRPr>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257" y="624114"/>
            <a:ext cx="5382376" cy="2953162"/>
          </a:xfrm>
          <a:prstGeom prst="rect">
            <a:avLst/>
          </a:prstGeom>
        </p:spPr>
      </p:pic>
      <p:sp>
        <p:nvSpPr>
          <p:cNvPr id="3" name="矩形 2"/>
          <p:cNvSpPr/>
          <p:nvPr/>
        </p:nvSpPr>
        <p:spPr>
          <a:xfrm>
            <a:off x="5897633" y="731260"/>
            <a:ext cx="3246367" cy="4001095"/>
          </a:xfrm>
          <a:prstGeom prst="rect">
            <a:avLst/>
          </a:prstGeom>
        </p:spPr>
        <p:txBody>
          <a:bodyPr wrap="square">
            <a:spAutoFit/>
          </a:bodyPr>
          <a:lstStyle/>
          <a:p>
            <a:r>
              <a:rPr lang="zh-CN" altLang="en-US"/>
              <a:t>第一个卷积块</a:t>
            </a:r>
            <a:r>
              <a:rPr lang="en-US" altLang="zh-CN"/>
              <a:t>:</a:t>
            </a:r>
          </a:p>
          <a:p>
            <a:r>
              <a:rPr lang="zh-CN" altLang="en-US" smtClean="0"/>
              <a:t>①进</a:t>
            </a:r>
            <a:r>
              <a:rPr lang="zh-CN" altLang="en-US"/>
              <a:t>行两次卷</a:t>
            </a:r>
            <a:r>
              <a:rPr lang="zh-CN" altLang="en-US" smtClean="0"/>
              <a:t>积：</a:t>
            </a:r>
            <a:r>
              <a:rPr lang="en-US" altLang="zh-CN" smtClean="0"/>
              <a:t>Kernel</a:t>
            </a:r>
            <a:r>
              <a:rPr lang="en-US" altLang="zh-CN"/>
              <a:t>=(</a:t>
            </a:r>
            <a:r>
              <a:rPr lang="en-US" altLang="zh-CN" smtClean="0"/>
              <a:t>3,3,64</a:t>
            </a:r>
            <a:r>
              <a:rPr lang="zh-CN" altLang="en-US" smtClean="0"/>
              <a:t>），</a:t>
            </a:r>
            <a:endParaRPr lang="en-US" altLang="zh-CN" smtClean="0"/>
          </a:p>
          <a:p>
            <a:r>
              <a:rPr lang="en-US" altLang="zh-CN" smtClean="0"/>
              <a:t>Padding=same</a:t>
            </a:r>
            <a:r>
              <a:rPr lang="zh-CN" altLang="en-US" smtClean="0"/>
              <a:t>，</a:t>
            </a:r>
            <a:endParaRPr lang="en-US" altLang="zh-CN" smtClean="0"/>
          </a:p>
          <a:p>
            <a:r>
              <a:rPr lang="en-US" altLang="zh-CN" smtClean="0"/>
              <a:t>Stride=1</a:t>
            </a:r>
            <a:r>
              <a:rPr lang="zh-CN" altLang="en-US" smtClean="0"/>
              <a:t>，</a:t>
            </a:r>
            <a:endParaRPr lang="en-US" altLang="zh-CN" smtClean="0"/>
          </a:p>
          <a:p>
            <a:r>
              <a:rPr lang="zh-CN" altLang="en-US" smtClean="0"/>
              <a:t>输</a:t>
            </a:r>
            <a:r>
              <a:rPr lang="zh-CN" altLang="en-US"/>
              <a:t>入</a:t>
            </a:r>
            <a:r>
              <a:rPr lang="en-US" altLang="zh-CN" smtClean="0"/>
              <a:t>224x224x3</a:t>
            </a:r>
            <a:r>
              <a:rPr lang="zh-CN" altLang="en-US" smtClean="0"/>
              <a:t>，</a:t>
            </a:r>
            <a:endParaRPr lang="en-US" altLang="zh-CN" smtClean="0"/>
          </a:p>
          <a:p>
            <a:r>
              <a:rPr lang="en-US" altLang="zh-CN" smtClean="0"/>
              <a:t>Activation=ReLu</a:t>
            </a:r>
            <a:r>
              <a:rPr lang="zh-CN" altLang="en-US" smtClean="0"/>
              <a:t>，</a:t>
            </a:r>
            <a:endParaRPr lang="en-US" altLang="zh-CN" smtClean="0"/>
          </a:p>
          <a:p>
            <a:r>
              <a:rPr lang="zh-CN" altLang="en-US" smtClean="0"/>
              <a:t>输出为</a:t>
            </a:r>
            <a:r>
              <a:rPr lang="en-US" altLang="zh-CN"/>
              <a:t>224x224x64</a:t>
            </a:r>
            <a:r>
              <a:rPr lang="zh-CN" altLang="en-US" smtClean="0"/>
              <a:t>。</a:t>
            </a:r>
            <a:endParaRPr lang="en-US" altLang="zh-CN" smtClean="0"/>
          </a:p>
          <a:p>
            <a:r>
              <a:rPr lang="zh-CN" altLang="en-US" smtClean="0"/>
              <a:t>②</a:t>
            </a:r>
            <a:r>
              <a:rPr lang="en-US" altLang="zh-CN" smtClean="0"/>
              <a:t>Maxpooling</a:t>
            </a:r>
            <a:r>
              <a:rPr lang="zh-CN" altLang="en-US" smtClean="0"/>
              <a:t>：</a:t>
            </a:r>
            <a:endParaRPr lang="en-US" altLang="zh-CN" smtClean="0"/>
          </a:p>
          <a:p>
            <a:r>
              <a:rPr lang="en-US" altLang="zh-CN" smtClean="0"/>
              <a:t>Kernel=(2,2)</a:t>
            </a:r>
            <a:r>
              <a:rPr lang="zh-CN" altLang="en-US" smtClean="0"/>
              <a:t>，</a:t>
            </a:r>
            <a:endParaRPr lang="en-US" altLang="zh-CN" smtClean="0"/>
          </a:p>
          <a:p>
            <a:r>
              <a:rPr lang="en-US" altLang="zh-CN" smtClean="0"/>
              <a:t>Padding=valid,</a:t>
            </a:r>
          </a:p>
          <a:p>
            <a:r>
              <a:rPr lang="en-US" altLang="zh-CN" smtClean="0"/>
              <a:t>Stride=2</a:t>
            </a:r>
            <a:r>
              <a:rPr lang="zh-CN" altLang="en-US" smtClean="0"/>
              <a:t>，</a:t>
            </a:r>
            <a:endParaRPr lang="en-US" altLang="zh-CN" smtClean="0"/>
          </a:p>
          <a:p>
            <a:r>
              <a:rPr lang="zh-CN" altLang="en-US"/>
              <a:t>输</a:t>
            </a:r>
            <a:r>
              <a:rPr lang="zh-CN" altLang="en-US" smtClean="0"/>
              <a:t>出：</a:t>
            </a:r>
            <a:r>
              <a:rPr lang="en-US" altLang="zh-CN" smtClean="0"/>
              <a:t>112x112x64</a:t>
            </a:r>
            <a:r>
              <a:rPr lang="zh-CN" altLang="en-US" sz="2000">
                <a:solidFill>
                  <a:srgbClr val="000000"/>
                </a:solidFill>
                <a:latin typeface="Microsoft YaHei" panose="020B0503020204020204" pitchFamily="34" charset="-122"/>
                <a:ea typeface="Microsoft YaHei" panose="020B0503020204020204" pitchFamily="34" charset="-122"/>
              </a:rPr>
              <a:t>。</a:t>
            </a:r>
          </a:p>
          <a:p>
            <a:endParaRPr lang="zh-CN" altLang="en-US" b="0" i="0" u="none" strike="noStrike">
              <a:solidFill>
                <a:srgbClr val="000000"/>
              </a:solidFill>
              <a:effectLst/>
              <a:latin typeface="Microsoft YaHei" panose="020B0503020204020204" pitchFamily="34" charset="-122"/>
              <a:ea typeface="Microsoft YaHei" panose="020B0503020204020204" pitchFamily="34" charset="-122"/>
            </a:endParaRPr>
          </a:p>
        </p:txBody>
      </p:sp>
      <p:sp>
        <p:nvSpPr>
          <p:cNvPr id="5" name="文本框 4"/>
          <p:cNvSpPr txBox="1"/>
          <p:nvPr/>
        </p:nvSpPr>
        <p:spPr>
          <a:xfrm>
            <a:off x="347091" y="3666172"/>
            <a:ext cx="5487730" cy="1477328"/>
          </a:xfrm>
          <a:prstGeom prst="rect">
            <a:avLst/>
          </a:prstGeom>
          <a:noFill/>
        </p:spPr>
        <p:txBody>
          <a:bodyPr wrap="square" rtlCol="0">
            <a:spAutoFit/>
          </a:bodyPr>
          <a:lstStyle/>
          <a:p>
            <a:r>
              <a:rPr lang="zh-CN" altLang="en-US"/>
              <a:t>这种网络结构很规整，都是几个卷积层后面跟着可以压缩图像大小的池化层，池化层缩小图像的高度和宽度。同时，卷积层的过滤器数量变化存在一定的规律，由 </a:t>
            </a:r>
            <a:r>
              <a:rPr lang="en-US" altLang="zh-CN"/>
              <a:t>64 </a:t>
            </a:r>
            <a:r>
              <a:rPr lang="zh-CN" altLang="en-US"/>
              <a:t>翻倍变成 </a:t>
            </a:r>
            <a:r>
              <a:rPr lang="en-US" altLang="zh-CN"/>
              <a:t>128</a:t>
            </a:r>
            <a:r>
              <a:rPr lang="zh-CN" altLang="en-US"/>
              <a:t>，再到 </a:t>
            </a:r>
            <a:r>
              <a:rPr lang="en-US" altLang="zh-CN"/>
              <a:t>256 </a:t>
            </a:r>
            <a:r>
              <a:rPr lang="zh-CN" altLang="en-US"/>
              <a:t>和 </a:t>
            </a:r>
            <a:r>
              <a:rPr lang="en-US" altLang="zh-CN"/>
              <a:t>512</a:t>
            </a:r>
            <a:r>
              <a:rPr lang="zh-CN" altLang="en-US"/>
              <a:t>。</a:t>
            </a:r>
          </a:p>
          <a:p>
            <a:endParaRPr lang="zh-CN" altLang="en-US"/>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15230" y="669508"/>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965020" y="1151538"/>
            <a:ext cx="1223538" cy="368530"/>
            <a:chOff x="3838575" y="2712368"/>
            <a:chExt cx="1604974" cy="368530"/>
          </a:xfrm>
        </p:grpSpPr>
        <p:cxnSp>
          <p:nvCxnSpPr>
            <p:cNvPr id="4" name="直接连接符 3"/>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46880" y="1151538"/>
            <a:ext cx="1130875" cy="430887"/>
          </a:xfrm>
          <a:prstGeom prst="rect">
            <a:avLst/>
          </a:prstGeom>
          <a:noFill/>
        </p:spPr>
        <p:txBody>
          <a:bodyPr wrap="square" lIns="0" tIns="0" rIns="0" bIns="0" rtlCol="0">
            <a:spAutoFit/>
          </a:bodyPr>
          <a:lstStyle/>
          <a:p>
            <a:pPr algn="ctr"/>
            <a:r>
              <a:rPr lang="zh-CN" altLang="en-US" sz="2800" b="1">
                <a:solidFill>
                  <a:schemeClr val="bg1"/>
                </a:solidFill>
                <a:latin typeface="微软雅黑" panose="020B0503020204020204" pitchFamily="34" charset="-122"/>
                <a:ea typeface="微软雅黑" panose="020B0503020204020204" pitchFamily="34" charset="-122"/>
              </a:rPr>
              <a:t>特</a:t>
            </a:r>
            <a:r>
              <a:rPr lang="zh-CN" altLang="en-US" sz="2800" b="1" smtClean="0">
                <a:solidFill>
                  <a:schemeClr val="bg1"/>
                </a:solidFill>
                <a:latin typeface="微软雅黑" panose="020B0503020204020204" pitchFamily="34" charset="-122"/>
                <a:ea typeface="微软雅黑" panose="020B0503020204020204" pitchFamily="34" charset="-122"/>
              </a:rPr>
              <a:t>点</a:t>
            </a:r>
            <a:endParaRPr lang="zh-CN" sz="2800" b="1" dirty="0" smtClean="0">
              <a:solidFill>
                <a:schemeClr val="bg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15257" y="63998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1184940"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VGGNet</a:t>
            </a:r>
            <a:endParaRPr lang="en-US" altLang="zh-CN"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4097" name="Picture 1" descr="C:\Users\lyj\AppData\Local\YNote\data\luyj19980426@163.com\826e175b9c454ec382e4fad5f947afff\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493" y="2248200"/>
            <a:ext cx="2441636" cy="1986054"/>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3448073" y="689873"/>
            <a:ext cx="4572000" cy="1231106"/>
          </a:xfrm>
          <a:prstGeom prst="rect">
            <a:avLst/>
          </a:prstGeom>
        </p:spPr>
        <p:txBody>
          <a:bodyPr>
            <a:spAutoFit/>
          </a:bodyPr>
          <a:lstStyle/>
          <a:p>
            <a:pPr marL="342900" lvl="0" indent="-342900" eaLnBrk="0" fontAlgn="base" hangingPunct="0">
              <a:spcBef>
                <a:spcPct val="0"/>
              </a:spcBef>
              <a:spcAft>
                <a:spcPct val="0"/>
              </a:spcAft>
              <a:buFont typeface="+mj-lt"/>
              <a:buAutoNum type="arabicPeriod"/>
            </a:pPr>
            <a:r>
              <a:rPr lang="zh-CN" altLang="zh-CN">
                <a:latin typeface="Arial" panose="020B0604020202020204" pitchFamily="34" charset="0"/>
              </a:rPr>
              <a:t>VGGNET全部使用</a:t>
            </a:r>
            <a:r>
              <a:rPr lang="en-US" altLang="zh-CN">
                <a:latin typeface="Arial" panose="020B0604020202020204" pitchFamily="34" charset="0"/>
              </a:rPr>
              <a:t>3×3</a:t>
            </a:r>
            <a:r>
              <a:rPr lang="zh-CN" altLang="zh-CN" sz="1900">
                <a:latin typeface="Arial" panose="020B0604020202020204" pitchFamily="34" charset="0"/>
              </a:rPr>
              <a:t>的</a:t>
            </a:r>
            <a:r>
              <a:rPr lang="zh-CN" altLang="zh-CN">
                <a:latin typeface="Arial" panose="020B0604020202020204" pitchFamily="34" charset="0"/>
              </a:rPr>
              <a:t>卷积核和</a:t>
            </a:r>
            <a:r>
              <a:rPr lang="en-US" altLang="zh-CN">
                <a:latin typeface="Arial" panose="020B0604020202020204" pitchFamily="34" charset="0"/>
              </a:rPr>
              <a:t>2×2</a:t>
            </a:r>
            <a:r>
              <a:rPr lang="zh-CN" altLang="zh-CN" sz="1900">
                <a:latin typeface="Arial" panose="020B0604020202020204" pitchFamily="34" charset="0"/>
              </a:rPr>
              <a:t>的</a:t>
            </a:r>
            <a:r>
              <a:rPr lang="zh-CN" altLang="zh-CN">
                <a:latin typeface="Arial" panose="020B0604020202020204" pitchFamily="34" charset="0"/>
              </a:rPr>
              <a:t>池化</a:t>
            </a:r>
            <a:r>
              <a:rPr lang="zh-CN" altLang="zh-CN" smtClean="0">
                <a:latin typeface="Arial" panose="020B0604020202020204" pitchFamily="34" charset="0"/>
              </a:rPr>
              <a:t>核</a:t>
            </a:r>
            <a:endParaRPr lang="en-US" altLang="zh-CN">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lang="zh-CN" altLang="zh-CN">
                <a:latin typeface="Arial" panose="020B0604020202020204" pitchFamily="34" charset="0"/>
              </a:rPr>
              <a:t>特征图的空间分辨率单调递减，特征图的通道数单调递增</a:t>
            </a:r>
            <a:r>
              <a:rPr lang="zh-CN" altLang="zh-CN" smtClean="0">
                <a:latin typeface="Arial" panose="020B0604020202020204" pitchFamily="34" charset="0"/>
              </a:rPr>
              <a:t>。</a:t>
            </a:r>
            <a:endParaRPr lang="zh-CN" altLang="zh-CN">
              <a:latin typeface="Arial" panose="020B0604020202020204" pitchFamily="34" charset="0"/>
            </a:endParaRPr>
          </a:p>
        </p:txBody>
      </p:sp>
      <p:sp>
        <p:nvSpPr>
          <p:cNvPr id="40" name="文本框 39"/>
          <p:cNvSpPr txBox="1"/>
          <p:nvPr/>
        </p:nvSpPr>
        <p:spPr>
          <a:xfrm>
            <a:off x="0" y="2343807"/>
            <a:ext cx="5559972" cy="2862322"/>
          </a:xfrm>
          <a:prstGeom prst="rect">
            <a:avLst/>
          </a:prstGeom>
          <a:noFill/>
        </p:spPr>
        <p:txBody>
          <a:bodyPr wrap="square" rtlCol="0">
            <a:spAutoFit/>
          </a:bodyPr>
          <a:lstStyle/>
          <a:p>
            <a:r>
              <a:rPr lang="zh-CN" altLang="en-US" smtClean="0"/>
              <a:t>多使用</a:t>
            </a:r>
            <a:r>
              <a:rPr lang="en-US" altLang="zh-CN" smtClean="0"/>
              <a:t>3×3</a:t>
            </a:r>
            <a:r>
              <a:rPr lang="zh-CN" altLang="en-US" smtClean="0"/>
              <a:t>的卷积核的优点：</a:t>
            </a:r>
            <a:endParaRPr lang="en-US" altLang="zh-CN" smtClean="0"/>
          </a:p>
          <a:p>
            <a:r>
              <a:rPr lang="zh-CN" altLang="en-US" smtClean="0"/>
              <a:t>①</a:t>
            </a:r>
            <a:r>
              <a:rPr lang="en-US" altLang="zh-CN" smtClean="0"/>
              <a:t>2</a:t>
            </a:r>
            <a:r>
              <a:rPr lang="zh-CN" altLang="en-US"/>
              <a:t>次</a:t>
            </a:r>
            <a:r>
              <a:rPr lang="en-US" altLang="zh-CN"/>
              <a:t>3x3</a:t>
            </a:r>
            <a:r>
              <a:rPr lang="zh-CN" altLang="en-US"/>
              <a:t>的卷积相当于一个</a:t>
            </a:r>
            <a:r>
              <a:rPr lang="en-US" altLang="zh-CN"/>
              <a:t>5x5Kernel</a:t>
            </a:r>
            <a:r>
              <a:rPr lang="zh-CN" altLang="en-US"/>
              <a:t>的卷</a:t>
            </a:r>
            <a:r>
              <a:rPr lang="zh-CN" altLang="en-US" smtClean="0"/>
              <a:t>积，有相同的视野域</a:t>
            </a:r>
            <a:endParaRPr lang="en-US" altLang="zh-CN"/>
          </a:p>
          <a:p>
            <a:r>
              <a:rPr lang="zh-CN" altLang="en-US" smtClean="0"/>
              <a:t>②相</a:t>
            </a:r>
            <a:r>
              <a:rPr lang="zh-CN" altLang="en-US"/>
              <a:t>当于多做了一次非线性变换，可能能学习到更多的东</a:t>
            </a:r>
            <a:r>
              <a:rPr lang="zh-CN" altLang="en-US" smtClean="0"/>
              <a:t>西</a:t>
            </a:r>
            <a:endParaRPr lang="en-US" altLang="zh-CN" smtClean="0"/>
          </a:p>
          <a:p>
            <a:r>
              <a:rPr lang="zh-CN" altLang="en-US" smtClean="0"/>
              <a:t>③参</a:t>
            </a:r>
            <a:r>
              <a:rPr lang="zh-CN" altLang="en-US"/>
              <a:t>数数目减少</a:t>
            </a:r>
            <a:r>
              <a:rPr lang="en-US" altLang="zh-CN"/>
              <a:t>28</a:t>
            </a:r>
            <a:r>
              <a:rPr lang="en-US" altLang="zh-CN" smtClean="0"/>
              <a:t>%</a:t>
            </a:r>
          </a:p>
          <a:p>
            <a:endParaRPr lang="en-US" altLang="zh-CN"/>
          </a:p>
          <a:p>
            <a:r>
              <a:rPr lang="zh-CN" altLang="en-US" smtClean="0"/>
              <a:t>参数数目：</a:t>
            </a:r>
            <a:r>
              <a:rPr lang="en-US" altLang="zh-CN" smtClean="0"/>
              <a:t>input_channel*(kernel_size*kernel_size)*output_channel</a:t>
            </a:r>
            <a:endParaRPr lang="en-US" altLang="zh-CN"/>
          </a:p>
          <a:p>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851515"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Code</a:t>
            </a:r>
            <a:endParaRPr lang="zh-CN" altLang="en-US" sz="2000" spc="300" dirty="0">
              <a:latin typeface="方正兰亭细黑_GBK" pitchFamily="2" charset="-122"/>
              <a:ea typeface="方正兰亭细黑_GBK" pitchFamily="2" charset="-122"/>
            </a:endParaRPr>
          </a:p>
        </p:txBody>
      </p: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238" y="865259"/>
            <a:ext cx="4772993" cy="3728901"/>
          </a:xfrm>
          <a:prstGeom prst="rect">
            <a:avLst/>
          </a:prstGeom>
        </p:spPr>
      </p:pic>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1231" y="838403"/>
            <a:ext cx="4212769" cy="3755757"/>
          </a:xfrm>
          <a:prstGeom prst="rect">
            <a:avLst/>
          </a:prstGeom>
        </p:spPr>
      </p:pic>
      <p:pic>
        <p:nvPicPr>
          <p:cNvPr id="6" name="图片 5"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1231" y="4594160"/>
            <a:ext cx="3975653" cy="424154"/>
          </a:xfrm>
          <a:prstGeom prst="rect">
            <a:avLst/>
          </a:prstGeom>
        </p:spPr>
      </p:pic>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2000"/>
                                        <p:tgtEl>
                                          <p:spTgt spid="110"/>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76"/>
                                        </p:tgtEl>
                                        <p:attrNameLst>
                                          <p:attrName>style.visibility</p:attrName>
                                        </p:attrNameLst>
                                      </p:cBhvr>
                                      <p:to>
                                        <p:strVal val="visible"/>
                                      </p:to>
                                    </p:set>
                                    <p:animEffect transition="in" filter="wipe(left)">
                                      <p:cBhvr>
                                        <p:cTn id="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10" grpId="0"/>
      <p:bldP spid="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652" cy="400110"/>
          </a:xfrm>
          <a:prstGeom prst="rect">
            <a:avLst/>
          </a:prstGeom>
          <a:noFill/>
        </p:spPr>
        <p:txBody>
          <a:bodyPr wrap="none" rtlCol="0">
            <a:spAutoFit/>
          </a:bodyPr>
          <a:lstStyle/>
          <a:p>
            <a:pPr algn="l"/>
            <a:r>
              <a:rPr lang="en-US" altLang="zh-CN" sz="2000" spc="300" smtClean="0">
                <a:latin typeface="方正兰亭细黑_GBK" pitchFamily="2" charset="-122"/>
                <a:ea typeface="方正兰亭细黑_GBK" pitchFamily="2" charset="-122"/>
              </a:rPr>
              <a:t>Problem</a:t>
            </a:r>
            <a:endParaRPr lang="zh-CN" altLang="en-US" sz="2000" spc="300" dirty="0" smtClean="0">
              <a:latin typeface="方正兰亭细黑_GBK" pitchFamily="2" charset="-122"/>
              <a:ea typeface="方正兰亭细黑_GBK" pitchFamily="2" charset="-122"/>
            </a:endParaRPr>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30317" y="872359"/>
            <a:ext cx="7556938" cy="2308324"/>
          </a:xfrm>
          <a:prstGeom prst="rect">
            <a:avLst/>
          </a:prstGeom>
          <a:noFill/>
        </p:spPr>
        <p:txBody>
          <a:bodyPr wrap="square" rtlCol="0">
            <a:spAutoFit/>
          </a:bodyPr>
          <a:lstStyle/>
          <a:p>
            <a:r>
              <a:rPr lang="zh-CN" altLang="en-US"/>
              <a:t>我们的一般印象当中，深度学习愈是深（复杂，参数多）愈是有着更强的表达能力。凭着这一基本准则</a:t>
            </a:r>
            <a:r>
              <a:rPr lang="en-US" altLang="zh-CN"/>
              <a:t>CNN</a:t>
            </a:r>
            <a:r>
              <a:rPr lang="zh-CN" altLang="en-US"/>
              <a:t>分类网络自</a:t>
            </a:r>
            <a:r>
              <a:rPr lang="en-US" altLang="zh-CN"/>
              <a:t>Alexnet</a:t>
            </a:r>
            <a:r>
              <a:rPr lang="zh-CN" altLang="en-US" smtClean="0"/>
              <a:t>的</a:t>
            </a:r>
            <a:r>
              <a:rPr lang="en-US" altLang="zh-CN"/>
              <a:t>5</a:t>
            </a:r>
            <a:r>
              <a:rPr lang="zh-CN" altLang="en-US" smtClean="0"/>
              <a:t>层</a:t>
            </a:r>
            <a:r>
              <a:rPr lang="zh-CN" altLang="en-US"/>
              <a:t>发展到了</a:t>
            </a:r>
            <a:r>
              <a:rPr lang="en-US" altLang="zh-CN"/>
              <a:t>VGG</a:t>
            </a:r>
            <a:r>
              <a:rPr lang="zh-CN" altLang="en-US"/>
              <a:t>的</a:t>
            </a:r>
            <a:r>
              <a:rPr lang="en-US" altLang="zh-CN"/>
              <a:t>16</a:t>
            </a:r>
            <a:r>
              <a:rPr lang="zh-CN" altLang="en-US"/>
              <a:t>乃至</a:t>
            </a:r>
            <a:r>
              <a:rPr lang="en-US" altLang="zh-CN"/>
              <a:t>19</a:t>
            </a:r>
            <a:r>
              <a:rPr lang="zh-CN" altLang="en-US" smtClean="0"/>
              <a:t>层。</a:t>
            </a:r>
            <a:r>
              <a:rPr lang="zh-CN" altLang="en-US"/>
              <a:t>可后来我们发现深度</a:t>
            </a:r>
            <a:r>
              <a:rPr lang="en-US" altLang="zh-CN"/>
              <a:t>CNN</a:t>
            </a:r>
            <a:r>
              <a:rPr lang="zh-CN" altLang="en-US"/>
              <a:t>网络达到一定深度后再一味地增加层数并不能带来进一步地分类性能提高，反而会招致网络收敛变得更慢，</a:t>
            </a:r>
            <a:r>
              <a:rPr lang="en-US" altLang="zh-CN"/>
              <a:t>test dataset</a:t>
            </a:r>
            <a:r>
              <a:rPr lang="zh-CN" altLang="en-US"/>
              <a:t>的分类准确率也变得更差。排除数据集过小带来的模型过拟合等问题后</a:t>
            </a:r>
            <a:r>
              <a:rPr lang="zh-CN" altLang="en-US" smtClean="0"/>
              <a:t>，发</a:t>
            </a:r>
            <a:r>
              <a:rPr lang="zh-CN" altLang="en-US"/>
              <a:t>现过深的网络仍然还会使分类准确度下降（相对于较浅些的网络而言）。</a:t>
            </a:r>
          </a:p>
          <a:p>
            <a:endParaRPr lang="zh-CN" altLang="en-US"/>
          </a:p>
        </p:txBody>
      </p:sp>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5014" y="2848158"/>
            <a:ext cx="6068272" cy="2095792"/>
          </a:xfrm>
          <a:prstGeom prst="rect">
            <a:avLst/>
          </a:prstGeom>
        </p:spPr>
      </p:pic>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7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Box 43"/>
          <p:cNvSpPr>
            <a:spLocks noChangeArrowheads="1"/>
          </p:cNvSpPr>
          <p:nvPr/>
        </p:nvSpPr>
        <p:spPr bwMode="auto">
          <a:xfrm>
            <a:off x="3413125" y="141605"/>
            <a:ext cx="2311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b="1" smtClean="0">
                <a:latin typeface="微软雅黑" panose="020B0503020204020204" pitchFamily="34" charset="-122"/>
                <a:ea typeface="微软雅黑" panose="020B0503020204020204" pitchFamily="34" charset="-122"/>
              </a:rPr>
              <a:t>ResNet</a:t>
            </a:r>
            <a:endParaRPr lang="zh-CN" altLang="en-US" sz="2800" b="1" dirty="0">
              <a:latin typeface="微软雅黑" panose="020B0503020204020204" pitchFamily="34" charset="-122"/>
              <a:ea typeface="微软雅黑" panose="020B0503020204020204" pitchFamily="34" charset="-122"/>
            </a:endParaRPr>
          </a:p>
        </p:txBody>
      </p:sp>
      <p:grpSp>
        <p:nvGrpSpPr>
          <p:cNvPr id="6155" name="组合 2"/>
          <p:cNvGrpSpPr/>
          <p:nvPr/>
        </p:nvGrpSpPr>
        <p:grpSpPr bwMode="auto">
          <a:xfrm>
            <a:off x="2633345" y="285115"/>
            <a:ext cx="3823335"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8" name="TextBox 41"/>
          <p:cNvSpPr>
            <a:spLocks noChangeArrowheads="1"/>
          </p:cNvSpPr>
          <p:nvPr/>
        </p:nvSpPr>
        <p:spPr bwMode="auto">
          <a:xfrm>
            <a:off x="1127992" y="3458550"/>
            <a:ext cx="626427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15"/>
          <p:cNvSpPr txBox="1"/>
          <p:nvPr/>
        </p:nvSpPr>
        <p:spPr>
          <a:xfrm>
            <a:off x="515257" y="870857"/>
            <a:ext cx="8019143" cy="923330"/>
          </a:xfrm>
          <a:prstGeom prst="rect">
            <a:avLst/>
          </a:prstGeom>
          <a:noFill/>
        </p:spPr>
        <p:txBody>
          <a:bodyPr wrap="square" rtlCol="0">
            <a:spAutoFit/>
          </a:bodyPr>
          <a:lstStyle/>
          <a:p>
            <a:r>
              <a:rPr lang="zh-CN" altLang="en-US"/>
              <a:t>假设：深层网络更难优化而非深层网络学不到东西</a:t>
            </a:r>
          </a:p>
          <a:p>
            <a:pPr marL="742950" lvl="1" indent="-285750">
              <a:buFont typeface="Arial" panose="020B0604020202020204" pitchFamily="34" charset="0"/>
              <a:buChar char="•"/>
            </a:pPr>
            <a:r>
              <a:rPr lang="zh-CN" altLang="en-US"/>
              <a:t>深层网络是可以和浅层网络持平的</a:t>
            </a:r>
          </a:p>
          <a:p>
            <a:endParaRPr lang="zh-CN" altLang="en-US"/>
          </a:p>
        </p:txBody>
      </p:sp>
      <p:pic>
        <p:nvPicPr>
          <p:cNvPr id="17" name="图片 1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10" y="1554477"/>
            <a:ext cx="4620270" cy="2457793"/>
          </a:xfrm>
          <a:prstGeom prst="rect">
            <a:avLst/>
          </a:prstGeom>
        </p:spPr>
      </p:pic>
      <p:pic>
        <p:nvPicPr>
          <p:cNvPr id="20" name="图片 1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5383" y="1741777"/>
            <a:ext cx="3648584" cy="1924319"/>
          </a:xfrm>
          <a:prstGeom prst="rect">
            <a:avLst/>
          </a:prstGeom>
        </p:spPr>
      </p:pic>
      <p:sp>
        <p:nvSpPr>
          <p:cNvPr id="21" name="文本框 20"/>
          <p:cNvSpPr txBox="1"/>
          <p:nvPr/>
        </p:nvSpPr>
        <p:spPr>
          <a:xfrm>
            <a:off x="623372" y="4299831"/>
            <a:ext cx="4481286" cy="369332"/>
          </a:xfrm>
          <a:prstGeom prst="rect">
            <a:avLst/>
          </a:prstGeom>
          <a:noFill/>
        </p:spPr>
        <p:txBody>
          <a:bodyPr wrap="square" rtlCol="0">
            <a:spAutoFit/>
          </a:bodyPr>
          <a:lstStyle/>
          <a:p>
            <a:r>
              <a:rPr lang="zh-CN" altLang="en-US"/>
              <a:t>𝑎 </a:t>
            </a:r>
            <a:r>
              <a:rPr lang="en-US" altLang="zh-CN"/>
              <a:t>[</a:t>
            </a:r>
            <a:r>
              <a:rPr lang="zh-CN" altLang="en-US"/>
              <a:t>𝑙</a:t>
            </a:r>
            <a:r>
              <a:rPr lang="en-US" altLang="zh-CN"/>
              <a:t>+2] = </a:t>
            </a:r>
            <a:r>
              <a:rPr lang="zh-CN" altLang="en-US"/>
              <a:t>𝑔</a:t>
            </a:r>
            <a:r>
              <a:rPr lang="en-US" altLang="zh-CN"/>
              <a:t>(</a:t>
            </a:r>
            <a:r>
              <a:rPr lang="zh-CN" altLang="en-US"/>
              <a:t>𝑊</a:t>
            </a:r>
            <a:r>
              <a:rPr lang="en-US" altLang="zh-CN"/>
              <a:t>[</a:t>
            </a:r>
            <a:r>
              <a:rPr lang="zh-CN" altLang="en-US"/>
              <a:t>𝑙</a:t>
            </a:r>
            <a:r>
              <a:rPr lang="en-US" altLang="zh-CN"/>
              <a:t>+2]</a:t>
            </a:r>
            <a:r>
              <a:rPr lang="zh-CN" altLang="en-US"/>
              <a:t>𝑎 </a:t>
            </a:r>
            <a:r>
              <a:rPr lang="en-US" altLang="zh-CN"/>
              <a:t>[</a:t>
            </a:r>
            <a:r>
              <a:rPr lang="zh-CN" altLang="en-US"/>
              <a:t>𝑙</a:t>
            </a:r>
            <a:r>
              <a:rPr lang="en-US" altLang="zh-CN"/>
              <a:t>+1] + </a:t>
            </a:r>
            <a:r>
              <a:rPr lang="zh-CN" altLang="en-US"/>
              <a:t>𝑏 </a:t>
            </a:r>
            <a:r>
              <a:rPr lang="en-US" altLang="zh-CN"/>
              <a:t>[</a:t>
            </a:r>
            <a:r>
              <a:rPr lang="zh-CN" altLang="en-US"/>
              <a:t>𝑙</a:t>
            </a:r>
            <a:r>
              <a:rPr lang="en-US" altLang="zh-CN"/>
              <a:t>+2] + </a:t>
            </a:r>
            <a:r>
              <a:rPr lang="zh-CN" altLang="en-US"/>
              <a:t>𝑎 </a:t>
            </a:r>
            <a:r>
              <a:rPr lang="en-US" altLang="zh-CN"/>
              <a:t>[</a:t>
            </a:r>
            <a:r>
              <a:rPr lang="zh-CN" altLang="en-US"/>
              <a:t>𝑙</a:t>
            </a:r>
            <a:r>
              <a:rPr lang="en-US" altLang="zh-CN"/>
              <a:t>] </a:t>
            </a:r>
            <a:r>
              <a:rPr lang="en-US" altLang="zh-CN" smtClean="0"/>
              <a:t>)</a:t>
            </a:r>
            <a:endParaRPr lang="zh-CN" altLang="en-US"/>
          </a:p>
        </p:txBody>
      </p:sp>
      <p:sp>
        <p:nvSpPr>
          <p:cNvPr id="22" name="文本框 21"/>
          <p:cNvSpPr txBox="1"/>
          <p:nvPr/>
        </p:nvSpPr>
        <p:spPr>
          <a:xfrm>
            <a:off x="5215383" y="3666096"/>
            <a:ext cx="3516086" cy="1477328"/>
          </a:xfrm>
          <a:prstGeom prst="rect">
            <a:avLst/>
          </a:prstGeom>
          <a:noFill/>
        </p:spPr>
        <p:txBody>
          <a:bodyPr wrap="square" rtlCol="0">
            <a:spAutoFit/>
          </a:bodyPr>
          <a:lstStyle/>
          <a:p>
            <a:r>
              <a:rPr lang="zh-CN" altLang="en-US"/>
              <a:t>用一个神经网络去拟</a:t>
            </a:r>
            <a:r>
              <a:rPr lang="zh-CN" altLang="en-US" smtClean="0"/>
              <a:t>合</a:t>
            </a:r>
            <a:r>
              <a:rPr lang="en-US" altLang="zh-CN" smtClean="0"/>
              <a:t>H(x)=x</a:t>
            </a:r>
            <a:r>
              <a:rPr lang="zh-CN" altLang="en-US"/>
              <a:t>这样的恒等映射比用一个神经网络去拟</a:t>
            </a:r>
            <a:r>
              <a:rPr lang="zh-CN" altLang="en-US" smtClean="0"/>
              <a:t>合</a:t>
            </a:r>
            <a:r>
              <a:rPr lang="en-US" altLang="zh-CN" smtClean="0"/>
              <a:t>F(x)</a:t>
            </a:r>
            <a:r>
              <a:rPr lang="en-US" altLang="zh-CN" smtClean="0"/>
              <a:t>=0</a:t>
            </a:r>
            <a:r>
              <a:rPr lang="zh-CN" altLang="en-US"/>
              <a:t>这样的</a:t>
            </a:r>
            <a:r>
              <a:rPr lang="en-US" altLang="zh-CN"/>
              <a:t>0</a:t>
            </a:r>
            <a:r>
              <a:rPr lang="zh-CN" altLang="en-US"/>
              <a:t>映射要难。因为拟</a:t>
            </a:r>
            <a:r>
              <a:rPr lang="zh-CN" altLang="en-US" smtClean="0"/>
              <a:t>合</a:t>
            </a:r>
            <a:r>
              <a:rPr lang="en-US" altLang="zh-CN" smtClean="0"/>
              <a:t>F(x)</a:t>
            </a:r>
            <a:r>
              <a:rPr lang="en-US" altLang="zh-CN" smtClean="0"/>
              <a:t>=0</a:t>
            </a:r>
            <a:r>
              <a:rPr lang="zh-CN" altLang="en-US"/>
              <a:t>的时候，只需要将权重和偏置都逼近</a:t>
            </a:r>
            <a:r>
              <a:rPr lang="en-US" altLang="zh-CN"/>
              <a:t>0</a:t>
            </a:r>
            <a:r>
              <a:rPr lang="zh-CN" altLang="en-US"/>
              <a:t>就可以了</a:t>
            </a:r>
          </a:p>
        </p:txBody>
      </p:sp>
    </p:spTree>
    <p:extLst>
      <p:ext uri="{BB962C8B-B14F-4D97-AF65-F5344CB8AC3E}">
        <p14:creationId xmlns:p14="http://schemas.microsoft.com/office/powerpoint/2010/main" val="1528443844"/>
      </p:ext>
    </p:extLst>
  </p:cSld>
  <p:clrMapOvr>
    <a:masterClrMapping/>
  </p:clrMapOvr>
  <p:transition spd="slow" advTm="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522340" cy="369332"/>
          </a:xfrm>
          <a:prstGeom prst="rect">
            <a:avLst/>
          </a:prstGeom>
          <a:noFill/>
        </p:spPr>
        <p:txBody>
          <a:bodyPr wrap="none" rtlCol="0">
            <a:spAutoFit/>
          </a:bodyPr>
          <a:lstStyle/>
          <a:p>
            <a:r>
              <a:rPr lang="en-US" altLang="zh-CN"/>
              <a:t>Residual block</a:t>
            </a:r>
            <a:endParaRPr lang="zh-CN" altLang="en-US" sz="2000" spc="300" dirty="0" smtClean="0">
              <a:latin typeface="方正兰亭细黑_GBK" pitchFamily="2" charset="-122"/>
              <a:ea typeface="方正兰亭细黑_GBK" pitchFamily="2" charset="-122"/>
            </a:endParaRPr>
          </a:p>
        </p:txBody>
      </p: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34415" y="5228590"/>
            <a:ext cx="2926080" cy="368300"/>
          </a:xfrm>
          <a:prstGeom prst="rect">
            <a:avLst/>
          </a:prstGeom>
          <a:noFill/>
        </p:spPr>
        <p:txBody>
          <a:bodyPr wrap="none" rtlCol="0">
            <a:spAutoFit/>
          </a:bodyPr>
          <a:lstStyle/>
          <a:p>
            <a:r>
              <a:rPr lang="zh-CN" altLang="en-US"/>
              <a:t>卷积神经网络基本运算演示</a:t>
            </a:r>
          </a:p>
        </p:txBody>
      </p:sp>
      <p:pic>
        <p:nvPicPr>
          <p:cNvPr id="15" name="图片 1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825" y="721582"/>
            <a:ext cx="8541261" cy="3248480"/>
          </a:xfrm>
          <a:prstGeom prst="rect">
            <a:avLst/>
          </a:prstGeom>
        </p:spPr>
      </p:pic>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2000"/>
                                        <p:tgtEl>
                                          <p:spTgt spid="110"/>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76"/>
                                        </p:tgtEl>
                                        <p:attrNameLst>
                                          <p:attrName>style.visibility</p:attrName>
                                        </p:attrNameLst>
                                      </p:cBhvr>
                                      <p:to>
                                        <p:strVal val="visible"/>
                                      </p:to>
                                    </p:set>
                                    <p:animEffect transition="in" filter="wipe(left)">
                                      <p:cBhvr>
                                        <p:cTn id="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110" grpId="0"/>
      <p:bldP spid="7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851515" cy="400110"/>
          </a:xfrm>
          <a:prstGeom prst="rect">
            <a:avLst/>
          </a:prstGeom>
          <a:noFill/>
        </p:spPr>
        <p:txBody>
          <a:bodyPr wrap="none" rtlCol="0">
            <a:spAutoFit/>
          </a:bodyPr>
          <a:lstStyle/>
          <a:p>
            <a:pPr algn="l"/>
            <a:r>
              <a:rPr lang="en-US" altLang="zh-CN" sz="2000" spc="300" smtClean="0">
                <a:latin typeface="方正兰亭细黑_GBK" pitchFamily="2" charset="-122"/>
                <a:ea typeface="方正兰亭细黑_GBK" pitchFamily="2" charset="-122"/>
              </a:rPr>
              <a:t>Code</a:t>
            </a:r>
            <a:endParaRPr lang="zh-CN" altLang="en-US" sz="2000" spc="300" dirty="0" smtClean="0">
              <a:latin typeface="方正兰亭细黑_GBK" pitchFamily="2" charset="-122"/>
              <a:ea typeface="方正兰亭细黑_GBK" pitchFamily="2" charset="-122"/>
            </a:endParaRPr>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 y="113957"/>
            <a:ext cx="9050013" cy="4915586"/>
          </a:xfrm>
          <a:prstGeom prst="rect">
            <a:avLst/>
          </a:prstGeom>
        </p:spPr>
      </p:pic>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7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851515" cy="400110"/>
          </a:xfrm>
          <a:prstGeom prst="rect">
            <a:avLst/>
          </a:prstGeom>
          <a:noFill/>
        </p:spPr>
        <p:txBody>
          <a:bodyPr wrap="none" rtlCol="0">
            <a:spAutoFit/>
          </a:bodyPr>
          <a:lstStyle/>
          <a:p>
            <a:pPr algn="l"/>
            <a:r>
              <a:rPr lang="en-US" altLang="zh-CN" sz="2000" spc="300" smtClean="0">
                <a:latin typeface="方正兰亭细黑_GBK" pitchFamily="2" charset="-122"/>
                <a:ea typeface="方正兰亭细黑_GBK" pitchFamily="2" charset="-122"/>
              </a:rPr>
              <a:t>Code</a:t>
            </a:r>
            <a:endParaRPr lang="zh-CN" altLang="en-US" sz="2000" spc="300" dirty="0" smtClean="0">
              <a:latin typeface="方正兰亭细黑_GBK" pitchFamily="2" charset="-122"/>
              <a:ea typeface="方正兰亭细黑_GBK" pitchFamily="2" charset="-122"/>
            </a:endParaRPr>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4" y="656958"/>
            <a:ext cx="9078592" cy="3829584"/>
          </a:xfrm>
          <a:prstGeom prst="rect">
            <a:avLst/>
          </a:prstGeom>
        </p:spPr>
      </p:pic>
    </p:spTree>
    <p:custDataLst>
      <p:tags r:id="rId1"/>
    </p:custDataLst>
    <p:extLst>
      <p:ext uri="{BB962C8B-B14F-4D97-AF65-F5344CB8AC3E}">
        <p14:creationId xmlns:p14="http://schemas.microsoft.com/office/powerpoint/2010/main" val="407458183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7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主目录</a:t>
            </a:r>
            <a:endParaRPr lang="zh-CN" altLang="en-US" sz="2000" spc="300" dirty="0">
              <a:latin typeface="方正兰亭细黑_GBK" pitchFamily="2" charset="-122"/>
              <a:ea typeface="方正兰亭细黑_GBK" pitchFamily="2" charset="-122"/>
            </a:endParaRPr>
          </a:p>
        </p:txBody>
      </p:sp>
      <p:sp>
        <p:nvSpPr>
          <p:cNvPr id="107" name="TextBox 106"/>
          <p:cNvSpPr txBox="1"/>
          <p:nvPr/>
        </p:nvSpPr>
        <p:spPr>
          <a:xfrm>
            <a:off x="2160085" y="267886"/>
            <a:ext cx="1213794" cy="338554"/>
          </a:xfrm>
          <a:prstGeom prst="rect">
            <a:avLst/>
          </a:prstGeom>
          <a:noFill/>
        </p:spPr>
        <p:txBody>
          <a:bodyPr wrap="none" rtlCol="0">
            <a:spAutoFit/>
          </a:bodyPr>
          <a:lstStyle/>
          <a:p>
            <a:r>
              <a:rPr lang="en-US" altLang="zh-CN" sz="1600" dirty="0" smtClean="0">
                <a:solidFill>
                  <a:srgbClr val="1A3F6C"/>
                </a:solidFill>
                <a:latin typeface="Kozuka Gothic Pro R" panose="020B0400000000000000" pitchFamily="34" charset="-128"/>
                <a:ea typeface="Kozuka Gothic Pro R" panose="020B0400000000000000" pitchFamily="34" charset="-128"/>
              </a:rPr>
              <a:t>CONTENTS</a:t>
            </a:r>
            <a:endParaRPr lang="zh-CN" altLang="en-US"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108" name="直接连接符 107"/>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7146" y="731260"/>
            <a:ext cx="7624008" cy="2554545"/>
          </a:xfrm>
          <a:prstGeom prst="rect">
            <a:avLst/>
          </a:prstGeom>
          <a:noFill/>
        </p:spPr>
        <p:txBody>
          <a:bodyPr wrap="square" rtlCol="0">
            <a:spAutoFit/>
          </a:bodyPr>
          <a:lstStyle/>
          <a:p>
            <a:r>
              <a:rPr lang="en-US" altLang="zh-CN" sz="5400" smtClean="0"/>
              <a:t>Outline:</a:t>
            </a:r>
          </a:p>
          <a:p>
            <a:pPr marL="285750" indent="-285750">
              <a:buFont typeface="Arial" panose="020B0604020202020204" pitchFamily="34" charset="0"/>
              <a:buChar char="•"/>
            </a:pPr>
            <a:r>
              <a:rPr lang="en-US" altLang="zh-CN" sz="2800"/>
              <a:t>Classic</a:t>
            </a:r>
            <a:r>
              <a:rPr lang="en-US" altLang="zh-CN" smtClean="0"/>
              <a:t> </a:t>
            </a:r>
            <a:r>
              <a:rPr lang="en-US" altLang="zh-CN" sz="2800"/>
              <a:t>networks:</a:t>
            </a:r>
          </a:p>
          <a:p>
            <a:pPr marL="742950" lvl="1" indent="-285750">
              <a:buFont typeface="Arial" panose="020B0604020202020204" pitchFamily="34" charset="0"/>
              <a:buChar char="•"/>
            </a:pPr>
            <a:r>
              <a:rPr lang="en-US" altLang="zh-CN" sz="2000" smtClean="0"/>
              <a:t>LeNet-5</a:t>
            </a:r>
          </a:p>
          <a:p>
            <a:pPr marL="742950" lvl="1" indent="-285750">
              <a:buFont typeface="Arial" panose="020B0604020202020204" pitchFamily="34" charset="0"/>
              <a:buChar char="•"/>
            </a:pPr>
            <a:r>
              <a:rPr lang="en-US" altLang="zh-CN" sz="2000" smtClean="0"/>
              <a:t>AlexNet</a:t>
            </a:r>
          </a:p>
          <a:p>
            <a:pPr marL="742950" lvl="1" indent="-285750">
              <a:buFont typeface="Arial" panose="020B0604020202020204" pitchFamily="34" charset="0"/>
              <a:buChar char="•"/>
            </a:pPr>
            <a:r>
              <a:rPr lang="en-US" altLang="zh-CN" sz="2000" smtClean="0"/>
              <a:t>VGGNet</a:t>
            </a:r>
          </a:p>
          <a:p>
            <a:endParaRPr lang="zh-CN" altLang="en-US"/>
          </a:p>
        </p:txBody>
      </p:sp>
      <p:sp>
        <p:nvSpPr>
          <p:cNvPr id="3" name="文本框 2"/>
          <p:cNvSpPr txBox="1"/>
          <p:nvPr/>
        </p:nvSpPr>
        <p:spPr>
          <a:xfrm>
            <a:off x="784268" y="3069369"/>
            <a:ext cx="5412577"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smtClean="0"/>
              <a:t>ResNet</a:t>
            </a:r>
          </a:p>
          <a:p>
            <a:pPr marL="457200" indent="-457200">
              <a:buFont typeface="Arial" panose="020B0604020202020204" pitchFamily="34" charset="0"/>
              <a:buChar char="•"/>
            </a:pPr>
            <a:r>
              <a:rPr lang="en-US" altLang="zh-CN" sz="2800"/>
              <a:t>InceptionNet</a:t>
            </a:r>
            <a:endParaRPr lang="zh-CN" altLang="en-US" sz="2800"/>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childTnLst>
                          </p:cTn>
                        </p:par>
                        <p:par>
                          <p:cTn id="12" fill="hold">
                            <p:stCondLst>
                              <p:cond delay="800"/>
                            </p:stCondLst>
                            <p:childTnLst>
                              <p:par>
                                <p:cTn id="13" presetID="1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par>
                                <p:cTn id="17" presetID="12" presetClass="entr" presetSubtype="8"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p:tgtEl>
                                          <p:spTgt spid="108"/>
                                        </p:tgtEl>
                                        <p:attrNameLst>
                                          <p:attrName>ppt_x</p:attrName>
                                        </p:attrNameLst>
                                      </p:cBhvr>
                                      <p:tavLst>
                                        <p:tav tm="0">
                                          <p:val>
                                            <p:strVal val="#ppt_x-#ppt_w*1.125000"/>
                                          </p:val>
                                        </p:tav>
                                        <p:tav tm="100000">
                                          <p:val>
                                            <p:strVal val="#ppt_x"/>
                                          </p:val>
                                        </p:tav>
                                      </p:tavLst>
                                    </p:anim>
                                    <p:animEffect transition="in" filter="wipe(right)">
                                      <p:cBhvr>
                                        <p:cTn id="20" dur="500"/>
                                        <p:tgtEl>
                                          <p:spTgt spid="10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500"/>
                                        <p:tgtEl>
                                          <p:spTgt spid="107"/>
                                        </p:tgtEl>
                                        <p:attrNameLst>
                                          <p:attrName>ppt_x</p:attrName>
                                        </p:attrNameLst>
                                      </p:cBhvr>
                                      <p:tavLst>
                                        <p:tav tm="0">
                                          <p:val>
                                            <p:strVal val="#ppt_x-#ppt_w*1.125000"/>
                                          </p:val>
                                        </p:tav>
                                        <p:tav tm="100000">
                                          <p:val>
                                            <p:strVal val="#ppt_x"/>
                                          </p:val>
                                        </p:tav>
                                      </p:tavLst>
                                    </p:anim>
                                    <p:animEffect transition="in" filter="wipe(right)">
                                      <p:cBhvr>
                                        <p:cTn id="24" dur="500"/>
                                        <p:tgtEl>
                                          <p:spTgt spid="107"/>
                                        </p:tgtEl>
                                      </p:cBhvr>
                                    </p:animEffect>
                                  </p:childTnLst>
                                </p:cTn>
                              </p:par>
                            </p:childTnLst>
                          </p:cTn>
                        </p:par>
                        <p:par>
                          <p:cTn id="25" fill="hold">
                            <p:stCondLst>
                              <p:cond delay="1300"/>
                            </p:stCondLst>
                            <p:childTnLst>
                              <p:par>
                                <p:cTn id="26" presetID="22" presetClass="entr" presetSubtype="8" fill="hold" grpId="0" nodeType="afterEffect" nodePh="1">
                                  <p:stCondLst>
                                    <p:cond delay="0"/>
                                  </p:stCondLst>
                                  <p:endCondLst>
                                    <p:cond evt="begin" delay="0">
                                      <p:tn val="26"/>
                                    </p:cond>
                                  </p:end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2088329" cy="400110"/>
          </a:xfrm>
          <a:prstGeom prst="rect">
            <a:avLst/>
          </a:prstGeom>
          <a:noFill/>
        </p:spPr>
        <p:txBody>
          <a:bodyPr wrap="none" rtlCol="0">
            <a:spAutoFit/>
          </a:bodyPr>
          <a:lstStyle/>
          <a:p>
            <a:r>
              <a:rPr lang="en-US" altLang="zh-CN" sz="2000"/>
              <a:t>1×1 convolutions</a:t>
            </a:r>
            <a:endParaRPr lang="zh-CN" altLang="en-US"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15257" y="641789"/>
            <a:ext cx="8523640"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smtClean="0"/>
              <a:t>1×1</a:t>
            </a:r>
            <a:r>
              <a:rPr lang="zh-CN" altLang="en-US" smtClean="0"/>
              <a:t>卷积核的理解：</a:t>
            </a:r>
            <a:endParaRPr lang="en-US" altLang="zh-CN" smtClean="0"/>
          </a:p>
          <a:p>
            <a:pPr lvl="0" eaLnBrk="0" fontAlgn="base" hangingPunct="0">
              <a:spcBef>
                <a:spcPct val="0"/>
              </a:spcBef>
              <a:spcAft>
                <a:spcPct val="0"/>
              </a:spcAft>
            </a:pPr>
            <a:r>
              <a:rPr lang="zh-CN" altLang="zh-CN" smtClean="0">
                <a:solidFill>
                  <a:srgbClr val="000000"/>
                </a:solidFill>
                <a:latin typeface="Verdana" panose="020B0604030504040204" pitchFamily="34" charset="0"/>
              </a:rPr>
              <a:t>如</a:t>
            </a:r>
            <a:r>
              <a:rPr lang="zh-CN" altLang="zh-CN">
                <a:solidFill>
                  <a:srgbClr val="000000"/>
                </a:solidFill>
                <a:latin typeface="Verdana" panose="020B0604030504040204" pitchFamily="34" charset="0"/>
              </a:rPr>
              <a:t>果把1×1×32卷积核看成是32个权重</a:t>
            </a:r>
            <a:r>
              <a:rPr lang="zh-CN" altLang="zh-CN" smtClean="0">
                <a:solidFill>
                  <a:srgbClr val="000000"/>
                </a:solidFill>
                <a:latin typeface="Verdana" panose="020B0604030504040204" pitchFamily="34" charset="0"/>
                <a:ea typeface="MathJax_Math-italic"/>
              </a:rPr>
              <a:t>W</a:t>
            </a:r>
            <a:r>
              <a:rPr lang="zh-CN" altLang="zh-CN" smtClean="0">
                <a:solidFill>
                  <a:srgbClr val="000000"/>
                </a:solidFill>
                <a:latin typeface="Verdana" panose="020B0604030504040204" pitchFamily="34" charset="0"/>
              </a:rPr>
              <a:t>，</a:t>
            </a:r>
            <a:r>
              <a:rPr lang="zh-CN" altLang="zh-CN">
                <a:solidFill>
                  <a:srgbClr val="000000"/>
                </a:solidFill>
                <a:latin typeface="Verdana" panose="020B0604030504040204" pitchFamily="34" charset="0"/>
              </a:rPr>
              <a:t>输入张量运算的1×1×32部分为输</a:t>
            </a:r>
            <a:r>
              <a:rPr lang="zh-CN" altLang="zh-CN" smtClean="0">
                <a:solidFill>
                  <a:srgbClr val="000000"/>
                </a:solidFill>
                <a:latin typeface="Verdana" panose="020B0604030504040204" pitchFamily="34" charset="0"/>
              </a:rPr>
              <a:t>入x</a:t>
            </a:r>
            <a:r>
              <a:rPr lang="zh-CN" altLang="zh-CN">
                <a:solidFill>
                  <a:srgbClr val="000000"/>
                </a:solidFill>
                <a:latin typeface="Verdana" panose="020B0604030504040204" pitchFamily="34" charset="0"/>
              </a:rPr>
              <a:t>，那么每一个卷积操作相当于一个</a:t>
            </a:r>
            <a:r>
              <a:rPr lang="zh-CN" altLang="zh-CN">
                <a:solidFill>
                  <a:srgbClr val="000000"/>
                </a:solidFill>
                <a:latin typeface="Verdana" panose="020B0604030504040204" pitchFamily="34" charset="0"/>
                <a:ea typeface="MathJax_Math-italic"/>
              </a:rPr>
              <a:t>W</a:t>
            </a:r>
            <a:r>
              <a:rPr lang="zh-CN" altLang="zh-CN" smtClean="0">
                <a:solidFill>
                  <a:srgbClr val="000000"/>
                </a:solidFill>
                <a:latin typeface="Verdana" panose="020B0604030504040204" pitchFamily="34" charset="0"/>
                <a:ea typeface="MathJax_Math-italic"/>
              </a:rPr>
              <a:t>x</a:t>
            </a:r>
            <a:r>
              <a:rPr lang="zh-CN" altLang="zh-CN" smtClean="0">
                <a:solidFill>
                  <a:srgbClr val="000000"/>
                </a:solidFill>
                <a:latin typeface="Verdana" panose="020B0604030504040204" pitchFamily="34" charset="0"/>
              </a:rPr>
              <a:t>过</a:t>
            </a:r>
            <a:r>
              <a:rPr lang="zh-CN" altLang="zh-CN">
                <a:solidFill>
                  <a:srgbClr val="000000"/>
                </a:solidFill>
                <a:latin typeface="Verdana" panose="020B0604030504040204" pitchFamily="34" charset="0"/>
              </a:rPr>
              <a:t>程</a:t>
            </a:r>
            <a:r>
              <a:rPr lang="zh-CN" altLang="zh-CN" smtClean="0">
                <a:solidFill>
                  <a:srgbClr val="000000"/>
                </a:solidFill>
                <a:latin typeface="Verdana" panose="020B0604030504040204" pitchFamily="34" charset="0"/>
              </a:rPr>
              <a:t>，</a:t>
            </a:r>
            <a:r>
              <a:rPr lang="zh-CN" altLang="en-US" smtClean="0">
                <a:solidFill>
                  <a:srgbClr val="000000"/>
                </a:solidFill>
                <a:latin typeface="Verdana" panose="020B0604030504040204" pitchFamily="34" charset="0"/>
              </a:rPr>
              <a:t>然后应用</a:t>
            </a:r>
            <a:r>
              <a:rPr lang="en-US" altLang="zh-CN" smtClean="0">
                <a:solidFill>
                  <a:srgbClr val="000000"/>
                </a:solidFill>
                <a:latin typeface="Verdana" panose="020B0604030504040204" pitchFamily="34" charset="0"/>
              </a:rPr>
              <a:t>relu</a:t>
            </a:r>
            <a:r>
              <a:rPr lang="zh-CN" altLang="en-US" smtClean="0">
                <a:solidFill>
                  <a:srgbClr val="000000"/>
                </a:solidFill>
                <a:latin typeface="Verdana" panose="020B0604030504040204" pitchFamily="34" charset="0"/>
              </a:rPr>
              <a:t>函数，</a:t>
            </a:r>
            <a:r>
              <a:rPr lang="zh-CN" altLang="zh-CN" smtClean="0">
                <a:solidFill>
                  <a:srgbClr val="000000"/>
                </a:solidFill>
                <a:latin typeface="Verdana" panose="020B0604030504040204" pitchFamily="34" charset="0"/>
              </a:rPr>
              <a:t>多</a:t>
            </a:r>
            <a:r>
              <a:rPr lang="zh-CN" altLang="zh-CN">
                <a:solidFill>
                  <a:srgbClr val="000000"/>
                </a:solidFill>
                <a:latin typeface="Verdana" panose="020B0604030504040204" pitchFamily="34" charset="0"/>
              </a:rPr>
              <a:t>个卷积核就是多个神经元，相当于一个全连接网络。</a:t>
            </a:r>
            <a:endParaRPr lang="zh-CN" altLang="zh-CN" sz="1000"/>
          </a:p>
          <a:p>
            <a:pPr lvl="0" eaLnBrk="0" fontAlgn="base" hangingPunct="0">
              <a:spcBef>
                <a:spcPct val="0"/>
              </a:spcBef>
              <a:spcAft>
                <a:spcPct val="0"/>
              </a:spcAft>
            </a:pPr>
            <a:r>
              <a:rPr lang="zh-CN" altLang="zh-CN">
                <a:solidFill>
                  <a:srgbClr val="000000"/>
                </a:solidFill>
                <a:latin typeface="Verdana" panose="020B0604030504040204" pitchFamily="34" charset="0"/>
              </a:rPr>
              <a:t>　</a:t>
            </a:r>
            <a:endParaRPr lang="zh-CN" altLang="zh-CN" sz="2400">
              <a:latin typeface="Arial" panose="020B0604020202020204" pitchFamily="34" charset="0"/>
            </a:endParaRPr>
          </a:p>
          <a:p>
            <a:endParaRPr lang="zh-CN" altLang="en-US"/>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539" y="1874845"/>
            <a:ext cx="4782217" cy="1324160"/>
          </a:xfrm>
          <a:prstGeom prst="rect">
            <a:avLst/>
          </a:prstGeom>
        </p:spPr>
      </p:pic>
      <p:sp>
        <p:nvSpPr>
          <p:cNvPr id="6" name="文本框 5"/>
          <p:cNvSpPr txBox="1"/>
          <p:nvPr/>
        </p:nvSpPr>
        <p:spPr>
          <a:xfrm>
            <a:off x="325821" y="3199005"/>
            <a:ext cx="871307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a:t>如果过滤器不止一个，而是多个，就好像有多</a:t>
            </a:r>
            <a:r>
              <a:rPr lang="zh-CN" altLang="en-US" smtClean="0"/>
              <a:t>个神经单</a:t>
            </a:r>
            <a:r>
              <a:rPr lang="zh-CN" altLang="en-US"/>
              <a:t>元，其输入内容为一 个切片上所有数字，输出结果是 </a:t>
            </a:r>
            <a:r>
              <a:rPr lang="en-US" altLang="zh-CN"/>
              <a:t>6×6 </a:t>
            </a:r>
            <a:r>
              <a:rPr lang="zh-CN" altLang="en-US"/>
              <a:t>过滤器数量。</a:t>
            </a:r>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3121" y="3793797"/>
            <a:ext cx="4439270" cy="1276528"/>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2088329" cy="400110"/>
          </a:xfrm>
          <a:prstGeom prst="rect">
            <a:avLst/>
          </a:prstGeom>
          <a:noFill/>
        </p:spPr>
        <p:txBody>
          <a:bodyPr wrap="none" rtlCol="0">
            <a:spAutoFit/>
          </a:bodyPr>
          <a:lstStyle/>
          <a:p>
            <a:r>
              <a:rPr lang="en-US" altLang="zh-CN" sz="2000"/>
              <a:t>1×1 convolutions</a:t>
            </a:r>
            <a:endParaRPr lang="zh-CN" altLang="en-US"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57656"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文本框 6"/>
          <p:cNvSpPr txBox="1"/>
          <p:nvPr/>
        </p:nvSpPr>
        <p:spPr>
          <a:xfrm>
            <a:off x="515257" y="733930"/>
            <a:ext cx="8113486" cy="646331"/>
          </a:xfrm>
          <a:prstGeom prst="rect">
            <a:avLst/>
          </a:prstGeom>
          <a:noFill/>
        </p:spPr>
        <p:txBody>
          <a:bodyPr wrap="square" rtlCol="0">
            <a:spAutoFit/>
          </a:bodyPr>
          <a:lstStyle/>
          <a:p>
            <a:pPr lvl="0" indent="-342900" fontAlgn="base">
              <a:spcBef>
                <a:spcPct val="0"/>
              </a:spcBef>
              <a:spcAft>
                <a:spcPct val="0"/>
              </a:spcAft>
              <a:buFont typeface="+mj-lt"/>
              <a:buAutoNum type="arabicPeriod"/>
            </a:pPr>
            <a:r>
              <a:rPr lang="zh-CN" altLang="en-US" b="1"/>
              <a:t>放缩通道数目，保证效果的同时，减少计算量和参数量</a:t>
            </a:r>
            <a:endParaRPr lang="en-US" altLang="zh-CN" b="1"/>
          </a:p>
          <a:p>
            <a:endParaRPr lang="zh-CN" altLang="en-US"/>
          </a:p>
        </p:txBody>
      </p:sp>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203" y="1187447"/>
            <a:ext cx="4429743" cy="1371791"/>
          </a:xfrm>
          <a:prstGeom prst="rect">
            <a:avLst/>
          </a:prstGeom>
        </p:spPr>
      </p:pic>
      <p:pic>
        <p:nvPicPr>
          <p:cNvPr id="21" name="图片 2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054" y="1187447"/>
            <a:ext cx="4088143" cy="1371791"/>
          </a:xfrm>
          <a:prstGeom prst="rect">
            <a:avLst/>
          </a:prstGeom>
        </p:spPr>
      </p:pic>
      <p:sp>
        <p:nvSpPr>
          <p:cNvPr id="22" name="文本框 21"/>
          <p:cNvSpPr txBox="1"/>
          <p:nvPr/>
        </p:nvSpPr>
        <p:spPr>
          <a:xfrm>
            <a:off x="529250" y="2559238"/>
            <a:ext cx="777190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a:t>参</a:t>
            </a:r>
            <a:r>
              <a:rPr lang="zh-CN" altLang="en-US" smtClean="0"/>
              <a:t>数数目</a:t>
            </a:r>
            <a:endParaRPr lang="en-US" altLang="zh-CN" smtClean="0"/>
          </a:p>
          <a:p>
            <a:r>
              <a:rPr lang="en-US" altLang="zh-CN" smtClean="0"/>
              <a:t>192</a:t>
            </a:r>
            <a:r>
              <a:rPr lang="zh-CN" altLang="en-US" smtClean="0"/>
              <a:t>*</a:t>
            </a:r>
            <a:r>
              <a:rPr lang="en-US" altLang="zh-CN" smtClean="0"/>
              <a:t>5</a:t>
            </a:r>
            <a:r>
              <a:rPr lang="zh-CN" altLang="en-US" smtClean="0"/>
              <a:t>*</a:t>
            </a:r>
            <a:r>
              <a:rPr lang="en-US" altLang="zh-CN" smtClean="0"/>
              <a:t>5</a:t>
            </a:r>
            <a:r>
              <a:rPr lang="zh-CN" altLang="en-US" smtClean="0"/>
              <a:t>*</a:t>
            </a:r>
            <a:r>
              <a:rPr lang="en-US" altLang="zh-CN" smtClean="0"/>
              <a:t>32=153.6k                                   </a:t>
            </a:r>
          </a:p>
          <a:p>
            <a:r>
              <a:rPr lang="en-US" altLang="zh-CN" smtClean="0"/>
              <a:t>192</a:t>
            </a:r>
            <a:r>
              <a:rPr lang="zh-CN" altLang="en-US" smtClean="0"/>
              <a:t>*</a:t>
            </a:r>
            <a:r>
              <a:rPr lang="en-US" altLang="zh-CN" smtClean="0"/>
              <a:t>1</a:t>
            </a:r>
            <a:r>
              <a:rPr lang="zh-CN" altLang="en-US" smtClean="0"/>
              <a:t>*</a:t>
            </a:r>
            <a:r>
              <a:rPr lang="en-US" altLang="zh-CN" smtClean="0"/>
              <a:t>1*16+16*5*5*32</a:t>
            </a:r>
            <a:r>
              <a:rPr lang="zh-CN" altLang="en-US"/>
              <a:t> ≈ </a:t>
            </a:r>
            <a:r>
              <a:rPr lang="en-US" altLang="zh-CN" smtClean="0"/>
              <a:t>15.9k</a:t>
            </a:r>
          </a:p>
          <a:p>
            <a:pPr marL="285750" indent="-285750">
              <a:buFont typeface="Arial" panose="020B0604020202020204" pitchFamily="34" charset="0"/>
              <a:buChar char="•"/>
            </a:pPr>
            <a:r>
              <a:rPr lang="zh-CN" altLang="en-US"/>
              <a:t>计</a:t>
            </a:r>
            <a:r>
              <a:rPr lang="zh-CN" altLang="en-US" smtClean="0"/>
              <a:t>算量</a:t>
            </a:r>
            <a:endParaRPr lang="en-US" altLang="zh-CN" smtClean="0"/>
          </a:p>
          <a:p>
            <a:r>
              <a:rPr lang="en-US" altLang="zh-CN" smtClean="0"/>
              <a:t>192</a:t>
            </a:r>
            <a:r>
              <a:rPr lang="zh-CN" altLang="en-US" smtClean="0"/>
              <a:t>*</a:t>
            </a:r>
            <a:r>
              <a:rPr lang="en-US" altLang="zh-CN" smtClean="0"/>
              <a:t>5</a:t>
            </a:r>
            <a:r>
              <a:rPr lang="zh-CN" altLang="en-US" smtClean="0"/>
              <a:t>*</a:t>
            </a:r>
            <a:r>
              <a:rPr lang="en-US" altLang="zh-CN" smtClean="0"/>
              <a:t>5</a:t>
            </a:r>
            <a:r>
              <a:rPr lang="zh-CN" altLang="en-US" smtClean="0"/>
              <a:t>*</a:t>
            </a:r>
            <a:r>
              <a:rPr lang="en-US" altLang="zh-CN" smtClean="0"/>
              <a:t>28</a:t>
            </a:r>
            <a:r>
              <a:rPr lang="zh-CN" altLang="en-US" smtClean="0"/>
              <a:t>*</a:t>
            </a:r>
            <a:r>
              <a:rPr lang="en-US" altLang="zh-CN" smtClean="0"/>
              <a:t>28</a:t>
            </a:r>
            <a:r>
              <a:rPr lang="zh-CN" altLang="en-US" smtClean="0"/>
              <a:t>*</a:t>
            </a:r>
            <a:r>
              <a:rPr lang="en-US" altLang="zh-CN" smtClean="0"/>
              <a:t>32</a:t>
            </a:r>
            <a:r>
              <a:rPr lang="zh-CN" altLang="en-US"/>
              <a:t> ≈ </a:t>
            </a:r>
            <a:r>
              <a:rPr lang="en-US" altLang="zh-CN" smtClean="0"/>
              <a:t>120 million                </a:t>
            </a:r>
          </a:p>
          <a:p>
            <a:r>
              <a:rPr lang="en-US" altLang="zh-CN" smtClean="0"/>
              <a:t>28</a:t>
            </a:r>
            <a:r>
              <a:rPr lang="zh-CN" altLang="en-US" smtClean="0"/>
              <a:t> </a:t>
            </a:r>
            <a:r>
              <a:rPr lang="zh-CN" altLang="en-US"/>
              <a:t>* </a:t>
            </a:r>
            <a:r>
              <a:rPr lang="en-US" altLang="zh-CN"/>
              <a:t>28</a:t>
            </a:r>
            <a:r>
              <a:rPr lang="zh-CN" altLang="en-US"/>
              <a:t> * </a:t>
            </a:r>
            <a:r>
              <a:rPr lang="en-US" altLang="zh-CN" smtClean="0"/>
              <a:t>16</a:t>
            </a:r>
            <a:r>
              <a:rPr lang="zh-CN" altLang="en-US" smtClean="0"/>
              <a:t>* </a:t>
            </a:r>
            <a:r>
              <a:rPr lang="en-US" altLang="zh-CN" smtClean="0"/>
              <a:t>1</a:t>
            </a:r>
            <a:r>
              <a:rPr lang="zh-CN" altLang="en-US" smtClean="0"/>
              <a:t> </a:t>
            </a:r>
            <a:r>
              <a:rPr lang="zh-CN" altLang="en-US"/>
              <a:t>* </a:t>
            </a:r>
            <a:r>
              <a:rPr lang="en-US" altLang="zh-CN"/>
              <a:t>1</a:t>
            </a:r>
            <a:r>
              <a:rPr lang="zh-CN" altLang="en-US"/>
              <a:t> * </a:t>
            </a:r>
            <a:r>
              <a:rPr lang="en-US" altLang="zh-CN" smtClean="0"/>
              <a:t>192+28</a:t>
            </a:r>
            <a:r>
              <a:rPr lang="zh-CN" altLang="en-US" smtClean="0"/>
              <a:t> </a:t>
            </a:r>
            <a:r>
              <a:rPr lang="zh-CN" altLang="en-US"/>
              <a:t>* </a:t>
            </a:r>
            <a:r>
              <a:rPr lang="en-US" altLang="zh-CN"/>
              <a:t>28</a:t>
            </a:r>
            <a:r>
              <a:rPr lang="zh-CN" altLang="en-US"/>
              <a:t> * </a:t>
            </a:r>
            <a:r>
              <a:rPr lang="en-US" altLang="zh-CN" smtClean="0"/>
              <a:t>32</a:t>
            </a:r>
            <a:r>
              <a:rPr lang="zh-CN" altLang="en-US" smtClean="0"/>
              <a:t> </a:t>
            </a:r>
            <a:r>
              <a:rPr lang="zh-CN" altLang="en-US"/>
              <a:t>* </a:t>
            </a:r>
            <a:r>
              <a:rPr lang="en-US" altLang="zh-CN" smtClean="0"/>
              <a:t>5</a:t>
            </a:r>
            <a:r>
              <a:rPr lang="zh-CN" altLang="en-US" smtClean="0"/>
              <a:t> </a:t>
            </a:r>
            <a:r>
              <a:rPr lang="zh-CN" altLang="en-US"/>
              <a:t>* </a:t>
            </a:r>
            <a:r>
              <a:rPr lang="en-US" altLang="zh-CN"/>
              <a:t>16</a:t>
            </a:r>
            <a:r>
              <a:rPr lang="zh-CN" altLang="en-US"/>
              <a:t> * </a:t>
            </a:r>
            <a:r>
              <a:rPr lang="en-US" altLang="zh-CN" smtClean="0"/>
              <a:t>16</a:t>
            </a:r>
            <a:r>
              <a:rPr lang="zh-CN" altLang="en-US" smtClean="0"/>
              <a:t>≈ </a:t>
            </a:r>
            <a:r>
              <a:rPr lang="en-US" altLang="zh-CN"/>
              <a:t>12.4 million</a:t>
            </a:r>
            <a:endParaRPr lang="zh-CN" altLang="en-US"/>
          </a:p>
        </p:txBody>
      </p:sp>
      <p:sp>
        <p:nvSpPr>
          <p:cNvPr id="23" name="文本框 22"/>
          <p:cNvSpPr txBox="1"/>
          <p:nvPr/>
        </p:nvSpPr>
        <p:spPr>
          <a:xfrm>
            <a:off x="646880" y="4125727"/>
            <a:ext cx="7340982" cy="1200329"/>
          </a:xfrm>
          <a:prstGeom prst="rect">
            <a:avLst/>
          </a:prstGeom>
          <a:noFill/>
        </p:spPr>
        <p:txBody>
          <a:bodyPr wrap="square" rtlCol="0">
            <a:spAutoFit/>
          </a:bodyPr>
          <a:lstStyle/>
          <a:p>
            <a:pPr marL="342900" indent="-342900">
              <a:buFont typeface="+mj-lt"/>
              <a:buAutoNum type="arabicPeriod"/>
            </a:pPr>
            <a:endParaRPr lang="en-US" altLang="zh-CN" b="1"/>
          </a:p>
          <a:p>
            <a:r>
              <a:rPr lang="en-US" altLang="zh-CN" b="1" smtClean="0"/>
              <a:t>2. </a:t>
            </a:r>
            <a:r>
              <a:rPr lang="zh-CN" altLang="en-US" b="1"/>
              <a:t>增加非线</a:t>
            </a:r>
            <a:r>
              <a:rPr lang="zh-CN" altLang="en-US" b="1" smtClean="0"/>
              <a:t>性</a:t>
            </a:r>
            <a:r>
              <a:rPr lang="en-US" altLang="zh-CN" b="1"/>
              <a:t>,</a:t>
            </a:r>
            <a:r>
              <a:rPr lang="zh-CN" altLang="en-US" b="1"/>
              <a:t>使得网络可以表达更加复杂的特</a:t>
            </a:r>
            <a:r>
              <a:rPr lang="zh-CN" altLang="en-US" b="1" smtClean="0"/>
              <a:t>征</a:t>
            </a:r>
            <a:endParaRPr lang="en-US" altLang="zh-CN" b="1"/>
          </a:p>
          <a:p>
            <a:pPr marL="342900" indent="-342900">
              <a:buFont typeface="+mj-lt"/>
              <a:buAutoNum type="arabicPeriod"/>
            </a:pPr>
            <a:endParaRPr lang="zh-CN" altLang="en-US" b="1"/>
          </a:p>
          <a:p>
            <a:endParaRPr lang="zh-CN" altLang="en-US"/>
          </a:p>
        </p:txBody>
      </p:sp>
    </p:spTree>
    <p:extLst>
      <p:ext uri="{BB962C8B-B14F-4D97-AF65-F5344CB8AC3E}">
        <p14:creationId xmlns:p14="http://schemas.microsoft.com/office/powerpoint/2010/main" val="382795056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Box 43"/>
          <p:cNvSpPr>
            <a:spLocks noChangeArrowheads="1"/>
          </p:cNvSpPr>
          <p:nvPr/>
        </p:nvSpPr>
        <p:spPr bwMode="auto">
          <a:xfrm>
            <a:off x="3413124" y="141605"/>
            <a:ext cx="24411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800" b="1" smtClean="0">
                <a:latin typeface="微软雅黑" panose="020B0503020204020204" pitchFamily="34" charset="-122"/>
                <a:ea typeface="微软雅黑" panose="020B0503020204020204" pitchFamily="34" charset="-122"/>
              </a:rPr>
              <a:t>InceptionNet</a:t>
            </a:r>
            <a:endParaRPr lang="zh-CN" altLang="en-US" sz="2800" b="1" dirty="0">
              <a:latin typeface="微软雅黑" panose="020B0503020204020204" pitchFamily="34" charset="-122"/>
              <a:ea typeface="微软雅黑" panose="020B0503020204020204" pitchFamily="34" charset="-122"/>
            </a:endParaRPr>
          </a:p>
        </p:txBody>
      </p:sp>
      <p:grpSp>
        <p:nvGrpSpPr>
          <p:cNvPr id="6155" name="组合 2"/>
          <p:cNvGrpSpPr/>
          <p:nvPr/>
        </p:nvGrpSpPr>
        <p:grpSpPr bwMode="auto">
          <a:xfrm>
            <a:off x="2633345" y="285115"/>
            <a:ext cx="3823335"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8" name="TextBox 41"/>
          <p:cNvSpPr>
            <a:spLocks noChangeArrowheads="1"/>
          </p:cNvSpPr>
          <p:nvPr/>
        </p:nvSpPr>
        <p:spPr bwMode="auto">
          <a:xfrm>
            <a:off x="1127992" y="3458550"/>
            <a:ext cx="626427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457199" y="793177"/>
            <a:ext cx="8108731" cy="2031325"/>
          </a:xfrm>
          <a:prstGeom prst="rect">
            <a:avLst/>
          </a:prstGeom>
        </p:spPr>
        <p:txBody>
          <a:bodyPr wrap="square">
            <a:spAutoFit/>
          </a:bodyPr>
          <a:lstStyle/>
          <a:p>
            <a:pPr marL="285750" indent="-285750">
              <a:buFont typeface="Arial" panose="020B0604020202020204" pitchFamily="34" charset="0"/>
              <a:buChar char="•"/>
            </a:pPr>
            <a:r>
              <a:rPr lang="en-US" altLang="zh-CN" smtClean="0"/>
              <a:t>Motivation for inception network</a:t>
            </a:r>
          </a:p>
          <a:p>
            <a:r>
              <a:rPr lang="zh-CN" altLang="en-US" smtClean="0"/>
              <a:t>构</a:t>
            </a:r>
            <a:r>
              <a:rPr lang="zh-CN" altLang="en-US"/>
              <a:t>建卷积层时</a:t>
            </a:r>
            <a:r>
              <a:rPr lang="zh-CN" altLang="en-US" smtClean="0"/>
              <a:t>，要</a:t>
            </a:r>
            <a:r>
              <a:rPr lang="zh-CN" altLang="en-US"/>
              <a:t>决定过滤器的大小究竟是 </a:t>
            </a:r>
            <a:r>
              <a:rPr lang="en-US" altLang="zh-CN" smtClean="0"/>
              <a:t>1×1</a:t>
            </a:r>
            <a:r>
              <a:rPr lang="zh-CN" altLang="en-US" smtClean="0"/>
              <a:t>，</a:t>
            </a:r>
            <a:r>
              <a:rPr lang="en-US" altLang="zh-CN"/>
              <a:t>3×3 </a:t>
            </a:r>
            <a:r>
              <a:rPr lang="zh-CN" altLang="en-US"/>
              <a:t>还 是 </a:t>
            </a:r>
            <a:r>
              <a:rPr lang="en-US" altLang="zh-CN"/>
              <a:t>5×5</a:t>
            </a:r>
            <a:r>
              <a:rPr lang="zh-CN" altLang="en-US"/>
              <a:t>，或者要不要添加池</a:t>
            </a:r>
            <a:r>
              <a:rPr lang="zh-CN" altLang="en-US" smtClean="0"/>
              <a:t>化层。</a:t>
            </a:r>
            <a:endParaRPr lang="en-US" altLang="zh-CN" smtClean="0"/>
          </a:p>
          <a:p>
            <a:r>
              <a:rPr lang="en-US" altLang="zh-CN" smtClean="0"/>
              <a:t>Inception </a:t>
            </a:r>
            <a:r>
              <a:rPr lang="zh-CN" altLang="en-US" smtClean="0"/>
              <a:t>网络</a:t>
            </a:r>
            <a:r>
              <a:rPr lang="zh-CN" altLang="en-US"/>
              <a:t>基本思想是</a:t>
            </a:r>
            <a:r>
              <a:rPr lang="zh-CN" altLang="en-US" smtClean="0"/>
              <a:t>不需要人为决定使用哪个过滤器或者是否需要池化，而是由网络 自行确定这些参数，你可以给网络添加这些参数的所有可能值，然后把这些输出连接起来， 让网络自己学习它需要什么样的参数，采用哪些过滤器组合。</a:t>
            </a:r>
            <a:endParaRPr lang="zh-CN" altLang="en-US"/>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62" y="2797047"/>
            <a:ext cx="5822603" cy="2301424"/>
          </a:xfrm>
          <a:prstGeom prst="rect">
            <a:avLst/>
          </a:prstGeom>
        </p:spPr>
      </p:pic>
    </p:spTree>
    <p:extLst>
      <p:ext uri="{BB962C8B-B14F-4D97-AF65-F5344CB8AC3E}">
        <p14:creationId xmlns:p14="http://schemas.microsoft.com/office/powerpoint/2010/main" val="2328500636"/>
      </p:ext>
    </p:extLst>
  </p:cSld>
  <p:clrMapOvr>
    <a:masterClrMapping/>
  </p:clrMapOvr>
  <p:transition spd="slow" advTm="0">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2852063"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Inception module</a:t>
            </a:r>
            <a:endParaRPr lang="zh-CN" altLang="en-US"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57656"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81" y="731260"/>
            <a:ext cx="6448285" cy="2963664"/>
          </a:xfrm>
          <a:prstGeom prst="rect">
            <a:avLst/>
          </a:prstGeom>
        </p:spPr>
      </p:pic>
      <p:sp>
        <p:nvSpPr>
          <p:cNvPr id="5" name="文本框 4"/>
          <p:cNvSpPr txBox="1"/>
          <p:nvPr/>
        </p:nvSpPr>
        <p:spPr>
          <a:xfrm>
            <a:off x="921657" y="3815255"/>
            <a:ext cx="733947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smtClean="0"/>
              <a:t>一层上使用多种卷积核，可以看到不同的视野域</a:t>
            </a:r>
            <a:endParaRPr lang="en-US" altLang="zh-CN" smtClean="0"/>
          </a:p>
          <a:p>
            <a:pPr marL="285750" indent="-285750">
              <a:buFont typeface="Arial" panose="020B0604020202020204" pitchFamily="34" charset="0"/>
              <a:buChar char="•"/>
            </a:pPr>
            <a:r>
              <a:rPr lang="zh-CN" altLang="en-US"/>
              <a:t>以往普通卷积操作同时考虑通道和区域改</a:t>
            </a:r>
            <a:r>
              <a:rPr lang="zh-CN" altLang="en-US" smtClean="0"/>
              <a:t>变，分组卷积可先</a:t>
            </a:r>
            <a:r>
              <a:rPr lang="zh-CN" altLang="en-US"/>
              <a:t>只考虑区域，然后再考虑通道。实现了通道和区域的分离。</a:t>
            </a:r>
          </a:p>
        </p:txBody>
      </p:sp>
    </p:spTree>
    <p:extLst>
      <p:ext uri="{BB962C8B-B14F-4D97-AF65-F5344CB8AC3E}">
        <p14:creationId xmlns:p14="http://schemas.microsoft.com/office/powerpoint/2010/main" val="1263952214"/>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2185214"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Inception V1</a:t>
            </a:r>
            <a:endParaRPr lang="zh-CN" altLang="en-US"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57656"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6146" name="Picture 2" descr="141605_c1XW_8763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68" y="659463"/>
            <a:ext cx="6759760" cy="396990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44238" y="4716101"/>
            <a:ext cx="8599762" cy="261610"/>
          </a:xfrm>
          <a:prstGeom prst="rect">
            <a:avLst/>
          </a:prstGeom>
        </p:spPr>
        <p:txBody>
          <a:bodyPr wrap="square">
            <a:spAutoFit/>
          </a:bodyPr>
          <a:lstStyle/>
          <a:p>
            <a:r>
              <a:rPr lang="zh-CN" altLang="en-US" sz="1100">
                <a:solidFill>
                  <a:srgbClr val="3D464D"/>
                </a:solidFill>
                <a:latin typeface="Pingfang SC"/>
              </a:rPr>
              <a:t>注：上表中的“</a:t>
            </a:r>
            <a:r>
              <a:rPr lang="en-US" altLang="zh-CN" sz="1100">
                <a:solidFill>
                  <a:srgbClr val="3D464D"/>
                </a:solidFill>
                <a:latin typeface="Pingfang SC"/>
              </a:rPr>
              <a:t>#3x3 reduce”</a:t>
            </a:r>
            <a:r>
              <a:rPr lang="zh-CN" altLang="en-US" sz="1100">
                <a:solidFill>
                  <a:srgbClr val="3D464D"/>
                </a:solidFill>
                <a:latin typeface="Pingfang SC"/>
              </a:rPr>
              <a:t>，“</a:t>
            </a:r>
            <a:r>
              <a:rPr lang="en-US" altLang="zh-CN" sz="1100">
                <a:solidFill>
                  <a:srgbClr val="3D464D"/>
                </a:solidFill>
                <a:latin typeface="Pingfang SC"/>
              </a:rPr>
              <a:t>#5x5 reduce”</a:t>
            </a:r>
            <a:r>
              <a:rPr lang="zh-CN" altLang="en-US" sz="1100">
                <a:solidFill>
                  <a:srgbClr val="3D464D"/>
                </a:solidFill>
                <a:latin typeface="Pingfang SC"/>
              </a:rPr>
              <a:t>表示在</a:t>
            </a:r>
            <a:r>
              <a:rPr lang="en-US" altLang="zh-CN" sz="1100">
                <a:solidFill>
                  <a:srgbClr val="3D464D"/>
                </a:solidFill>
                <a:latin typeface="Pingfang SC"/>
              </a:rPr>
              <a:t>3x3</a:t>
            </a:r>
            <a:r>
              <a:rPr lang="zh-CN" altLang="en-US" sz="1100">
                <a:solidFill>
                  <a:srgbClr val="3D464D"/>
                </a:solidFill>
                <a:latin typeface="Pingfang SC"/>
              </a:rPr>
              <a:t>，</a:t>
            </a:r>
            <a:r>
              <a:rPr lang="en-US" altLang="zh-CN" sz="1100">
                <a:solidFill>
                  <a:srgbClr val="3D464D"/>
                </a:solidFill>
                <a:latin typeface="Pingfang SC"/>
              </a:rPr>
              <a:t>5x5</a:t>
            </a:r>
            <a:r>
              <a:rPr lang="zh-CN" altLang="en-US" sz="1100">
                <a:solidFill>
                  <a:srgbClr val="3D464D"/>
                </a:solidFill>
                <a:latin typeface="Pingfang SC"/>
              </a:rPr>
              <a:t>卷积操作之前使用了</a:t>
            </a:r>
            <a:r>
              <a:rPr lang="en-US" altLang="zh-CN" sz="1100">
                <a:solidFill>
                  <a:srgbClr val="3D464D"/>
                </a:solidFill>
                <a:latin typeface="Pingfang SC"/>
              </a:rPr>
              <a:t>1x1</a:t>
            </a:r>
            <a:r>
              <a:rPr lang="zh-CN" altLang="en-US" sz="1100">
                <a:solidFill>
                  <a:srgbClr val="3D464D"/>
                </a:solidFill>
                <a:latin typeface="Pingfang SC"/>
              </a:rPr>
              <a:t>卷积的数量。</a:t>
            </a:r>
            <a:endParaRPr lang="zh-CN" altLang="en-US" sz="1100"/>
          </a:p>
        </p:txBody>
      </p:sp>
    </p:spTree>
    <p:extLst>
      <p:ext uri="{BB962C8B-B14F-4D97-AF65-F5344CB8AC3E}">
        <p14:creationId xmlns:p14="http://schemas.microsoft.com/office/powerpoint/2010/main" val="1919446774"/>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1685077"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GoogLeNet</a:t>
            </a:r>
            <a:endParaRPr lang="zh-CN" altLang="en-US"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57656"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3074" name="Picture 2" descr="141544_FfKB_87635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flipH="1">
            <a:off x="3420303" y="-2582859"/>
            <a:ext cx="2297691" cy="892592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0" y="3415533"/>
            <a:ext cx="8925927" cy="1569660"/>
          </a:xfrm>
          <a:prstGeom prst="rect">
            <a:avLst/>
          </a:prstGeom>
          <a:noFill/>
        </p:spPr>
        <p:txBody>
          <a:bodyPr wrap="square" rtlCol="0">
            <a:spAutoFit/>
          </a:bodyPr>
          <a:lstStyle/>
          <a:p>
            <a:r>
              <a:rPr lang="zh-CN" altLang="en-US" sz="1600" smtClean="0"/>
              <a:t>（</a:t>
            </a:r>
            <a:r>
              <a:rPr lang="en-US" altLang="zh-CN" sz="1600" smtClean="0"/>
              <a:t>1</a:t>
            </a:r>
            <a:r>
              <a:rPr lang="zh-CN" altLang="en-US" sz="1600" smtClean="0"/>
              <a:t>）网</a:t>
            </a:r>
            <a:r>
              <a:rPr lang="zh-CN" altLang="en-US" sz="1600"/>
              <a:t>络最后采用了</a:t>
            </a:r>
            <a:r>
              <a:rPr lang="en-US" altLang="zh-CN" sz="1600"/>
              <a:t>average pooling</a:t>
            </a:r>
            <a:r>
              <a:rPr lang="zh-CN" altLang="en-US" sz="1600"/>
              <a:t>（平均池化）来代替全连接层</a:t>
            </a:r>
            <a:r>
              <a:rPr lang="zh-CN" altLang="en-US" sz="1600" smtClean="0"/>
              <a:t>，但</a:t>
            </a:r>
            <a:r>
              <a:rPr lang="zh-CN" altLang="en-US" sz="1600"/>
              <a:t>是，实际在最后还是加了一个全连接层，主要是为了方便对输出进行灵活调整；</a:t>
            </a:r>
            <a:br>
              <a:rPr lang="zh-CN" altLang="en-US" sz="1600"/>
            </a:br>
            <a:r>
              <a:rPr lang="zh-CN" altLang="en-US" sz="1600" smtClean="0"/>
              <a:t>（</a:t>
            </a:r>
            <a:r>
              <a:rPr lang="en-US" altLang="zh-CN" sz="1600"/>
              <a:t>2</a:t>
            </a:r>
            <a:r>
              <a:rPr lang="zh-CN" altLang="en-US" sz="1600" smtClean="0"/>
              <a:t>）</a:t>
            </a:r>
            <a:r>
              <a:rPr lang="zh-CN" altLang="en-US" sz="1600"/>
              <a:t>虽然移除了全连接，但是网络中依然使用了</a:t>
            </a:r>
            <a:r>
              <a:rPr lang="en-US" altLang="zh-CN" sz="1600"/>
              <a:t>Dropout ; </a:t>
            </a:r>
            <a:br>
              <a:rPr lang="en-US" altLang="zh-CN" sz="1600"/>
            </a:br>
            <a:r>
              <a:rPr lang="zh-CN" altLang="en-US" sz="1600" smtClean="0"/>
              <a:t>（</a:t>
            </a:r>
            <a:r>
              <a:rPr lang="en-US" altLang="zh-CN" sz="1600"/>
              <a:t>3</a:t>
            </a:r>
            <a:r>
              <a:rPr lang="zh-CN" altLang="en-US" sz="1600" smtClean="0"/>
              <a:t>）</a:t>
            </a:r>
            <a:r>
              <a:rPr lang="zh-CN" altLang="en-US" sz="1600"/>
              <a:t>为了避免梯度消失，网络额外增加了</a:t>
            </a:r>
            <a:r>
              <a:rPr lang="en-US" altLang="zh-CN" sz="1600"/>
              <a:t>2</a:t>
            </a:r>
            <a:r>
              <a:rPr lang="zh-CN" altLang="en-US" sz="1600"/>
              <a:t>个辅助的</a:t>
            </a:r>
            <a:r>
              <a:rPr lang="en-US" altLang="zh-CN" sz="1600"/>
              <a:t>softmax</a:t>
            </a:r>
            <a:r>
              <a:rPr lang="zh-CN" altLang="en-US" sz="1600"/>
              <a:t>用于向前传导梯度（辅助分类器）。辅助分类器是将中间某一层的输出用作分类，并按一个较小的权重（</a:t>
            </a:r>
            <a:r>
              <a:rPr lang="en-US" altLang="zh-CN" sz="1600"/>
              <a:t>0.3</a:t>
            </a:r>
            <a:r>
              <a:rPr lang="zh-CN" altLang="en-US" sz="1600"/>
              <a:t>）加到最终分类结果中，这样相当于做了模型融合，同时给网络增加了反向传播的梯度信号，也提供了额外的正则</a:t>
            </a:r>
            <a:r>
              <a:rPr lang="zh-CN" altLang="en-US" sz="1600" smtClean="0"/>
              <a:t>化。</a:t>
            </a:r>
            <a:endParaRPr lang="zh-CN" altLang="en-US" sz="1600"/>
          </a:p>
        </p:txBody>
      </p:sp>
    </p:spTree>
    <p:extLst>
      <p:ext uri="{BB962C8B-B14F-4D97-AF65-F5344CB8AC3E}">
        <p14:creationId xmlns:p14="http://schemas.microsoft.com/office/powerpoint/2010/main" val="174315459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774571" cy="400110"/>
          </a:xfrm>
          <a:prstGeom prst="rect">
            <a:avLst/>
          </a:prstGeom>
          <a:noFill/>
        </p:spPr>
        <p:txBody>
          <a:bodyPr wrap="none" rtlCol="0">
            <a:spAutoFit/>
          </a:bodyPr>
          <a:lstStyle/>
          <a:p>
            <a:r>
              <a:rPr lang="zh-CN" altLang="en-US" sz="2000" spc="300" smtClean="0">
                <a:latin typeface="方正兰亭细黑_GBK" pitchFamily="2" charset="-122"/>
                <a:ea typeface="方正兰亭细黑_GBK" pitchFamily="2" charset="-122"/>
              </a:rPr>
              <a:t>总结</a:t>
            </a:r>
            <a:endParaRPr lang="zh-CN" altLang="en-US"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57656"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6654"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 name="文本框 5"/>
          <p:cNvSpPr txBox="1"/>
          <p:nvPr/>
        </p:nvSpPr>
        <p:spPr>
          <a:xfrm>
            <a:off x="787400" y="939800"/>
            <a:ext cx="7841343" cy="3108543"/>
          </a:xfrm>
          <a:prstGeom prst="rect">
            <a:avLst/>
          </a:prstGeom>
          <a:noFill/>
        </p:spPr>
        <p:txBody>
          <a:bodyPr wrap="square" rtlCol="0">
            <a:spAutoFit/>
          </a:bodyPr>
          <a:lstStyle/>
          <a:p>
            <a:pPr marL="285750" indent="-285750">
              <a:buFont typeface="Arial" panose="020B0604020202020204" pitchFamily="34" charset="0"/>
              <a:buChar char="•"/>
            </a:pPr>
            <a:r>
              <a:rPr lang="zh-CN" altLang="en-US" sz="2800" smtClean="0"/>
              <a:t>从</a:t>
            </a:r>
            <a:r>
              <a:rPr lang="en-US" altLang="zh-CN" sz="2800" smtClean="0"/>
              <a:t>LeNET</a:t>
            </a:r>
            <a:r>
              <a:rPr lang="zh-CN" altLang="en-US" sz="2800" smtClean="0"/>
              <a:t>到</a:t>
            </a:r>
            <a:r>
              <a:rPr lang="en-US" altLang="zh-CN" sz="2800" smtClean="0"/>
              <a:t>AlexNet</a:t>
            </a:r>
            <a:r>
              <a:rPr lang="zh-CN" altLang="en-US" sz="2800" smtClean="0"/>
              <a:t>到</a:t>
            </a:r>
            <a:r>
              <a:rPr lang="en-US" altLang="zh-CN" sz="2800" smtClean="0"/>
              <a:t>VGGNet</a:t>
            </a:r>
            <a:r>
              <a:rPr lang="zh-CN" altLang="en-US" sz="2800" smtClean="0"/>
              <a:t>，使得网络变得更深更宽</a:t>
            </a:r>
            <a:endParaRPr lang="en-US" altLang="zh-CN" sz="2800" smtClean="0"/>
          </a:p>
          <a:p>
            <a:endParaRPr lang="en-US" altLang="zh-CN" sz="2800" smtClean="0"/>
          </a:p>
          <a:p>
            <a:pPr marL="285750" indent="-285750">
              <a:buFont typeface="Arial" panose="020B0604020202020204" pitchFamily="34" charset="0"/>
              <a:buChar char="•"/>
            </a:pPr>
            <a:r>
              <a:rPr lang="en-US" altLang="zh-CN" sz="2800" smtClean="0"/>
              <a:t>ResNET</a:t>
            </a:r>
            <a:r>
              <a:rPr lang="zh-CN" altLang="en-US" sz="2800" smtClean="0"/>
              <a:t>解决了不能再加深网络层次的问题</a:t>
            </a:r>
            <a:endParaRPr lang="en-US" altLang="zh-CN" sz="2800" smtClean="0"/>
          </a:p>
          <a:p>
            <a:endParaRPr lang="en-US" altLang="zh-CN" sz="2800" smtClean="0"/>
          </a:p>
          <a:p>
            <a:pPr marL="285750" indent="-285750">
              <a:buFont typeface="Arial" panose="020B0604020202020204" pitchFamily="34" charset="0"/>
              <a:buChar char="•"/>
            </a:pPr>
            <a:r>
              <a:rPr lang="en-US" altLang="zh-CN" sz="2800" smtClean="0"/>
              <a:t>InceptionNet</a:t>
            </a:r>
            <a:r>
              <a:rPr lang="zh-CN" altLang="en-US" sz="2800" smtClean="0"/>
              <a:t>对于工程上的优化主要是在同样的参数量上更有效率</a:t>
            </a:r>
            <a:endParaRPr lang="zh-CN" altLang="en-US" sz="2800"/>
          </a:p>
        </p:txBody>
      </p:sp>
    </p:spTree>
    <p:extLst>
      <p:ext uri="{BB962C8B-B14F-4D97-AF65-F5344CB8AC3E}">
        <p14:creationId xmlns:p14="http://schemas.microsoft.com/office/powerpoint/2010/main" val="242935645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647700"/>
            <a:ext cx="9144000" cy="3911599"/>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grpSp>
        <p:nvGrpSpPr>
          <p:cNvPr id="33" name="组合 32"/>
          <p:cNvGrpSpPr/>
          <p:nvPr/>
        </p:nvGrpSpPr>
        <p:grpSpPr>
          <a:xfrm>
            <a:off x="3736959" y="1556658"/>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3010342" y="4001450"/>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888043" y="121792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859580" y="3377116"/>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7328857" y="2026226"/>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670084" y="4075112"/>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6523930" y="1765066"/>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5558046" y="3833718"/>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3874667" y="2266907"/>
            <a:ext cx="1630575" cy="492443"/>
          </a:xfrm>
          <a:prstGeom prst="rect">
            <a:avLst/>
          </a:prstGeom>
          <a:noFill/>
          <a:effectLst/>
        </p:spPr>
        <p:txBody>
          <a:bodyPr wrap="none" rtlCol="0">
            <a:spAutoFit/>
          </a:bodyPr>
          <a:lstStyle/>
          <a:p>
            <a:r>
              <a:rPr lang="en-US" altLang="zh-CN" sz="2600" b="1" dirty="0" smtClean="0">
                <a:solidFill>
                  <a:srgbClr val="1A3F6C"/>
                </a:solidFill>
                <a:latin typeface="微软雅黑" panose="020B0503020204020204" pitchFamily="34" charset="-122"/>
                <a:ea typeface="造字工房俊雅锐宋体验版常规体" pitchFamily="50" charset="-122"/>
              </a:rPr>
              <a:t>THANKS</a:t>
            </a:r>
            <a:endParaRPr lang="zh-CN" altLang="en-US" sz="2600" b="1" dirty="0">
              <a:solidFill>
                <a:srgbClr val="1A3F6C"/>
              </a:solidFill>
              <a:latin typeface="微软雅黑" panose="020B0503020204020204" pitchFamily="34" charset="-122"/>
              <a:ea typeface="造字工房俊雅锐宋体验版常规体" pitchFamily="50"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9" name="组合 28"/>
          <p:cNvGrpSpPr/>
          <p:nvPr/>
        </p:nvGrpSpPr>
        <p:grpSpPr>
          <a:xfrm>
            <a:off x="1966280" y="2300685"/>
            <a:ext cx="301060" cy="301060"/>
            <a:chOff x="304800" y="673100"/>
            <a:chExt cx="4000500" cy="4000500"/>
          </a:xfrm>
          <a:effectLst>
            <a:outerShdw blurRad="381000" dist="152400" dir="8100000" algn="tr" rotWithShape="0">
              <a:prstClr val="black">
                <a:alpha val="7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2435557" y="949795"/>
            <a:ext cx="623903" cy="623903"/>
            <a:chOff x="304800" y="673100"/>
            <a:chExt cx="4000500" cy="4000500"/>
          </a:xfrm>
          <a:effectLst>
            <a:outerShdw blurRad="317500" dist="1905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椭圆 35"/>
          <p:cNvSpPr/>
          <p:nvPr/>
        </p:nvSpPr>
        <p:spPr>
          <a:xfrm>
            <a:off x="1630630" y="68863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664746" y="2757287"/>
            <a:ext cx="824609" cy="824609"/>
            <a:chOff x="304800" y="673100"/>
            <a:chExt cx="4000500" cy="4000500"/>
          </a:xfrm>
          <a:effectLst>
            <a:outerShdw blurRad="317500" dist="1905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000" fill="hold">
                                          <p:stCondLst>
                                            <p:cond delay="0"/>
                                          </p:stCondLst>
                                        </p:cTn>
                                        <p:tgtEl>
                                          <p:spTgt spid="28"/>
                                        </p:tgtEl>
                                        <p:attrNameLst>
                                          <p:attrName>style.visibility</p:attrName>
                                        </p:attrNameLst>
                                      </p:cBhvr>
                                      <p:to>
                                        <p:strVal val="visible"/>
                                      </p:to>
                                    </p:set>
                                    <p:anim calcmode="lin" valueType="num">
                                      <p:cBhvr additive="base">
                                        <p:cTn id="7" dur="1000"/>
                                        <p:tgtEl>
                                          <p:spTgt spid="28"/>
                                        </p:tgtEl>
                                        <p:attrNameLst>
                                          <p:attrName>ppt_x</p:attrName>
                                        </p:attrNameLst>
                                      </p:cBhvr>
                                      <p:tavLst>
                                        <p:tav tm="0">
                                          <p:val>
                                            <p:strVal val="#ppt_x-#ppt_w*1.125000"/>
                                          </p:val>
                                        </p:tav>
                                        <p:tav tm="100000">
                                          <p:val>
                                            <p:strVal val="#ppt_x"/>
                                          </p:val>
                                        </p:tav>
                                      </p:tavLst>
                                    </p:anim>
                                    <p:animEffect transition="in" filter="wipe(right)">
                                      <p:cBhvr>
                                        <p:cTn id="8" dur="1000"/>
                                        <p:tgtEl>
                                          <p:spTgt spid="28"/>
                                        </p:tgtEl>
                                      </p:cBhvr>
                                    </p:animEffect>
                                  </p:childTnLst>
                                </p:cTn>
                              </p:par>
                            </p:childTnLst>
                          </p:cTn>
                        </p:par>
                        <p:par>
                          <p:cTn id="9" fill="hold">
                            <p:stCondLst>
                              <p:cond delay="1000"/>
                            </p:stCondLst>
                            <p:childTnLst>
                              <p:par>
                                <p:cTn id="10" presetID="1" presetClass="entr" presetSubtype="0" fill="hold" nodeType="afterEffect">
                                  <p:stCondLst>
                                    <p:cond delay="400"/>
                                  </p:stCondLst>
                                  <p:childTnLst>
                                    <p:set>
                                      <p:cBhvr>
                                        <p:cTn id="11" dur="1" fill="hold">
                                          <p:stCondLst>
                                            <p:cond delay="0"/>
                                          </p:stCondLst>
                                        </p:cTn>
                                        <p:tgtEl>
                                          <p:spTgt spid="33"/>
                                        </p:tgtEl>
                                        <p:attrNameLst>
                                          <p:attrName>style.visibility</p:attrName>
                                        </p:attrNameLst>
                                      </p:cBhvr>
                                      <p:to>
                                        <p:strVal val="visible"/>
                                      </p:to>
                                    </p:set>
                                  </p:childTnLst>
                                </p:cTn>
                              </p:par>
                              <p:par>
                                <p:cTn id="12" presetID="53" presetClass="entr" presetSubtype="16" fill="hold" nodeType="withEffect">
                                  <p:stCondLst>
                                    <p:cond delay="40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ppt_w</p:attrName>
                                        </p:attrNameLst>
                                      </p:cBhvr>
                                      <p:tavLst>
                                        <p:tav tm="0">
                                          <p:val>
                                            <p:fltVal val="0"/>
                                          </p:val>
                                        </p:tav>
                                        <p:tav tm="100000">
                                          <p:val>
                                            <p:strVal val="#ppt_w"/>
                                          </p:val>
                                        </p:tav>
                                      </p:tavLst>
                                    </p:anim>
                                    <p:anim calcmode="lin" valueType="num">
                                      <p:cBhvr>
                                        <p:cTn id="15" dur="1000" fill="hold"/>
                                        <p:tgtEl>
                                          <p:spTgt spid="33"/>
                                        </p:tgtEl>
                                        <p:attrNameLst>
                                          <p:attrName>ppt_h</p:attrName>
                                        </p:attrNameLst>
                                      </p:cBhvr>
                                      <p:tavLst>
                                        <p:tav tm="0">
                                          <p:val>
                                            <p:fltVal val="0"/>
                                          </p:val>
                                        </p:tav>
                                        <p:tav tm="100000">
                                          <p:val>
                                            <p:strVal val="#ppt_h"/>
                                          </p:val>
                                        </p:tav>
                                      </p:tavLst>
                                    </p:anim>
                                    <p:animEffect transition="in" filter="fade">
                                      <p:cBhvr>
                                        <p:cTn id="16" dur="1000"/>
                                        <p:tgtEl>
                                          <p:spTgt spid="33"/>
                                        </p:tgtEl>
                                      </p:cBhvr>
                                    </p:animEffect>
                                  </p:childTnLst>
                                </p:cTn>
                              </p:par>
                              <p:par>
                                <p:cTn id="17" presetID="64" presetClass="path" presetSubtype="0" fill="hold" nodeType="withEffect">
                                  <p:stCondLst>
                                    <p:cond delay="400"/>
                                  </p:stCondLst>
                                  <p:childTnLst>
                                    <p:animMotion origin="layout" path="M -4.72222E-6 -4.68026E-6 L 0.38872 0.84338 " pathEditMode="relative" rAng="0" ptsTypes="AA">
                                      <p:cBhvr>
                                        <p:cTn id="18" dur="1000" spd="-100000" fill="hold"/>
                                        <p:tgtEl>
                                          <p:spTgt spid="33"/>
                                        </p:tgtEl>
                                        <p:attrNameLst>
                                          <p:attrName>ppt_x</p:attrName>
                                          <p:attrName>ppt_y</p:attrName>
                                        </p:attrNameLst>
                                      </p:cBhvr>
                                      <p:rCtr x="19427" y="42169"/>
                                    </p:animMotion>
                                  </p:childTnLst>
                                </p:cTn>
                              </p:par>
                            </p:childTnLst>
                          </p:cTn>
                        </p:par>
                        <p:par>
                          <p:cTn id="19" fill="hold">
                            <p:stCondLst>
                              <p:cond delay="1400"/>
                            </p:stCondLst>
                            <p:childTnLst>
                              <p:par>
                                <p:cTn id="20" presetID="10" presetClass="entr" presetSubtype="0" fill="hold" grpId="0" nodeType="afterEffect">
                                  <p:stCondLst>
                                    <p:cond delay="0"/>
                                  </p:stCondLst>
                                  <p:iterate type="lt">
                                    <p:tmPct val="0"/>
                                  </p:iterate>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par>
                          <p:cTn id="23" fill="hold">
                            <p:stCondLst>
                              <p:cond delay="2900"/>
                            </p:stCondLst>
                            <p:childTnLst>
                              <p:par>
                                <p:cTn id="24" presetID="34" presetClass="emph" presetSubtype="0" fill="hold" grpId="1" nodeType="afterEffect">
                                  <p:stCondLst>
                                    <p:cond delay="0"/>
                                  </p:stCondLst>
                                  <p:iterate type="lt">
                                    <p:tmPct val="10000"/>
                                  </p:iterate>
                                  <p:childTnLst>
                                    <p:animMotion origin="layout" path="M 0.0 0.0 L 0.0 -0.07213" pathEditMode="relative" ptsTypes="">
                                      <p:cBhvr>
                                        <p:cTn id="25" dur="250" accel="50000" decel="50000" autoRev="1" fill="hold">
                                          <p:stCondLst>
                                            <p:cond delay="0"/>
                                          </p:stCondLst>
                                        </p:cTn>
                                        <p:tgtEl>
                                          <p:spTgt spid="81"/>
                                        </p:tgtEl>
                                        <p:attrNameLst>
                                          <p:attrName>ppt_x</p:attrName>
                                          <p:attrName>ppt_y</p:attrName>
                                        </p:attrNameLst>
                                      </p:cBhvr>
                                    </p:animMotion>
                                    <p:animRot by="1500000">
                                      <p:cBhvr>
                                        <p:cTn id="26" dur="125" fill="hold">
                                          <p:stCondLst>
                                            <p:cond delay="0"/>
                                          </p:stCondLst>
                                        </p:cTn>
                                        <p:tgtEl>
                                          <p:spTgt spid="81"/>
                                        </p:tgtEl>
                                        <p:attrNameLst>
                                          <p:attrName>r</p:attrName>
                                        </p:attrNameLst>
                                      </p:cBhvr>
                                    </p:animRot>
                                    <p:animRot by="-1500000">
                                      <p:cBhvr>
                                        <p:cTn id="27" dur="125" fill="hold">
                                          <p:stCondLst>
                                            <p:cond delay="125"/>
                                          </p:stCondLst>
                                        </p:cTn>
                                        <p:tgtEl>
                                          <p:spTgt spid="81"/>
                                        </p:tgtEl>
                                        <p:attrNameLst>
                                          <p:attrName>r</p:attrName>
                                        </p:attrNameLst>
                                      </p:cBhvr>
                                    </p:animRot>
                                    <p:animRot by="-1500000">
                                      <p:cBhvr>
                                        <p:cTn id="28" dur="125" fill="hold">
                                          <p:stCondLst>
                                            <p:cond delay="250"/>
                                          </p:stCondLst>
                                        </p:cTn>
                                        <p:tgtEl>
                                          <p:spTgt spid="81"/>
                                        </p:tgtEl>
                                        <p:attrNameLst>
                                          <p:attrName>r</p:attrName>
                                        </p:attrNameLst>
                                      </p:cBhvr>
                                    </p:animRot>
                                    <p:animRot by="1500000">
                                      <p:cBhvr>
                                        <p:cTn id="29" dur="125" fill="hold">
                                          <p:stCondLst>
                                            <p:cond delay="375"/>
                                          </p:stCondLst>
                                        </p:cTn>
                                        <p:tgtEl>
                                          <p:spTgt spid="81"/>
                                        </p:tgtEl>
                                        <p:attrNameLst>
                                          <p:attrName>r</p:attrName>
                                        </p:attrNameLst>
                                      </p:cBhvr>
                                    </p:animRot>
                                  </p:childTnLst>
                                </p:cTn>
                              </p:par>
                              <p:par>
                                <p:cTn id="30" presetID="1" presetClass="entr" presetSubtype="0" fill="hold" grpId="0" nodeType="withEffect">
                                  <p:stCondLst>
                                    <p:cond delay="300"/>
                                  </p:stCondLst>
                                  <p:childTnLst>
                                    <p:set>
                                      <p:cBhvr>
                                        <p:cTn id="31" dur="1" fill="hold">
                                          <p:stCondLst>
                                            <p:cond delay="0"/>
                                          </p:stCondLst>
                                        </p:cTn>
                                        <p:tgtEl>
                                          <p:spTgt spid="41"/>
                                        </p:tgtEl>
                                        <p:attrNameLst>
                                          <p:attrName>style.visibility</p:attrName>
                                        </p:attrNameLst>
                                      </p:cBhvr>
                                      <p:to>
                                        <p:strVal val="visible"/>
                                      </p:to>
                                    </p:set>
                                  </p:childTnLst>
                                </p:cTn>
                              </p:par>
                              <p:par>
                                <p:cTn id="32" presetID="53" presetClass="entr" presetSubtype="16" fill="hold" grpId="1" nodeType="withEffect">
                                  <p:stCondLst>
                                    <p:cond delay="3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1000" fill="hold"/>
                                        <p:tgtEl>
                                          <p:spTgt spid="41"/>
                                        </p:tgtEl>
                                        <p:attrNameLst>
                                          <p:attrName>ppt_w</p:attrName>
                                        </p:attrNameLst>
                                      </p:cBhvr>
                                      <p:tavLst>
                                        <p:tav tm="0">
                                          <p:val>
                                            <p:fltVal val="0"/>
                                          </p:val>
                                        </p:tav>
                                        <p:tav tm="100000">
                                          <p:val>
                                            <p:strVal val="#ppt_w"/>
                                          </p:val>
                                        </p:tav>
                                      </p:tavLst>
                                    </p:anim>
                                    <p:anim calcmode="lin" valueType="num">
                                      <p:cBhvr>
                                        <p:cTn id="35" dur="1000" fill="hold"/>
                                        <p:tgtEl>
                                          <p:spTgt spid="41"/>
                                        </p:tgtEl>
                                        <p:attrNameLst>
                                          <p:attrName>ppt_h</p:attrName>
                                        </p:attrNameLst>
                                      </p:cBhvr>
                                      <p:tavLst>
                                        <p:tav tm="0">
                                          <p:val>
                                            <p:fltVal val="0"/>
                                          </p:val>
                                        </p:tav>
                                        <p:tav tm="100000">
                                          <p:val>
                                            <p:strVal val="#ppt_h"/>
                                          </p:val>
                                        </p:tav>
                                      </p:tavLst>
                                    </p:anim>
                                    <p:animEffect transition="in" filter="fade">
                                      <p:cBhvr>
                                        <p:cTn id="36" dur="1000"/>
                                        <p:tgtEl>
                                          <p:spTgt spid="41"/>
                                        </p:tgtEl>
                                      </p:cBhvr>
                                    </p:animEffect>
                                  </p:childTnLst>
                                </p:cTn>
                              </p:par>
                              <p:par>
                                <p:cTn id="37" presetID="64" presetClass="path" presetSubtype="0" fill="hold" grpId="2" nodeType="withEffect">
                                  <p:stCondLst>
                                    <p:cond delay="300"/>
                                  </p:stCondLst>
                                  <p:childTnLst>
                                    <p:animMotion origin="layout" path="M 2.77778E-6 2.422E-6 L 0.39375 -0.33797 " pathEditMode="relative" rAng="0" ptsTypes="AA">
                                      <p:cBhvr>
                                        <p:cTn id="38" dur="1000" spd="-100000" fill="hold"/>
                                        <p:tgtEl>
                                          <p:spTgt spid="41"/>
                                        </p:tgtEl>
                                        <p:attrNameLst>
                                          <p:attrName>ppt_x</p:attrName>
                                          <p:attrName>ppt_y</p:attrName>
                                        </p:attrNameLst>
                                      </p:cBhvr>
                                      <p:rCtr x="19688" y="-16898"/>
                                    </p:animMotion>
                                  </p:childTnLst>
                                </p:cTn>
                              </p:par>
                              <p:par>
                                <p:cTn id="39" presetID="1" presetClass="entr" presetSubtype="0" fill="hold" nodeType="withEffect">
                                  <p:stCondLst>
                                    <p:cond delay="300"/>
                                  </p:stCondLst>
                                  <p:childTnLst>
                                    <p:set>
                                      <p:cBhvr>
                                        <p:cTn id="40" dur="1" fill="hold">
                                          <p:stCondLst>
                                            <p:cond delay="0"/>
                                          </p:stCondLst>
                                        </p:cTn>
                                        <p:tgtEl>
                                          <p:spTgt spid="42"/>
                                        </p:tgtEl>
                                        <p:attrNameLst>
                                          <p:attrName>style.visibility</p:attrName>
                                        </p:attrNameLst>
                                      </p:cBhvr>
                                      <p:to>
                                        <p:strVal val="visible"/>
                                      </p:to>
                                    </p:set>
                                  </p:childTnLst>
                                </p:cTn>
                              </p:par>
                              <p:par>
                                <p:cTn id="41" presetID="53" presetClass="entr" presetSubtype="16" fill="hold" nodeType="withEffect">
                                  <p:stCondLst>
                                    <p:cond delay="300"/>
                                  </p:stCondLst>
                                  <p:childTnLst>
                                    <p:set>
                                      <p:cBhvr>
                                        <p:cTn id="42" dur="1" fill="hold">
                                          <p:stCondLst>
                                            <p:cond delay="0"/>
                                          </p:stCondLst>
                                        </p:cTn>
                                        <p:tgtEl>
                                          <p:spTgt spid="42"/>
                                        </p:tgtEl>
                                        <p:attrNameLst>
                                          <p:attrName>style.visibility</p:attrName>
                                        </p:attrNameLst>
                                      </p:cBhvr>
                                      <p:to>
                                        <p:strVal val="visible"/>
                                      </p:to>
                                    </p:set>
                                    <p:anim calcmode="lin" valueType="num">
                                      <p:cBhvr>
                                        <p:cTn id="43" dur="1000" fill="hold"/>
                                        <p:tgtEl>
                                          <p:spTgt spid="42"/>
                                        </p:tgtEl>
                                        <p:attrNameLst>
                                          <p:attrName>ppt_w</p:attrName>
                                        </p:attrNameLst>
                                      </p:cBhvr>
                                      <p:tavLst>
                                        <p:tav tm="0">
                                          <p:val>
                                            <p:fltVal val="0"/>
                                          </p:val>
                                        </p:tav>
                                        <p:tav tm="100000">
                                          <p:val>
                                            <p:strVal val="#ppt_w"/>
                                          </p:val>
                                        </p:tav>
                                      </p:tavLst>
                                    </p:anim>
                                    <p:anim calcmode="lin" valueType="num">
                                      <p:cBhvr>
                                        <p:cTn id="44" dur="1000" fill="hold"/>
                                        <p:tgtEl>
                                          <p:spTgt spid="42"/>
                                        </p:tgtEl>
                                        <p:attrNameLst>
                                          <p:attrName>ppt_h</p:attrName>
                                        </p:attrNameLst>
                                      </p:cBhvr>
                                      <p:tavLst>
                                        <p:tav tm="0">
                                          <p:val>
                                            <p:fltVal val="0"/>
                                          </p:val>
                                        </p:tav>
                                        <p:tav tm="100000">
                                          <p:val>
                                            <p:strVal val="#ppt_h"/>
                                          </p:val>
                                        </p:tav>
                                      </p:tavLst>
                                    </p:anim>
                                    <p:animEffect transition="in" filter="fade">
                                      <p:cBhvr>
                                        <p:cTn id="45" dur="1000"/>
                                        <p:tgtEl>
                                          <p:spTgt spid="42"/>
                                        </p:tgtEl>
                                      </p:cBhvr>
                                    </p:animEffect>
                                  </p:childTnLst>
                                </p:cTn>
                              </p:par>
                              <p:par>
                                <p:cTn id="46" presetID="64" presetClass="path" presetSubtype="0" fill="hold" nodeType="withEffect">
                                  <p:stCondLst>
                                    <p:cond delay="300"/>
                                  </p:stCondLst>
                                  <p:childTnLst>
                                    <p:animMotion origin="layout" path="M -5.55556E-7 -1.46123E-6 L 0.20451 0.58418 " pathEditMode="relative" rAng="0" ptsTypes="AA">
                                      <p:cBhvr>
                                        <p:cTn id="47" dur="1000" spd="-100000" fill="hold"/>
                                        <p:tgtEl>
                                          <p:spTgt spid="42"/>
                                        </p:tgtEl>
                                        <p:attrNameLst>
                                          <p:attrName>ppt_x</p:attrName>
                                          <p:attrName>ppt_y</p:attrName>
                                        </p:attrNameLst>
                                      </p:cBhvr>
                                      <p:rCtr x="10226" y="29194"/>
                                    </p:animMotion>
                                  </p:childTnLst>
                                </p:cTn>
                              </p:par>
                              <p:par>
                                <p:cTn id="48" presetID="1" presetClass="entr" presetSubtype="0" fill="hold" nodeType="withEffect">
                                  <p:stCondLst>
                                    <p:cond delay="300"/>
                                  </p:stCondLst>
                                  <p:childTnLst>
                                    <p:set>
                                      <p:cBhvr>
                                        <p:cTn id="49" dur="1" fill="hold">
                                          <p:stCondLst>
                                            <p:cond delay="0"/>
                                          </p:stCondLst>
                                        </p:cTn>
                                        <p:tgtEl>
                                          <p:spTgt spid="29"/>
                                        </p:tgtEl>
                                        <p:attrNameLst>
                                          <p:attrName>style.visibility</p:attrName>
                                        </p:attrNameLst>
                                      </p:cBhvr>
                                      <p:to>
                                        <p:strVal val="visible"/>
                                      </p:to>
                                    </p:set>
                                  </p:childTnLst>
                                </p:cTn>
                              </p:par>
                              <p:par>
                                <p:cTn id="50" presetID="53" presetClass="entr" presetSubtype="16" fill="hold" nodeType="withEffect">
                                  <p:stCondLst>
                                    <p:cond delay="300"/>
                                  </p:stCondLst>
                                  <p:childTnLst>
                                    <p:set>
                                      <p:cBhvr>
                                        <p:cTn id="51" dur="1" fill="hold">
                                          <p:stCondLst>
                                            <p:cond delay="0"/>
                                          </p:stCondLst>
                                        </p:cTn>
                                        <p:tgtEl>
                                          <p:spTgt spid="29"/>
                                        </p:tgtEl>
                                        <p:attrNameLst>
                                          <p:attrName>style.visibility</p:attrName>
                                        </p:attrNameLst>
                                      </p:cBhvr>
                                      <p:to>
                                        <p:strVal val="visible"/>
                                      </p:to>
                                    </p:set>
                                    <p:anim calcmode="lin" valueType="num">
                                      <p:cBhvr>
                                        <p:cTn id="52" dur="1000" fill="hold"/>
                                        <p:tgtEl>
                                          <p:spTgt spid="29"/>
                                        </p:tgtEl>
                                        <p:attrNameLst>
                                          <p:attrName>ppt_w</p:attrName>
                                        </p:attrNameLst>
                                      </p:cBhvr>
                                      <p:tavLst>
                                        <p:tav tm="0">
                                          <p:val>
                                            <p:fltVal val="0"/>
                                          </p:val>
                                        </p:tav>
                                        <p:tav tm="100000">
                                          <p:val>
                                            <p:strVal val="#ppt_w"/>
                                          </p:val>
                                        </p:tav>
                                      </p:tavLst>
                                    </p:anim>
                                    <p:anim calcmode="lin" valueType="num">
                                      <p:cBhvr>
                                        <p:cTn id="53" dur="1000" fill="hold"/>
                                        <p:tgtEl>
                                          <p:spTgt spid="29"/>
                                        </p:tgtEl>
                                        <p:attrNameLst>
                                          <p:attrName>ppt_h</p:attrName>
                                        </p:attrNameLst>
                                      </p:cBhvr>
                                      <p:tavLst>
                                        <p:tav tm="0">
                                          <p:val>
                                            <p:fltVal val="0"/>
                                          </p:val>
                                        </p:tav>
                                        <p:tav tm="100000">
                                          <p:val>
                                            <p:strVal val="#ppt_h"/>
                                          </p:val>
                                        </p:tav>
                                      </p:tavLst>
                                    </p:anim>
                                    <p:animEffect transition="in" filter="fade">
                                      <p:cBhvr>
                                        <p:cTn id="54" dur="1000"/>
                                        <p:tgtEl>
                                          <p:spTgt spid="29"/>
                                        </p:tgtEl>
                                      </p:cBhvr>
                                    </p:animEffect>
                                  </p:childTnLst>
                                </p:cTn>
                              </p:par>
                              <p:par>
                                <p:cTn id="55" presetID="64" presetClass="path" presetSubtype="0" fill="hold" nodeType="withEffect">
                                  <p:stCondLst>
                                    <p:cond delay="300"/>
                                  </p:stCondLst>
                                  <p:childTnLst>
                                    <p:animMotion origin="layout" path="M -5.55556E-7 -1.46123E-6 L 0.20451 0.58418 " pathEditMode="relative" rAng="0" ptsTypes="AA">
                                      <p:cBhvr>
                                        <p:cTn id="56" dur="1000" spd="-100000" fill="hold"/>
                                        <p:tgtEl>
                                          <p:spTgt spid="29"/>
                                        </p:tgtEl>
                                        <p:attrNameLst>
                                          <p:attrName>ppt_x</p:attrName>
                                          <p:attrName>ppt_y</p:attrName>
                                        </p:attrNameLst>
                                      </p:cBhvr>
                                      <p:rCtr x="10226" y="29194"/>
                                    </p:animMotion>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53" presetClass="entr" presetSubtype="16"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p:cTn id="61" dur="1000" fill="hold"/>
                                        <p:tgtEl>
                                          <p:spTgt spid="65"/>
                                        </p:tgtEl>
                                        <p:attrNameLst>
                                          <p:attrName>ppt_w</p:attrName>
                                        </p:attrNameLst>
                                      </p:cBhvr>
                                      <p:tavLst>
                                        <p:tav tm="0">
                                          <p:val>
                                            <p:fltVal val="0"/>
                                          </p:val>
                                        </p:tav>
                                        <p:tav tm="100000">
                                          <p:val>
                                            <p:strVal val="#ppt_w"/>
                                          </p:val>
                                        </p:tav>
                                      </p:tavLst>
                                    </p:anim>
                                    <p:anim calcmode="lin" valueType="num">
                                      <p:cBhvr>
                                        <p:cTn id="62" dur="1000" fill="hold"/>
                                        <p:tgtEl>
                                          <p:spTgt spid="65"/>
                                        </p:tgtEl>
                                        <p:attrNameLst>
                                          <p:attrName>ppt_h</p:attrName>
                                        </p:attrNameLst>
                                      </p:cBhvr>
                                      <p:tavLst>
                                        <p:tav tm="0">
                                          <p:val>
                                            <p:fltVal val="0"/>
                                          </p:val>
                                        </p:tav>
                                        <p:tav tm="100000">
                                          <p:val>
                                            <p:strVal val="#ppt_h"/>
                                          </p:val>
                                        </p:tav>
                                      </p:tavLst>
                                    </p:anim>
                                    <p:animEffect transition="in" filter="fade">
                                      <p:cBhvr>
                                        <p:cTn id="63" dur="1000"/>
                                        <p:tgtEl>
                                          <p:spTgt spid="65"/>
                                        </p:tgtEl>
                                      </p:cBhvr>
                                    </p:animEffect>
                                  </p:childTnLst>
                                </p:cTn>
                              </p:par>
                              <p:par>
                                <p:cTn id="64" presetID="64" presetClass="path" presetSubtype="0" fill="hold" nodeType="withEffect">
                                  <p:stCondLst>
                                    <p:cond delay="0"/>
                                  </p:stCondLst>
                                  <p:childTnLst>
                                    <p:animMotion origin="layout" path="M -5.55556E-7 -3.28699E-6 L -0.52465 -0.50942 " pathEditMode="relative" rAng="0" ptsTypes="AA">
                                      <p:cBhvr>
                                        <p:cTn id="65" dur="1000" spd="-100000" fill="hold"/>
                                        <p:tgtEl>
                                          <p:spTgt spid="65"/>
                                        </p:tgtEl>
                                        <p:attrNameLst>
                                          <p:attrName>ppt_x</p:attrName>
                                          <p:attrName>ppt_y</p:attrName>
                                        </p:attrNameLst>
                                      </p:cBhvr>
                                      <p:rCtr x="-26233" y="-25487"/>
                                    </p:animMotion>
                                  </p:childTnLst>
                                </p:cTn>
                              </p:par>
                              <p:par>
                                <p:cTn id="66" presetID="1" presetClass="entr" presetSubtype="0" fill="hold" grpId="0" nodeType="withEffect">
                                  <p:stCondLst>
                                    <p:cond delay="200"/>
                                  </p:stCondLst>
                                  <p:childTnLst>
                                    <p:set>
                                      <p:cBhvr>
                                        <p:cTn id="67" dur="1" fill="hold">
                                          <p:stCondLst>
                                            <p:cond delay="0"/>
                                          </p:stCondLst>
                                        </p:cTn>
                                        <p:tgtEl>
                                          <p:spTgt spid="75"/>
                                        </p:tgtEl>
                                        <p:attrNameLst>
                                          <p:attrName>style.visibility</p:attrName>
                                        </p:attrNameLst>
                                      </p:cBhvr>
                                      <p:to>
                                        <p:strVal val="visible"/>
                                      </p:to>
                                    </p:set>
                                  </p:childTnLst>
                                </p:cTn>
                              </p:par>
                              <p:par>
                                <p:cTn id="68" presetID="53" presetClass="entr" presetSubtype="16" fill="hold" grpId="1" nodeType="withEffect">
                                  <p:stCondLst>
                                    <p:cond delay="200"/>
                                  </p:stCondLst>
                                  <p:childTnLst>
                                    <p:set>
                                      <p:cBhvr>
                                        <p:cTn id="69" dur="1" fill="hold">
                                          <p:stCondLst>
                                            <p:cond delay="0"/>
                                          </p:stCondLst>
                                        </p:cTn>
                                        <p:tgtEl>
                                          <p:spTgt spid="75"/>
                                        </p:tgtEl>
                                        <p:attrNameLst>
                                          <p:attrName>style.visibility</p:attrName>
                                        </p:attrNameLst>
                                      </p:cBhvr>
                                      <p:to>
                                        <p:strVal val="visible"/>
                                      </p:to>
                                    </p:set>
                                    <p:anim calcmode="lin" valueType="num">
                                      <p:cBhvr>
                                        <p:cTn id="70" dur="1000" fill="hold"/>
                                        <p:tgtEl>
                                          <p:spTgt spid="75"/>
                                        </p:tgtEl>
                                        <p:attrNameLst>
                                          <p:attrName>ppt_w</p:attrName>
                                        </p:attrNameLst>
                                      </p:cBhvr>
                                      <p:tavLst>
                                        <p:tav tm="0">
                                          <p:val>
                                            <p:fltVal val="0"/>
                                          </p:val>
                                        </p:tav>
                                        <p:tav tm="100000">
                                          <p:val>
                                            <p:strVal val="#ppt_w"/>
                                          </p:val>
                                        </p:tav>
                                      </p:tavLst>
                                    </p:anim>
                                    <p:anim calcmode="lin" valueType="num">
                                      <p:cBhvr>
                                        <p:cTn id="71" dur="1000" fill="hold"/>
                                        <p:tgtEl>
                                          <p:spTgt spid="75"/>
                                        </p:tgtEl>
                                        <p:attrNameLst>
                                          <p:attrName>ppt_h</p:attrName>
                                        </p:attrNameLst>
                                      </p:cBhvr>
                                      <p:tavLst>
                                        <p:tav tm="0">
                                          <p:val>
                                            <p:fltVal val="0"/>
                                          </p:val>
                                        </p:tav>
                                        <p:tav tm="100000">
                                          <p:val>
                                            <p:strVal val="#ppt_h"/>
                                          </p:val>
                                        </p:tav>
                                      </p:tavLst>
                                    </p:anim>
                                    <p:animEffect transition="in" filter="fade">
                                      <p:cBhvr>
                                        <p:cTn id="72" dur="1000"/>
                                        <p:tgtEl>
                                          <p:spTgt spid="75"/>
                                        </p:tgtEl>
                                      </p:cBhvr>
                                    </p:animEffect>
                                  </p:childTnLst>
                                </p:cTn>
                              </p:par>
                              <p:par>
                                <p:cTn id="73" presetID="64" presetClass="path" presetSubtype="0" fill="hold" grpId="2" nodeType="withEffect">
                                  <p:stCondLst>
                                    <p:cond delay="200"/>
                                  </p:stCondLst>
                                  <p:childTnLst>
                                    <p:animMotion origin="layout" path="M -2.22222E-6 1.18319E-6 L 0.21702 -0.37071 " pathEditMode="relative" rAng="0" ptsTypes="AA">
                                      <p:cBhvr>
                                        <p:cTn id="74" dur="1000" spd="-100000" fill="hold"/>
                                        <p:tgtEl>
                                          <p:spTgt spid="75"/>
                                        </p:tgtEl>
                                        <p:attrNameLst>
                                          <p:attrName>ppt_x</p:attrName>
                                          <p:attrName>ppt_y</p:attrName>
                                        </p:attrNameLst>
                                      </p:cBhvr>
                                      <p:rCtr x="10851" y="-18536"/>
                                    </p:animMotion>
                                  </p:childTnLst>
                                </p:cTn>
                              </p:par>
                              <p:par>
                                <p:cTn id="75" presetID="1" presetClass="entr" presetSubtype="0" fill="hold" grpId="0" nodeType="withEffect">
                                  <p:stCondLst>
                                    <p:cond delay="400"/>
                                  </p:stCondLst>
                                  <p:childTnLst>
                                    <p:set>
                                      <p:cBhvr>
                                        <p:cTn id="76" dur="1" fill="hold">
                                          <p:stCondLst>
                                            <p:cond delay="0"/>
                                          </p:stCondLst>
                                        </p:cTn>
                                        <p:tgtEl>
                                          <p:spTgt spid="76"/>
                                        </p:tgtEl>
                                        <p:attrNameLst>
                                          <p:attrName>style.visibility</p:attrName>
                                        </p:attrNameLst>
                                      </p:cBhvr>
                                      <p:to>
                                        <p:strVal val="visible"/>
                                      </p:to>
                                    </p:set>
                                  </p:childTnLst>
                                </p:cTn>
                              </p:par>
                              <p:par>
                                <p:cTn id="77" presetID="53" presetClass="entr" presetSubtype="16" fill="hold" grpId="1" nodeType="withEffect">
                                  <p:stCondLst>
                                    <p:cond delay="400"/>
                                  </p:stCondLst>
                                  <p:childTnLst>
                                    <p:set>
                                      <p:cBhvr>
                                        <p:cTn id="78" dur="1" fill="hold">
                                          <p:stCondLst>
                                            <p:cond delay="0"/>
                                          </p:stCondLst>
                                        </p:cTn>
                                        <p:tgtEl>
                                          <p:spTgt spid="76"/>
                                        </p:tgtEl>
                                        <p:attrNameLst>
                                          <p:attrName>style.visibility</p:attrName>
                                        </p:attrNameLst>
                                      </p:cBhvr>
                                      <p:to>
                                        <p:strVal val="visible"/>
                                      </p:to>
                                    </p:set>
                                    <p:anim calcmode="lin" valueType="num">
                                      <p:cBhvr>
                                        <p:cTn id="79" dur="1000" fill="hold"/>
                                        <p:tgtEl>
                                          <p:spTgt spid="76"/>
                                        </p:tgtEl>
                                        <p:attrNameLst>
                                          <p:attrName>ppt_w</p:attrName>
                                        </p:attrNameLst>
                                      </p:cBhvr>
                                      <p:tavLst>
                                        <p:tav tm="0">
                                          <p:val>
                                            <p:fltVal val="0"/>
                                          </p:val>
                                        </p:tav>
                                        <p:tav tm="100000">
                                          <p:val>
                                            <p:strVal val="#ppt_w"/>
                                          </p:val>
                                        </p:tav>
                                      </p:tavLst>
                                    </p:anim>
                                    <p:anim calcmode="lin" valueType="num">
                                      <p:cBhvr>
                                        <p:cTn id="80" dur="1000" fill="hold"/>
                                        <p:tgtEl>
                                          <p:spTgt spid="76"/>
                                        </p:tgtEl>
                                        <p:attrNameLst>
                                          <p:attrName>ppt_h</p:attrName>
                                        </p:attrNameLst>
                                      </p:cBhvr>
                                      <p:tavLst>
                                        <p:tav tm="0">
                                          <p:val>
                                            <p:fltVal val="0"/>
                                          </p:val>
                                        </p:tav>
                                        <p:tav tm="100000">
                                          <p:val>
                                            <p:strVal val="#ppt_h"/>
                                          </p:val>
                                        </p:tav>
                                      </p:tavLst>
                                    </p:anim>
                                    <p:animEffect transition="in" filter="fade">
                                      <p:cBhvr>
                                        <p:cTn id="81" dur="1000"/>
                                        <p:tgtEl>
                                          <p:spTgt spid="76"/>
                                        </p:tgtEl>
                                      </p:cBhvr>
                                    </p:animEffect>
                                  </p:childTnLst>
                                </p:cTn>
                              </p:par>
                              <p:par>
                                <p:cTn id="82" presetID="64" presetClass="path" presetSubtype="0" fill="hold" grpId="2" nodeType="withEffect">
                                  <p:stCondLst>
                                    <p:cond delay="400"/>
                                  </p:stCondLst>
                                  <p:childTnLst>
                                    <p:animMotion origin="layout" path="M 5E-6 2.09762E-6 L -0.18855 -1.11369 " pathEditMode="relative" rAng="0" ptsTypes="AA">
                                      <p:cBhvr>
                                        <p:cTn id="83" dur="1000" spd="-100000" fill="hold"/>
                                        <p:tgtEl>
                                          <p:spTgt spid="76"/>
                                        </p:tgtEl>
                                        <p:attrNameLst>
                                          <p:attrName>ppt_x</p:attrName>
                                          <p:attrName>ppt_y</p:attrName>
                                        </p:attrNameLst>
                                      </p:cBhvr>
                                      <p:rCtr x="-9427" y="-55700"/>
                                    </p:animMotion>
                                  </p:childTnLst>
                                </p:cTn>
                              </p:par>
                              <p:par>
                                <p:cTn id="84" presetID="1" presetClass="entr" presetSubtype="0" fill="hold" grpId="0" nodeType="withEffect">
                                  <p:stCondLst>
                                    <p:cond delay="200"/>
                                  </p:stCondLst>
                                  <p:childTnLst>
                                    <p:set>
                                      <p:cBhvr>
                                        <p:cTn id="85" dur="1" fill="hold">
                                          <p:stCondLst>
                                            <p:cond delay="0"/>
                                          </p:stCondLst>
                                        </p:cTn>
                                        <p:tgtEl>
                                          <p:spTgt spid="40"/>
                                        </p:tgtEl>
                                        <p:attrNameLst>
                                          <p:attrName>style.visibility</p:attrName>
                                        </p:attrNameLst>
                                      </p:cBhvr>
                                      <p:to>
                                        <p:strVal val="visible"/>
                                      </p:to>
                                    </p:set>
                                  </p:childTnLst>
                                </p:cTn>
                              </p:par>
                              <p:par>
                                <p:cTn id="86" presetID="53" presetClass="entr" presetSubtype="16" fill="hold" grpId="1" nodeType="withEffect">
                                  <p:stCondLst>
                                    <p:cond delay="200"/>
                                  </p:stCondLst>
                                  <p:childTnLst>
                                    <p:set>
                                      <p:cBhvr>
                                        <p:cTn id="87" dur="1" fill="hold">
                                          <p:stCondLst>
                                            <p:cond delay="0"/>
                                          </p:stCondLst>
                                        </p:cTn>
                                        <p:tgtEl>
                                          <p:spTgt spid="40"/>
                                        </p:tgtEl>
                                        <p:attrNameLst>
                                          <p:attrName>style.visibility</p:attrName>
                                        </p:attrNameLst>
                                      </p:cBhvr>
                                      <p:to>
                                        <p:strVal val="visible"/>
                                      </p:to>
                                    </p:set>
                                    <p:anim calcmode="lin" valueType="num">
                                      <p:cBhvr>
                                        <p:cTn id="88" dur="1000" fill="hold"/>
                                        <p:tgtEl>
                                          <p:spTgt spid="40"/>
                                        </p:tgtEl>
                                        <p:attrNameLst>
                                          <p:attrName>ppt_w</p:attrName>
                                        </p:attrNameLst>
                                      </p:cBhvr>
                                      <p:tavLst>
                                        <p:tav tm="0">
                                          <p:val>
                                            <p:fltVal val="0"/>
                                          </p:val>
                                        </p:tav>
                                        <p:tav tm="100000">
                                          <p:val>
                                            <p:strVal val="#ppt_w"/>
                                          </p:val>
                                        </p:tav>
                                      </p:tavLst>
                                    </p:anim>
                                    <p:anim calcmode="lin" valueType="num">
                                      <p:cBhvr>
                                        <p:cTn id="89" dur="1000" fill="hold"/>
                                        <p:tgtEl>
                                          <p:spTgt spid="40"/>
                                        </p:tgtEl>
                                        <p:attrNameLst>
                                          <p:attrName>ppt_h</p:attrName>
                                        </p:attrNameLst>
                                      </p:cBhvr>
                                      <p:tavLst>
                                        <p:tav tm="0">
                                          <p:val>
                                            <p:fltVal val="0"/>
                                          </p:val>
                                        </p:tav>
                                        <p:tav tm="100000">
                                          <p:val>
                                            <p:strVal val="#ppt_h"/>
                                          </p:val>
                                        </p:tav>
                                      </p:tavLst>
                                    </p:anim>
                                    <p:animEffect transition="in" filter="fade">
                                      <p:cBhvr>
                                        <p:cTn id="90" dur="1000"/>
                                        <p:tgtEl>
                                          <p:spTgt spid="40"/>
                                        </p:tgtEl>
                                      </p:cBhvr>
                                    </p:animEffect>
                                  </p:childTnLst>
                                </p:cTn>
                              </p:par>
                              <p:par>
                                <p:cTn id="91" presetID="64" presetClass="path" presetSubtype="0" fill="hold" grpId="2" nodeType="withEffect">
                                  <p:stCondLst>
                                    <p:cond delay="200"/>
                                  </p:stCondLst>
                                  <p:childTnLst>
                                    <p:animMotion origin="layout" path="M -1.11111E-6 4.44444E-6 L 0.12309 0.575 " pathEditMode="relative" rAng="0" ptsTypes="AA">
                                      <p:cBhvr>
                                        <p:cTn id="92" dur="1000" spd="-100000" fill="hold"/>
                                        <p:tgtEl>
                                          <p:spTgt spid="40"/>
                                        </p:tgtEl>
                                        <p:attrNameLst>
                                          <p:attrName>ppt_x</p:attrName>
                                          <p:attrName>ppt_y</p:attrName>
                                        </p:attrNameLst>
                                      </p:cBhvr>
                                      <p:rCtr x="6146" y="28735"/>
                                    </p:animMotion>
                                  </p:childTnLst>
                                </p:cTn>
                              </p:par>
                              <p:par>
                                <p:cTn id="93" presetID="1" presetClass="entr" presetSubtype="0" fill="hold" nodeType="withEffect">
                                  <p:stCondLst>
                                    <p:cond delay="400"/>
                                  </p:stCondLst>
                                  <p:childTnLst>
                                    <p:set>
                                      <p:cBhvr>
                                        <p:cTn id="94" dur="1" fill="hold">
                                          <p:stCondLst>
                                            <p:cond delay="0"/>
                                          </p:stCondLst>
                                        </p:cTn>
                                        <p:tgtEl>
                                          <p:spTgt spid="69"/>
                                        </p:tgtEl>
                                        <p:attrNameLst>
                                          <p:attrName>style.visibility</p:attrName>
                                        </p:attrNameLst>
                                      </p:cBhvr>
                                      <p:to>
                                        <p:strVal val="visible"/>
                                      </p:to>
                                    </p:set>
                                  </p:childTnLst>
                                </p:cTn>
                              </p:par>
                              <p:par>
                                <p:cTn id="95" presetID="53" presetClass="entr" presetSubtype="16" fill="hold" nodeType="withEffect">
                                  <p:stCondLst>
                                    <p:cond delay="400"/>
                                  </p:stCondLst>
                                  <p:childTnLst>
                                    <p:set>
                                      <p:cBhvr>
                                        <p:cTn id="96" dur="1" fill="hold">
                                          <p:stCondLst>
                                            <p:cond delay="0"/>
                                          </p:stCondLst>
                                        </p:cTn>
                                        <p:tgtEl>
                                          <p:spTgt spid="69"/>
                                        </p:tgtEl>
                                        <p:attrNameLst>
                                          <p:attrName>style.visibility</p:attrName>
                                        </p:attrNameLst>
                                      </p:cBhvr>
                                      <p:to>
                                        <p:strVal val="visible"/>
                                      </p:to>
                                    </p:set>
                                    <p:anim calcmode="lin" valueType="num">
                                      <p:cBhvr>
                                        <p:cTn id="97" dur="1000" fill="hold"/>
                                        <p:tgtEl>
                                          <p:spTgt spid="69"/>
                                        </p:tgtEl>
                                        <p:attrNameLst>
                                          <p:attrName>ppt_w</p:attrName>
                                        </p:attrNameLst>
                                      </p:cBhvr>
                                      <p:tavLst>
                                        <p:tav tm="0">
                                          <p:val>
                                            <p:fltVal val="0"/>
                                          </p:val>
                                        </p:tav>
                                        <p:tav tm="100000">
                                          <p:val>
                                            <p:strVal val="#ppt_w"/>
                                          </p:val>
                                        </p:tav>
                                      </p:tavLst>
                                    </p:anim>
                                    <p:anim calcmode="lin" valueType="num">
                                      <p:cBhvr>
                                        <p:cTn id="98" dur="1000" fill="hold"/>
                                        <p:tgtEl>
                                          <p:spTgt spid="69"/>
                                        </p:tgtEl>
                                        <p:attrNameLst>
                                          <p:attrName>ppt_h</p:attrName>
                                        </p:attrNameLst>
                                      </p:cBhvr>
                                      <p:tavLst>
                                        <p:tav tm="0">
                                          <p:val>
                                            <p:fltVal val="0"/>
                                          </p:val>
                                        </p:tav>
                                        <p:tav tm="100000">
                                          <p:val>
                                            <p:strVal val="#ppt_h"/>
                                          </p:val>
                                        </p:tav>
                                      </p:tavLst>
                                    </p:anim>
                                    <p:animEffect transition="in" filter="fade">
                                      <p:cBhvr>
                                        <p:cTn id="99" dur="1000"/>
                                        <p:tgtEl>
                                          <p:spTgt spid="69"/>
                                        </p:tgtEl>
                                      </p:cBhvr>
                                    </p:animEffect>
                                  </p:childTnLst>
                                </p:cTn>
                              </p:par>
                              <p:par>
                                <p:cTn id="100" presetID="64" presetClass="path" presetSubtype="0" fill="hold" nodeType="withEffect">
                                  <p:stCondLst>
                                    <p:cond delay="400"/>
                                  </p:stCondLst>
                                  <p:childTnLst>
                                    <p:animMotion origin="layout" path="M 1.38889E-6 3.41057E-6 L -0.71736 -0.40563 " pathEditMode="relative" rAng="0" ptsTypes="AA">
                                      <p:cBhvr>
                                        <p:cTn id="101" dur="1000" spd="-100000" fill="hold"/>
                                        <p:tgtEl>
                                          <p:spTgt spid="69"/>
                                        </p:tgtEl>
                                        <p:attrNameLst>
                                          <p:attrName>ppt_x</p:attrName>
                                          <p:attrName>ppt_y</p:attrName>
                                        </p:attrNameLst>
                                      </p:cBhvr>
                                      <p:rCtr x="-35868" y="-20297"/>
                                    </p:animMotion>
                                  </p:childTnLst>
                                </p:cTn>
                              </p:par>
                              <p:par>
                                <p:cTn id="102" presetID="1" presetClass="entr" presetSubtype="0" fill="hold" nodeType="withEffect">
                                  <p:stCondLst>
                                    <p:cond delay="300"/>
                                  </p:stCondLst>
                                  <p:childTnLst>
                                    <p:set>
                                      <p:cBhvr>
                                        <p:cTn id="103" dur="1" fill="hold">
                                          <p:stCondLst>
                                            <p:cond delay="0"/>
                                          </p:stCondLst>
                                        </p:cTn>
                                        <p:tgtEl>
                                          <p:spTgt spid="72"/>
                                        </p:tgtEl>
                                        <p:attrNameLst>
                                          <p:attrName>style.visibility</p:attrName>
                                        </p:attrNameLst>
                                      </p:cBhvr>
                                      <p:to>
                                        <p:strVal val="visible"/>
                                      </p:to>
                                    </p:set>
                                  </p:childTnLst>
                                </p:cTn>
                              </p:par>
                              <p:par>
                                <p:cTn id="104" presetID="53" presetClass="entr" presetSubtype="16" fill="hold" nodeType="withEffect">
                                  <p:stCondLst>
                                    <p:cond delay="300"/>
                                  </p:stCondLst>
                                  <p:childTnLst>
                                    <p:set>
                                      <p:cBhvr>
                                        <p:cTn id="105" dur="1" fill="hold">
                                          <p:stCondLst>
                                            <p:cond delay="0"/>
                                          </p:stCondLst>
                                        </p:cTn>
                                        <p:tgtEl>
                                          <p:spTgt spid="72"/>
                                        </p:tgtEl>
                                        <p:attrNameLst>
                                          <p:attrName>style.visibility</p:attrName>
                                        </p:attrNameLst>
                                      </p:cBhvr>
                                      <p:to>
                                        <p:strVal val="visible"/>
                                      </p:to>
                                    </p:set>
                                    <p:anim calcmode="lin" valueType="num">
                                      <p:cBhvr>
                                        <p:cTn id="106" dur="1000" fill="hold"/>
                                        <p:tgtEl>
                                          <p:spTgt spid="72"/>
                                        </p:tgtEl>
                                        <p:attrNameLst>
                                          <p:attrName>ppt_w</p:attrName>
                                        </p:attrNameLst>
                                      </p:cBhvr>
                                      <p:tavLst>
                                        <p:tav tm="0">
                                          <p:val>
                                            <p:fltVal val="0"/>
                                          </p:val>
                                        </p:tav>
                                        <p:tav tm="100000">
                                          <p:val>
                                            <p:strVal val="#ppt_w"/>
                                          </p:val>
                                        </p:tav>
                                      </p:tavLst>
                                    </p:anim>
                                    <p:anim calcmode="lin" valueType="num">
                                      <p:cBhvr>
                                        <p:cTn id="107" dur="1000" fill="hold"/>
                                        <p:tgtEl>
                                          <p:spTgt spid="72"/>
                                        </p:tgtEl>
                                        <p:attrNameLst>
                                          <p:attrName>ppt_h</p:attrName>
                                        </p:attrNameLst>
                                      </p:cBhvr>
                                      <p:tavLst>
                                        <p:tav tm="0">
                                          <p:val>
                                            <p:fltVal val="0"/>
                                          </p:val>
                                        </p:tav>
                                        <p:tav tm="100000">
                                          <p:val>
                                            <p:strVal val="#ppt_h"/>
                                          </p:val>
                                        </p:tav>
                                      </p:tavLst>
                                    </p:anim>
                                    <p:animEffect transition="in" filter="fade">
                                      <p:cBhvr>
                                        <p:cTn id="108" dur="1000"/>
                                        <p:tgtEl>
                                          <p:spTgt spid="72"/>
                                        </p:tgtEl>
                                      </p:cBhvr>
                                    </p:animEffect>
                                  </p:childTnLst>
                                </p:cTn>
                              </p:par>
                              <p:par>
                                <p:cTn id="109" presetID="64" presetClass="path" presetSubtype="0" fill="hold" nodeType="withEffect">
                                  <p:stCondLst>
                                    <p:cond delay="300"/>
                                  </p:stCondLst>
                                  <p:childTnLst>
                                    <p:animMotion origin="layout" path="M -8.33333E-7 3.20988E-6 L 1.0349 -0.87346 " pathEditMode="relative" rAng="0" ptsTypes="AA">
                                      <p:cBhvr>
                                        <p:cTn id="110" dur="1000" spd="-100000" fill="hold"/>
                                        <p:tgtEl>
                                          <p:spTgt spid="72"/>
                                        </p:tgtEl>
                                        <p:attrNameLst>
                                          <p:attrName>ppt_x</p:attrName>
                                          <p:attrName>ppt_y</p:attrName>
                                        </p:attrNameLst>
                                      </p:cBhvr>
                                      <p:rCtr x="51736" y="-43673"/>
                                    </p:animMotion>
                                  </p:childTnLst>
                                </p:cTn>
                              </p:par>
                              <p:par>
                                <p:cTn id="111" presetID="1" presetClass="entr" presetSubtype="0" fill="hold" nodeType="withEffect">
                                  <p:stCondLst>
                                    <p:cond delay="200"/>
                                  </p:stCondLst>
                                  <p:childTnLst>
                                    <p:set>
                                      <p:cBhvr>
                                        <p:cTn id="112" dur="1" fill="hold">
                                          <p:stCondLst>
                                            <p:cond delay="0"/>
                                          </p:stCondLst>
                                        </p:cTn>
                                        <p:tgtEl>
                                          <p:spTgt spid="77"/>
                                        </p:tgtEl>
                                        <p:attrNameLst>
                                          <p:attrName>style.visibility</p:attrName>
                                        </p:attrNameLst>
                                      </p:cBhvr>
                                      <p:to>
                                        <p:strVal val="visible"/>
                                      </p:to>
                                    </p:set>
                                  </p:childTnLst>
                                </p:cTn>
                              </p:par>
                              <p:par>
                                <p:cTn id="113" presetID="53" presetClass="entr" presetSubtype="16" fill="hold" nodeType="withEffect">
                                  <p:stCondLst>
                                    <p:cond delay="200"/>
                                  </p:stCondLst>
                                  <p:childTnLst>
                                    <p:set>
                                      <p:cBhvr>
                                        <p:cTn id="114" dur="1" fill="hold">
                                          <p:stCondLst>
                                            <p:cond delay="0"/>
                                          </p:stCondLst>
                                        </p:cTn>
                                        <p:tgtEl>
                                          <p:spTgt spid="77"/>
                                        </p:tgtEl>
                                        <p:attrNameLst>
                                          <p:attrName>style.visibility</p:attrName>
                                        </p:attrNameLst>
                                      </p:cBhvr>
                                      <p:to>
                                        <p:strVal val="visible"/>
                                      </p:to>
                                    </p:set>
                                    <p:anim calcmode="lin" valueType="num">
                                      <p:cBhvr>
                                        <p:cTn id="115" dur="1000" fill="hold"/>
                                        <p:tgtEl>
                                          <p:spTgt spid="77"/>
                                        </p:tgtEl>
                                        <p:attrNameLst>
                                          <p:attrName>ppt_w</p:attrName>
                                        </p:attrNameLst>
                                      </p:cBhvr>
                                      <p:tavLst>
                                        <p:tav tm="0">
                                          <p:val>
                                            <p:fltVal val="0"/>
                                          </p:val>
                                        </p:tav>
                                        <p:tav tm="100000">
                                          <p:val>
                                            <p:strVal val="#ppt_w"/>
                                          </p:val>
                                        </p:tav>
                                      </p:tavLst>
                                    </p:anim>
                                    <p:anim calcmode="lin" valueType="num">
                                      <p:cBhvr>
                                        <p:cTn id="116" dur="1000" fill="hold"/>
                                        <p:tgtEl>
                                          <p:spTgt spid="77"/>
                                        </p:tgtEl>
                                        <p:attrNameLst>
                                          <p:attrName>ppt_h</p:attrName>
                                        </p:attrNameLst>
                                      </p:cBhvr>
                                      <p:tavLst>
                                        <p:tav tm="0">
                                          <p:val>
                                            <p:fltVal val="0"/>
                                          </p:val>
                                        </p:tav>
                                        <p:tav tm="100000">
                                          <p:val>
                                            <p:strVal val="#ppt_h"/>
                                          </p:val>
                                        </p:tav>
                                      </p:tavLst>
                                    </p:anim>
                                    <p:animEffect transition="in" filter="fade">
                                      <p:cBhvr>
                                        <p:cTn id="117" dur="1000"/>
                                        <p:tgtEl>
                                          <p:spTgt spid="77"/>
                                        </p:tgtEl>
                                      </p:cBhvr>
                                    </p:animEffect>
                                  </p:childTnLst>
                                </p:cTn>
                              </p:par>
                              <p:par>
                                <p:cTn id="118" presetID="64" presetClass="path" presetSubtype="0" fill="hold" nodeType="withEffect">
                                  <p:stCondLst>
                                    <p:cond delay="200"/>
                                  </p:stCondLst>
                                  <p:childTnLst>
                                    <p:animMotion origin="layout" path="M 3.05556E-6 3.44146E-6 L -0.64115 -0.94965 " pathEditMode="relative" rAng="0" ptsTypes="AA">
                                      <p:cBhvr>
                                        <p:cTn id="119" dur="1000" spd="-100000" fill="hold"/>
                                        <p:tgtEl>
                                          <p:spTgt spid="77"/>
                                        </p:tgtEl>
                                        <p:attrNameLst>
                                          <p:attrName>ppt_x</p:attrName>
                                          <p:attrName>ppt_y</p:attrName>
                                        </p:attrNameLst>
                                      </p:cBhvr>
                                      <p:rCtr x="-32066" y="-47482"/>
                                    </p:animMotion>
                                  </p:childTnLst>
                                </p:cTn>
                              </p:par>
                              <p:par>
                                <p:cTn id="120" presetID="1" presetClass="entr" presetSubtype="0" fill="hold" nodeType="withEffect">
                                  <p:stCondLst>
                                    <p:cond delay="0"/>
                                  </p:stCondLst>
                                  <p:childTnLst>
                                    <p:set>
                                      <p:cBhvr>
                                        <p:cTn id="121" dur="1" fill="hold">
                                          <p:stCondLst>
                                            <p:cond delay="0"/>
                                          </p:stCondLst>
                                        </p:cTn>
                                        <p:tgtEl>
                                          <p:spTgt spid="32"/>
                                        </p:tgtEl>
                                        <p:attrNameLst>
                                          <p:attrName>style.visibility</p:attrName>
                                        </p:attrNameLst>
                                      </p:cBhvr>
                                      <p:to>
                                        <p:strVal val="visible"/>
                                      </p:to>
                                    </p:set>
                                  </p:childTnLst>
                                </p:cTn>
                              </p:par>
                              <p:par>
                                <p:cTn id="122" presetID="53" presetClass="entr" presetSubtype="16" fill="hold"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p:cTn id="124" dur="1000" fill="hold"/>
                                        <p:tgtEl>
                                          <p:spTgt spid="32"/>
                                        </p:tgtEl>
                                        <p:attrNameLst>
                                          <p:attrName>ppt_w</p:attrName>
                                        </p:attrNameLst>
                                      </p:cBhvr>
                                      <p:tavLst>
                                        <p:tav tm="0">
                                          <p:val>
                                            <p:fltVal val="0"/>
                                          </p:val>
                                        </p:tav>
                                        <p:tav tm="100000">
                                          <p:val>
                                            <p:strVal val="#ppt_w"/>
                                          </p:val>
                                        </p:tav>
                                      </p:tavLst>
                                    </p:anim>
                                    <p:anim calcmode="lin" valueType="num">
                                      <p:cBhvr>
                                        <p:cTn id="125" dur="1000" fill="hold"/>
                                        <p:tgtEl>
                                          <p:spTgt spid="32"/>
                                        </p:tgtEl>
                                        <p:attrNameLst>
                                          <p:attrName>ppt_h</p:attrName>
                                        </p:attrNameLst>
                                      </p:cBhvr>
                                      <p:tavLst>
                                        <p:tav tm="0">
                                          <p:val>
                                            <p:fltVal val="0"/>
                                          </p:val>
                                        </p:tav>
                                        <p:tav tm="100000">
                                          <p:val>
                                            <p:strVal val="#ppt_h"/>
                                          </p:val>
                                        </p:tav>
                                      </p:tavLst>
                                    </p:anim>
                                    <p:animEffect transition="in" filter="fade">
                                      <p:cBhvr>
                                        <p:cTn id="126" dur="1000"/>
                                        <p:tgtEl>
                                          <p:spTgt spid="32"/>
                                        </p:tgtEl>
                                      </p:cBhvr>
                                    </p:animEffect>
                                  </p:childTnLst>
                                </p:cTn>
                              </p:par>
                              <p:par>
                                <p:cTn id="127" presetID="64" presetClass="path" presetSubtype="0" fill="hold" nodeType="withEffect">
                                  <p:stCondLst>
                                    <p:cond delay="0"/>
                                  </p:stCondLst>
                                  <p:childTnLst>
                                    <p:animMotion origin="layout" path="M -5.55556E-7 -3.28699E-6 L -0.52465 -0.50942 " pathEditMode="relative" rAng="0" ptsTypes="AA">
                                      <p:cBhvr>
                                        <p:cTn id="128" dur="1000" spd="-100000" fill="hold"/>
                                        <p:tgtEl>
                                          <p:spTgt spid="32"/>
                                        </p:tgtEl>
                                        <p:attrNameLst>
                                          <p:attrName>ppt_x</p:attrName>
                                          <p:attrName>ppt_y</p:attrName>
                                        </p:attrNameLst>
                                      </p:cBhvr>
                                      <p:rCtr x="-26233" y="-25487"/>
                                    </p:animMotion>
                                  </p:childTnLst>
                                </p:cTn>
                              </p:par>
                              <p:par>
                                <p:cTn id="129" presetID="1" presetClass="entr" presetSubtype="0" fill="hold" grpId="0" nodeType="withEffect">
                                  <p:stCondLst>
                                    <p:cond delay="100"/>
                                  </p:stCondLst>
                                  <p:childTnLst>
                                    <p:set>
                                      <p:cBhvr>
                                        <p:cTn id="130" dur="1" fill="hold">
                                          <p:stCondLst>
                                            <p:cond delay="0"/>
                                          </p:stCondLst>
                                        </p:cTn>
                                        <p:tgtEl>
                                          <p:spTgt spid="36"/>
                                        </p:tgtEl>
                                        <p:attrNameLst>
                                          <p:attrName>style.visibility</p:attrName>
                                        </p:attrNameLst>
                                      </p:cBhvr>
                                      <p:to>
                                        <p:strVal val="visible"/>
                                      </p:to>
                                    </p:set>
                                  </p:childTnLst>
                                </p:cTn>
                              </p:par>
                              <p:par>
                                <p:cTn id="131" presetID="53" presetClass="entr" presetSubtype="16" fill="hold" grpId="1" nodeType="withEffect">
                                  <p:stCondLst>
                                    <p:cond delay="100"/>
                                  </p:stCondLst>
                                  <p:childTnLst>
                                    <p:set>
                                      <p:cBhvr>
                                        <p:cTn id="132" dur="1" fill="hold">
                                          <p:stCondLst>
                                            <p:cond delay="0"/>
                                          </p:stCondLst>
                                        </p:cTn>
                                        <p:tgtEl>
                                          <p:spTgt spid="36"/>
                                        </p:tgtEl>
                                        <p:attrNameLst>
                                          <p:attrName>style.visibility</p:attrName>
                                        </p:attrNameLst>
                                      </p:cBhvr>
                                      <p:to>
                                        <p:strVal val="visible"/>
                                      </p:to>
                                    </p:set>
                                    <p:anim calcmode="lin" valueType="num">
                                      <p:cBhvr>
                                        <p:cTn id="133" dur="1000" fill="hold"/>
                                        <p:tgtEl>
                                          <p:spTgt spid="36"/>
                                        </p:tgtEl>
                                        <p:attrNameLst>
                                          <p:attrName>ppt_w</p:attrName>
                                        </p:attrNameLst>
                                      </p:cBhvr>
                                      <p:tavLst>
                                        <p:tav tm="0">
                                          <p:val>
                                            <p:fltVal val="0"/>
                                          </p:val>
                                        </p:tav>
                                        <p:tav tm="100000">
                                          <p:val>
                                            <p:strVal val="#ppt_w"/>
                                          </p:val>
                                        </p:tav>
                                      </p:tavLst>
                                    </p:anim>
                                    <p:anim calcmode="lin" valueType="num">
                                      <p:cBhvr>
                                        <p:cTn id="134" dur="1000" fill="hold"/>
                                        <p:tgtEl>
                                          <p:spTgt spid="36"/>
                                        </p:tgtEl>
                                        <p:attrNameLst>
                                          <p:attrName>ppt_h</p:attrName>
                                        </p:attrNameLst>
                                      </p:cBhvr>
                                      <p:tavLst>
                                        <p:tav tm="0">
                                          <p:val>
                                            <p:fltVal val="0"/>
                                          </p:val>
                                        </p:tav>
                                        <p:tav tm="100000">
                                          <p:val>
                                            <p:strVal val="#ppt_h"/>
                                          </p:val>
                                        </p:tav>
                                      </p:tavLst>
                                    </p:anim>
                                    <p:animEffect transition="in" filter="fade">
                                      <p:cBhvr>
                                        <p:cTn id="135" dur="1000"/>
                                        <p:tgtEl>
                                          <p:spTgt spid="36"/>
                                        </p:tgtEl>
                                      </p:cBhvr>
                                    </p:animEffect>
                                  </p:childTnLst>
                                </p:cTn>
                              </p:par>
                              <p:par>
                                <p:cTn id="136" presetID="64" presetClass="path" presetSubtype="0" fill="hold" grpId="2" nodeType="withEffect">
                                  <p:stCondLst>
                                    <p:cond delay="100"/>
                                  </p:stCondLst>
                                  <p:childTnLst>
                                    <p:animMotion origin="layout" path="M -2.22222E-6 1.18319E-6 L 0.21702 -0.37071 " pathEditMode="relative" rAng="0" ptsTypes="AA">
                                      <p:cBhvr>
                                        <p:cTn id="137" dur="1000" spd="-100000" fill="hold"/>
                                        <p:tgtEl>
                                          <p:spTgt spid="36"/>
                                        </p:tgtEl>
                                        <p:attrNameLst>
                                          <p:attrName>ppt_x</p:attrName>
                                          <p:attrName>ppt_y</p:attrName>
                                        </p:attrNameLst>
                                      </p:cBhvr>
                                      <p:rCtr x="10851" y="-18536"/>
                                    </p:animMotion>
                                  </p:childTnLst>
                                </p:cTn>
                              </p:par>
                              <p:par>
                                <p:cTn id="138" presetID="1" presetClass="entr" presetSubtype="0" fill="hold" nodeType="withEffect">
                                  <p:stCondLst>
                                    <p:cond delay="100"/>
                                  </p:stCondLst>
                                  <p:childTnLst>
                                    <p:set>
                                      <p:cBhvr>
                                        <p:cTn id="139" dur="1" fill="hold">
                                          <p:stCondLst>
                                            <p:cond delay="0"/>
                                          </p:stCondLst>
                                        </p:cTn>
                                        <p:tgtEl>
                                          <p:spTgt spid="37"/>
                                        </p:tgtEl>
                                        <p:attrNameLst>
                                          <p:attrName>style.visibility</p:attrName>
                                        </p:attrNameLst>
                                      </p:cBhvr>
                                      <p:to>
                                        <p:strVal val="visible"/>
                                      </p:to>
                                    </p:set>
                                  </p:childTnLst>
                                </p:cTn>
                              </p:par>
                              <p:par>
                                <p:cTn id="140" presetID="53" presetClass="entr" presetSubtype="16" fill="hold" nodeType="withEffect">
                                  <p:stCondLst>
                                    <p:cond delay="100"/>
                                  </p:stCondLst>
                                  <p:childTnLst>
                                    <p:set>
                                      <p:cBhvr>
                                        <p:cTn id="141" dur="1" fill="hold">
                                          <p:stCondLst>
                                            <p:cond delay="0"/>
                                          </p:stCondLst>
                                        </p:cTn>
                                        <p:tgtEl>
                                          <p:spTgt spid="37"/>
                                        </p:tgtEl>
                                        <p:attrNameLst>
                                          <p:attrName>style.visibility</p:attrName>
                                        </p:attrNameLst>
                                      </p:cBhvr>
                                      <p:to>
                                        <p:strVal val="visible"/>
                                      </p:to>
                                    </p:set>
                                    <p:anim calcmode="lin" valueType="num">
                                      <p:cBhvr>
                                        <p:cTn id="142" dur="1000" fill="hold"/>
                                        <p:tgtEl>
                                          <p:spTgt spid="37"/>
                                        </p:tgtEl>
                                        <p:attrNameLst>
                                          <p:attrName>ppt_w</p:attrName>
                                        </p:attrNameLst>
                                      </p:cBhvr>
                                      <p:tavLst>
                                        <p:tav tm="0">
                                          <p:val>
                                            <p:fltVal val="0"/>
                                          </p:val>
                                        </p:tav>
                                        <p:tav tm="100000">
                                          <p:val>
                                            <p:strVal val="#ppt_w"/>
                                          </p:val>
                                        </p:tav>
                                      </p:tavLst>
                                    </p:anim>
                                    <p:anim calcmode="lin" valueType="num">
                                      <p:cBhvr>
                                        <p:cTn id="143" dur="1000" fill="hold"/>
                                        <p:tgtEl>
                                          <p:spTgt spid="37"/>
                                        </p:tgtEl>
                                        <p:attrNameLst>
                                          <p:attrName>ppt_h</p:attrName>
                                        </p:attrNameLst>
                                      </p:cBhvr>
                                      <p:tavLst>
                                        <p:tav tm="0">
                                          <p:val>
                                            <p:fltVal val="0"/>
                                          </p:val>
                                        </p:tav>
                                        <p:tav tm="100000">
                                          <p:val>
                                            <p:strVal val="#ppt_h"/>
                                          </p:val>
                                        </p:tav>
                                      </p:tavLst>
                                    </p:anim>
                                    <p:animEffect transition="in" filter="fade">
                                      <p:cBhvr>
                                        <p:cTn id="144" dur="1000"/>
                                        <p:tgtEl>
                                          <p:spTgt spid="37"/>
                                        </p:tgtEl>
                                      </p:cBhvr>
                                    </p:animEffect>
                                  </p:childTnLst>
                                </p:cTn>
                              </p:par>
                              <p:par>
                                <p:cTn id="145" presetID="64" presetClass="path" presetSubtype="0" fill="hold" nodeType="withEffect">
                                  <p:stCondLst>
                                    <p:cond delay="100"/>
                                  </p:stCondLst>
                                  <p:childTnLst>
                                    <p:animMotion origin="layout" path="M 3.05556E-6 3.44146E-6 L -0.64115 -0.94965 " pathEditMode="relative" rAng="0" ptsTypes="AA">
                                      <p:cBhvr>
                                        <p:cTn id="146" dur="1000" spd="-100000" fill="hold"/>
                                        <p:tgtEl>
                                          <p:spTgt spid="37"/>
                                        </p:tgtEl>
                                        <p:attrNameLst>
                                          <p:attrName>ppt_x</p:attrName>
                                          <p:attrName>ppt_y</p:attrName>
                                        </p:attrNameLst>
                                      </p:cBhvr>
                                      <p:rCtr x="-32066" y="-47482"/>
                                    </p:animMotion>
                                  </p:childTnLst>
                                </p:cTn>
                              </p:par>
                            </p:childTnLst>
                          </p:cTn>
                        </p:par>
                        <p:par>
                          <p:cTn id="147" fill="hold">
                            <p:stCondLst>
                              <p:cond delay="4300"/>
                            </p:stCondLst>
                            <p:childTnLst>
                              <p:par>
                                <p:cTn id="148" presetID="10" presetClass="entr" presetSubtype="0" fill="hold" grpId="0" nodeType="afterEffect">
                                  <p:stCondLst>
                                    <p:cond delay="0"/>
                                  </p:stCondLst>
                                  <p:childTnLst>
                                    <p:set>
                                      <p:cBhvr>
                                        <p:cTn id="149" dur="1" fill="hold">
                                          <p:stCondLst>
                                            <p:cond delay="0"/>
                                          </p:stCondLst>
                                        </p:cTn>
                                        <p:tgtEl>
                                          <p:spTgt spid="27"/>
                                        </p:tgtEl>
                                        <p:attrNameLst>
                                          <p:attrName>style.visibility</p:attrName>
                                        </p:attrNameLst>
                                      </p:cBhvr>
                                      <p:to>
                                        <p:strVal val="visible"/>
                                      </p:to>
                                    </p:set>
                                    <p:animEffect transition="in" filter="fade">
                                      <p:cBhvr>
                                        <p:cTn id="150" dur="2000"/>
                                        <p:tgtEl>
                                          <p:spTgt spid="27"/>
                                        </p:tgtEl>
                                      </p:cBhvr>
                                    </p:animEffect>
                                  </p:childTnLst>
                                </p:cTn>
                              </p:par>
                            </p:childTnLst>
                          </p:cTn>
                        </p:par>
                        <p:par>
                          <p:cTn id="151" fill="hold">
                            <p:stCondLst>
                              <p:cond delay="6300"/>
                            </p:stCondLst>
                            <p:childTnLst>
                              <p:par>
                                <p:cTn id="152" presetID="22" presetClass="entr" presetSubtype="8" fill="hold" grpId="0" nodeType="afterEffect" nodePh="1">
                                  <p:stCondLst>
                                    <p:cond delay="0"/>
                                  </p:stCondLst>
                                  <p:endCondLst>
                                    <p:cond evt="begin" delay="0">
                                      <p:tn val="152"/>
                                    </p:cond>
                                  </p:endCondLst>
                                  <p:childTnLst>
                                    <p:set>
                                      <p:cBhvr>
                                        <p:cTn id="153" dur="1" fill="hold">
                                          <p:stCondLst>
                                            <p:cond delay="0"/>
                                          </p:stCondLst>
                                        </p:cTn>
                                        <p:tgtEl>
                                          <p:spTgt spid="46"/>
                                        </p:tgtEl>
                                        <p:attrNameLst>
                                          <p:attrName>style.visibility</p:attrName>
                                        </p:attrNameLst>
                                      </p:cBhvr>
                                      <p:to>
                                        <p:strVal val="visible"/>
                                      </p:to>
                                    </p:set>
                                    <p:animEffect transition="in" filter="wipe(left)">
                                      <p:cBhvr>
                                        <p:cTn id="1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27" grpId="0"/>
      <p:bldP spid="36" grpId="0" animBg="1"/>
      <p:bldP spid="36" grpId="1" animBg="1"/>
      <p:bldP spid="36" grpId="2" animBg="1"/>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012378" y="831565"/>
            <a:ext cx="744319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Arial" panose="020B0604020202020204" pitchFamily="34" charset="0"/>
              <a:buChar char="•"/>
            </a:pPr>
            <a:r>
              <a:rPr lang="en-US" altLang="zh-CN"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LeNet-5</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模型是由纽约大</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学提</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出的经典卷积神经网络模型，该模型主要是用来识别手写体，曾被广泛应用于识别美国银行支票的手写体识别。</a:t>
            </a:r>
            <a:endParaRPr lang="zh-CN" altLang="en-US" sz="2400"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TextBox 43"/>
          <p:cNvSpPr>
            <a:spLocks noChangeArrowheads="1"/>
          </p:cNvSpPr>
          <p:nvPr/>
        </p:nvSpPr>
        <p:spPr bwMode="auto">
          <a:xfrm>
            <a:off x="3413125" y="141605"/>
            <a:ext cx="2311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b="1" smtClean="0">
                <a:latin typeface="微软雅黑" panose="020B0503020204020204" pitchFamily="34" charset="-122"/>
                <a:ea typeface="微软雅黑" panose="020B0503020204020204" pitchFamily="34" charset="-122"/>
              </a:rPr>
              <a:t>LeNet-5</a:t>
            </a:r>
            <a:endParaRPr lang="zh-CN" altLang="en-US" sz="2800" b="1" dirty="0">
              <a:latin typeface="微软雅黑" panose="020B0503020204020204" pitchFamily="34" charset="-122"/>
              <a:ea typeface="微软雅黑" panose="020B0503020204020204" pitchFamily="34" charset="-122"/>
            </a:endParaRPr>
          </a:p>
        </p:txBody>
      </p:sp>
      <p:grpSp>
        <p:nvGrpSpPr>
          <p:cNvPr id="6155" name="组合 2"/>
          <p:cNvGrpSpPr/>
          <p:nvPr/>
        </p:nvGrpSpPr>
        <p:grpSpPr bwMode="auto">
          <a:xfrm>
            <a:off x="2633345" y="285115"/>
            <a:ext cx="3823335"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8" name="TextBox 41"/>
          <p:cNvSpPr>
            <a:spLocks noChangeArrowheads="1"/>
          </p:cNvSpPr>
          <p:nvPr/>
        </p:nvSpPr>
        <p:spPr bwMode="auto">
          <a:xfrm>
            <a:off x="1436687" y="2691571"/>
            <a:ext cx="626427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981686" y="2437319"/>
            <a:ext cx="7473885" cy="461665"/>
          </a:xfrm>
          <a:prstGeom prst="rect">
            <a:avLst/>
          </a:prstGeom>
        </p:spPr>
        <p:txBody>
          <a:bodyPr wrap="square">
            <a:spAutoFit/>
          </a:bodyPr>
          <a:lstStyle/>
          <a:p>
            <a:pPr marL="285750" indent="-285750">
              <a:buFont typeface="Arial" panose="020B0604020202020204" pitchFamily="34" charset="0"/>
              <a:buChar char="•"/>
            </a:pPr>
            <a:r>
              <a:rPr lang="zh-CN" altLang="en-US" sz="2400" b="1">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输</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入</a:t>
            </a:r>
            <a:r>
              <a:rPr lang="en-US" altLang="zh-CN"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卷积</a:t>
            </a:r>
            <a:r>
              <a:rPr lang="en-US" altLang="zh-CN"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池化</a:t>
            </a:r>
            <a:r>
              <a:rPr lang="en-US" altLang="zh-CN"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卷积</a:t>
            </a:r>
            <a:r>
              <a:rPr lang="en-US" altLang="zh-CN"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池化</a:t>
            </a:r>
            <a:r>
              <a:rPr lang="en-US" altLang="zh-CN"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全连接</a:t>
            </a:r>
            <a:r>
              <a:rPr lang="en-US" altLang="zh-CN"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输出</a:t>
            </a:r>
            <a:endParaRPr lang="zh-CN" altLang="en-US" sz="2400"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nvSpPr>
        <p:spPr>
          <a:xfrm>
            <a:off x="1012378" y="3281384"/>
            <a:ext cx="7443193"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a:solidFill>
                  <a:srgbClr val="1A3F6C"/>
                </a:solidFill>
                <a:latin typeface="微软雅黑" panose="020B0503020204020204" pitchFamily="34" charset="-122"/>
                <a:ea typeface="微软雅黑" panose="020B0503020204020204" pitchFamily="34" charset="-122"/>
              </a:rPr>
              <a:t>随</a:t>
            </a:r>
            <a:r>
              <a:rPr lang="zh-CN" altLang="en-US" sz="2400" b="1" smtClean="0">
                <a:solidFill>
                  <a:srgbClr val="1A3F6C"/>
                </a:solidFill>
                <a:latin typeface="微软雅黑" panose="020B0503020204020204" pitchFamily="34" charset="-122"/>
                <a:ea typeface="微软雅黑" panose="020B0503020204020204" pitchFamily="34" charset="-122"/>
              </a:rPr>
              <a:t>着模型层</a:t>
            </a:r>
            <a:r>
              <a:rPr lang="zh-CN" altLang="en-US" sz="2400" b="1">
                <a:solidFill>
                  <a:srgbClr val="1A3F6C"/>
                </a:solidFill>
                <a:latin typeface="微软雅黑" panose="020B0503020204020204" pitchFamily="34" charset="-122"/>
                <a:ea typeface="微软雅黑" panose="020B0503020204020204" pitchFamily="34" charset="-122"/>
              </a:rPr>
              <a:t>次</a:t>
            </a:r>
            <a:r>
              <a:rPr lang="zh-CN" altLang="en-US" sz="2400" b="1" smtClean="0">
                <a:solidFill>
                  <a:srgbClr val="1A3F6C"/>
                </a:solidFill>
                <a:latin typeface="微软雅黑" panose="020B0503020204020204" pitchFamily="34" charset="-122"/>
                <a:ea typeface="微软雅黑" panose="020B0503020204020204" pitchFamily="34" charset="-122"/>
              </a:rPr>
              <a:t>越</a:t>
            </a:r>
            <a:r>
              <a:rPr lang="zh-CN" altLang="en-US" sz="2400" b="1">
                <a:solidFill>
                  <a:srgbClr val="1A3F6C"/>
                </a:solidFill>
                <a:latin typeface="微软雅黑" panose="020B0503020204020204" pitchFamily="34" charset="-122"/>
                <a:ea typeface="微软雅黑" panose="020B0503020204020204" pitchFamily="34" charset="-122"/>
              </a:rPr>
              <a:t>来越深，图像的高度和宽度在缩小，通道数量在增加</a:t>
            </a:r>
          </a:p>
        </p:txBody>
      </p:sp>
    </p:spTree>
  </p:cSld>
  <p:clrMapOvr>
    <a:masterClrMapping/>
  </p:clrMapOvr>
  <p:transition spd="slow" advTm="0">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652" cy="400110"/>
          </a:xfrm>
          <a:prstGeom prst="rect">
            <a:avLst/>
          </a:prstGeom>
          <a:noFill/>
        </p:spPr>
        <p:txBody>
          <a:bodyPr wrap="none" rtlCol="0">
            <a:spAutoFit/>
          </a:bodyPr>
          <a:lstStyle/>
          <a:p>
            <a:r>
              <a:rPr lang="en-US" altLang="zh-CN" sz="2000" spc="300" smtClean="0">
                <a:latin typeface="Times New Roman" panose="02020603050405020304" pitchFamily="18" charset="0"/>
                <a:ea typeface="方正兰亭细黑_GBK" pitchFamily="2" charset="-122"/>
                <a:cs typeface="Times New Roman" panose="02020603050405020304" pitchFamily="18" charset="0"/>
              </a:rPr>
              <a:t>LeNet-5</a:t>
            </a:r>
            <a:endParaRPr lang="zh-CN" altLang="en-US" sz="2000" spc="300" dirty="0">
              <a:latin typeface="Times New Roman" panose="02020603050405020304" pitchFamily="18" charset="0"/>
              <a:ea typeface="方正兰亭细黑_GBK" pitchFamily="2" charset="-122"/>
              <a:cs typeface="Times New Roman" panose="02020603050405020304" pitchFamily="18" charset="0"/>
            </a:endParaRPr>
          </a:p>
        </p:txBody>
      </p: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80" y="731260"/>
            <a:ext cx="5753920" cy="1934857"/>
          </a:xfrm>
          <a:prstGeom prst="rect">
            <a:avLst/>
          </a:prstGeom>
        </p:spPr>
      </p:pic>
      <p:sp>
        <p:nvSpPr>
          <p:cNvPr id="3" name="文本框 2"/>
          <p:cNvSpPr txBox="1"/>
          <p:nvPr/>
        </p:nvSpPr>
        <p:spPr>
          <a:xfrm>
            <a:off x="515257" y="2773262"/>
            <a:ext cx="7658920"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a:t>输</a:t>
            </a:r>
            <a:r>
              <a:rPr lang="zh-CN" altLang="en-US" smtClean="0"/>
              <a:t>入：</a:t>
            </a:r>
            <a:r>
              <a:rPr lang="en-US" altLang="zh-CN" smtClean="0"/>
              <a:t>32×32</a:t>
            </a:r>
            <a:r>
              <a:rPr lang="en-US" altLang="zh-CN"/>
              <a:t>×</a:t>
            </a:r>
            <a:r>
              <a:rPr lang="en-US" altLang="zh-CN" smtClean="0"/>
              <a:t>1</a:t>
            </a:r>
          </a:p>
          <a:p>
            <a:pPr marL="285750" indent="-285750">
              <a:buFont typeface="Arial" panose="020B0604020202020204" pitchFamily="34" charset="0"/>
              <a:buChar char="•"/>
            </a:pPr>
            <a:r>
              <a:rPr lang="en-US" altLang="zh-CN" smtClean="0"/>
              <a:t>Conv_1</a:t>
            </a:r>
            <a:r>
              <a:rPr lang="zh-CN" altLang="en-US" smtClean="0"/>
              <a:t>：</a:t>
            </a:r>
            <a:r>
              <a:rPr lang="en-US" altLang="zh-CN" smtClean="0"/>
              <a:t>f=5</a:t>
            </a:r>
            <a:r>
              <a:rPr lang="zh-CN" altLang="en-US" smtClean="0"/>
              <a:t>，</a:t>
            </a:r>
            <a:r>
              <a:rPr lang="en-US" altLang="zh-CN" smtClean="0"/>
              <a:t>s=1</a:t>
            </a:r>
            <a:r>
              <a:rPr lang="zh-CN" altLang="en-US" smtClean="0"/>
              <a:t>，</a:t>
            </a:r>
            <a:r>
              <a:rPr lang="en-US" altLang="zh-CN" smtClean="0"/>
              <a:t>6</a:t>
            </a:r>
            <a:r>
              <a:rPr lang="zh-CN" altLang="en-US" smtClean="0"/>
              <a:t>个</a:t>
            </a:r>
            <a:r>
              <a:rPr lang="en-US" altLang="zh-CN" smtClean="0"/>
              <a:t>filter</a:t>
            </a:r>
            <a:r>
              <a:rPr lang="zh-CN" altLang="en-US" smtClean="0"/>
              <a:t>，</a:t>
            </a:r>
            <a:r>
              <a:rPr lang="en-US" altLang="zh-CN" smtClean="0"/>
              <a:t>no padding</a:t>
            </a:r>
            <a:r>
              <a:rPr lang="zh-CN" altLang="en-US" smtClean="0"/>
              <a:t>，输出矩阵大小：</a:t>
            </a:r>
            <a:r>
              <a:rPr lang="en-US" altLang="zh-CN" smtClean="0"/>
              <a:t>28×28×6</a:t>
            </a:r>
          </a:p>
          <a:p>
            <a:pPr marL="285750" indent="-285750">
              <a:buFont typeface="Arial" panose="020B0604020202020204" pitchFamily="34" charset="0"/>
              <a:buChar char="•"/>
            </a:pPr>
            <a:r>
              <a:rPr lang="en-US" altLang="zh-CN" smtClean="0"/>
              <a:t>Pool_1</a:t>
            </a:r>
            <a:r>
              <a:rPr lang="zh-CN" altLang="en-US" smtClean="0"/>
              <a:t>：</a:t>
            </a:r>
            <a:r>
              <a:rPr lang="en-US" altLang="zh-CN" smtClean="0"/>
              <a:t>average pooling</a:t>
            </a:r>
            <a:r>
              <a:rPr lang="zh-CN" altLang="en-US" smtClean="0"/>
              <a:t>，</a:t>
            </a:r>
            <a:r>
              <a:rPr lang="zh-CN" altLang="en-US"/>
              <a:t> </a:t>
            </a:r>
            <a:r>
              <a:rPr lang="en-US" altLang="zh-CN" smtClean="0"/>
              <a:t>f=2</a:t>
            </a:r>
            <a:r>
              <a:rPr lang="zh-CN" altLang="en-US" smtClean="0"/>
              <a:t>，</a:t>
            </a:r>
            <a:r>
              <a:rPr lang="en-US" altLang="zh-CN" smtClean="0"/>
              <a:t>s=2</a:t>
            </a:r>
            <a:r>
              <a:rPr lang="zh-CN" altLang="en-US"/>
              <a:t>，</a:t>
            </a:r>
            <a:r>
              <a:rPr lang="zh-CN" altLang="en-US" smtClean="0"/>
              <a:t>输</a:t>
            </a:r>
            <a:r>
              <a:rPr lang="zh-CN" altLang="en-US"/>
              <a:t>出矩阵大小为 </a:t>
            </a:r>
            <a:r>
              <a:rPr lang="en-US" altLang="zh-CN" smtClean="0"/>
              <a:t>14×14×6</a:t>
            </a:r>
          </a:p>
          <a:p>
            <a:pPr marL="285750" indent="-285750">
              <a:buFont typeface="Arial" panose="020B0604020202020204" pitchFamily="34" charset="0"/>
              <a:buChar char="•"/>
            </a:pPr>
            <a:r>
              <a:rPr lang="en-US" altLang="zh-CN" smtClean="0"/>
              <a:t>Conv_2</a:t>
            </a:r>
            <a:r>
              <a:rPr lang="zh-CN" altLang="en-US" smtClean="0"/>
              <a:t>：</a:t>
            </a:r>
            <a:r>
              <a:rPr lang="en-US" altLang="zh-CN"/>
              <a:t>f=5</a:t>
            </a:r>
            <a:r>
              <a:rPr lang="zh-CN" altLang="en-US"/>
              <a:t>，</a:t>
            </a:r>
            <a:r>
              <a:rPr lang="en-US" altLang="zh-CN"/>
              <a:t>s=1</a:t>
            </a:r>
            <a:r>
              <a:rPr lang="zh-CN" altLang="en-US" smtClean="0"/>
              <a:t>，</a:t>
            </a:r>
            <a:r>
              <a:rPr lang="en-US" altLang="zh-CN" smtClean="0"/>
              <a:t>16</a:t>
            </a:r>
            <a:r>
              <a:rPr lang="zh-CN" altLang="en-US"/>
              <a:t>个</a:t>
            </a:r>
            <a:r>
              <a:rPr lang="en-US" altLang="zh-CN"/>
              <a:t>filter</a:t>
            </a:r>
            <a:r>
              <a:rPr lang="zh-CN" altLang="en-US"/>
              <a:t>，</a:t>
            </a:r>
            <a:r>
              <a:rPr lang="en-US" altLang="zh-CN"/>
              <a:t>no padding</a:t>
            </a:r>
            <a:r>
              <a:rPr lang="zh-CN" altLang="en-US"/>
              <a:t>，输出矩阵大小</a:t>
            </a:r>
            <a:r>
              <a:rPr lang="zh-CN" altLang="en-US" smtClean="0"/>
              <a:t>：</a:t>
            </a:r>
            <a:r>
              <a:rPr lang="en-US" altLang="zh-CN" smtClean="0"/>
              <a:t>10×10×16</a:t>
            </a:r>
          </a:p>
          <a:p>
            <a:pPr marL="285750" indent="-285750">
              <a:buFont typeface="Arial" panose="020B0604020202020204" pitchFamily="34" charset="0"/>
              <a:buChar char="•"/>
            </a:pPr>
            <a:r>
              <a:rPr lang="en-US" altLang="zh-CN" smtClean="0"/>
              <a:t>Pool_2</a:t>
            </a:r>
            <a:r>
              <a:rPr lang="zh-CN" altLang="en-US" smtClean="0"/>
              <a:t>：</a:t>
            </a:r>
            <a:r>
              <a:rPr lang="en-US" altLang="zh-CN" smtClean="0"/>
              <a:t> </a:t>
            </a:r>
            <a:r>
              <a:rPr lang="en-US" altLang="zh-CN"/>
              <a:t>average </a:t>
            </a:r>
            <a:r>
              <a:rPr lang="en-US" altLang="zh-CN" smtClean="0"/>
              <a:t>pooling</a:t>
            </a:r>
            <a:r>
              <a:rPr lang="zh-CN" altLang="en-US" smtClean="0"/>
              <a:t>，</a:t>
            </a:r>
            <a:r>
              <a:rPr lang="en-US" altLang="zh-CN" smtClean="0"/>
              <a:t>f=2</a:t>
            </a:r>
            <a:r>
              <a:rPr lang="zh-CN" altLang="en-US" smtClean="0"/>
              <a:t>，</a:t>
            </a:r>
            <a:r>
              <a:rPr lang="en-US" altLang="zh-CN" smtClean="0"/>
              <a:t>s=2</a:t>
            </a:r>
            <a:r>
              <a:rPr lang="zh-CN" altLang="en-US" smtClean="0"/>
              <a:t>，输出矩阵大小：</a:t>
            </a:r>
            <a:r>
              <a:rPr lang="en-US" altLang="zh-CN"/>
              <a:t> 5×5×16</a:t>
            </a:r>
            <a:endParaRPr lang="zh-CN" altLang="en-US"/>
          </a:p>
          <a:p>
            <a:pPr marL="285750" indent="-285750">
              <a:buFont typeface="Arial" panose="020B0604020202020204" pitchFamily="34" charset="0"/>
              <a:buChar char="•"/>
            </a:pPr>
            <a:r>
              <a:rPr lang="en-US" altLang="zh-CN" smtClean="0"/>
              <a:t>FC_3</a:t>
            </a:r>
            <a:r>
              <a:rPr lang="zh-CN" altLang="en-US" smtClean="0"/>
              <a:t>：</a:t>
            </a:r>
            <a:r>
              <a:rPr lang="en-US" altLang="zh-CN" smtClean="0"/>
              <a:t> num_units=120</a:t>
            </a:r>
          </a:p>
          <a:p>
            <a:pPr marL="285750" indent="-285750">
              <a:buFont typeface="Arial" panose="020B0604020202020204" pitchFamily="34" charset="0"/>
              <a:buChar char="•"/>
            </a:pPr>
            <a:r>
              <a:rPr lang="en-US" altLang="zh-CN" smtClean="0"/>
              <a:t>FC_4</a:t>
            </a:r>
            <a:r>
              <a:rPr lang="zh-CN" altLang="en-US" smtClean="0"/>
              <a:t>： </a:t>
            </a:r>
            <a:r>
              <a:rPr lang="en-US" altLang="zh-CN" smtClean="0"/>
              <a:t>num_units=84</a:t>
            </a:r>
          </a:p>
          <a:p>
            <a:pPr marL="285750" indent="-285750">
              <a:buFont typeface="Arial" panose="020B0604020202020204" pitchFamily="34" charset="0"/>
              <a:buChar char="•"/>
            </a:pPr>
            <a:r>
              <a:rPr lang="en-US" altLang="zh-CN" smtClean="0"/>
              <a:t>OutPut</a:t>
            </a:r>
            <a:r>
              <a:rPr lang="zh-CN" altLang="en-US" smtClean="0"/>
              <a:t>：</a:t>
            </a:r>
            <a:r>
              <a:rPr lang="en-US" altLang="zh-CN" smtClean="0"/>
              <a:t>num_units=10</a:t>
            </a:r>
            <a:endParaRPr lang="zh-CN" altLang="en-US"/>
          </a:p>
          <a:p>
            <a:endParaRPr lang="zh-CN" altLang="en-US"/>
          </a:p>
          <a:p>
            <a:endParaRPr lang="zh-CN" altLang="en-US"/>
          </a:p>
        </p:txBody>
      </p:sp>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2000"/>
                                        <p:tgtEl>
                                          <p:spTgt spid="87"/>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8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851515"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Code</a:t>
            </a:r>
            <a:endParaRPr lang="zh-CN" altLang="en-US" sz="2000" spc="300" dirty="0">
              <a:latin typeface="方正兰亭细黑_GBK" pitchFamily="2" charset="-122"/>
              <a:ea typeface="方正兰亭细黑_GBK" pitchFamily="2" charset="-122"/>
            </a:endParaRPr>
          </a:p>
        </p:txBody>
      </p: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771" y="729423"/>
            <a:ext cx="8424620" cy="3940548"/>
          </a:xfrm>
          <a:prstGeom prst="rect">
            <a:avLst/>
          </a:prstGeom>
        </p:spPr>
      </p:pic>
    </p:spTree>
    <p:custDataLst>
      <p:tags r:id="rId1"/>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2000"/>
                                        <p:tgtEl>
                                          <p:spTgt spid="87"/>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7" grpId="0"/>
      <p:bldP spid="2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851515"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Code</a:t>
            </a:r>
            <a:endParaRPr lang="zh-CN" altLang="en-US" sz="2000" spc="300" dirty="0">
              <a:latin typeface="方正兰亭细黑_GBK" pitchFamily="2" charset="-122"/>
              <a:ea typeface="方正兰亭细黑_GBK" pitchFamily="2" charset="-122"/>
            </a:endParaRPr>
          </a:p>
        </p:txBody>
      </p: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80" y="672120"/>
            <a:ext cx="6897063" cy="4391638"/>
          </a:xfrm>
          <a:prstGeom prst="rect">
            <a:avLst/>
          </a:prstGeom>
        </p:spPr>
      </p:pic>
    </p:spTree>
    <p:custDataLst>
      <p:tags r:id="rId1"/>
    </p:custDataLst>
    <p:extLst>
      <p:ext uri="{BB962C8B-B14F-4D97-AF65-F5344CB8AC3E}">
        <p14:creationId xmlns:p14="http://schemas.microsoft.com/office/powerpoint/2010/main" val="251726436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2000"/>
                                        <p:tgtEl>
                                          <p:spTgt spid="87"/>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7" grpId="0"/>
      <p:bldP spid="2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851515"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Code</a:t>
            </a:r>
            <a:endParaRPr lang="zh-CN" altLang="en-US" sz="2000" spc="300" dirty="0">
              <a:latin typeface="方正兰亭细黑_GBK" pitchFamily="2" charset="-122"/>
              <a:ea typeface="方正兰亭细黑_GBK" pitchFamily="2" charset="-122"/>
            </a:endParaRPr>
          </a:p>
        </p:txBody>
      </p: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712" y="817515"/>
            <a:ext cx="6420746" cy="3943900"/>
          </a:xfrm>
          <a:prstGeom prst="rect">
            <a:avLst/>
          </a:prstGeom>
        </p:spPr>
      </p:pic>
    </p:spTree>
    <p:custDataLst>
      <p:tags r:id="rId1"/>
    </p:custDataLst>
    <p:extLst>
      <p:ext uri="{BB962C8B-B14F-4D97-AF65-F5344CB8AC3E}">
        <p14:creationId xmlns:p14="http://schemas.microsoft.com/office/powerpoint/2010/main" val="293979199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2000"/>
                                        <p:tgtEl>
                                          <p:spTgt spid="87"/>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7" grpId="0"/>
      <p:bldP spid="2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851515" cy="400110"/>
          </a:xfrm>
          <a:prstGeom prst="rect">
            <a:avLst/>
          </a:prstGeom>
          <a:noFill/>
        </p:spPr>
        <p:txBody>
          <a:bodyPr wrap="none" rtlCol="0">
            <a:spAutoFit/>
          </a:bodyPr>
          <a:lstStyle/>
          <a:p>
            <a:r>
              <a:rPr lang="en-US" altLang="zh-CN" sz="2000" spc="300" smtClean="0">
                <a:latin typeface="方正兰亭细黑_GBK" pitchFamily="2" charset="-122"/>
                <a:ea typeface="方正兰亭细黑_GBK" pitchFamily="2" charset="-122"/>
              </a:rPr>
              <a:t>Code</a:t>
            </a:r>
            <a:endParaRPr lang="zh-CN" altLang="en-US" sz="2000" spc="300" dirty="0">
              <a:latin typeface="方正兰亭细黑_GBK" pitchFamily="2" charset="-122"/>
              <a:ea typeface="方正兰亭细黑_GBK" pitchFamily="2" charset="-122"/>
            </a:endParaRPr>
          </a:p>
        </p:txBody>
      </p: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75" y="713586"/>
            <a:ext cx="5499311" cy="2997842"/>
          </a:xfrm>
          <a:prstGeom prst="rect">
            <a:avLst/>
          </a:prstGeom>
        </p:spPr>
      </p:pic>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575" y="3711428"/>
            <a:ext cx="5591629" cy="1269300"/>
          </a:xfrm>
          <a:prstGeom prst="rect">
            <a:avLst/>
          </a:prstGeom>
        </p:spPr>
      </p:pic>
    </p:spTree>
    <p:custDataLst>
      <p:tags r:id="rId1"/>
    </p:custDataLst>
    <p:extLst>
      <p:ext uri="{BB962C8B-B14F-4D97-AF65-F5344CB8AC3E}">
        <p14:creationId xmlns:p14="http://schemas.microsoft.com/office/powerpoint/2010/main" val="392604769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2000"/>
                                        <p:tgtEl>
                                          <p:spTgt spid="87"/>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7" grpId="0"/>
      <p:bldP spid="2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026272" y="652206"/>
            <a:ext cx="74431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buFont typeface="Arial" panose="020B0604020202020204" pitchFamily="34" charset="0"/>
              <a:buChar char="•"/>
            </a:pP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与</a:t>
            </a: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LeNet-5</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很相似，但是网络更深更宽，</a:t>
            </a:r>
            <a:r>
              <a:rPr lang="zh-CN" altLang="en-US" b="1">
                <a:solidFill>
                  <a:srgbClr val="1A3F6C"/>
                </a:solidFill>
                <a:latin typeface="微软雅黑" panose="020B0503020204020204" pitchFamily="34" charset="-122"/>
                <a:ea typeface="微软雅黑" panose="020B0503020204020204" pitchFamily="34" charset="-122"/>
              </a:rPr>
              <a:t>采用了</a:t>
            </a:r>
            <a:r>
              <a:rPr lang="en-US" altLang="zh-CN" b="1">
                <a:solidFill>
                  <a:srgbClr val="1A3F6C"/>
                </a:solidFill>
                <a:latin typeface="微软雅黑" panose="020B0503020204020204" pitchFamily="34" charset="-122"/>
                <a:ea typeface="微软雅黑" panose="020B0503020204020204" pitchFamily="34" charset="-122"/>
              </a:rPr>
              <a:t>2-GPU</a:t>
            </a:r>
            <a:r>
              <a:rPr lang="zh-CN" altLang="en-US" b="1">
                <a:solidFill>
                  <a:srgbClr val="1A3F6C"/>
                </a:solidFill>
                <a:latin typeface="微软雅黑" panose="020B0503020204020204" pitchFamily="34" charset="-122"/>
                <a:ea typeface="微软雅黑" panose="020B0503020204020204" pitchFamily="34" charset="-122"/>
              </a:rPr>
              <a:t>并行结构</a:t>
            </a:r>
            <a:endParaRPr lang="en-US" altLang="zh-CN" b="1">
              <a:solidFill>
                <a:srgbClr val="1A3F6C"/>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TextBox 43"/>
          <p:cNvSpPr>
            <a:spLocks noChangeArrowheads="1"/>
          </p:cNvSpPr>
          <p:nvPr/>
        </p:nvSpPr>
        <p:spPr bwMode="auto">
          <a:xfrm>
            <a:off x="3413125" y="141605"/>
            <a:ext cx="2311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b="1" smtClean="0">
                <a:latin typeface="微软雅黑" panose="020B0503020204020204" pitchFamily="34" charset="-122"/>
                <a:ea typeface="微软雅黑" panose="020B0503020204020204" pitchFamily="34" charset="-122"/>
              </a:rPr>
              <a:t>AlexNet</a:t>
            </a:r>
            <a:endParaRPr lang="zh-CN" altLang="en-US" sz="2800" b="1" dirty="0">
              <a:latin typeface="微软雅黑" panose="020B0503020204020204" pitchFamily="34" charset="-122"/>
              <a:ea typeface="微软雅黑" panose="020B0503020204020204" pitchFamily="34" charset="-122"/>
            </a:endParaRPr>
          </a:p>
        </p:txBody>
      </p:sp>
      <p:grpSp>
        <p:nvGrpSpPr>
          <p:cNvPr id="6155" name="组合 2"/>
          <p:cNvGrpSpPr/>
          <p:nvPr/>
        </p:nvGrpSpPr>
        <p:grpSpPr bwMode="auto">
          <a:xfrm>
            <a:off x="2633345" y="285115"/>
            <a:ext cx="3823335"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8" name="TextBox 41"/>
          <p:cNvSpPr>
            <a:spLocks noChangeArrowheads="1"/>
          </p:cNvSpPr>
          <p:nvPr/>
        </p:nvSpPr>
        <p:spPr bwMode="auto">
          <a:xfrm>
            <a:off x="1127992" y="3458550"/>
            <a:ext cx="626427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41"/>
          <p:cNvSpPr>
            <a:spLocks noChangeArrowheads="1"/>
          </p:cNvSpPr>
          <p:nvPr/>
        </p:nvSpPr>
        <p:spPr bwMode="auto">
          <a:xfrm>
            <a:off x="1026272" y="1149948"/>
            <a:ext cx="774273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Arial" panose="020B0604020202020204" pitchFamily="34" charset="0"/>
              <a:buChar char="•"/>
            </a:pPr>
            <a:r>
              <a:rPr lang="zh-CN" altLang="en-US" b="1">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首</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次采用</a:t>
            </a: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ReLu</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作为激活函数</a:t>
            </a:r>
            <a:endPar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buFont typeface="Arial" panose="020B0604020202020204" pitchFamily="34" charset="0"/>
              <a:buChar char="•"/>
            </a:pP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采用</a:t>
            </a: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sigmoid</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等函数，反向传播求误差梯度时，求导计算量很大</a:t>
            </a:r>
            <a:endPar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buFont typeface="Arial" panose="020B0604020202020204" pitchFamily="34" charset="0"/>
              <a:buChar char="•"/>
            </a:pPr>
            <a:r>
              <a:rPr lang="zh-CN" altLang="en-US" b="1">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对</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于深层网络，</a:t>
            </a:r>
            <a:r>
              <a:rPr lang="en-US" altLang="zh-CN" b="1">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sigmoid</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函数反向传播时，很容易产生梯度消失的情况（在</a:t>
            </a: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sigmoid</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接近饱和区时，变化太缓慢，导数趋近于</a:t>
            </a: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1" indent="-285750">
              <a:buFont typeface="Arial" panose="020B0604020202020204" pitchFamily="34" charset="0"/>
              <a:buChar char="•"/>
            </a:pP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Relu</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会使一部分神经元（</a:t>
            </a: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负轴）的输出为</a:t>
            </a:r>
            <a:r>
              <a:rPr lang="en-US" altLang="zh-CN"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b="1" smtClean="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，造成了网络的稀疏性，大大减少运算量</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892265" y="2848018"/>
            <a:ext cx="7876746" cy="1477328"/>
          </a:xfrm>
          <a:prstGeom prst="rect">
            <a:avLst/>
          </a:prstGeom>
          <a:noFill/>
        </p:spPr>
        <p:txBody>
          <a:bodyPr wrap="square" rtlCol="0">
            <a:spAutoFit/>
          </a:bodyPr>
          <a:lstStyle/>
          <a:p>
            <a:endParaRPr lang="en-US" altLang="zh-CN" b="1" smtClean="0">
              <a:solidFill>
                <a:srgbClr val="1A3F6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a:solidFill>
                  <a:srgbClr val="1A3F6C"/>
                </a:solidFill>
                <a:latin typeface="微软雅黑" panose="020B0503020204020204" pitchFamily="34" charset="-122"/>
                <a:ea typeface="微软雅黑" panose="020B0503020204020204" pitchFamily="34" charset="-122"/>
              </a:rPr>
              <a:t>在</a:t>
            </a:r>
            <a:r>
              <a:rPr lang="en-US" altLang="zh-CN" b="1">
                <a:solidFill>
                  <a:srgbClr val="1A3F6C"/>
                </a:solidFill>
                <a:latin typeface="微软雅黑" panose="020B0503020204020204" pitchFamily="34" charset="-122"/>
                <a:ea typeface="微软雅黑" panose="020B0503020204020204" pitchFamily="34" charset="-122"/>
              </a:rPr>
              <a:t>CNN</a:t>
            </a:r>
            <a:r>
              <a:rPr lang="zh-CN" altLang="en-US" b="1">
                <a:solidFill>
                  <a:srgbClr val="1A3F6C"/>
                </a:solidFill>
                <a:latin typeface="微软雅黑" panose="020B0503020204020204" pitchFamily="34" charset="-122"/>
                <a:ea typeface="微软雅黑" panose="020B0503020204020204" pitchFamily="34" charset="-122"/>
              </a:rPr>
              <a:t>中使用重叠的最大池化。此前</a:t>
            </a:r>
            <a:r>
              <a:rPr lang="en-US" altLang="zh-CN" b="1">
                <a:solidFill>
                  <a:srgbClr val="1A3F6C"/>
                </a:solidFill>
                <a:latin typeface="微软雅黑" panose="020B0503020204020204" pitchFamily="34" charset="-122"/>
                <a:ea typeface="微软雅黑" panose="020B0503020204020204" pitchFamily="34" charset="-122"/>
              </a:rPr>
              <a:t>CNN</a:t>
            </a:r>
            <a:r>
              <a:rPr lang="zh-CN" altLang="en-US" b="1">
                <a:solidFill>
                  <a:srgbClr val="1A3F6C"/>
                </a:solidFill>
                <a:latin typeface="微软雅黑" panose="020B0503020204020204" pitchFamily="34" charset="-122"/>
                <a:ea typeface="微软雅黑" panose="020B0503020204020204" pitchFamily="34" charset="-122"/>
              </a:rPr>
              <a:t>中普遍使用平</a:t>
            </a:r>
            <a:r>
              <a:rPr lang="zh-CN" altLang="en-US" b="1" smtClean="0">
                <a:solidFill>
                  <a:srgbClr val="1A3F6C"/>
                </a:solidFill>
                <a:latin typeface="微软雅黑" panose="020B0503020204020204" pitchFamily="34" charset="-122"/>
                <a:ea typeface="微软雅黑" panose="020B0503020204020204" pitchFamily="34" charset="-122"/>
              </a:rPr>
              <a:t>均池化。</a:t>
            </a:r>
            <a:r>
              <a:rPr lang="en-US" altLang="zh-CN" b="1" smtClean="0">
                <a:solidFill>
                  <a:srgbClr val="1A3F6C"/>
                </a:solidFill>
                <a:latin typeface="微软雅黑" panose="020B0503020204020204" pitchFamily="34" charset="-122"/>
                <a:ea typeface="微软雅黑" panose="020B0503020204020204" pitchFamily="34" charset="-122"/>
              </a:rPr>
              <a:t>AlexNet</a:t>
            </a:r>
            <a:r>
              <a:rPr lang="zh-CN" altLang="en-US" b="1">
                <a:solidFill>
                  <a:srgbClr val="1A3F6C"/>
                </a:solidFill>
                <a:latin typeface="微软雅黑" panose="020B0503020204020204" pitchFamily="34" charset="-122"/>
                <a:ea typeface="微软雅黑" panose="020B0503020204020204" pitchFamily="34" charset="-122"/>
              </a:rPr>
              <a:t>全部使用最大池化，避免平均池化的模糊化效果。并且</a:t>
            </a:r>
            <a:r>
              <a:rPr lang="en-US" altLang="zh-CN" b="1">
                <a:solidFill>
                  <a:srgbClr val="1A3F6C"/>
                </a:solidFill>
                <a:latin typeface="微软雅黑" panose="020B0503020204020204" pitchFamily="34" charset="-122"/>
                <a:ea typeface="微软雅黑" panose="020B0503020204020204" pitchFamily="34" charset="-122"/>
              </a:rPr>
              <a:t>AlexNet</a:t>
            </a:r>
            <a:r>
              <a:rPr lang="zh-CN" altLang="en-US" b="1">
                <a:solidFill>
                  <a:srgbClr val="1A3F6C"/>
                </a:solidFill>
                <a:latin typeface="微软雅黑" panose="020B0503020204020204" pitchFamily="34" charset="-122"/>
                <a:ea typeface="微软雅黑" panose="020B0503020204020204" pitchFamily="34" charset="-122"/>
              </a:rPr>
              <a:t>中提出让步长比池化核的尺寸小，这样池化层的输出之间会有重叠和覆盖，提升了特征的丰富性。</a:t>
            </a:r>
          </a:p>
        </p:txBody>
      </p:sp>
      <p:sp>
        <p:nvSpPr>
          <p:cNvPr id="6" name="文本框 5"/>
          <p:cNvSpPr txBox="1"/>
          <p:nvPr/>
        </p:nvSpPr>
        <p:spPr>
          <a:xfrm>
            <a:off x="892265" y="4325346"/>
            <a:ext cx="774273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a:solidFill>
                  <a:srgbClr val="1A3F6C"/>
                </a:solidFill>
                <a:latin typeface="微软雅黑" panose="020B0503020204020204" pitchFamily="34" charset="-122"/>
                <a:ea typeface="微软雅黑" panose="020B0503020204020204" pitchFamily="34" charset="-122"/>
              </a:rPr>
              <a:t>全连接层后有一个特殊的</a:t>
            </a:r>
            <a:r>
              <a:rPr lang="en-US" altLang="zh-CN" b="1">
                <a:solidFill>
                  <a:srgbClr val="1A3F6C"/>
                </a:solidFill>
                <a:latin typeface="微软雅黑" panose="020B0503020204020204" pitchFamily="34" charset="-122"/>
                <a:ea typeface="微软雅黑" panose="020B0503020204020204" pitchFamily="34" charset="-122"/>
              </a:rPr>
              <a:t>dropout</a:t>
            </a:r>
            <a:r>
              <a:rPr lang="zh-CN" altLang="en-US" b="1">
                <a:solidFill>
                  <a:srgbClr val="1A3F6C"/>
                </a:solidFill>
                <a:latin typeface="微软雅黑" panose="020B0503020204020204" pitchFamily="34" charset="-122"/>
                <a:ea typeface="微软雅黑" panose="020B0503020204020204" pitchFamily="34" charset="-122"/>
              </a:rPr>
              <a:t>层，即从</a:t>
            </a:r>
            <a:r>
              <a:rPr lang="en-US" altLang="zh-CN" b="1">
                <a:solidFill>
                  <a:srgbClr val="1A3F6C"/>
                </a:solidFill>
                <a:latin typeface="微软雅黑" panose="020B0503020204020204" pitchFamily="34" charset="-122"/>
                <a:ea typeface="微软雅黑" panose="020B0503020204020204" pitchFamily="34" charset="-122"/>
              </a:rPr>
              <a:t>4096</a:t>
            </a:r>
            <a:r>
              <a:rPr lang="zh-CN" altLang="en-US" b="1">
                <a:solidFill>
                  <a:srgbClr val="1A3F6C"/>
                </a:solidFill>
                <a:latin typeface="微软雅黑" panose="020B0503020204020204" pitchFamily="34" charset="-122"/>
                <a:ea typeface="微软雅黑" panose="020B0503020204020204" pitchFamily="34" charset="-122"/>
              </a:rPr>
              <a:t>个节点中随机将一些节点进行了值清零操</a:t>
            </a:r>
            <a:r>
              <a:rPr lang="zh-CN" altLang="en-US" b="1" smtClean="0">
                <a:solidFill>
                  <a:srgbClr val="1A3F6C"/>
                </a:solidFill>
                <a:latin typeface="微软雅黑" panose="020B0503020204020204" pitchFamily="34" charset="-122"/>
                <a:ea typeface="微软雅黑" panose="020B0503020204020204" pitchFamily="34" charset="-122"/>
              </a:rPr>
              <a:t>作，随机忽略一些神经元，避免过拟合</a:t>
            </a:r>
            <a:endParaRPr lang="zh-CN" altLang="en-US" b="1">
              <a:solidFill>
                <a:srgbClr val="1A3F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89044"/>
      </p:ext>
    </p:extLst>
  </p:cSld>
  <p:clrMapOvr>
    <a:masterClrMapping/>
  </p:clrMapOvr>
  <p:transition spd="slow" advTm="0">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1906</Words>
  <Application>Microsoft Office PowerPoint</Application>
  <PresentationFormat>全屏显示(16:9)</PresentationFormat>
  <Paragraphs>166</Paragraphs>
  <Slides>27</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Kozuka Gothic Pro R</vt:lpstr>
      <vt:lpstr>MathJax_Math-italic</vt:lpstr>
      <vt:lpstr>Pingfang SC</vt:lpstr>
      <vt:lpstr>方正兰亭细黑_GBK</vt:lpstr>
      <vt:lpstr>宋体</vt:lpstr>
      <vt:lpstr>微软雅黑</vt:lpstr>
      <vt:lpstr>微软雅黑</vt:lpstr>
      <vt:lpstr>造字工房俊雅锐宋体验版常规体</vt:lpstr>
      <vt:lpstr>Arial</vt:lpstr>
      <vt:lpstr>Calibri</vt:lpstr>
      <vt:lpstr>Times New Roman</vt:lpstr>
      <vt:lpstr>Verdana</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不 再</cp:lastModifiedBy>
  <cp:revision>127</cp:revision>
  <dcterms:created xsi:type="dcterms:W3CDTF">2015-01-23T04:02:00Z</dcterms:created>
  <dcterms:modified xsi:type="dcterms:W3CDTF">2019-11-26T11:11:33Z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