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6" r:id="rId4"/>
    <p:sldId id="337" r:id="rId5"/>
    <p:sldId id="342" r:id="rId6"/>
    <p:sldId id="339" r:id="rId7"/>
    <p:sldId id="338" r:id="rId8"/>
    <p:sldId id="343" r:id="rId9"/>
    <p:sldId id="375" r:id="rId10"/>
    <p:sldId id="374" r:id="rId11"/>
    <p:sldId id="376" r:id="rId12"/>
    <p:sldId id="334" r:id="rId13"/>
    <p:sldId id="335" r:id="rId14"/>
    <p:sldId id="382" r:id="rId15"/>
    <p:sldId id="302" r:id="rId16"/>
    <p:sldId id="264" r:id="rId17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魏吉鸿" initials="魏吉鸿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571"/>
    <a:srgbClr val="ABD7FC"/>
    <a:srgbClr val="5DB6C3"/>
    <a:srgbClr val="83CFD9"/>
    <a:srgbClr val="41719C"/>
    <a:srgbClr val="028CE0"/>
    <a:srgbClr val="E6E6E6"/>
    <a:srgbClr val="3B939F"/>
    <a:srgbClr val="D3DDE2"/>
    <a:srgbClr val="49B8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660"/>
  </p:normalViewPr>
  <p:slideViewPr>
    <p:cSldViewPr snapToGrid="0">
      <p:cViewPr>
        <p:scale>
          <a:sx n="75" d="100"/>
          <a:sy n="75" d="100"/>
        </p:scale>
        <p:origin x="-1362" y="-852"/>
      </p:cViewPr>
      <p:guideLst>
        <p:guide orient="horz" pos="2160"/>
        <p:guide pos="85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6-02-26T22:29:29.280" idx="1">
    <p:pos x="7872" y="-145"/>
    <p:text/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.emf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8.png"/><Relationship Id="rId3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82880" y="-150812"/>
            <a:ext cx="12550140" cy="722375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282" y="1177665"/>
            <a:ext cx="5041436" cy="3001725"/>
          </a:xfrm>
          <a:prstGeom prst="rect">
            <a:avLst/>
          </a:prstGeom>
          <a:noFill/>
        </p:spPr>
      </p:pic>
      <p:sp>
        <p:nvSpPr>
          <p:cNvPr id="5" name="文本框 4"/>
          <p:cNvSpPr txBox="1"/>
          <p:nvPr/>
        </p:nvSpPr>
        <p:spPr>
          <a:xfrm>
            <a:off x="2349489" y="3794855"/>
            <a:ext cx="748540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6000" b="1" dirty="0">
                <a:solidFill>
                  <a:srgbClr val="3AAFBF"/>
                </a:solidFill>
                <a:latin typeface="方正剪纸简体" panose="03000509000000000000" pitchFamily="65" charset="-122"/>
                <a:ea typeface="方正剪纸简体" panose="03000509000000000000" pitchFamily="65" charset="-122"/>
              </a:rPr>
              <a:t>深层神经网络</a:t>
            </a:r>
            <a:endParaRPr lang="zh-CN" altLang="zh-CN" sz="6000" b="1" dirty="0">
              <a:solidFill>
                <a:srgbClr val="3AAFBF"/>
              </a:solidFill>
              <a:latin typeface="方正剪纸简体" panose="03000509000000000000" pitchFamily="65" charset="-122"/>
              <a:ea typeface="方正剪纸简体" panose="03000509000000000000" pitchFamily="65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113530" y="4809490"/>
            <a:ext cx="39649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Deep Neural Network</a:t>
            </a:r>
            <a:endParaRPr lang="en-US" altLang="zh-CN" sz="2800" dirty="0" smtClean="0">
              <a:solidFill>
                <a:srgbClr val="3BB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8232" y="-1074"/>
            <a:ext cx="3308350" cy="52197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（Summary）</a:t>
            </a:r>
            <a:endParaRPr lang="en-US" altLang="zh-CN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28561" t="32041" r="8496" b="16395"/>
          <a:stretch>
            <a:fillRect/>
          </a:stretch>
        </p:blipFill>
        <p:spPr>
          <a:xfrm>
            <a:off x="1354455" y="1334770"/>
            <a:ext cx="9733280" cy="489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60677" y="-283954"/>
            <a:ext cx="12550140" cy="7223759"/>
          </a:xfrm>
          <a:prstGeom prst="rect">
            <a:avLst/>
          </a:prstGeom>
        </p:spPr>
      </p:pic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rcRect r="57664"/>
          <a:stretch>
            <a:fillRect/>
          </a:stretch>
        </p:blipFill>
        <p:spPr>
          <a:xfrm>
            <a:off x="3021965" y="27940"/>
            <a:ext cx="4218305" cy="5495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2"/>
          <p:cNvPicPr>
            <a:picLocks noChangeAspect="1"/>
          </p:cNvPicPr>
          <p:nvPr/>
        </p:nvPicPr>
        <p:blipFill>
          <a:blip r:embed="rId3"/>
          <a:srcRect r="52564"/>
          <a:stretch>
            <a:fillRect/>
          </a:stretch>
        </p:blipFill>
        <p:spPr>
          <a:xfrm>
            <a:off x="4765040" y="579755"/>
            <a:ext cx="4302125" cy="549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3"/>
          <p:cNvPicPr>
            <a:picLocks noChangeAspect="1"/>
          </p:cNvPicPr>
          <p:nvPr/>
        </p:nvPicPr>
        <p:blipFill>
          <a:blip r:embed="rId4"/>
          <a:srcRect r="55134"/>
          <a:stretch>
            <a:fillRect/>
          </a:stretch>
        </p:blipFill>
        <p:spPr>
          <a:xfrm>
            <a:off x="6842125" y="1019175"/>
            <a:ext cx="4091305" cy="549529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矩形 74"/>
          <p:cNvSpPr/>
          <p:nvPr/>
        </p:nvSpPr>
        <p:spPr>
          <a:xfrm>
            <a:off x="312739" y="57981"/>
            <a:ext cx="25749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（Code）</a:t>
            </a:r>
            <a:endParaRPr lang="zh-CN" altLang="en-US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4" name="Freeform 167"/>
          <p:cNvSpPr>
            <a:spLocks noChangeArrowheads="1"/>
          </p:cNvSpPr>
          <p:nvPr/>
        </p:nvSpPr>
        <p:spPr bwMode="auto">
          <a:xfrm>
            <a:off x="8096844" y="3141512"/>
            <a:ext cx="462996" cy="462996"/>
          </a:xfrm>
          <a:custGeom>
            <a:avLst/>
            <a:gdLst>
              <a:gd name="T0" fmla="*/ 177 w 418"/>
              <a:gd name="T1" fmla="*/ 0 h 417"/>
              <a:gd name="T2" fmla="*/ 177 w 418"/>
              <a:gd name="T3" fmla="*/ 0 h 417"/>
              <a:gd name="T4" fmla="*/ 0 w 418"/>
              <a:gd name="T5" fmla="*/ 176 h 417"/>
              <a:gd name="T6" fmla="*/ 177 w 418"/>
              <a:gd name="T7" fmla="*/ 176 h 417"/>
              <a:gd name="T8" fmla="*/ 177 w 418"/>
              <a:gd name="T9" fmla="*/ 0 h 417"/>
              <a:gd name="T10" fmla="*/ 230 w 418"/>
              <a:gd name="T11" fmla="*/ 0 h 417"/>
              <a:gd name="T12" fmla="*/ 230 w 418"/>
              <a:gd name="T13" fmla="*/ 0 h 417"/>
              <a:gd name="T14" fmla="*/ 230 w 418"/>
              <a:gd name="T15" fmla="*/ 203 h 417"/>
              <a:gd name="T16" fmla="*/ 204 w 418"/>
              <a:gd name="T17" fmla="*/ 229 h 417"/>
              <a:gd name="T18" fmla="*/ 0 w 418"/>
              <a:gd name="T19" fmla="*/ 229 h 417"/>
              <a:gd name="T20" fmla="*/ 204 w 418"/>
              <a:gd name="T21" fmla="*/ 416 h 417"/>
              <a:gd name="T22" fmla="*/ 417 w 418"/>
              <a:gd name="T23" fmla="*/ 203 h 417"/>
              <a:gd name="T24" fmla="*/ 230 w 418"/>
              <a:gd name="T2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534670"/>
            <a:endParaRPr lang="en-US" sz="210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9729" y="200856"/>
            <a:ext cx="271589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（Result）</a:t>
            </a:r>
            <a:endParaRPr lang="en-US" altLang="zh-CN" sz="2800" dirty="0" smtClean="0">
              <a:solidFill>
                <a:srgbClr val="3BB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4"/>
          <p:cNvPicPr>
            <a:picLocks noChangeAspect="1"/>
          </p:cNvPicPr>
          <p:nvPr/>
        </p:nvPicPr>
        <p:blipFill>
          <a:blip r:embed="rId2"/>
          <a:srcRect l="60195" t="34398"/>
          <a:stretch>
            <a:fillRect/>
          </a:stretch>
        </p:blipFill>
        <p:spPr>
          <a:xfrm>
            <a:off x="3547745" y="200660"/>
            <a:ext cx="6967220" cy="645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786467" y="71951"/>
            <a:ext cx="6360795" cy="9531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 VS 超参数</a:t>
            </a:r>
            <a:endParaRPr lang="zh-CN" altLang="en-US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（Parameters VS Superparameters）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888365" y="1297305"/>
            <a:ext cx="10665460" cy="43999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参数：</a:t>
            </a:r>
            <a:endParaRPr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超参数：</a:t>
            </a:r>
            <a:endParaRPr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endParaRPr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学习率α; 梯度下降迭代次数N；隐层的数量L；每个隐层单元的数量    ；激活函数的选择（ReLU、tanh等）</a:t>
            </a:r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endParaRPr lang="zh-CN"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/>
            <a:r>
              <a:rPr lang="zh-CN" sz="28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超参数就是控制实际参数的参数，超参数的不同取值可以影响模型的实际参数。</a:t>
            </a:r>
            <a:endParaRPr lang="zh-CN" sz="2800" b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515995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515995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EFF">
                  <a:alpha val="100000"/>
                </a:srgbClr>
              </a:clrFrom>
              <a:clrTo>
                <a:srgbClr val="FFFE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3995" y="2000885"/>
            <a:ext cx="6705600" cy="762000"/>
          </a:xfrm>
          <a:prstGeom prst="rect">
            <a:avLst/>
          </a:prstGeom>
        </p:spPr>
      </p:pic>
      <p:graphicFrame>
        <p:nvGraphicFramePr>
          <p:cNvPr id="-2147482622" name="对象 -2147482623"/>
          <p:cNvGraphicFramePr>
            <a:graphicFrameLocks noChangeAspect="1"/>
          </p:cNvGraphicFramePr>
          <p:nvPr/>
        </p:nvGraphicFramePr>
        <p:xfrm>
          <a:off x="2128520" y="4273550"/>
          <a:ext cx="53657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228600" imgH="203200" progId="Equation.KSEE3">
                  <p:embed/>
                </p:oleObj>
              </mc:Choice>
              <mc:Fallback>
                <p:oleObj name="" r:id="rId5" imgW="228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28520" y="4273550"/>
                        <a:ext cx="536575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8232" y="-1074"/>
            <a:ext cx="3824605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（Recommend）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2406650" y="2093595"/>
            <a:ext cx="855789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《深度学习与计算机视觉》（叶韵</a:t>
            </a:r>
            <a:r>
              <a:rPr lang="en-US" sz="3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sz="3600" b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著）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94915" y="3966210"/>
            <a:ext cx="62001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《深度学习实战》（杨云 著）</a:t>
            </a:r>
            <a:endParaRPr lang="zh-CN" altLang="en-US" sz="3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9128" y="-229712"/>
            <a:ext cx="12550140" cy="722375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4280458" y="2722608"/>
            <a:ext cx="3970968" cy="1319118"/>
            <a:chOff x="2885283" y="2201550"/>
            <a:chExt cx="3970968" cy="1319118"/>
          </a:xfrm>
        </p:grpSpPr>
        <p:sp>
          <p:nvSpPr>
            <p:cNvPr id="5" name="弧形 4"/>
            <p:cNvSpPr/>
            <p:nvPr/>
          </p:nvSpPr>
          <p:spPr>
            <a:xfrm>
              <a:off x="5675633" y="2201550"/>
              <a:ext cx="1180618" cy="1180618"/>
            </a:xfrm>
            <a:prstGeom prst="arc">
              <a:avLst>
                <a:gd name="adj1" fmla="val 10212009"/>
                <a:gd name="adj2" fmla="val 5039059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885283" y="2474227"/>
              <a:ext cx="142049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spc="300" dirty="0">
                  <a:solidFill>
                    <a:srgbClr val="61B5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致谢</a:t>
              </a:r>
              <a:endParaRPr lang="zh-CN" altLang="en-US" sz="44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2885283" y="3243669"/>
              <a:ext cx="35382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pc="300" dirty="0">
                  <a:solidFill>
                    <a:srgbClr val="61B5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语大义之方， 论万物之理 。受益终身</a:t>
              </a:r>
              <a:r>
                <a:rPr lang="en-US" altLang="zh-CN" sz="1200" spc="300" dirty="0">
                  <a:solidFill>
                    <a:srgbClr val="61B5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! </a:t>
              </a:r>
              <a:endParaRPr lang="zh-CN" altLang="en-US" sz="1200" spc="300" dirty="0">
                <a:solidFill>
                  <a:srgbClr val="61B5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112200" y="2872884"/>
              <a:ext cx="1420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spc="300" dirty="0" smtClean="0">
                  <a:solidFill>
                    <a:srgbClr val="61B5C0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THANKS</a:t>
              </a:r>
              <a:endParaRPr lang="zh-CN" altLang="en-US" sz="1400" spc="300" dirty="0">
                <a:solidFill>
                  <a:srgbClr val="61B5C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l="651" t="3819" r="2203" b="1245"/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pic>
        <p:nvPicPr>
          <p:cNvPr id="109" name="图片 108"/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5552575" y="-1"/>
            <a:ext cx="1086850" cy="157723"/>
          </a:xfrm>
          <a:custGeom>
            <a:avLst/>
            <a:gdLst>
              <a:gd name="connsiteX0" fmla="*/ 0 w 4121253"/>
              <a:gd name="connsiteY0" fmla="*/ 0 h 1792380"/>
              <a:gd name="connsiteX1" fmla="*/ 4121253 w 4121253"/>
              <a:gd name="connsiteY1" fmla="*/ 0 h 1792380"/>
              <a:gd name="connsiteX2" fmla="*/ 4121253 w 4121253"/>
              <a:gd name="connsiteY2" fmla="*/ 1792380 h 1792380"/>
              <a:gd name="connsiteX3" fmla="*/ 0 w 4121253"/>
              <a:gd name="connsiteY3" fmla="*/ 1792380 h 179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253" h="1792380">
                <a:moveTo>
                  <a:pt x="0" y="0"/>
                </a:moveTo>
                <a:lnTo>
                  <a:pt x="4121253" y="0"/>
                </a:lnTo>
                <a:lnTo>
                  <a:pt x="4121253" y="1792380"/>
                </a:lnTo>
                <a:lnTo>
                  <a:pt x="0" y="1792380"/>
                </a:lnTo>
                <a:close/>
              </a:path>
            </a:pathLst>
          </a:custGeom>
        </p:spPr>
      </p:pic>
      <p:sp>
        <p:nvSpPr>
          <p:cNvPr id="3" name="矩形 2"/>
          <p:cNvSpPr/>
          <p:nvPr/>
        </p:nvSpPr>
        <p:spPr>
          <a:xfrm>
            <a:off x="4146002" y="661866"/>
            <a:ext cx="397573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zh-CN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（Development）</a:t>
            </a:r>
            <a:endParaRPr lang="zh-CN" altLang="zh-CN" sz="2800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17600" y="2307590"/>
            <a:ext cx="10033000" cy="2242820"/>
            <a:chOff x="1759" y="2659"/>
            <a:chExt cx="15800" cy="3532"/>
          </a:xfrm>
        </p:grpSpPr>
        <p:sp>
          <p:nvSpPr>
            <p:cNvPr id="111" name="AutoShape 4"/>
            <p:cNvSpPr/>
            <p:nvPr/>
          </p:nvSpPr>
          <p:spPr bwMode="auto">
            <a:xfrm>
              <a:off x="1759" y="3479"/>
              <a:ext cx="15801" cy="1859"/>
            </a:xfrm>
            <a:prstGeom prst="rightArrow">
              <a:avLst>
                <a:gd name="adj1" fmla="val 52472"/>
                <a:gd name="adj2" fmla="val 50213"/>
              </a:avLst>
            </a:prstGeom>
            <a:solidFill>
              <a:srgbClr val="5DB6C3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2" name="Oval 5"/>
            <p:cNvSpPr/>
            <p:nvPr/>
          </p:nvSpPr>
          <p:spPr bwMode="auto">
            <a:xfrm>
              <a:off x="7843" y="2659"/>
              <a:ext cx="3532" cy="3532"/>
            </a:xfrm>
            <a:prstGeom prst="ellipse">
              <a:avLst/>
            </a:prstGeom>
            <a:solidFill>
              <a:srgbClr val="83CFD9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dirty="0">
                <a:sym typeface="Source Sans Pro Semibold Italic" charset="0"/>
              </a:endParaRPr>
            </a:p>
          </p:txBody>
        </p:sp>
        <p:sp>
          <p:nvSpPr>
            <p:cNvPr id="113" name="Oval 6"/>
            <p:cNvSpPr/>
            <p:nvPr/>
          </p:nvSpPr>
          <p:spPr bwMode="auto">
            <a:xfrm>
              <a:off x="3402" y="2659"/>
              <a:ext cx="3532" cy="3532"/>
            </a:xfrm>
            <a:prstGeom prst="ellipse">
              <a:avLst/>
            </a:prstGeom>
            <a:solidFill>
              <a:srgbClr val="83CFD9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altLang="zh-CN" dirty="0">
                <a:sym typeface="Source Sans Pro Semibold Italic" charset="0"/>
              </a:endParaRPr>
            </a:p>
          </p:txBody>
        </p:sp>
        <p:sp>
          <p:nvSpPr>
            <p:cNvPr id="114" name="Oval 7"/>
            <p:cNvSpPr/>
            <p:nvPr/>
          </p:nvSpPr>
          <p:spPr bwMode="auto">
            <a:xfrm>
              <a:off x="12296" y="2659"/>
              <a:ext cx="3532" cy="3532"/>
            </a:xfrm>
            <a:prstGeom prst="ellipse">
              <a:avLst/>
            </a:prstGeom>
            <a:solidFill>
              <a:srgbClr val="83CFD9"/>
            </a:solidFill>
            <a:ln w="25400">
              <a:noFill/>
              <a:miter lim="800000"/>
            </a:ln>
          </p:spPr>
          <p:txBody>
            <a:bodyPr lIns="0" tIns="0" rIns="0" bIns="0"/>
            <a:lstStyle/>
            <a:p>
              <a:endParaRPr lang="en-US" dirty="0">
                <a:sym typeface="Source Sans Pro Semibold Italic" charset="0"/>
              </a:endParaRPr>
            </a:p>
          </p:txBody>
        </p:sp>
        <p:sp>
          <p:nvSpPr>
            <p:cNvPr id="115" name="Rectangle 3"/>
            <p:cNvSpPr/>
            <p:nvPr/>
          </p:nvSpPr>
          <p:spPr bwMode="auto">
            <a:xfrm>
              <a:off x="3629" y="3973"/>
              <a:ext cx="3077" cy="502"/>
            </a:xfrm>
            <a:prstGeom prst="rect">
              <a:avLst/>
            </a:prstGeom>
            <a:noFill/>
            <a:ln>
              <a:noFill/>
            </a:ln>
            <a:effectLst>
              <a:outerShdw blurRad="12700" dist="63499" dir="5400000" algn="ctr" rotWithShape="0">
                <a:schemeClr val="bg2">
                  <a:alpha val="12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3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Source Sans Pro Semibold Italic" charset="0"/>
                </a:rPr>
                <a:t>感知机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endParaRPr>
            </a:p>
          </p:txBody>
        </p:sp>
        <p:sp>
          <p:nvSpPr>
            <p:cNvPr id="122" name="Rectangle 3"/>
            <p:cNvSpPr/>
            <p:nvPr/>
          </p:nvSpPr>
          <p:spPr bwMode="auto">
            <a:xfrm>
              <a:off x="8061" y="3973"/>
              <a:ext cx="3077" cy="502"/>
            </a:xfrm>
            <a:prstGeom prst="rect">
              <a:avLst/>
            </a:prstGeom>
            <a:noFill/>
            <a:ln>
              <a:noFill/>
            </a:ln>
            <a:effectLst>
              <a:outerShdw blurRad="12700" dist="63499" dir="5400000" algn="ctr" rotWithShape="0">
                <a:schemeClr val="bg2">
                  <a:alpha val="12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Source Sans Pro Semibold Italic" charset="0"/>
                </a:rPr>
                <a:t>浅层神经网络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endParaRPr>
            </a:p>
          </p:txBody>
        </p:sp>
        <p:sp>
          <p:nvSpPr>
            <p:cNvPr id="123" name="Rectangle 3"/>
            <p:cNvSpPr/>
            <p:nvPr/>
          </p:nvSpPr>
          <p:spPr bwMode="auto">
            <a:xfrm>
              <a:off x="12523" y="3973"/>
              <a:ext cx="3077" cy="502"/>
            </a:xfrm>
            <a:prstGeom prst="rect">
              <a:avLst/>
            </a:prstGeom>
            <a:noFill/>
            <a:ln>
              <a:noFill/>
            </a:ln>
            <a:effectLst>
              <a:outerShdw blurRad="12700" dist="63499" dir="5400000" algn="ctr" rotWithShape="0">
                <a:schemeClr val="bg2">
                  <a:alpha val="12999"/>
                </a:schemeClr>
              </a:outerShdw>
            </a:effectLst>
          </p:spPr>
          <p:txBody>
            <a:bodyPr lIns="0" tIns="0" rIns="0" bIns="0" anchor="ctr"/>
            <a:lstStyle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Source Sans Pro Semibold Italic" charset="0"/>
                </a:rPr>
                <a:t>深层神经网络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endParaRPr>
            </a:p>
          </p:txBody>
        </p:sp>
        <p:sp>
          <p:nvSpPr>
            <p:cNvPr id="4" name="Rectangle 3"/>
            <p:cNvSpPr/>
            <p:nvPr/>
          </p:nvSpPr>
          <p:spPr bwMode="auto">
            <a:xfrm>
              <a:off x="3629" y="4638"/>
              <a:ext cx="3077" cy="502"/>
            </a:xfrm>
            <a:prstGeom prst="rect">
              <a:avLst/>
            </a:prstGeom>
            <a:noFill/>
            <a:ln>
              <a:noFill/>
            </a:ln>
            <a:effectLst>
              <a:outerShdw blurRad="12700" dist="63499" dir="5400000" algn="ctr" rotWithShape="0">
                <a:schemeClr val="bg2">
                  <a:alpha val="12999"/>
                </a:schemeClr>
              </a:outerShdw>
            </a:effectLst>
          </p:spPr>
          <p:txBody>
            <a:bodyPr lIns="0" tIns="0" rIns="0" bIns="0" anchor="ctr"/>
            <a:p>
              <a:pPr algn="ctr">
                <a:defRPr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Source Sans Pro Semibold Italic" charset="0"/>
                </a:rPr>
                <a:t>Perceptron</a:t>
              </a:r>
              <a:endPara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endParaRPr>
            </a:p>
          </p:txBody>
        </p:sp>
        <p:sp>
          <p:nvSpPr>
            <p:cNvPr id="5" name="Rectangle 3"/>
            <p:cNvSpPr/>
            <p:nvPr/>
          </p:nvSpPr>
          <p:spPr bwMode="auto">
            <a:xfrm>
              <a:off x="8121" y="4836"/>
              <a:ext cx="3077" cy="502"/>
            </a:xfrm>
            <a:prstGeom prst="rect">
              <a:avLst/>
            </a:prstGeom>
            <a:noFill/>
            <a:ln>
              <a:noFill/>
            </a:ln>
            <a:effectLst>
              <a:outerShdw blurRad="12700" dist="63499" dir="5400000" algn="ctr" rotWithShape="0">
                <a:schemeClr val="bg2">
                  <a:alpha val="12999"/>
                </a:schemeClr>
              </a:outerShdw>
            </a:effectLst>
          </p:spPr>
          <p:txBody>
            <a:bodyPr lIns="0" tIns="0" rIns="0" bIns="0" anchor="ctr"/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Source Sans Pro Semibold Italic" charset="0"/>
                </a:rPr>
                <a:t>Shallow neural network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endParaRPr>
            </a:p>
          </p:txBody>
        </p:sp>
        <p:sp>
          <p:nvSpPr>
            <p:cNvPr id="6" name="Rectangle 3"/>
            <p:cNvSpPr/>
            <p:nvPr/>
          </p:nvSpPr>
          <p:spPr bwMode="auto">
            <a:xfrm>
              <a:off x="12382" y="4836"/>
              <a:ext cx="3077" cy="502"/>
            </a:xfrm>
            <a:prstGeom prst="rect">
              <a:avLst/>
            </a:prstGeom>
            <a:noFill/>
            <a:ln>
              <a:noFill/>
            </a:ln>
            <a:effectLst>
              <a:outerShdw blurRad="12700" dist="63499" dir="5400000" algn="ctr" rotWithShape="0">
                <a:schemeClr val="bg2">
                  <a:alpha val="12999"/>
                </a:schemeClr>
              </a:outerShdw>
            </a:effectLst>
          </p:spPr>
          <p:txBody>
            <a:bodyPr lIns="0" tIns="0" rIns="0" bIns="0" anchor="ctr"/>
            <a:p>
              <a:pPr algn="ctr">
                <a:defRPr/>
              </a:pPr>
              <a:r>
                <a:rPr lang="zh-CN" altLang="en-US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 Unicode MS" panose="020B0604020202020204" pitchFamily="34" charset="-122"/>
                  <a:sym typeface="Source Sans Pro Semibold Italic" charset="0"/>
                </a:rPr>
                <a:t>Deep Neural Network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  <a:sym typeface="Source Sans Pro Semibold Italic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49029"/>
            <a:ext cx="12550140" cy="722375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85" y="1234440"/>
            <a:ext cx="10447655" cy="47669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75797" y="-1709"/>
            <a:ext cx="4641215" cy="138366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zh-CN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深层神经网络</a:t>
            </a:r>
            <a:endParaRPr lang="zh-CN" altLang="zh-CN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zh-CN" sz="2800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Deep Neural Network</a:t>
            </a:r>
            <a:r>
              <a:rPr lang="zh-CN" altLang="en-US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dirty="0" smtClean="0">
              <a:solidFill>
                <a:srgbClr val="3BB0B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zh-CN" altLang="zh-CN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4" name="Freeform 167"/>
          <p:cNvSpPr>
            <a:spLocks noChangeArrowheads="1"/>
          </p:cNvSpPr>
          <p:nvPr/>
        </p:nvSpPr>
        <p:spPr bwMode="auto">
          <a:xfrm>
            <a:off x="8096844" y="3141512"/>
            <a:ext cx="462996" cy="462996"/>
          </a:xfrm>
          <a:custGeom>
            <a:avLst/>
            <a:gdLst>
              <a:gd name="T0" fmla="*/ 177 w 418"/>
              <a:gd name="T1" fmla="*/ 0 h 417"/>
              <a:gd name="T2" fmla="*/ 177 w 418"/>
              <a:gd name="T3" fmla="*/ 0 h 417"/>
              <a:gd name="T4" fmla="*/ 0 w 418"/>
              <a:gd name="T5" fmla="*/ 176 h 417"/>
              <a:gd name="T6" fmla="*/ 177 w 418"/>
              <a:gd name="T7" fmla="*/ 176 h 417"/>
              <a:gd name="T8" fmla="*/ 177 w 418"/>
              <a:gd name="T9" fmla="*/ 0 h 417"/>
              <a:gd name="T10" fmla="*/ 230 w 418"/>
              <a:gd name="T11" fmla="*/ 0 h 417"/>
              <a:gd name="T12" fmla="*/ 230 w 418"/>
              <a:gd name="T13" fmla="*/ 0 h 417"/>
              <a:gd name="T14" fmla="*/ 230 w 418"/>
              <a:gd name="T15" fmla="*/ 203 h 417"/>
              <a:gd name="T16" fmla="*/ 204 w 418"/>
              <a:gd name="T17" fmla="*/ 229 h 417"/>
              <a:gd name="T18" fmla="*/ 0 w 418"/>
              <a:gd name="T19" fmla="*/ 229 h 417"/>
              <a:gd name="T20" fmla="*/ 204 w 418"/>
              <a:gd name="T21" fmla="*/ 416 h 417"/>
              <a:gd name="T22" fmla="*/ 417 w 418"/>
              <a:gd name="T23" fmla="*/ 203 h 417"/>
              <a:gd name="T24" fmla="*/ 230 w 418"/>
              <a:gd name="T2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534670"/>
            <a:endParaRPr lang="en-US" sz="210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2406016" y="338016"/>
            <a:ext cx="7823200" cy="953135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zh-CN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深层网络中的前向传播</a:t>
            </a:r>
            <a:endParaRPr lang="zh-CN" altLang="zh-CN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r>
              <a:rPr lang="zh-CN" altLang="zh-CN" sz="2800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Forward Propagation in a Deep Network</a:t>
            </a:r>
            <a:r>
              <a:rPr lang="zh-CN" altLang="en-US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8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2940"/>
          <a:stretch>
            <a:fillRect/>
          </a:stretch>
        </p:blipFill>
        <p:spPr>
          <a:xfrm>
            <a:off x="1818005" y="1698625"/>
            <a:ext cx="9088120" cy="4135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8232" y="-1074"/>
            <a:ext cx="48355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单个样本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（Single sample）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/>
          <a:srcRect l="28380" t="27004" r="27296" b="9001"/>
          <a:stretch>
            <a:fillRect/>
          </a:stretch>
        </p:blipFill>
        <p:spPr>
          <a:xfrm>
            <a:off x="3247390" y="809625"/>
            <a:ext cx="7096760" cy="57175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98232" y="-1074"/>
            <a:ext cx="4298315" cy="52197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m个样本</a:t>
            </a:r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（M samples）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7"/>
          <p:cNvPicPr>
            <a:picLocks noChangeAspect="1"/>
          </p:cNvPicPr>
          <p:nvPr/>
        </p:nvPicPr>
        <p:blipFill>
          <a:blip r:embed="rId2"/>
          <a:srcRect l="28274" t="27325" r="27180" b="9323"/>
          <a:stretch>
            <a:fillRect/>
          </a:stretch>
        </p:blipFill>
        <p:spPr>
          <a:xfrm>
            <a:off x="2786380" y="996315"/>
            <a:ext cx="7119620" cy="54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535642" y="13531"/>
            <a:ext cx="7183120" cy="95313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sz="24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核对矩阵的维数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（Getting your matrix dimensions right）</a:t>
            </a:r>
            <a:endParaRPr lang="zh-CN" altLang="en-US" sz="2400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065" y="1193800"/>
            <a:ext cx="10132060" cy="4874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38869"/>
            <a:ext cx="12550140" cy="7223759"/>
          </a:xfrm>
          <a:prstGeom prst="rect">
            <a:avLst/>
          </a:prstGeom>
        </p:spPr>
      </p:pic>
      <p:sp>
        <p:nvSpPr>
          <p:cNvPr id="34" name="Freeform 167"/>
          <p:cNvSpPr>
            <a:spLocks noChangeArrowheads="1"/>
          </p:cNvSpPr>
          <p:nvPr/>
        </p:nvSpPr>
        <p:spPr bwMode="auto">
          <a:xfrm>
            <a:off x="8096844" y="3141512"/>
            <a:ext cx="462996" cy="462996"/>
          </a:xfrm>
          <a:custGeom>
            <a:avLst/>
            <a:gdLst>
              <a:gd name="T0" fmla="*/ 177 w 418"/>
              <a:gd name="T1" fmla="*/ 0 h 417"/>
              <a:gd name="T2" fmla="*/ 177 w 418"/>
              <a:gd name="T3" fmla="*/ 0 h 417"/>
              <a:gd name="T4" fmla="*/ 0 w 418"/>
              <a:gd name="T5" fmla="*/ 176 h 417"/>
              <a:gd name="T6" fmla="*/ 177 w 418"/>
              <a:gd name="T7" fmla="*/ 176 h 417"/>
              <a:gd name="T8" fmla="*/ 177 w 418"/>
              <a:gd name="T9" fmla="*/ 0 h 417"/>
              <a:gd name="T10" fmla="*/ 230 w 418"/>
              <a:gd name="T11" fmla="*/ 0 h 417"/>
              <a:gd name="T12" fmla="*/ 230 w 418"/>
              <a:gd name="T13" fmla="*/ 0 h 417"/>
              <a:gd name="T14" fmla="*/ 230 w 418"/>
              <a:gd name="T15" fmla="*/ 203 h 417"/>
              <a:gd name="T16" fmla="*/ 204 w 418"/>
              <a:gd name="T17" fmla="*/ 229 h 417"/>
              <a:gd name="T18" fmla="*/ 0 w 418"/>
              <a:gd name="T19" fmla="*/ 229 h 417"/>
              <a:gd name="T20" fmla="*/ 204 w 418"/>
              <a:gd name="T21" fmla="*/ 416 h 417"/>
              <a:gd name="T22" fmla="*/ 417 w 418"/>
              <a:gd name="T23" fmla="*/ 203 h 417"/>
              <a:gd name="T24" fmla="*/ 230 w 418"/>
              <a:gd name="T25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18" h="417">
                <a:moveTo>
                  <a:pt x="177" y="0"/>
                </a:moveTo>
                <a:lnTo>
                  <a:pt x="177" y="0"/>
                </a:lnTo>
                <a:cubicBezTo>
                  <a:pt x="80" y="9"/>
                  <a:pt x="9" y="88"/>
                  <a:pt x="0" y="176"/>
                </a:cubicBezTo>
                <a:cubicBezTo>
                  <a:pt x="177" y="176"/>
                  <a:pt x="177" y="176"/>
                  <a:pt x="177" y="176"/>
                </a:cubicBezTo>
                <a:lnTo>
                  <a:pt x="177" y="0"/>
                </a:lnTo>
                <a:close/>
                <a:moveTo>
                  <a:pt x="230" y="0"/>
                </a:moveTo>
                <a:lnTo>
                  <a:pt x="230" y="0"/>
                </a:lnTo>
                <a:cubicBezTo>
                  <a:pt x="230" y="203"/>
                  <a:pt x="230" y="203"/>
                  <a:pt x="230" y="203"/>
                </a:cubicBezTo>
                <a:cubicBezTo>
                  <a:pt x="230" y="221"/>
                  <a:pt x="222" y="229"/>
                  <a:pt x="204" y="229"/>
                </a:cubicBezTo>
                <a:cubicBezTo>
                  <a:pt x="0" y="229"/>
                  <a:pt x="0" y="229"/>
                  <a:pt x="0" y="229"/>
                </a:cubicBezTo>
                <a:cubicBezTo>
                  <a:pt x="9" y="336"/>
                  <a:pt x="98" y="416"/>
                  <a:pt x="204" y="416"/>
                </a:cubicBezTo>
                <a:cubicBezTo>
                  <a:pt x="319" y="416"/>
                  <a:pt x="417" y="319"/>
                  <a:pt x="417" y="203"/>
                </a:cubicBezTo>
                <a:cubicBezTo>
                  <a:pt x="417" y="97"/>
                  <a:pt x="337" y="9"/>
                  <a:pt x="230" y="0"/>
                </a:cubicBezTo>
                <a:close/>
              </a:path>
            </a:pathLst>
          </a:custGeom>
          <a:solidFill>
            <a:srgbClr val="FFFFFF">
              <a:alpha val="40000"/>
            </a:srgbClr>
          </a:solidFill>
          <a:ln>
            <a:noFill/>
          </a:ln>
          <a:effectLst/>
        </p:spPr>
        <p:txBody>
          <a:bodyPr wrap="none" anchor="ctr"/>
          <a:lstStyle/>
          <a:p>
            <a:pPr defTabSz="534670"/>
            <a:endParaRPr lang="en-US" sz="2105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037206" y="42741"/>
            <a:ext cx="6973570" cy="13220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前向和反向传播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28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（Forward and Backward Propagation）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435" y="1181100"/>
            <a:ext cx="9134475" cy="5302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3947" y="-283319"/>
            <a:ext cx="12550140" cy="7223759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9177" y="116401"/>
            <a:ext cx="5476875" cy="460375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zh-CN" altLang="en-US" sz="2400" b="1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反向传播</a:t>
            </a:r>
            <a:r>
              <a:rPr lang="zh-CN" altLang="en-US" sz="2400" spc="300" dirty="0">
                <a:solidFill>
                  <a:srgbClr val="61B5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 smtClean="0">
                <a:solidFill>
                  <a:srgbClr val="3BB0B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Backward Propagation）</a:t>
            </a:r>
            <a:endParaRPr lang="zh-CN" altLang="en-US" sz="2400" b="1" spc="300" dirty="0">
              <a:solidFill>
                <a:srgbClr val="61B5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28742" t="42756" r="8134" b="35362"/>
          <a:stretch>
            <a:fillRect/>
          </a:stretch>
        </p:blipFill>
        <p:spPr>
          <a:xfrm>
            <a:off x="905510" y="826770"/>
            <a:ext cx="10380980" cy="2152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3384" t="26039" r="25127" b="26682"/>
          <a:stretch>
            <a:fillRect/>
          </a:stretch>
        </p:blipFill>
        <p:spPr>
          <a:xfrm>
            <a:off x="3783330" y="2084070"/>
            <a:ext cx="801179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dcea1917-ffc5-46ba-8511-4fa606f9bb5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ocer模板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自定义</PresentationFormat>
  <Paragraphs>68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宋体</vt:lpstr>
      <vt:lpstr>Wingdings</vt:lpstr>
      <vt:lpstr>方正剪纸简体</vt:lpstr>
      <vt:lpstr>微软雅黑</vt:lpstr>
      <vt:lpstr>Source Sans Pro Semibold Italic</vt:lpstr>
      <vt:lpstr>Arial Unicode MS</vt:lpstr>
      <vt:lpstr>Calibri</vt:lpstr>
      <vt:lpstr>微软雅黑 Light</vt:lpstr>
      <vt:lpstr>黑体</vt:lpstr>
      <vt:lpstr>Arial Unicode MS</vt:lpstr>
      <vt:lpstr>Italic</vt:lpstr>
      <vt:lpstr>Office 主题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ibm</cp:lastModifiedBy>
  <cp:revision>44</cp:revision>
  <dcterms:created xsi:type="dcterms:W3CDTF">2016-02-24T10:59:00Z</dcterms:created>
  <dcterms:modified xsi:type="dcterms:W3CDTF">2019-11-12T04:25:47Z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