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73" r:id="rId7"/>
    <p:sldId id="274" r:id="rId8"/>
    <p:sldId id="263" r:id="rId9"/>
    <p:sldId id="264" r:id="rId10"/>
    <p:sldId id="266" r:id="rId11"/>
    <p:sldId id="267" r:id="rId12"/>
    <p:sldId id="269" r:id="rId13"/>
    <p:sldId id="268"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12/3/2019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DF2FF8-23CF-45F7-9E32-D06B676F8ACD}"/>
              </a:ext>
            </a:extLst>
          </p:cNvPr>
          <p:cNvSpPr>
            <a:spLocks noGrp="1"/>
          </p:cNvSpPr>
          <p:nvPr>
            <p:ph type="ctrTitle"/>
          </p:nvPr>
        </p:nvSpPr>
        <p:spPr/>
        <p:txBody>
          <a:bodyPr>
            <a:normAutofit fontScale="90000"/>
          </a:bodyPr>
          <a:lstStyle/>
          <a:p>
            <a:r>
              <a:rPr lang="zh-CN" altLang="en-US" b="1" dirty="0">
                <a:latin typeface="微软雅黑 Light" panose="020B0502040204020203" pitchFamily="34" charset="-122"/>
                <a:ea typeface="微软雅黑 Light" panose="020B0502040204020203" pitchFamily="34" charset="-122"/>
              </a:rPr>
              <a:t>深度学习的实践层面</a:t>
            </a:r>
            <a:r>
              <a:rPr lang="en-US" altLang="zh-CN" b="1" dirty="0">
                <a:latin typeface="微软雅黑 Light" panose="020B0502040204020203" pitchFamily="34" charset="-122"/>
                <a:ea typeface="微软雅黑 Light" panose="020B0502040204020203" pitchFamily="34" charset="-122"/>
              </a:rPr>
              <a:t>(Practical aspects of Deep Learning)</a:t>
            </a:r>
            <a:br>
              <a:rPr lang="en-US" altLang="zh-CN" b="1" dirty="0"/>
            </a:br>
            <a:endParaRPr lang="zh-CN" altLang="en-US" dirty="0"/>
          </a:p>
        </p:txBody>
      </p:sp>
      <p:sp>
        <p:nvSpPr>
          <p:cNvPr id="3" name="副标题 2">
            <a:extLst>
              <a:ext uri="{FF2B5EF4-FFF2-40B4-BE49-F238E27FC236}">
                <a16:creationId xmlns:a16="http://schemas.microsoft.com/office/drawing/2014/main" id="{7E260BFF-2DEA-43B5-8E8B-AEE2627BC502}"/>
              </a:ext>
            </a:extLst>
          </p:cNvPr>
          <p:cNvSpPr>
            <a:spLocks noGrp="1"/>
          </p:cNvSpPr>
          <p:nvPr>
            <p:ph type="subTitle" idx="1"/>
          </p:nvPr>
        </p:nvSpPr>
        <p:spPr/>
        <p:txBody>
          <a:bodyPr>
            <a:normAutofit fontScale="92500" lnSpcReduction="10000"/>
          </a:bodyPr>
          <a:lstStyle/>
          <a:p>
            <a:pPr algn="r"/>
            <a:endParaRPr lang="en-US" altLang="zh-CN" dirty="0"/>
          </a:p>
          <a:p>
            <a:pPr algn="r"/>
            <a:endParaRPr lang="en-US" altLang="zh-CN" dirty="0"/>
          </a:p>
          <a:p>
            <a:pPr algn="r"/>
            <a:r>
              <a:rPr lang="zh-CN" altLang="en-US" dirty="0">
                <a:solidFill>
                  <a:schemeClr val="tx1"/>
                </a:solidFill>
              </a:rPr>
              <a:t>主讲人</a:t>
            </a:r>
            <a:r>
              <a:rPr lang="en-US" altLang="zh-CN" dirty="0">
                <a:solidFill>
                  <a:schemeClr val="tx1"/>
                </a:solidFill>
              </a:rPr>
              <a:t>:</a:t>
            </a:r>
            <a:r>
              <a:rPr lang="zh-CN" altLang="en-US" dirty="0">
                <a:solidFill>
                  <a:schemeClr val="tx1"/>
                </a:solidFill>
              </a:rPr>
              <a:t>肖敬先</a:t>
            </a:r>
          </a:p>
        </p:txBody>
      </p:sp>
    </p:spTree>
    <p:extLst>
      <p:ext uri="{BB962C8B-B14F-4D97-AF65-F5344CB8AC3E}">
        <p14:creationId xmlns:p14="http://schemas.microsoft.com/office/powerpoint/2010/main" val="2330586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C8C70E9-8D19-493C-80D5-398EB52D26B1}"/>
              </a:ext>
            </a:extLst>
          </p:cNvPr>
          <p:cNvSpPr txBox="1"/>
          <p:nvPr/>
        </p:nvSpPr>
        <p:spPr>
          <a:xfrm>
            <a:off x="1074197" y="697469"/>
            <a:ext cx="4119240" cy="461665"/>
          </a:xfrm>
          <a:prstGeom prst="rect">
            <a:avLst/>
          </a:prstGeom>
          <a:noFill/>
        </p:spPr>
        <p:txBody>
          <a:bodyPr wrap="square" rtlCol="0">
            <a:spAutoFit/>
          </a:bodyPr>
          <a:lstStyle/>
          <a:p>
            <a:r>
              <a:rPr lang="zh-CN" altLang="en-US" sz="2400" dirty="0">
                <a:latin typeface="微软雅黑 Light" panose="020B0502040204020203" pitchFamily="34" charset="-122"/>
                <a:ea typeface="微软雅黑 Light" panose="020B0502040204020203" pitchFamily="34" charset="-122"/>
              </a:rPr>
              <a:t>归一化</a:t>
            </a:r>
            <a:r>
              <a:rPr lang="en-US" altLang="zh-CN" sz="2400" dirty="0">
                <a:latin typeface="微软雅黑 Light" panose="020B0502040204020203" pitchFamily="34" charset="-122"/>
                <a:ea typeface="微软雅黑 Light" panose="020B0502040204020203" pitchFamily="34" charset="-122"/>
              </a:rPr>
              <a:t>(Normalizing inputs)</a:t>
            </a:r>
            <a:endParaRPr lang="zh-CN" altLang="en-US" sz="2400" dirty="0">
              <a:latin typeface="微软雅黑 Light" panose="020B0502040204020203" pitchFamily="34" charset="-122"/>
              <a:ea typeface="微软雅黑 Light" panose="020B0502040204020203" pitchFamily="34" charset="-122"/>
            </a:endParaRPr>
          </a:p>
        </p:txBody>
      </p:sp>
      <p:pic>
        <p:nvPicPr>
          <p:cNvPr id="6146" name="Picture 2" descr="preview">
            <a:extLst>
              <a:ext uri="{FF2B5EF4-FFF2-40B4-BE49-F238E27FC236}">
                <a16:creationId xmlns:a16="http://schemas.microsoft.com/office/drawing/2014/main" id="{E402784C-6ED1-462B-B41B-1B3D10566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3326" y="1331651"/>
            <a:ext cx="6576336" cy="338978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ED7342A9-A42C-47EA-8D40-67BD245BA2A8}"/>
              </a:ext>
            </a:extLst>
          </p:cNvPr>
          <p:cNvSpPr txBox="1"/>
          <p:nvPr/>
        </p:nvSpPr>
        <p:spPr>
          <a:xfrm>
            <a:off x="1731145" y="5184559"/>
            <a:ext cx="8345010" cy="1200329"/>
          </a:xfrm>
          <a:prstGeom prst="rect">
            <a:avLst/>
          </a:prstGeom>
          <a:noFill/>
        </p:spPr>
        <p:txBody>
          <a:bodyPr wrap="square" rtlCol="0">
            <a:spAutoFit/>
          </a:bodyPr>
          <a:lstStyle/>
          <a:p>
            <a:r>
              <a:rPr lang="zh-CN" altLang="en-US" dirty="0"/>
              <a:t>把数据变成</a:t>
            </a:r>
            <a:r>
              <a:rPr lang="en-US" altLang="zh-CN" dirty="0"/>
              <a:t>[0,1]</a:t>
            </a:r>
            <a:r>
              <a:rPr lang="zh-CN" altLang="en-US" dirty="0"/>
              <a:t>或者</a:t>
            </a:r>
            <a:r>
              <a:rPr lang="en-US" altLang="zh-CN" dirty="0"/>
              <a:t>[-1,1]</a:t>
            </a:r>
            <a:r>
              <a:rPr lang="zh-CN" altLang="en-US" dirty="0"/>
              <a:t>之间的小数。主要是为了数据处理方便提出来的，把数据映射到</a:t>
            </a:r>
            <a:r>
              <a:rPr lang="en-US" altLang="zh-CN" dirty="0"/>
              <a:t>0</a:t>
            </a:r>
            <a:r>
              <a:rPr lang="zh-CN" altLang="en-US" dirty="0"/>
              <a:t>～</a:t>
            </a:r>
            <a:r>
              <a:rPr lang="en-US" altLang="zh-CN" dirty="0"/>
              <a:t>1</a:t>
            </a:r>
            <a:r>
              <a:rPr lang="zh-CN" altLang="en-US" dirty="0"/>
              <a:t>范围之内处理，更加便捷快速。归一化将有量纲表达式变成无量纲表达式，便于不同单位或量级的指标能够进行比较和加权成为纯量。</a:t>
            </a:r>
          </a:p>
          <a:p>
            <a:endParaRPr lang="zh-CN" altLang="en-US" dirty="0"/>
          </a:p>
        </p:txBody>
      </p:sp>
    </p:spTree>
    <p:extLst>
      <p:ext uri="{BB962C8B-B14F-4D97-AF65-F5344CB8AC3E}">
        <p14:creationId xmlns:p14="http://schemas.microsoft.com/office/powerpoint/2010/main" val="298584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7024328-DA02-4891-941F-253F0106A9E5}"/>
              </a:ext>
            </a:extLst>
          </p:cNvPr>
          <p:cNvSpPr txBox="1"/>
          <p:nvPr/>
        </p:nvSpPr>
        <p:spPr>
          <a:xfrm>
            <a:off x="703982" y="630205"/>
            <a:ext cx="7422358" cy="461665"/>
          </a:xfrm>
          <a:prstGeom prst="rect">
            <a:avLst/>
          </a:prstGeom>
          <a:noFill/>
        </p:spPr>
        <p:txBody>
          <a:bodyPr wrap="square" rtlCol="0">
            <a:spAutoFit/>
          </a:bodyPr>
          <a:lstStyle/>
          <a:p>
            <a:r>
              <a:rPr lang="zh-CN" altLang="en-US" sz="2400" dirty="0">
                <a:latin typeface="微软雅黑 Light" panose="020B0502040204020203" pitchFamily="34" charset="-122"/>
                <a:ea typeface="微软雅黑 Light" panose="020B0502040204020203" pitchFamily="34" charset="-122"/>
              </a:rPr>
              <a:t>梯度消失</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梯度爆炸（</a:t>
            </a:r>
            <a:r>
              <a:rPr lang="en-US" altLang="zh-CN" sz="2400" dirty="0">
                <a:latin typeface="微软雅黑 Light" panose="020B0502040204020203" pitchFamily="34" charset="-122"/>
                <a:ea typeface="微软雅黑 Light" panose="020B0502040204020203" pitchFamily="34" charset="-122"/>
              </a:rPr>
              <a:t>Vanishing / Exploding gradients</a:t>
            </a:r>
            <a:r>
              <a:rPr lang="zh-CN" altLang="en-US" sz="2400" dirty="0">
                <a:latin typeface="微软雅黑 Light" panose="020B0502040204020203" pitchFamily="34" charset="-122"/>
                <a:ea typeface="微软雅黑 Light" panose="020B0502040204020203" pitchFamily="34" charset="-122"/>
              </a:rPr>
              <a:t>）</a:t>
            </a:r>
          </a:p>
        </p:txBody>
      </p:sp>
      <p:sp>
        <p:nvSpPr>
          <p:cNvPr id="5" name="文本框 4">
            <a:extLst>
              <a:ext uri="{FF2B5EF4-FFF2-40B4-BE49-F238E27FC236}">
                <a16:creationId xmlns:a16="http://schemas.microsoft.com/office/drawing/2014/main" id="{C8218BAA-82A8-4A0A-9F2A-79F393F1BAFD}"/>
              </a:ext>
            </a:extLst>
          </p:cNvPr>
          <p:cNvSpPr txBox="1"/>
          <p:nvPr/>
        </p:nvSpPr>
        <p:spPr>
          <a:xfrm>
            <a:off x="999661" y="2125396"/>
            <a:ext cx="4944862" cy="2122697"/>
          </a:xfrm>
          <a:prstGeom prst="rect">
            <a:avLst/>
          </a:prstGeom>
          <a:noFill/>
        </p:spPr>
        <p:txBody>
          <a:bodyPr wrap="square" rtlCol="0">
            <a:spAutoFit/>
          </a:bodyPr>
          <a:lstStyle/>
          <a:p>
            <a:pPr>
              <a:lnSpc>
                <a:spcPct val="150000"/>
              </a:lnSpc>
            </a:pPr>
            <a:r>
              <a:rPr lang="en-US" altLang="zh-CN" dirty="0">
                <a:latin typeface="微软雅黑 Light" panose="020B0502040204020203" pitchFamily="34" charset="-122"/>
                <a:ea typeface="微软雅黑 Light" panose="020B0502040204020203" pitchFamily="34" charset="-122"/>
              </a:rPr>
              <a:t>BP</a:t>
            </a:r>
            <a:r>
              <a:rPr lang="zh-CN" altLang="en-US" dirty="0">
                <a:latin typeface="微软雅黑 Light" panose="020B0502040204020203" pitchFamily="34" charset="-122"/>
                <a:ea typeface="微软雅黑 Light" panose="020B0502040204020203" pitchFamily="34" charset="-122"/>
              </a:rPr>
              <a:t>算法基于梯度下降策略，以目标的负梯度方向对参数进行调整，参数的更新为                      </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zh-CN" altLang="en-US" dirty="0">
                <a:latin typeface="微软雅黑 Light" panose="020B0502040204020203" pitchFamily="34" charset="-122"/>
                <a:ea typeface="微软雅黑 Light" panose="020B0502040204020203" pitchFamily="34" charset="-122"/>
              </a:rPr>
              <a:t>给定学习率</a:t>
            </a:r>
            <a:r>
              <a:rPr lang="en-US" altLang="zh-CN" dirty="0">
                <a:latin typeface="微软雅黑 Light" panose="020B0502040204020203" pitchFamily="34" charset="-122"/>
                <a:ea typeface="微软雅黑 Light" panose="020B0502040204020203" pitchFamily="34" charset="-122"/>
              </a:rPr>
              <a:t>α</a:t>
            </a:r>
            <a:r>
              <a:rPr lang="zh-CN" altLang="en-US" dirty="0">
                <a:latin typeface="微软雅黑 Light" panose="020B0502040204020203" pitchFamily="34" charset="-122"/>
                <a:ea typeface="微软雅黑 Light" panose="020B0502040204020203" pitchFamily="34" charset="-122"/>
              </a:rPr>
              <a:t>得出 </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根据链式求导法则有                                                        </a:t>
            </a:r>
            <a:endParaRPr lang="en-US" altLang="zh-CN" dirty="0">
              <a:latin typeface="微软雅黑 Light" panose="020B0502040204020203" pitchFamily="34" charset="-122"/>
              <a:ea typeface="微软雅黑 Light" panose="020B0502040204020203" pitchFamily="34" charset="-122"/>
            </a:endParaRPr>
          </a:p>
          <a:p>
            <a:pPr>
              <a:lnSpc>
                <a:spcPct val="150000"/>
              </a:lnSpc>
            </a:pPr>
            <a:endParaRPr lang="zh-CN" altLang="en-US" dirty="0">
              <a:latin typeface="微软雅黑 Light" panose="020B0502040204020203" pitchFamily="34" charset="-122"/>
              <a:ea typeface="微软雅黑 Light" panose="020B0502040204020203" pitchFamily="34" charset="-122"/>
            </a:endParaRPr>
          </a:p>
        </p:txBody>
      </p:sp>
      <p:pic>
        <p:nvPicPr>
          <p:cNvPr id="7172" name="Picture 4">
            <a:extLst>
              <a:ext uri="{FF2B5EF4-FFF2-40B4-BE49-F238E27FC236}">
                <a16:creationId xmlns:a16="http://schemas.microsoft.com/office/drawing/2014/main" id="{4D1E1BB8-3F1C-4292-854F-2DBC73644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089" y="1496119"/>
            <a:ext cx="466725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1C6EA3D8-0C7D-4557-AED9-4C0572A592E6}"/>
              </a:ext>
            </a:extLst>
          </p:cNvPr>
          <p:cNvPicPr>
            <a:picLocks noChangeAspect="1"/>
          </p:cNvPicPr>
          <p:nvPr/>
        </p:nvPicPr>
        <p:blipFill>
          <a:blip r:embed="rId3"/>
          <a:stretch>
            <a:fillRect/>
          </a:stretch>
        </p:blipFill>
        <p:spPr>
          <a:xfrm>
            <a:off x="3176413" y="1761897"/>
            <a:ext cx="2011854" cy="312447"/>
          </a:xfrm>
          <a:prstGeom prst="rect">
            <a:avLst/>
          </a:prstGeom>
        </p:spPr>
      </p:pic>
      <p:pic>
        <p:nvPicPr>
          <p:cNvPr id="8" name="图片 7">
            <a:extLst>
              <a:ext uri="{FF2B5EF4-FFF2-40B4-BE49-F238E27FC236}">
                <a16:creationId xmlns:a16="http://schemas.microsoft.com/office/drawing/2014/main" id="{B5323CB8-0373-4125-B49A-10922C1263B8}"/>
              </a:ext>
            </a:extLst>
          </p:cNvPr>
          <p:cNvPicPr>
            <a:picLocks noChangeAspect="1"/>
          </p:cNvPicPr>
          <p:nvPr/>
        </p:nvPicPr>
        <p:blipFill>
          <a:blip r:embed="rId4"/>
          <a:stretch>
            <a:fillRect/>
          </a:stretch>
        </p:blipFill>
        <p:spPr>
          <a:xfrm>
            <a:off x="4324819" y="1253007"/>
            <a:ext cx="442176" cy="273172"/>
          </a:xfrm>
          <a:prstGeom prst="rect">
            <a:avLst/>
          </a:prstGeom>
        </p:spPr>
      </p:pic>
      <p:sp>
        <p:nvSpPr>
          <p:cNvPr id="9" name="矩形 8">
            <a:extLst>
              <a:ext uri="{FF2B5EF4-FFF2-40B4-BE49-F238E27FC236}">
                <a16:creationId xmlns:a16="http://schemas.microsoft.com/office/drawing/2014/main" id="{AE53A15D-719D-4B17-9C9A-0D359BD5C519}"/>
              </a:ext>
            </a:extLst>
          </p:cNvPr>
          <p:cNvSpPr/>
          <p:nvPr/>
        </p:nvSpPr>
        <p:spPr>
          <a:xfrm>
            <a:off x="999661" y="1186756"/>
            <a:ext cx="5206875" cy="923330"/>
          </a:xfrm>
          <a:prstGeom prst="rect">
            <a:avLst/>
          </a:prstGeom>
        </p:spPr>
        <p:txBody>
          <a:bodyPr wrap="none">
            <a:spAutoFit/>
          </a:bodyPr>
          <a:lstStyle/>
          <a:p>
            <a:r>
              <a:rPr lang="zh-CN" altLang="en-US" dirty="0">
                <a:solidFill>
                  <a:srgbClr val="1A1A1A"/>
                </a:solidFill>
                <a:latin typeface="微软雅黑 Light" panose="020B0502040204020203" pitchFamily="34" charset="-122"/>
                <a:ea typeface="微软雅黑 Light" panose="020B0502040204020203" pitchFamily="34" charset="-122"/>
              </a:rPr>
              <a:t>假设每一层网络激活后的输出为       </a:t>
            </a:r>
            <a:r>
              <a:rPr lang="zh-CN" altLang="en-US" dirty="0"/>
              <a:t>其中</a:t>
            </a:r>
            <a:r>
              <a:rPr lang="en-US" altLang="zh-CN" dirty="0" err="1"/>
              <a:t>i</a:t>
            </a:r>
            <a:r>
              <a:rPr lang="zh-CN" altLang="en-US" dirty="0"/>
              <a:t>为第</a:t>
            </a:r>
            <a:r>
              <a:rPr lang="en-US" altLang="zh-CN" dirty="0" err="1"/>
              <a:t>i</a:t>
            </a:r>
            <a:r>
              <a:rPr lang="zh-CN" altLang="en-US" dirty="0"/>
              <a:t>层</a:t>
            </a:r>
            <a:r>
              <a:rPr lang="en-US" altLang="zh-CN" dirty="0"/>
              <a:t>,</a:t>
            </a:r>
          </a:p>
          <a:p>
            <a:r>
              <a:rPr lang="en-US" altLang="zh-CN" dirty="0"/>
              <a:t> x</a:t>
            </a:r>
            <a:r>
              <a:rPr lang="zh-CN" altLang="en-US" dirty="0"/>
              <a:t>代表第</a:t>
            </a:r>
            <a:r>
              <a:rPr lang="en-US" altLang="zh-CN" dirty="0" err="1"/>
              <a:t>i</a:t>
            </a:r>
            <a:r>
              <a:rPr lang="zh-CN" altLang="en-US" dirty="0"/>
              <a:t>层的输入，也就是第</a:t>
            </a:r>
            <a:r>
              <a:rPr lang="en-US" altLang="zh-CN" dirty="0"/>
              <a:t>i−1</a:t>
            </a:r>
            <a:r>
              <a:rPr lang="zh-CN" altLang="en-US" dirty="0"/>
              <a:t>层的输出，</a:t>
            </a:r>
            <a:r>
              <a:rPr lang="en-US" altLang="zh-CN" dirty="0"/>
              <a:t>f</a:t>
            </a:r>
            <a:r>
              <a:rPr lang="zh-CN" altLang="en-US" dirty="0"/>
              <a:t>是激</a:t>
            </a:r>
            <a:endParaRPr lang="en-US" altLang="zh-CN" dirty="0"/>
          </a:p>
          <a:p>
            <a:r>
              <a:rPr lang="zh-CN" altLang="en-US" dirty="0"/>
              <a:t>活函数，那么，得出</a:t>
            </a:r>
            <a:r>
              <a:rPr lang="zh-CN" altLang="en-US" dirty="0">
                <a:solidFill>
                  <a:srgbClr val="1A1A1A"/>
                </a:solidFill>
                <a:latin typeface="微软雅黑 Light" panose="020B0502040204020203" pitchFamily="34" charset="-122"/>
                <a:ea typeface="微软雅黑 Light" panose="020B0502040204020203" pitchFamily="34" charset="-122"/>
              </a:rPr>
              <a:t> </a:t>
            </a:r>
            <a:endParaRPr lang="zh-CN" altLang="en-US" dirty="0">
              <a:latin typeface="微软雅黑 Light" panose="020B0502040204020203" pitchFamily="34" charset="-122"/>
              <a:ea typeface="微软雅黑 Light" panose="020B0502040204020203" pitchFamily="34" charset="-122"/>
            </a:endParaRPr>
          </a:p>
        </p:txBody>
      </p:sp>
      <p:pic>
        <p:nvPicPr>
          <p:cNvPr id="10" name="图片 9">
            <a:extLst>
              <a:ext uri="{FF2B5EF4-FFF2-40B4-BE49-F238E27FC236}">
                <a16:creationId xmlns:a16="http://schemas.microsoft.com/office/drawing/2014/main" id="{913DE918-CB4E-4368-AECF-D5B81C33B3A0}"/>
              </a:ext>
            </a:extLst>
          </p:cNvPr>
          <p:cNvPicPr>
            <a:picLocks noChangeAspect="1"/>
          </p:cNvPicPr>
          <p:nvPr/>
        </p:nvPicPr>
        <p:blipFill>
          <a:blip r:embed="rId5"/>
          <a:stretch>
            <a:fillRect/>
          </a:stretch>
        </p:blipFill>
        <p:spPr>
          <a:xfrm>
            <a:off x="4545907" y="2626292"/>
            <a:ext cx="1318374" cy="289585"/>
          </a:xfrm>
          <a:prstGeom prst="rect">
            <a:avLst/>
          </a:prstGeom>
        </p:spPr>
      </p:pic>
      <p:pic>
        <p:nvPicPr>
          <p:cNvPr id="11" name="图片 10">
            <a:extLst>
              <a:ext uri="{FF2B5EF4-FFF2-40B4-BE49-F238E27FC236}">
                <a16:creationId xmlns:a16="http://schemas.microsoft.com/office/drawing/2014/main" id="{AB657622-FB4E-4CFE-992A-94BC93C56DA6}"/>
              </a:ext>
            </a:extLst>
          </p:cNvPr>
          <p:cNvPicPr>
            <a:picLocks noChangeAspect="1"/>
          </p:cNvPicPr>
          <p:nvPr/>
        </p:nvPicPr>
        <p:blipFill>
          <a:blip r:embed="rId6"/>
          <a:stretch>
            <a:fillRect/>
          </a:stretch>
        </p:blipFill>
        <p:spPr>
          <a:xfrm>
            <a:off x="2892224" y="2931187"/>
            <a:ext cx="1653683" cy="571550"/>
          </a:xfrm>
          <a:prstGeom prst="rect">
            <a:avLst/>
          </a:prstGeom>
        </p:spPr>
      </p:pic>
      <p:pic>
        <p:nvPicPr>
          <p:cNvPr id="12" name="图片 11">
            <a:extLst>
              <a:ext uri="{FF2B5EF4-FFF2-40B4-BE49-F238E27FC236}">
                <a16:creationId xmlns:a16="http://schemas.microsoft.com/office/drawing/2014/main" id="{9AEEA692-DA37-4E03-8B21-7AC3DF141DC0}"/>
              </a:ext>
            </a:extLst>
          </p:cNvPr>
          <p:cNvPicPr>
            <a:picLocks noChangeAspect="1"/>
          </p:cNvPicPr>
          <p:nvPr/>
        </p:nvPicPr>
        <p:blipFill>
          <a:blip r:embed="rId7"/>
          <a:stretch>
            <a:fillRect/>
          </a:stretch>
        </p:blipFill>
        <p:spPr>
          <a:xfrm>
            <a:off x="2206364" y="3381948"/>
            <a:ext cx="3657917" cy="579170"/>
          </a:xfrm>
          <a:prstGeom prst="rect">
            <a:avLst/>
          </a:prstGeom>
        </p:spPr>
      </p:pic>
      <p:sp>
        <p:nvSpPr>
          <p:cNvPr id="13" name="文本框 12">
            <a:extLst>
              <a:ext uri="{FF2B5EF4-FFF2-40B4-BE49-F238E27FC236}">
                <a16:creationId xmlns:a16="http://schemas.microsoft.com/office/drawing/2014/main" id="{3D5B2BA3-7BE8-4D6A-8F2F-992F3C97FF1A}"/>
              </a:ext>
            </a:extLst>
          </p:cNvPr>
          <p:cNvSpPr txBox="1"/>
          <p:nvPr/>
        </p:nvSpPr>
        <p:spPr>
          <a:xfrm>
            <a:off x="988523" y="3992535"/>
            <a:ext cx="6093597" cy="2122697"/>
          </a:xfrm>
          <a:prstGeom prst="rect">
            <a:avLst/>
          </a:prstGeom>
          <a:noFill/>
        </p:spPr>
        <p:txBody>
          <a:bodyPr wrap="square" rtlCol="0">
            <a:spAutoFit/>
          </a:bodyPr>
          <a:lstStyle/>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其中       就是对激活函数进行求导，如果此部分大于</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，那么层数增多的时候，最终的求出的梯度更新将以指数形式增加，即发生</a:t>
            </a:r>
            <a:r>
              <a:rPr lang="zh-CN" altLang="en-US" b="1" dirty="0">
                <a:latin typeface="微软雅黑 Light" panose="020B0502040204020203" pitchFamily="34" charset="-122"/>
                <a:ea typeface="微软雅黑 Light" panose="020B0502040204020203" pitchFamily="34" charset="-122"/>
              </a:rPr>
              <a:t>梯度爆炸</a:t>
            </a:r>
            <a:r>
              <a:rPr lang="zh-CN" altLang="en-US" dirty="0">
                <a:latin typeface="微软雅黑 Light" panose="020B0502040204020203" pitchFamily="34" charset="-122"/>
                <a:ea typeface="微软雅黑 Light" panose="020B0502040204020203" pitchFamily="34" charset="-122"/>
              </a:rPr>
              <a:t>，如果此部分小于</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，那么随着层数增多，求出的梯度更新信息将会以指数形式衰减，即发生了</a:t>
            </a:r>
            <a:r>
              <a:rPr lang="zh-CN" altLang="en-US" b="1" dirty="0">
                <a:latin typeface="微软雅黑 Light" panose="020B0502040204020203" pitchFamily="34" charset="-122"/>
                <a:ea typeface="微软雅黑 Light" panose="020B0502040204020203" pitchFamily="34" charset="-122"/>
              </a:rPr>
              <a:t>梯度消失</a:t>
            </a:r>
            <a:r>
              <a:rPr lang="zh-CN" altLang="en-US" dirty="0">
                <a:latin typeface="微软雅黑 Light" panose="020B0502040204020203" pitchFamily="34" charset="-122"/>
                <a:ea typeface="微软雅黑 Light" panose="020B0502040204020203" pitchFamily="34" charset="-122"/>
              </a:rPr>
              <a:t>。</a:t>
            </a:r>
          </a:p>
        </p:txBody>
      </p:sp>
      <p:pic>
        <p:nvPicPr>
          <p:cNvPr id="14" name="图片 13">
            <a:extLst>
              <a:ext uri="{FF2B5EF4-FFF2-40B4-BE49-F238E27FC236}">
                <a16:creationId xmlns:a16="http://schemas.microsoft.com/office/drawing/2014/main" id="{59B3872F-F43F-409F-9A1B-3AB0550AB584}"/>
              </a:ext>
            </a:extLst>
          </p:cNvPr>
          <p:cNvPicPr>
            <a:picLocks noChangeAspect="1"/>
          </p:cNvPicPr>
          <p:nvPr/>
        </p:nvPicPr>
        <p:blipFill>
          <a:blip r:embed="rId8"/>
          <a:stretch>
            <a:fillRect/>
          </a:stretch>
        </p:blipFill>
        <p:spPr>
          <a:xfrm>
            <a:off x="1854242" y="3905944"/>
            <a:ext cx="480102" cy="594412"/>
          </a:xfrm>
          <a:prstGeom prst="rect">
            <a:avLst/>
          </a:prstGeom>
        </p:spPr>
      </p:pic>
    </p:spTree>
    <p:extLst>
      <p:ext uri="{BB962C8B-B14F-4D97-AF65-F5344CB8AC3E}">
        <p14:creationId xmlns:p14="http://schemas.microsoft.com/office/powerpoint/2010/main" val="470164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preview">
            <a:extLst>
              <a:ext uri="{FF2B5EF4-FFF2-40B4-BE49-F238E27FC236}">
                <a16:creationId xmlns:a16="http://schemas.microsoft.com/office/drawing/2014/main" id="{FD98779D-B926-48F2-AA07-E6B76379F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433" y="1688048"/>
            <a:ext cx="7295879" cy="1738643"/>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preview">
            <a:extLst>
              <a:ext uri="{FF2B5EF4-FFF2-40B4-BE49-F238E27FC236}">
                <a16:creationId xmlns:a16="http://schemas.microsoft.com/office/drawing/2014/main" id="{9F32D988-3BE8-4922-9F37-1A4675EC9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8434" y="4059724"/>
            <a:ext cx="7295879" cy="173864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F409E097-27E8-4EC7-99CA-B81366CC959B}"/>
              </a:ext>
            </a:extLst>
          </p:cNvPr>
          <p:cNvSpPr txBox="1"/>
          <p:nvPr/>
        </p:nvSpPr>
        <p:spPr>
          <a:xfrm>
            <a:off x="1340528" y="1103370"/>
            <a:ext cx="4199138"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梯度爆炸</a:t>
            </a:r>
          </a:p>
        </p:txBody>
      </p:sp>
      <p:sp>
        <p:nvSpPr>
          <p:cNvPr id="6" name="文本框 5">
            <a:extLst>
              <a:ext uri="{FF2B5EF4-FFF2-40B4-BE49-F238E27FC236}">
                <a16:creationId xmlns:a16="http://schemas.microsoft.com/office/drawing/2014/main" id="{DBC02169-BBC8-4D75-94AD-B05811518410}"/>
              </a:ext>
            </a:extLst>
          </p:cNvPr>
          <p:cNvSpPr txBox="1"/>
          <p:nvPr/>
        </p:nvSpPr>
        <p:spPr>
          <a:xfrm>
            <a:off x="1420427" y="3508118"/>
            <a:ext cx="2317072"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梯度下降</a:t>
            </a:r>
          </a:p>
        </p:txBody>
      </p:sp>
    </p:spTree>
    <p:extLst>
      <p:ext uri="{BB962C8B-B14F-4D97-AF65-F5344CB8AC3E}">
        <p14:creationId xmlns:p14="http://schemas.microsoft.com/office/powerpoint/2010/main" val="72168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433CC85-0336-4BD3-80E3-2F62CBFAD777}"/>
              </a:ext>
            </a:extLst>
          </p:cNvPr>
          <p:cNvSpPr txBox="1"/>
          <p:nvPr/>
        </p:nvSpPr>
        <p:spPr>
          <a:xfrm>
            <a:off x="985421" y="532660"/>
            <a:ext cx="9463595" cy="830997"/>
          </a:xfrm>
          <a:prstGeom prst="rect">
            <a:avLst/>
          </a:prstGeom>
          <a:noFill/>
        </p:spPr>
        <p:txBody>
          <a:bodyPr wrap="square" rtlCol="0">
            <a:spAutoFit/>
          </a:bodyPr>
          <a:lstStyle/>
          <a:p>
            <a:r>
              <a:rPr lang="zh-CN" altLang="en-US" sz="2400" dirty="0">
                <a:latin typeface="微软雅黑 Light" panose="020B0502040204020203" pitchFamily="34" charset="-122"/>
                <a:ea typeface="微软雅黑 Light" panose="020B0502040204020203" pitchFamily="34" charset="-122"/>
              </a:rPr>
              <a:t> 神经网络的权重初始化（</a:t>
            </a:r>
            <a:r>
              <a:rPr lang="en-US" altLang="zh-CN" sz="2400" dirty="0">
                <a:latin typeface="微软雅黑 Light" panose="020B0502040204020203" pitchFamily="34" charset="-122"/>
                <a:ea typeface="微软雅黑 Light" panose="020B0502040204020203" pitchFamily="34" charset="-122"/>
              </a:rPr>
              <a:t>Weight Initialization for Deep </a:t>
            </a:r>
            <a:r>
              <a:rPr lang="en-US" altLang="zh-CN" sz="2400" dirty="0" err="1">
                <a:latin typeface="微软雅黑 Light" panose="020B0502040204020203" pitchFamily="34" charset="-122"/>
                <a:ea typeface="微软雅黑 Light" panose="020B0502040204020203" pitchFamily="34" charset="-122"/>
              </a:rPr>
              <a:t>NetworksVanishing</a:t>
            </a:r>
            <a:r>
              <a:rPr lang="en-US" altLang="zh-CN" sz="2400" dirty="0">
                <a:latin typeface="微软雅黑 Light" panose="020B0502040204020203" pitchFamily="34" charset="-122"/>
                <a:ea typeface="微软雅黑 Light" panose="020B0502040204020203" pitchFamily="34" charset="-122"/>
              </a:rPr>
              <a:t> /Exploding gradients</a:t>
            </a:r>
            <a:r>
              <a:rPr lang="zh-CN" altLang="en-US" dirty="0"/>
              <a:t>）</a:t>
            </a:r>
          </a:p>
        </p:txBody>
      </p:sp>
      <p:sp>
        <p:nvSpPr>
          <p:cNvPr id="5" name="文本框 4">
            <a:extLst>
              <a:ext uri="{FF2B5EF4-FFF2-40B4-BE49-F238E27FC236}">
                <a16:creationId xmlns:a16="http://schemas.microsoft.com/office/drawing/2014/main" id="{3338D429-50E4-47CE-9913-4FB54E5E137E}"/>
              </a:ext>
            </a:extLst>
          </p:cNvPr>
          <p:cNvSpPr txBox="1"/>
          <p:nvPr/>
        </p:nvSpPr>
        <p:spPr>
          <a:xfrm>
            <a:off x="1047565" y="1562470"/>
            <a:ext cx="9774314" cy="313932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参数初始化的目的是为了让神经网络在训练过程中学习到有用的信息，这意味着参数梯度不应该为</a:t>
            </a:r>
            <a:r>
              <a:rPr lang="en-US" altLang="zh-CN" dirty="0">
                <a:latin typeface="微软雅黑 Light" panose="020B0502040204020203" pitchFamily="34" charset="-122"/>
                <a:ea typeface="微软雅黑 Light" panose="020B0502040204020203" pitchFamily="34" charset="-122"/>
              </a:rPr>
              <a:t>0</a:t>
            </a:r>
            <a:r>
              <a:rPr lang="zh-CN" altLang="en-US" dirty="0">
                <a:latin typeface="微软雅黑 Light" panose="020B0502040204020203" pitchFamily="34" charset="-122"/>
                <a:ea typeface="微软雅黑 Light" panose="020B0502040204020203" pitchFamily="34" charset="-122"/>
              </a:rPr>
              <a:t>。所以参数初始化要满足两个必要条件</a:t>
            </a:r>
            <a:r>
              <a:rPr lang="en-US" altLang="zh-CN" dirty="0">
                <a:latin typeface="微软雅黑 Light" panose="020B0502040204020203" pitchFamily="34" charset="-122"/>
                <a:ea typeface="微软雅黑 Light" panose="020B0502040204020203" pitchFamily="34" charset="-122"/>
              </a:rPr>
              <a:t>:</a:t>
            </a:r>
          </a:p>
          <a:p>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各个激活层不会出现饱和现象，比如对于</a:t>
            </a:r>
            <a:r>
              <a:rPr lang="en-US" altLang="zh-CN" dirty="0">
                <a:latin typeface="微软雅黑 Light" panose="020B0502040204020203" pitchFamily="34" charset="-122"/>
                <a:ea typeface="微软雅黑 Light" panose="020B0502040204020203" pitchFamily="34" charset="-122"/>
              </a:rPr>
              <a:t>sigmoid</a:t>
            </a:r>
            <a:r>
              <a:rPr lang="zh-CN" altLang="en-US" dirty="0">
                <a:latin typeface="微软雅黑 Light" panose="020B0502040204020203" pitchFamily="34" charset="-122"/>
                <a:ea typeface="微软雅黑 Light" panose="020B0502040204020203" pitchFamily="34" charset="-122"/>
              </a:rPr>
              <a:t>激活函数，初始化值不能太大或太小，导致陷入其饱和区。</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）各个激活值不为</a:t>
            </a:r>
            <a:r>
              <a:rPr lang="en-US" altLang="zh-CN" dirty="0">
                <a:latin typeface="微软雅黑 Light" panose="020B0502040204020203" pitchFamily="34" charset="-122"/>
                <a:ea typeface="微软雅黑 Light" panose="020B0502040204020203" pitchFamily="34" charset="-122"/>
              </a:rPr>
              <a:t>0</a:t>
            </a:r>
            <a:r>
              <a:rPr lang="zh-CN" altLang="en-US" dirty="0">
                <a:latin typeface="微软雅黑 Light" panose="020B0502040204020203" pitchFamily="34" charset="-122"/>
                <a:ea typeface="微软雅黑 Light" panose="020B0502040204020203" pitchFamily="34" charset="-122"/>
              </a:rPr>
              <a:t>，如果激活层输出为零，也就是下一层卷积层的输入为零，所以这个卷积层对权值求偏导为零，从而导致梯度为</a:t>
            </a:r>
            <a:r>
              <a:rPr lang="en-US" altLang="zh-CN" dirty="0">
                <a:latin typeface="微软雅黑 Light" panose="020B0502040204020203" pitchFamily="34" charset="-122"/>
                <a:ea typeface="微软雅黑 Light" panose="020B0502040204020203" pitchFamily="34" charset="-122"/>
              </a:rPr>
              <a:t>0</a:t>
            </a:r>
          </a:p>
          <a:p>
            <a:br>
              <a:rPr lang="en-US" altLang="zh-CN" dirty="0"/>
            </a:br>
            <a:br>
              <a:rPr lang="en-US" altLang="zh-CN" dirty="0"/>
            </a:br>
            <a:endParaRPr lang="zh-CN" altLang="en-US" dirty="0"/>
          </a:p>
        </p:txBody>
      </p:sp>
      <p:sp>
        <p:nvSpPr>
          <p:cNvPr id="6" name="文本框 5">
            <a:extLst>
              <a:ext uri="{FF2B5EF4-FFF2-40B4-BE49-F238E27FC236}">
                <a16:creationId xmlns:a16="http://schemas.microsoft.com/office/drawing/2014/main" id="{E7670F4F-80CA-4DBF-8976-A1AA6275ADDF}"/>
              </a:ext>
            </a:extLst>
          </p:cNvPr>
          <p:cNvSpPr txBox="1"/>
          <p:nvPr/>
        </p:nvSpPr>
        <p:spPr>
          <a:xfrm>
            <a:off x="6320901" y="1802167"/>
            <a:ext cx="4385569" cy="3799643"/>
          </a:xfrm>
          <a:prstGeom prst="rect">
            <a:avLst/>
          </a:prstGeom>
          <a:noFill/>
        </p:spPr>
        <p:txBody>
          <a:bodyPr wrap="square" rtlCol="0">
            <a:spAutoFit/>
          </a:bodyPr>
          <a:lstStyle/>
          <a:p>
            <a:endParaRPr lang="zh-CN" altLang="en-US" dirty="0"/>
          </a:p>
        </p:txBody>
      </p:sp>
      <p:pic>
        <p:nvPicPr>
          <p:cNvPr id="9218" name="Picture 2">
            <a:extLst>
              <a:ext uri="{FF2B5EF4-FFF2-40B4-BE49-F238E27FC236}">
                <a16:creationId xmlns:a16="http://schemas.microsoft.com/office/drawing/2014/main" id="{732ECE87-4DFA-449C-94B7-45BE8AE7C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031" y="4579052"/>
            <a:ext cx="6096000" cy="15716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3692541B-360A-4DB5-8AC8-E1B39AEC6F2F}"/>
              </a:ext>
            </a:extLst>
          </p:cNvPr>
          <p:cNvSpPr txBox="1"/>
          <p:nvPr/>
        </p:nvSpPr>
        <p:spPr>
          <a:xfrm>
            <a:off x="1047565" y="4065972"/>
            <a:ext cx="3672396"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初始化后输出结果</a:t>
            </a:r>
            <a:r>
              <a:rPr lang="en-US" altLang="zh-CN" dirty="0">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00270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0B62239-4B56-49FA-ADC1-3A5635B07553}"/>
              </a:ext>
            </a:extLst>
          </p:cNvPr>
          <p:cNvSpPr txBox="1"/>
          <p:nvPr/>
        </p:nvSpPr>
        <p:spPr>
          <a:xfrm>
            <a:off x="1180731" y="687189"/>
            <a:ext cx="3923930" cy="461665"/>
          </a:xfrm>
          <a:prstGeom prst="rect">
            <a:avLst/>
          </a:prstGeom>
          <a:noFill/>
        </p:spPr>
        <p:txBody>
          <a:bodyPr wrap="square" rtlCol="0">
            <a:spAutoFit/>
          </a:bodyPr>
          <a:lstStyle/>
          <a:p>
            <a:r>
              <a:rPr lang="zh-CN" altLang="en-US" sz="2400" dirty="0">
                <a:latin typeface="微软雅黑 Light" panose="020B0502040204020203" pitchFamily="34" charset="-122"/>
                <a:ea typeface="微软雅黑 Light" panose="020B0502040204020203" pitchFamily="34" charset="-122"/>
              </a:rPr>
              <a:t>常见的初始化方法</a:t>
            </a:r>
          </a:p>
        </p:txBody>
      </p:sp>
      <p:sp>
        <p:nvSpPr>
          <p:cNvPr id="5" name="文本框 4">
            <a:extLst>
              <a:ext uri="{FF2B5EF4-FFF2-40B4-BE49-F238E27FC236}">
                <a16:creationId xmlns:a16="http://schemas.microsoft.com/office/drawing/2014/main" id="{284C3234-22C0-4E6F-8C68-B904CA88D711}"/>
              </a:ext>
            </a:extLst>
          </p:cNvPr>
          <p:cNvSpPr txBox="1"/>
          <p:nvPr/>
        </p:nvSpPr>
        <p:spPr>
          <a:xfrm>
            <a:off x="1358284" y="1322772"/>
            <a:ext cx="4669654" cy="369332"/>
          </a:xfrm>
          <a:prstGeom prst="rect">
            <a:avLst/>
          </a:prstGeom>
          <a:noFill/>
        </p:spPr>
        <p:txBody>
          <a:bodyPr wrap="square" rtlCol="0">
            <a:spAutoFit/>
          </a:bodyPr>
          <a:lstStyle/>
          <a:p>
            <a:r>
              <a:rPr lang="en-US" altLang="zh-CN" b="1" dirty="0">
                <a:latin typeface="微软雅黑 Light" panose="020B0502040204020203" pitchFamily="34" charset="-122"/>
                <a:ea typeface="微软雅黑 Light" panose="020B0502040204020203" pitchFamily="34" charset="-122"/>
              </a:rPr>
              <a:t>Xavier</a:t>
            </a:r>
            <a:r>
              <a:rPr lang="zh-CN" altLang="en-US" b="1" dirty="0">
                <a:latin typeface="微软雅黑 Light" panose="020B0502040204020203" pitchFamily="34" charset="-122"/>
                <a:ea typeface="微软雅黑 Light" panose="020B0502040204020203" pitchFamily="34" charset="-122"/>
              </a:rPr>
              <a:t>初始化 </a:t>
            </a:r>
            <a:r>
              <a:rPr lang="en-US" altLang="zh-CN" b="1"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Glorot</a:t>
            </a:r>
            <a:r>
              <a:rPr lang="zh-CN" altLang="en-US" dirty="0">
                <a:latin typeface="微软雅黑 Light" panose="020B0502040204020203" pitchFamily="34" charset="-122"/>
                <a:ea typeface="微软雅黑 Light" panose="020B0502040204020203" pitchFamily="34" charset="-122"/>
              </a:rPr>
              <a:t>和</a:t>
            </a:r>
            <a:r>
              <a:rPr lang="en-US" altLang="zh-CN" dirty="0" err="1">
                <a:latin typeface="微软雅黑 Light" panose="020B0502040204020203" pitchFamily="34" charset="-122"/>
                <a:ea typeface="微软雅黑 Light" panose="020B0502040204020203" pitchFamily="34" charset="-122"/>
              </a:rPr>
              <a:t>Bengio</a:t>
            </a:r>
            <a:r>
              <a:rPr lang="zh-CN" altLang="en-US" dirty="0">
                <a:latin typeface="微软雅黑 Light" panose="020B0502040204020203" pitchFamily="34" charset="-122"/>
                <a:ea typeface="微软雅黑 Light" panose="020B0502040204020203" pitchFamily="34" charset="-122"/>
              </a:rPr>
              <a:t>提出</a:t>
            </a:r>
            <a:r>
              <a:rPr lang="en-US" altLang="zh-CN" dirty="0"/>
              <a:t>)</a:t>
            </a:r>
            <a:endParaRPr lang="zh-CN" altLang="en-US" b="1"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5B567AA8-868E-4B4C-87C8-FFA62E7D398E}"/>
              </a:ext>
            </a:extLst>
          </p:cNvPr>
          <p:cNvSpPr txBox="1"/>
          <p:nvPr/>
        </p:nvSpPr>
        <p:spPr>
          <a:xfrm>
            <a:off x="1358284" y="1796026"/>
            <a:ext cx="10227076"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常用于激活函数都是关于给定值的对称函数，其范围渐进地接近于与这个中点正负一定距离的值。双曲正切函数和</a:t>
            </a:r>
            <a:r>
              <a:rPr lang="en-US" altLang="zh-CN" dirty="0" err="1">
                <a:latin typeface="微软雅黑 Light" panose="020B0502040204020203" pitchFamily="34" charset="-122"/>
                <a:ea typeface="微软雅黑 Light" panose="020B0502040204020203" pitchFamily="34" charset="-122"/>
              </a:rPr>
              <a:t>softsign</a:t>
            </a:r>
            <a:r>
              <a:rPr lang="zh-CN" altLang="en-US" dirty="0">
                <a:latin typeface="微软雅黑 Light" panose="020B0502040204020203" pitchFamily="34" charset="-122"/>
                <a:ea typeface="微软雅黑 Light" panose="020B0502040204020203" pitchFamily="34" charset="-122"/>
              </a:rPr>
              <a:t>函数就是这类激活函数的典型的例子</a:t>
            </a:r>
            <a:r>
              <a:rPr lang="zh-CN" altLang="en-US" dirty="0"/>
              <a:t>。</a:t>
            </a:r>
          </a:p>
        </p:txBody>
      </p:sp>
      <p:sp>
        <p:nvSpPr>
          <p:cNvPr id="7" name="文本框 6">
            <a:extLst>
              <a:ext uri="{FF2B5EF4-FFF2-40B4-BE49-F238E27FC236}">
                <a16:creationId xmlns:a16="http://schemas.microsoft.com/office/drawing/2014/main" id="{71B1CAC1-7FD3-4D06-BCAD-FB801705FE80}"/>
              </a:ext>
            </a:extLst>
          </p:cNvPr>
          <p:cNvSpPr txBox="1"/>
          <p:nvPr/>
        </p:nvSpPr>
        <p:spPr>
          <a:xfrm>
            <a:off x="1358284" y="2546279"/>
            <a:ext cx="8149701" cy="923330"/>
          </a:xfrm>
          <a:prstGeom prst="rect">
            <a:avLst/>
          </a:prstGeom>
          <a:noFill/>
        </p:spPr>
        <p:txBody>
          <a:bodyPr wrap="square" rtlCol="0">
            <a:spAutoFit/>
          </a:bodyPr>
          <a:lstStyle/>
          <a:p>
            <a:r>
              <a:rPr lang="en-US" altLang="zh-CN" dirty="0"/>
              <a:t>Xavier</a:t>
            </a:r>
            <a:r>
              <a:rPr lang="zh-CN" altLang="en-US" dirty="0"/>
              <a:t>初始化将一个层的权重设置为从一个有界的随机均匀分布中选择的值。</a:t>
            </a:r>
          </a:p>
          <a:p>
            <a:br>
              <a:rPr lang="zh-CN" altLang="en-US" dirty="0"/>
            </a:br>
            <a:endParaRPr lang="zh-CN" altLang="en-US" dirty="0"/>
          </a:p>
        </p:txBody>
      </p:sp>
      <p:pic>
        <p:nvPicPr>
          <p:cNvPr id="10244" name="Picture 4">
            <a:extLst>
              <a:ext uri="{FF2B5EF4-FFF2-40B4-BE49-F238E27FC236}">
                <a16:creationId xmlns:a16="http://schemas.microsoft.com/office/drawing/2014/main" id="{6B88B1F0-EC6B-49E6-98BD-C303E7AE2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3106" y="2919197"/>
            <a:ext cx="3153422" cy="50980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9010DF45-805B-4A92-A95A-9F2E387A617F}"/>
              </a:ext>
            </a:extLst>
          </p:cNvPr>
          <p:cNvSpPr txBox="1"/>
          <p:nvPr/>
        </p:nvSpPr>
        <p:spPr>
          <a:xfrm>
            <a:off x="1358284" y="3573531"/>
            <a:ext cx="7927759" cy="646331"/>
          </a:xfrm>
          <a:prstGeom prst="rect">
            <a:avLst/>
          </a:prstGeom>
          <a:noFill/>
        </p:spPr>
        <p:txBody>
          <a:bodyPr wrap="square" rtlCol="0">
            <a:spAutoFit/>
          </a:bodyPr>
          <a:lstStyle/>
          <a:p>
            <a:r>
              <a:rPr lang="zh-CN" altLang="en-US" dirty="0"/>
              <a:t>其中，</a:t>
            </a:r>
            <a:r>
              <a:rPr lang="en-US" altLang="zh-CN" i="1" dirty="0"/>
              <a:t>nᵢ</a:t>
            </a:r>
            <a:r>
              <a:rPr lang="zh-CN" altLang="en-US" dirty="0"/>
              <a:t>是传入网络连接的数量叫“扇入”，</a:t>
            </a:r>
            <a:r>
              <a:rPr lang="en-US" altLang="zh-CN" i="1" dirty="0"/>
              <a:t>nᵢ₊₁</a:t>
            </a:r>
            <a:r>
              <a:rPr lang="zh-CN" altLang="en-US" dirty="0"/>
              <a:t>是从那层出去的网络连接的数量，也被称为“扇出”。</a:t>
            </a:r>
          </a:p>
        </p:txBody>
      </p:sp>
      <p:pic>
        <p:nvPicPr>
          <p:cNvPr id="10248" name="Picture 8" descr="preview">
            <a:extLst>
              <a:ext uri="{FF2B5EF4-FFF2-40B4-BE49-F238E27FC236}">
                <a16:creationId xmlns:a16="http://schemas.microsoft.com/office/drawing/2014/main" id="{EE4BD418-1C57-4629-9912-FBCD1362F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875" y="4323784"/>
            <a:ext cx="6387571" cy="205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286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66695C4-ED55-4BA2-BCCD-65AAE21BEEE4}"/>
              </a:ext>
            </a:extLst>
          </p:cNvPr>
          <p:cNvSpPr txBox="1"/>
          <p:nvPr/>
        </p:nvSpPr>
        <p:spPr>
          <a:xfrm>
            <a:off x="1180729" y="790113"/>
            <a:ext cx="3728621" cy="646331"/>
          </a:xfrm>
          <a:prstGeom prst="rect">
            <a:avLst/>
          </a:prstGeom>
          <a:noFill/>
        </p:spPr>
        <p:txBody>
          <a:bodyPr wrap="square" rtlCol="0">
            <a:spAutoFit/>
          </a:bodyPr>
          <a:lstStyle/>
          <a:p>
            <a:r>
              <a:rPr lang="en-US" altLang="zh-CN" b="1" dirty="0" err="1">
                <a:latin typeface="微软雅黑 Light" panose="020B0502040204020203" pitchFamily="34" charset="-122"/>
                <a:ea typeface="微软雅黑 Light" panose="020B0502040204020203" pitchFamily="34" charset="-122"/>
              </a:rPr>
              <a:t>Kaiming</a:t>
            </a:r>
            <a:r>
              <a:rPr lang="zh-CN" altLang="en-US" b="1" dirty="0">
                <a:latin typeface="微软雅黑 Light" panose="020B0502040204020203" pitchFamily="34" charset="-122"/>
                <a:ea typeface="微软雅黑 Light" panose="020B0502040204020203" pitchFamily="34" charset="-122"/>
              </a:rPr>
              <a:t>初始化 </a:t>
            </a:r>
            <a:r>
              <a:rPr lang="en-US" altLang="zh-CN" b="1" dirty="0">
                <a:latin typeface="微软雅黑 Light" panose="020B0502040204020203" pitchFamily="34" charset="-122"/>
                <a:ea typeface="微软雅黑 Light" panose="020B0502040204020203" pitchFamily="34" charset="-122"/>
              </a:rPr>
              <a:t>(</a:t>
            </a:r>
            <a:r>
              <a:rPr lang="en-US" altLang="zh-CN" dirty="0" err="1"/>
              <a:t>kobjective</a:t>
            </a:r>
            <a:r>
              <a:rPr lang="en-US" altLang="zh-CN" dirty="0"/>
              <a:t> He</a:t>
            </a:r>
            <a:r>
              <a:rPr lang="zh-CN" altLang="en-US" dirty="0"/>
              <a:t>等人</a:t>
            </a:r>
            <a:r>
              <a:rPr lang="en-US" altLang="zh-CN" b="1" dirty="0">
                <a:latin typeface="微软雅黑 Light" panose="020B0502040204020203" pitchFamily="34" charset="-122"/>
                <a:ea typeface="微软雅黑 Light" panose="020B0502040204020203" pitchFamily="34" charset="-122"/>
              </a:rPr>
              <a:t>)</a:t>
            </a:r>
            <a:endParaRPr lang="zh-CN" altLang="en-US" b="1" dirty="0">
              <a:latin typeface="微软雅黑 Light" panose="020B0502040204020203" pitchFamily="34" charset="-122"/>
              <a:ea typeface="微软雅黑 Light" panose="020B0502040204020203" pitchFamily="34" charset="-122"/>
            </a:endParaRPr>
          </a:p>
          <a:p>
            <a:endParaRPr lang="zh-CN" altLang="en-US" dirty="0"/>
          </a:p>
        </p:txBody>
      </p:sp>
      <p:sp>
        <p:nvSpPr>
          <p:cNvPr id="5" name="文本框 4">
            <a:extLst>
              <a:ext uri="{FF2B5EF4-FFF2-40B4-BE49-F238E27FC236}">
                <a16:creationId xmlns:a16="http://schemas.microsoft.com/office/drawing/2014/main" id="{1CA7C035-3B0A-401C-9435-986C4D6E8E2B}"/>
              </a:ext>
            </a:extLst>
          </p:cNvPr>
          <p:cNvSpPr txBox="1"/>
          <p:nvPr/>
        </p:nvSpPr>
        <p:spPr>
          <a:xfrm>
            <a:off x="1180729" y="1251778"/>
            <a:ext cx="8060926"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这是为使用这些非对称、非线性激活</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Relu</a:t>
            </a:r>
            <a:r>
              <a:rPr lang="zh-CN" altLang="en-US" dirty="0">
                <a:latin typeface="微软雅黑 Light" panose="020B0502040204020203" pitchFamily="34" charset="-122"/>
                <a:ea typeface="微软雅黑 Light" panose="020B0502040204020203" pitchFamily="34" charset="-122"/>
              </a:rPr>
              <a:t>函数</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的深层神经网络量身定制的</a:t>
            </a:r>
          </a:p>
        </p:txBody>
      </p:sp>
      <p:sp>
        <p:nvSpPr>
          <p:cNvPr id="6" name="文本框 5">
            <a:extLst>
              <a:ext uri="{FF2B5EF4-FFF2-40B4-BE49-F238E27FC236}">
                <a16:creationId xmlns:a16="http://schemas.microsoft.com/office/drawing/2014/main" id="{A7B2F2AE-A541-443B-827C-5FDE45FB2609}"/>
              </a:ext>
            </a:extLst>
          </p:cNvPr>
          <p:cNvSpPr txBox="1"/>
          <p:nvPr/>
        </p:nvSpPr>
        <p:spPr>
          <a:xfrm>
            <a:off x="1180729" y="1621110"/>
            <a:ext cx="10306976" cy="1477328"/>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优化策略</a:t>
            </a:r>
            <a:r>
              <a:rPr lang="en-US" altLang="zh-CN" dirty="0">
                <a:latin typeface="微软雅黑 Light" panose="020B0502040204020203" pitchFamily="34" charset="-122"/>
                <a:ea typeface="微软雅黑 Light" panose="020B0502040204020203" pitchFamily="34" charset="-122"/>
              </a:rPr>
              <a:t>:</a:t>
            </a:r>
          </a:p>
          <a:p>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为给定层上的权值矩阵创建一个张量，并用从标准正态分布中随机选择的数字填充它。</a:t>
            </a:r>
          </a:p>
          <a:p>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将每个随机选择的数字乘以</a:t>
            </a:r>
            <a:r>
              <a:rPr lang="zh-CN" altLang="en-US" i="1"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2/</a:t>
            </a:r>
            <a:r>
              <a:rPr lang="zh-CN" altLang="en-US" i="1" dirty="0">
                <a:latin typeface="微软雅黑 Light" panose="020B0502040204020203" pitchFamily="34" charset="-122"/>
                <a:ea typeface="微软雅黑 Light" panose="020B0502040204020203" pitchFamily="34" charset="-122"/>
              </a:rPr>
              <a:t>√</a:t>
            </a:r>
            <a:r>
              <a:rPr lang="en-US" altLang="zh-CN" i="1" dirty="0">
                <a:latin typeface="微软雅黑 Light" panose="020B0502040204020203" pitchFamily="34" charset="-122"/>
                <a:ea typeface="微软雅黑 Light" panose="020B0502040204020203" pitchFamily="34" charset="-122"/>
              </a:rPr>
              <a:t>n</a:t>
            </a:r>
            <a:r>
              <a:rPr lang="zh-CN" altLang="en-US" dirty="0">
                <a:latin typeface="微软雅黑 Light" panose="020B0502040204020203" pitchFamily="34" charset="-122"/>
                <a:ea typeface="微软雅黑 Light" panose="020B0502040204020203" pitchFamily="34" charset="-122"/>
              </a:rPr>
              <a:t>，其中</a:t>
            </a:r>
            <a:r>
              <a:rPr lang="en-US" altLang="zh-CN" i="1" dirty="0">
                <a:latin typeface="微软雅黑 Light" panose="020B0502040204020203" pitchFamily="34" charset="-122"/>
                <a:ea typeface="微软雅黑 Light" panose="020B0502040204020203" pitchFamily="34" charset="-122"/>
              </a:rPr>
              <a:t>n</a:t>
            </a:r>
            <a:r>
              <a:rPr lang="zh-CN" altLang="en-US" dirty="0">
                <a:latin typeface="微软雅黑 Light" panose="020B0502040204020203" pitchFamily="34" charset="-122"/>
                <a:ea typeface="微软雅黑 Light" panose="020B0502040204020203" pitchFamily="34" charset="-122"/>
              </a:rPr>
              <a:t>是从上一层的输出</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也称为“扇入”</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进入给定层的连接数。</a:t>
            </a:r>
          </a:p>
          <a:p>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偏置张量初始化为零</a:t>
            </a:r>
          </a:p>
          <a:p>
            <a:endParaRPr lang="zh-CN" altLang="en-US" dirty="0"/>
          </a:p>
        </p:txBody>
      </p:sp>
      <p:pic>
        <p:nvPicPr>
          <p:cNvPr id="11266" name="Picture 2" descr="preview">
            <a:extLst>
              <a:ext uri="{FF2B5EF4-FFF2-40B4-BE49-F238E27FC236}">
                <a16:creationId xmlns:a16="http://schemas.microsoft.com/office/drawing/2014/main" id="{619E7ACF-6639-4AE2-B180-6E5108A59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463" y="3616339"/>
            <a:ext cx="5510444" cy="1989883"/>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3635006E-12BE-4FCD-9B06-F853D34FC1D5}"/>
              </a:ext>
            </a:extLst>
          </p:cNvPr>
          <p:cNvSpPr txBox="1"/>
          <p:nvPr/>
        </p:nvSpPr>
        <p:spPr>
          <a:xfrm>
            <a:off x="1245463" y="3043407"/>
            <a:ext cx="4918229"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输出结果</a:t>
            </a:r>
          </a:p>
        </p:txBody>
      </p:sp>
    </p:spTree>
    <p:extLst>
      <p:ext uri="{BB962C8B-B14F-4D97-AF65-F5344CB8AC3E}">
        <p14:creationId xmlns:p14="http://schemas.microsoft.com/office/powerpoint/2010/main" val="73313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C6B2D6-62F8-49A2-A90F-F9E7B917D20A}"/>
              </a:ext>
            </a:extLst>
          </p:cNvPr>
          <p:cNvSpPr>
            <a:spLocks noGrp="1"/>
          </p:cNvSpPr>
          <p:nvPr>
            <p:ph sz="quarter" idx="13"/>
          </p:nvPr>
        </p:nvSpPr>
        <p:spPr/>
        <p:txBody>
          <a:bodyPr>
            <a:normAutofit/>
          </a:bodyPr>
          <a:lstStyle/>
          <a:p>
            <a:pPr marL="0" indent="0" algn="ctr">
              <a:buNone/>
            </a:pPr>
            <a:r>
              <a:rPr lang="en-US" altLang="zh-CN" sz="6000" dirty="0">
                <a:latin typeface="Lucida Fax" panose="02060602050505020204" pitchFamily="18" charset="0"/>
              </a:rPr>
              <a:t>THANKS</a:t>
            </a:r>
            <a:endParaRPr lang="zh-CN" altLang="en-US" sz="6000" dirty="0">
              <a:latin typeface="Lucida Fax" panose="02060602050505020204" pitchFamily="18" charset="0"/>
            </a:endParaRPr>
          </a:p>
        </p:txBody>
      </p:sp>
    </p:spTree>
    <p:extLst>
      <p:ext uri="{BB962C8B-B14F-4D97-AF65-F5344CB8AC3E}">
        <p14:creationId xmlns:p14="http://schemas.microsoft.com/office/powerpoint/2010/main" val="325711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这里写图片描述">
            <a:extLst>
              <a:ext uri="{FF2B5EF4-FFF2-40B4-BE49-F238E27FC236}">
                <a16:creationId xmlns:a16="http://schemas.microsoft.com/office/drawing/2014/main" id="{811D1B46-154A-4F0E-B23F-56D7A1127BBB}"/>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906827" y="2171499"/>
            <a:ext cx="5109217" cy="247180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9EFE3A2-918E-4F25-A06E-C5BC2857828E}"/>
              </a:ext>
            </a:extLst>
          </p:cNvPr>
          <p:cNvSpPr txBox="1"/>
          <p:nvPr/>
        </p:nvSpPr>
        <p:spPr>
          <a:xfrm>
            <a:off x="913775" y="1802167"/>
            <a:ext cx="1270132" cy="369332"/>
          </a:xfrm>
          <a:prstGeom prst="rect">
            <a:avLst/>
          </a:prstGeom>
          <a:no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4228C802-042E-4D5E-A73F-D9B016779F2C}"/>
              </a:ext>
            </a:extLst>
          </p:cNvPr>
          <p:cNvSpPr txBox="1"/>
          <p:nvPr/>
        </p:nvSpPr>
        <p:spPr>
          <a:xfrm>
            <a:off x="913774" y="1908699"/>
            <a:ext cx="5556451" cy="341632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假设左侧为</a:t>
            </a:r>
            <a:r>
              <a:rPr lang="en-US" altLang="zh-CN" dirty="0">
                <a:latin typeface="微软雅黑 Light" panose="020B0502040204020203" pitchFamily="34" charset="-122"/>
                <a:ea typeface="微软雅黑 Light" panose="020B0502040204020203" pitchFamily="34" charset="-122"/>
              </a:rPr>
              <a:t>10</a:t>
            </a:r>
            <a:r>
              <a:rPr lang="zh-CN" altLang="en-US" dirty="0">
                <a:latin typeface="微软雅黑 Light" panose="020B0502040204020203" pitchFamily="34" charset="-122"/>
                <a:ea typeface="微软雅黑 Light" panose="020B0502040204020203" pitchFamily="34" charset="-122"/>
              </a:rPr>
              <a:t>个备选模型</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我们想知道两件事：</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这</a:t>
            </a:r>
            <a:r>
              <a:rPr lang="en-US" altLang="zh-CN" dirty="0">
                <a:latin typeface="微软雅黑 Light" panose="020B0502040204020203" pitchFamily="34" charset="-122"/>
                <a:ea typeface="微软雅黑 Light" panose="020B0502040204020203" pitchFamily="34" charset="-122"/>
              </a:rPr>
              <a:t>10</a:t>
            </a:r>
            <a:r>
              <a:rPr lang="zh-CN" altLang="en-US" dirty="0">
                <a:latin typeface="微软雅黑 Light" panose="020B0502040204020203" pitchFamily="34" charset="-122"/>
                <a:ea typeface="微软雅黑 Light" panose="020B0502040204020203" pitchFamily="34" charset="-122"/>
              </a:rPr>
              <a:t>中模型中哪种最好（决定多项式的阶数</a:t>
            </a:r>
            <a:r>
              <a:rPr lang="en-US" altLang="zh-CN" dirty="0">
                <a:latin typeface="微软雅黑 Light" panose="020B0502040204020203" pitchFamily="34" charset="-122"/>
                <a:ea typeface="微软雅黑 Light" panose="020B0502040204020203" pitchFamily="34" charset="-122"/>
              </a:rPr>
              <a:t>d</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最好的模型的</a:t>
            </a:r>
            <a:r>
              <a:rPr lang="en-US" altLang="zh-CN" dirty="0">
                <a:latin typeface="微软雅黑 Light" panose="020B0502040204020203" pitchFamily="34" charset="-122"/>
                <a:ea typeface="微软雅黑 Light" panose="020B0502040204020203" pitchFamily="34" charset="-122"/>
              </a:rPr>
              <a:t>θ\</a:t>
            </a:r>
            <a:r>
              <a:rPr lang="en-US" altLang="zh-CN" dirty="0" err="1">
                <a:latin typeface="微软雅黑 Light" panose="020B0502040204020203" pitchFamily="34" charset="-122"/>
                <a:ea typeface="微软雅黑 Light" panose="020B0502040204020203" pitchFamily="34" charset="-122"/>
              </a:rPr>
              <a:t>thetaθ</a:t>
            </a:r>
            <a:r>
              <a:rPr lang="zh-CN" altLang="en-US" dirty="0">
                <a:latin typeface="微软雅黑 Light" panose="020B0502040204020203" pitchFamily="34" charset="-122"/>
                <a:ea typeface="微软雅黑 Light" panose="020B0502040204020203" pitchFamily="34" charset="-122"/>
              </a:rPr>
              <a:t>参数是什么。</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为此，我们需要，</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使用训练数据集分别训练这</a:t>
            </a:r>
            <a:r>
              <a:rPr lang="en-US" altLang="zh-CN" dirty="0">
                <a:latin typeface="微软雅黑 Light" panose="020B0502040204020203" pitchFamily="34" charset="-122"/>
                <a:ea typeface="微软雅黑 Light" panose="020B0502040204020203" pitchFamily="34" charset="-122"/>
              </a:rPr>
              <a:t>10</a:t>
            </a:r>
            <a:r>
              <a:rPr lang="zh-CN" altLang="en-US" dirty="0">
                <a:latin typeface="微软雅黑 Light" panose="020B0502040204020203" pitchFamily="34" charset="-122"/>
                <a:ea typeface="微软雅黑 Light" panose="020B0502040204020203" pitchFamily="34" charset="-122"/>
              </a:rPr>
              <a:t>个模型；</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用训练好的这</a:t>
            </a:r>
            <a:r>
              <a:rPr lang="en-US" altLang="zh-CN" dirty="0">
                <a:latin typeface="微软雅黑 Light" panose="020B0502040204020203" pitchFamily="34" charset="-122"/>
                <a:ea typeface="微软雅黑 Light" panose="020B0502040204020203" pitchFamily="34" charset="-122"/>
              </a:rPr>
              <a:t>10</a:t>
            </a:r>
            <a:r>
              <a:rPr lang="zh-CN" altLang="en-US" dirty="0">
                <a:latin typeface="微软雅黑 Light" panose="020B0502040204020203" pitchFamily="34" charset="-122"/>
                <a:ea typeface="微软雅黑 Light" panose="020B0502040204020203" pitchFamily="34" charset="-122"/>
              </a:rPr>
              <a:t>个模型，分别处理交叉验证数据集，统计它们的误差，取误差最小的模型为最终模型（这步就叫做</a:t>
            </a:r>
            <a:r>
              <a:rPr lang="en-US" altLang="zh-CN" dirty="0">
                <a:latin typeface="微软雅黑 Light" panose="020B0502040204020203" pitchFamily="34" charset="-122"/>
                <a:ea typeface="微软雅黑 Light" panose="020B0502040204020203" pitchFamily="34" charset="-122"/>
              </a:rPr>
              <a:t>Model Selection</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用测试数据集测试其准确性。</a:t>
            </a:r>
          </a:p>
          <a:p>
            <a:r>
              <a:rPr lang="zh-CN" altLang="en-US" dirty="0">
                <a:latin typeface="微软雅黑 Light" panose="020B0502040204020203" pitchFamily="34" charset="-122"/>
                <a:ea typeface="微软雅黑 Light" panose="020B0502040204020203" pitchFamily="34" charset="-122"/>
              </a:rPr>
              <a:t>三者比例</a:t>
            </a:r>
            <a:r>
              <a:rPr lang="en-US" altLang="zh-CN" dirty="0">
                <a:latin typeface="微软雅黑 Light" panose="020B0502040204020203" pitchFamily="34" charset="-122"/>
                <a:ea typeface="微软雅黑 Light" panose="020B0502040204020203" pitchFamily="34" charset="-122"/>
              </a:rPr>
              <a:t>6:2:2</a:t>
            </a:r>
          </a:p>
        </p:txBody>
      </p:sp>
      <p:sp>
        <p:nvSpPr>
          <p:cNvPr id="8" name="文本框 7">
            <a:extLst>
              <a:ext uri="{FF2B5EF4-FFF2-40B4-BE49-F238E27FC236}">
                <a16:creationId xmlns:a16="http://schemas.microsoft.com/office/drawing/2014/main" id="{B2666910-80FF-45C8-9FF0-31B496D0A85E}"/>
              </a:ext>
            </a:extLst>
          </p:cNvPr>
          <p:cNvSpPr txBox="1"/>
          <p:nvPr/>
        </p:nvSpPr>
        <p:spPr>
          <a:xfrm>
            <a:off x="913774" y="727969"/>
            <a:ext cx="7270812" cy="369332"/>
          </a:xfrm>
          <a:prstGeom prst="rect">
            <a:avLst/>
          </a:prstGeom>
          <a:noFill/>
        </p:spPr>
        <p:txBody>
          <a:bodyPr wrap="square" rtlCol="0">
            <a:spAutoFit/>
          </a:bodyPr>
          <a:lstStyle/>
          <a:p>
            <a:r>
              <a:rPr lang="zh-CN" altLang="en-US" b="1" dirty="0">
                <a:latin typeface="微软雅黑 Light" panose="020B0502040204020203" pitchFamily="34" charset="-122"/>
                <a:ea typeface="微软雅黑 Light" panose="020B0502040204020203" pitchFamily="34" charset="-122"/>
              </a:rPr>
              <a:t>训练，验证，测试集（</a:t>
            </a:r>
            <a:r>
              <a:rPr lang="en-US" altLang="zh-CN" b="1" dirty="0">
                <a:latin typeface="微软雅黑 Light" panose="020B0502040204020203" pitchFamily="34" charset="-122"/>
                <a:ea typeface="微软雅黑 Light" panose="020B0502040204020203" pitchFamily="34" charset="-122"/>
              </a:rPr>
              <a:t>Train / Dev / Test sets</a:t>
            </a:r>
            <a:r>
              <a:rPr lang="zh-CN" altLang="en-US" b="1" dirty="0">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49193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C803C-EA47-40C3-97BD-F7B8F5272273}"/>
              </a:ext>
            </a:extLst>
          </p:cNvPr>
          <p:cNvSpPr>
            <a:spLocks noGrp="1"/>
          </p:cNvSpPr>
          <p:nvPr>
            <p:ph type="title"/>
          </p:nvPr>
        </p:nvSpPr>
        <p:spPr>
          <a:xfrm>
            <a:off x="372237" y="343146"/>
            <a:ext cx="10364451" cy="1596177"/>
          </a:xfrm>
        </p:spPr>
        <p:txBody>
          <a:bodyPr/>
          <a:lstStyle/>
          <a:p>
            <a:pPr algn="l"/>
            <a:r>
              <a:rPr lang="zh-CN" altLang="en-US" sz="2400" b="1" dirty="0">
                <a:latin typeface="微软雅黑 Light" panose="020B0502040204020203" pitchFamily="34" charset="-122"/>
                <a:ea typeface="微软雅黑 Light" panose="020B0502040204020203" pitchFamily="34" charset="-122"/>
              </a:rPr>
              <a:t>偏差，方差（</a:t>
            </a:r>
            <a:r>
              <a:rPr lang="en-US" altLang="zh-CN" sz="2400" b="1" dirty="0">
                <a:latin typeface="微软雅黑 Light" panose="020B0502040204020203" pitchFamily="34" charset="-122"/>
                <a:ea typeface="微软雅黑 Light" panose="020B0502040204020203" pitchFamily="34" charset="-122"/>
              </a:rPr>
              <a:t>Bias /Variance</a:t>
            </a:r>
            <a:r>
              <a:rPr lang="zh-CN" altLang="en-US" sz="2400" b="1" dirty="0">
                <a:latin typeface="微软雅黑 Light" panose="020B0502040204020203" pitchFamily="34" charset="-122"/>
                <a:ea typeface="微软雅黑 Light" panose="020B0502040204020203" pitchFamily="34" charset="-122"/>
              </a:rPr>
              <a:t>）</a:t>
            </a:r>
            <a:br>
              <a:rPr lang="zh-CN" altLang="en-US" b="1" dirty="0"/>
            </a:br>
            <a:endParaRPr lang="zh-CN" altLang="en-US" dirty="0"/>
          </a:p>
        </p:txBody>
      </p:sp>
      <p:pic>
        <p:nvPicPr>
          <p:cNvPr id="2050" name="Picture 2">
            <a:extLst>
              <a:ext uri="{FF2B5EF4-FFF2-40B4-BE49-F238E27FC236}">
                <a16:creationId xmlns:a16="http://schemas.microsoft.com/office/drawing/2014/main" id="{1CFEDF44-86E2-46F2-A159-BB2359EC896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525089" y="573142"/>
            <a:ext cx="4021584" cy="571171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FEF922D6-C140-4A2F-9315-D762BF92BE2E}"/>
              </a:ext>
            </a:extLst>
          </p:cNvPr>
          <p:cNvSpPr txBox="1"/>
          <p:nvPr/>
        </p:nvSpPr>
        <p:spPr>
          <a:xfrm>
            <a:off x="851631" y="1411873"/>
            <a:ext cx="4936610" cy="286232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偏差：度量学习算法的期望预测与真实结果的偏离程度，也叫拟合能力。</a:t>
            </a:r>
          </a:p>
          <a:p>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方差：度量了同样大小的训练集的变动所导致的学习性能的变化，即刻画了数据扰动造成的影响。</a:t>
            </a:r>
          </a:p>
          <a:p>
            <a:endParaRPr lang="zh-CN" altLang="en-US" dirty="0">
              <a:latin typeface="FangSong" panose="020B0503020204020204" pitchFamily="49" charset="-122"/>
              <a:ea typeface="FangSong" panose="020B0503020204020204" pitchFamily="49" charset="-122"/>
            </a:endParaRPr>
          </a:p>
        </p:txBody>
      </p:sp>
    </p:spTree>
    <p:extLst>
      <p:ext uri="{BB962C8B-B14F-4D97-AF65-F5344CB8AC3E}">
        <p14:creationId xmlns:p14="http://schemas.microsoft.com/office/powerpoint/2010/main" val="1023928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review">
            <a:extLst>
              <a:ext uri="{FF2B5EF4-FFF2-40B4-BE49-F238E27FC236}">
                <a16:creationId xmlns:a16="http://schemas.microsoft.com/office/drawing/2014/main" id="{EEE7548B-7359-4D1E-B292-4CB519716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067" y="1553593"/>
            <a:ext cx="8774396" cy="451515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7BC9AB68-39BD-48FF-AE59-1CC12A937A1A}"/>
              </a:ext>
            </a:extLst>
          </p:cNvPr>
          <p:cNvSpPr txBox="1"/>
          <p:nvPr/>
        </p:nvSpPr>
        <p:spPr>
          <a:xfrm>
            <a:off x="1526959" y="807868"/>
            <a:ext cx="3639845" cy="461665"/>
          </a:xfrm>
          <a:prstGeom prst="rect">
            <a:avLst/>
          </a:prstGeom>
          <a:noFill/>
        </p:spPr>
        <p:txBody>
          <a:bodyPr wrap="square" rtlCol="0">
            <a:spAutoFit/>
          </a:bodyPr>
          <a:lstStyle/>
          <a:p>
            <a:r>
              <a:rPr lang="zh-CN" altLang="en-US" b="1" dirty="0">
                <a:latin typeface="FangSong" panose="020B0503020204020204" pitchFamily="49" charset="-122"/>
                <a:ea typeface="FangSong" panose="020B0503020204020204" pitchFamily="49" charset="-122"/>
              </a:rPr>
              <a:t> </a:t>
            </a:r>
            <a:r>
              <a:rPr lang="zh-CN" altLang="en-US" sz="2400" b="1" dirty="0">
                <a:latin typeface="微软雅黑 Light" panose="020B0502040204020203" pitchFamily="34" charset="-122"/>
                <a:ea typeface="微软雅黑 Light" panose="020B0502040204020203" pitchFamily="34" charset="-122"/>
              </a:rPr>
              <a:t>拟合（</a:t>
            </a:r>
            <a:r>
              <a:rPr lang="en-US" altLang="zh-CN" sz="2400" b="1" dirty="0">
                <a:latin typeface="微软雅黑 Light" panose="020B0502040204020203" pitchFamily="34" charset="-122"/>
                <a:ea typeface="微软雅黑 Light" panose="020B0502040204020203" pitchFamily="34" charset="-122"/>
              </a:rPr>
              <a:t>fitting</a:t>
            </a:r>
            <a:r>
              <a:rPr lang="zh-CN" altLang="en-US" b="1" dirty="0">
                <a:latin typeface="FangSong" panose="020B0503020204020204" pitchFamily="49" charset="-122"/>
                <a:ea typeface="FangSong" panose="020B0503020204020204" pitchFamily="49" charset="-122"/>
              </a:rPr>
              <a:t>）</a:t>
            </a:r>
            <a:endParaRPr lang="zh-CN" altLang="en-US" dirty="0"/>
          </a:p>
        </p:txBody>
      </p:sp>
    </p:spTree>
    <p:extLst>
      <p:ext uri="{BB962C8B-B14F-4D97-AF65-F5344CB8AC3E}">
        <p14:creationId xmlns:p14="http://schemas.microsoft.com/office/powerpoint/2010/main" val="1709331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086ADDC-F4DB-46FD-8237-7C6240C02DCE}"/>
              </a:ext>
            </a:extLst>
          </p:cNvPr>
          <p:cNvSpPr>
            <a:spLocks noGrp="1"/>
          </p:cNvSpPr>
          <p:nvPr>
            <p:ph sz="quarter" idx="13"/>
          </p:nvPr>
        </p:nvSpPr>
        <p:spPr>
          <a:xfrm>
            <a:off x="984795" y="1198486"/>
            <a:ext cx="10609442" cy="3424107"/>
          </a:xfrm>
        </p:spPr>
        <p:txBody>
          <a:bodyPr/>
          <a:lstStyle/>
          <a:p>
            <a:r>
              <a:rPr lang="zh-CN" altLang="en-US" b="1" dirty="0">
                <a:latin typeface="微软雅黑 Light" panose="020B0502040204020203" pitchFamily="34" charset="-122"/>
                <a:ea typeface="微软雅黑 Light" panose="020B0502040204020203" pitchFamily="34" charset="-122"/>
              </a:rPr>
              <a:t>目的</a:t>
            </a:r>
            <a:r>
              <a:rPr lang="zh-CN" altLang="en-US" dirty="0">
                <a:latin typeface="微软雅黑 Light" panose="020B0502040204020203" pitchFamily="34" charset="-122"/>
                <a:ea typeface="微软雅黑 Light" panose="020B0502040204020203" pitchFamily="34" charset="-122"/>
              </a:rPr>
              <a:t>：使模型性能更趋于稳定可靠</a:t>
            </a:r>
          </a:p>
          <a:p>
            <a:r>
              <a:rPr lang="zh-CN" altLang="en-US" b="1" dirty="0">
                <a:latin typeface="微软雅黑 Light" panose="020B0502040204020203" pitchFamily="34" charset="-122"/>
                <a:ea typeface="微软雅黑 Light" panose="020B0502040204020203" pitchFamily="34" charset="-122"/>
              </a:rPr>
              <a:t>原理</a:t>
            </a:r>
            <a:r>
              <a:rPr lang="zh-CN" altLang="en-US" dirty="0">
                <a:latin typeface="微软雅黑 Light" panose="020B0502040204020203" pitchFamily="34" charset="-122"/>
                <a:ea typeface="微软雅黑 Light" panose="020B0502040204020203" pitchFamily="34" charset="-122"/>
              </a:rPr>
              <a:t>：在损失函数上加上某些规则（限制），缩小解空间，从而减少求出过拟合解的可能性</a:t>
            </a:r>
          </a:p>
          <a:p>
            <a:r>
              <a:rPr lang="zh-CN" altLang="en-US" b="1" dirty="0">
                <a:latin typeface="微软雅黑 Light" panose="020B0502040204020203" pitchFamily="34" charset="-122"/>
                <a:ea typeface="微软雅黑 Light" panose="020B0502040204020203" pitchFamily="34" charset="-122"/>
              </a:rPr>
              <a:t>例子</a:t>
            </a:r>
            <a:r>
              <a:rPr lang="zh-CN" altLang="en-US" dirty="0">
                <a:latin typeface="微软雅黑 Light" panose="020B0502040204020203" pitchFamily="34" charset="-122"/>
                <a:ea typeface="微软雅黑 Light" panose="020B0502040204020203" pitchFamily="34" charset="-122"/>
              </a:rPr>
              <a:t>：以最简单的线性模型为例</a:t>
            </a:r>
          </a:p>
          <a:p>
            <a:endParaRPr lang="zh-CN" altLang="en-US" dirty="0"/>
          </a:p>
        </p:txBody>
      </p:sp>
      <p:pic>
        <p:nvPicPr>
          <p:cNvPr id="4098" name="Picture 2">
            <a:extLst>
              <a:ext uri="{FF2B5EF4-FFF2-40B4-BE49-F238E27FC236}">
                <a16:creationId xmlns:a16="http://schemas.microsoft.com/office/drawing/2014/main" id="{9853CD78-B011-4966-B7E2-8527FFCB4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343" y="3086747"/>
            <a:ext cx="5087924" cy="8815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4577B10D-0949-4044-AC17-6C396FCCBC16}"/>
              </a:ext>
            </a:extLst>
          </p:cNvPr>
          <p:cNvSpPr txBox="1"/>
          <p:nvPr/>
        </p:nvSpPr>
        <p:spPr>
          <a:xfrm>
            <a:off x="1460332" y="4308722"/>
            <a:ext cx="8131945" cy="1477328"/>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λ</a:t>
            </a:r>
            <a:r>
              <a:rPr lang="zh-CN" altLang="en-US" dirty="0">
                <a:latin typeface="微软雅黑 Light" panose="020B0502040204020203" pitchFamily="34" charset="-122"/>
                <a:ea typeface="微软雅黑 Light" panose="020B0502040204020203" pitchFamily="34" charset="-122"/>
              </a:rPr>
              <a:t>称为</a:t>
            </a:r>
            <a:r>
              <a:rPr lang="zh-CN" altLang="en-US" b="1" dirty="0">
                <a:latin typeface="微软雅黑 Light" panose="020B0502040204020203" pitchFamily="34" charset="-122"/>
                <a:ea typeface="微软雅黑 Light" panose="020B0502040204020203" pitchFamily="34" charset="-122"/>
              </a:rPr>
              <a:t>正则化参数</a:t>
            </a:r>
            <a:r>
              <a:rPr lang="zh-CN" altLang="en-US" dirty="0">
                <a:latin typeface="微软雅黑 Light" panose="020B0502040204020203" pitchFamily="34" charset="-122"/>
                <a:ea typeface="微软雅黑 Light" panose="020B0502040204020203" pitchFamily="34" charset="-122"/>
              </a:rPr>
              <a:t>，需要</a:t>
            </a:r>
            <a:r>
              <a:rPr lang="zh-CN" altLang="en-US" b="1" dirty="0">
                <a:latin typeface="微软雅黑 Light" panose="020B0502040204020203" pitchFamily="34" charset="-122"/>
                <a:ea typeface="微软雅黑 Light" panose="020B0502040204020203" pitchFamily="34" charset="-122"/>
              </a:rPr>
              <a:t>手动调节</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正则化参数</a:t>
            </a:r>
            <a:r>
              <a:rPr lang="en-US" altLang="zh-CN" dirty="0">
                <a:latin typeface="微软雅黑 Light" panose="020B0502040204020203" pitchFamily="34" charset="-122"/>
                <a:ea typeface="微软雅黑 Light" panose="020B0502040204020203" pitchFamily="34" charset="-122"/>
              </a:rPr>
              <a:t>λ</a:t>
            </a:r>
            <a:r>
              <a:rPr lang="zh-CN" altLang="en-US" dirty="0">
                <a:latin typeface="微软雅黑 Light" panose="020B0502040204020203" pitchFamily="34" charset="-122"/>
                <a:ea typeface="微软雅黑 Light" panose="020B0502040204020203" pitchFamily="34" charset="-122"/>
              </a:rPr>
              <a:t>的作用是调节以下两个目标间的平衡关系：</a:t>
            </a:r>
          </a:p>
          <a:p>
            <a:r>
              <a:rPr lang="zh-CN" altLang="en-US" dirty="0">
                <a:latin typeface="微软雅黑 Light" panose="020B0502040204020203" pitchFamily="34" charset="-122"/>
                <a:ea typeface="微软雅黑 Light" panose="020B0502040204020203" pitchFamily="34" charset="-122"/>
              </a:rPr>
              <a:t>目标一：使模型更好地拟合数据；</a:t>
            </a:r>
          </a:p>
          <a:p>
            <a:r>
              <a:rPr lang="zh-CN" altLang="en-US" dirty="0">
                <a:latin typeface="微软雅黑 Light" panose="020B0502040204020203" pitchFamily="34" charset="-122"/>
                <a:ea typeface="微软雅黑 Light" panose="020B0502040204020203" pitchFamily="34" charset="-122"/>
              </a:rPr>
              <a:t>目标二：使参数</a:t>
            </a:r>
            <a:r>
              <a:rPr lang="en-US" altLang="zh-CN" dirty="0">
                <a:latin typeface="微软雅黑 Light" panose="020B0502040204020203" pitchFamily="34" charset="-122"/>
                <a:ea typeface="微软雅黑 Light" panose="020B0502040204020203" pitchFamily="34" charset="-122"/>
              </a:rPr>
              <a:t>θ</a:t>
            </a:r>
            <a:r>
              <a:rPr lang="zh-CN" altLang="en-US" dirty="0">
                <a:latin typeface="微软雅黑 Light" panose="020B0502040204020203" pitchFamily="34" charset="-122"/>
                <a:ea typeface="微软雅黑 Light" panose="020B0502040204020203" pitchFamily="34" charset="-122"/>
              </a:rPr>
              <a:t>尽量最小化；</a:t>
            </a:r>
          </a:p>
          <a:p>
            <a:endParaRPr lang="zh-CN" altLang="en-US" dirty="0"/>
          </a:p>
        </p:txBody>
      </p:sp>
      <p:sp>
        <p:nvSpPr>
          <p:cNvPr id="7" name="文本框 6">
            <a:extLst>
              <a:ext uri="{FF2B5EF4-FFF2-40B4-BE49-F238E27FC236}">
                <a16:creationId xmlns:a16="http://schemas.microsoft.com/office/drawing/2014/main" id="{86E41690-C744-46AD-ACF1-309DFA5324FB}"/>
              </a:ext>
            </a:extLst>
          </p:cNvPr>
          <p:cNvSpPr txBox="1"/>
          <p:nvPr/>
        </p:nvSpPr>
        <p:spPr>
          <a:xfrm>
            <a:off x="1127464" y="630315"/>
            <a:ext cx="4864963" cy="461665"/>
          </a:xfrm>
          <a:prstGeom prst="rect">
            <a:avLst/>
          </a:prstGeom>
          <a:noFill/>
        </p:spPr>
        <p:txBody>
          <a:bodyPr wrap="square" rtlCol="0">
            <a:spAutoFit/>
          </a:bodyPr>
          <a:lstStyle/>
          <a:p>
            <a:r>
              <a:rPr lang="zh-CN" altLang="en-US" sz="2400" b="1" dirty="0">
                <a:latin typeface="微软雅黑 Light" panose="020B0502040204020203" pitchFamily="34" charset="-122"/>
                <a:ea typeface="微软雅黑 Light" panose="020B0502040204020203" pitchFamily="34" charset="-122"/>
              </a:rPr>
              <a:t>正则化（</a:t>
            </a:r>
            <a:r>
              <a:rPr lang="en-US" altLang="zh-CN" sz="2400" b="1" dirty="0">
                <a:latin typeface="微软雅黑 Light" panose="020B0502040204020203" pitchFamily="34" charset="-122"/>
                <a:ea typeface="微软雅黑 Light" panose="020B0502040204020203" pitchFamily="34" charset="-122"/>
              </a:rPr>
              <a:t>Regularization</a:t>
            </a:r>
            <a:r>
              <a:rPr lang="zh-CN" altLang="en-US" sz="2400" b="1" dirty="0">
                <a:latin typeface="微软雅黑 Light" panose="020B0502040204020203" pitchFamily="34" charset="-122"/>
                <a:ea typeface="微软雅黑 Light" panose="020B0502040204020203" pitchFamily="34" charset="-122"/>
              </a:rPr>
              <a:t>）</a:t>
            </a:r>
            <a:endParaRPr lang="zh-CN" altLang="en-US"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17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6B2A5A8-2BBC-4960-A898-498E22D9047F}"/>
              </a:ext>
            </a:extLst>
          </p:cNvPr>
          <p:cNvSpPr/>
          <p:nvPr/>
        </p:nvSpPr>
        <p:spPr>
          <a:xfrm>
            <a:off x="1378997" y="849115"/>
            <a:ext cx="8874711" cy="1200329"/>
          </a:xfrm>
          <a:prstGeom prst="rect">
            <a:avLst/>
          </a:prstGeom>
        </p:spPr>
        <p:txBody>
          <a:bodyPr wrap="square">
            <a:spAutoFit/>
          </a:bodyPr>
          <a:lstStyle/>
          <a:p>
            <a:r>
              <a:rPr lang="zh-CN" altLang="en-US" dirty="0">
                <a:solidFill>
                  <a:srgbClr val="1A1A1A"/>
                </a:solidFill>
                <a:latin typeface="微软雅黑 Light" panose="020B0502040204020203" pitchFamily="34" charset="-122"/>
                <a:ea typeface="微软雅黑 Light" panose="020B0502040204020203" pitchFamily="34" charset="-122"/>
              </a:rPr>
              <a:t>当正则化参数</a:t>
            </a:r>
            <a:r>
              <a:rPr lang="en-US" altLang="zh-CN" dirty="0">
                <a:solidFill>
                  <a:srgbClr val="1A1A1A"/>
                </a:solidFill>
                <a:latin typeface="微软雅黑 Light" panose="020B0502040204020203" pitchFamily="34" charset="-122"/>
                <a:ea typeface="微软雅黑 Light" panose="020B0502040204020203" pitchFamily="34" charset="-122"/>
              </a:rPr>
              <a:t>λ</a:t>
            </a:r>
            <a:r>
              <a:rPr lang="zh-CN" altLang="en-US" dirty="0">
                <a:solidFill>
                  <a:srgbClr val="1A1A1A"/>
                </a:solidFill>
                <a:latin typeface="微软雅黑 Light" panose="020B0502040204020203" pitchFamily="34" charset="-122"/>
                <a:ea typeface="微软雅黑 Light" panose="020B0502040204020203" pitchFamily="34" charset="-122"/>
              </a:rPr>
              <a:t>减小时，需要为参数</a:t>
            </a:r>
            <a:r>
              <a:rPr lang="en-US" altLang="zh-CN" dirty="0">
                <a:solidFill>
                  <a:srgbClr val="1A1A1A"/>
                </a:solidFill>
                <a:latin typeface="微软雅黑 Light" panose="020B0502040204020203" pitchFamily="34" charset="-122"/>
                <a:ea typeface="微软雅黑 Light" panose="020B0502040204020203" pitchFamily="34" charset="-122"/>
              </a:rPr>
              <a:t>θ</a:t>
            </a:r>
            <a:r>
              <a:rPr lang="zh-CN" altLang="en-US" dirty="0">
                <a:solidFill>
                  <a:srgbClr val="1A1A1A"/>
                </a:solidFill>
                <a:latin typeface="微软雅黑 Light" panose="020B0502040204020203" pitchFamily="34" charset="-122"/>
                <a:ea typeface="微软雅黑 Light" panose="020B0502040204020203" pitchFamily="34" charset="-122"/>
              </a:rPr>
              <a:t>支付的代价变小，模型的复杂度提高，存在的风险是可能会出现过拟合。</a:t>
            </a:r>
          </a:p>
          <a:p>
            <a:r>
              <a:rPr lang="zh-CN" altLang="en-US" dirty="0">
                <a:solidFill>
                  <a:srgbClr val="1A1A1A"/>
                </a:solidFill>
                <a:latin typeface="微软雅黑 Light" panose="020B0502040204020203" pitchFamily="34" charset="-122"/>
                <a:ea typeface="微软雅黑 Light" panose="020B0502040204020203" pitchFamily="34" charset="-122"/>
              </a:rPr>
              <a:t>当正则化参数</a:t>
            </a:r>
            <a:r>
              <a:rPr lang="en-US" altLang="zh-CN" dirty="0">
                <a:solidFill>
                  <a:srgbClr val="1A1A1A"/>
                </a:solidFill>
                <a:latin typeface="微软雅黑 Light" panose="020B0502040204020203" pitchFamily="34" charset="-122"/>
                <a:ea typeface="微软雅黑 Light" panose="020B0502040204020203" pitchFamily="34" charset="-122"/>
              </a:rPr>
              <a:t>λ</a:t>
            </a:r>
            <a:r>
              <a:rPr lang="zh-CN" altLang="en-US" dirty="0">
                <a:solidFill>
                  <a:srgbClr val="1A1A1A"/>
                </a:solidFill>
                <a:latin typeface="微软雅黑 Light" panose="020B0502040204020203" pitchFamily="34" charset="-122"/>
                <a:ea typeface="微软雅黑 Light" panose="020B0502040204020203" pitchFamily="34" charset="-122"/>
              </a:rPr>
              <a:t>增大时，需要为参数</a:t>
            </a:r>
            <a:r>
              <a:rPr lang="en-US" altLang="zh-CN" dirty="0">
                <a:solidFill>
                  <a:srgbClr val="1A1A1A"/>
                </a:solidFill>
                <a:latin typeface="微软雅黑 Light" panose="020B0502040204020203" pitchFamily="34" charset="-122"/>
                <a:ea typeface="微软雅黑 Light" panose="020B0502040204020203" pitchFamily="34" charset="-122"/>
              </a:rPr>
              <a:t>θ</a:t>
            </a:r>
            <a:r>
              <a:rPr lang="zh-CN" altLang="en-US" dirty="0">
                <a:solidFill>
                  <a:srgbClr val="1A1A1A"/>
                </a:solidFill>
                <a:latin typeface="微软雅黑 Light" panose="020B0502040204020203" pitchFamily="34" charset="-122"/>
                <a:ea typeface="微软雅黑 Light" panose="020B0502040204020203" pitchFamily="34" charset="-122"/>
              </a:rPr>
              <a:t>支付的代价变大，模型的复杂度降低，存在的风险是可能会出现欠拟合。</a:t>
            </a:r>
            <a:endParaRPr lang="zh-CN" altLang="en-US" b="0" i="0" dirty="0">
              <a:solidFill>
                <a:srgbClr val="1A1A1A"/>
              </a:solidFill>
              <a:effectLst/>
              <a:latin typeface="微软雅黑 Light" panose="020B0502040204020203" pitchFamily="34" charset="-122"/>
              <a:ea typeface="微软雅黑 Light" panose="020B0502040204020203" pitchFamily="34" charset="-122"/>
            </a:endParaRPr>
          </a:p>
        </p:txBody>
      </p:sp>
      <p:pic>
        <p:nvPicPr>
          <p:cNvPr id="12290" name="Picture 2" descr="preview">
            <a:extLst>
              <a:ext uri="{FF2B5EF4-FFF2-40B4-BE49-F238E27FC236}">
                <a16:creationId xmlns:a16="http://schemas.microsoft.com/office/drawing/2014/main" id="{65780CFA-D491-4AA6-8008-5CBA23E1D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397" y="2206655"/>
            <a:ext cx="6103125" cy="184156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C454FB26-D7D9-41E9-BE1D-841F7E58A95D}"/>
              </a:ext>
            </a:extLst>
          </p:cNvPr>
          <p:cNvSpPr/>
          <p:nvPr/>
        </p:nvSpPr>
        <p:spPr>
          <a:xfrm>
            <a:off x="1378997" y="3692555"/>
            <a:ext cx="9309718" cy="1754326"/>
          </a:xfrm>
          <a:prstGeom prst="rect">
            <a:avLst/>
          </a:prstGeom>
        </p:spPr>
        <p:txBody>
          <a:bodyPr wrap="square">
            <a:spAutoFit/>
          </a:bodyPr>
          <a:lstStyle/>
          <a:p>
            <a:br>
              <a:rPr lang="zh-CN" altLang="en-US" dirty="0"/>
            </a:br>
            <a:endParaRPr lang="zh-CN" altLang="en-US" dirty="0"/>
          </a:p>
          <a:p>
            <a:r>
              <a:rPr lang="zh-CN" altLang="en-US" dirty="0">
                <a:latin typeface="微软雅黑 Light" panose="020B0502040204020203" pitchFamily="34" charset="-122"/>
                <a:ea typeface="微软雅黑 Light" panose="020B0502040204020203" pitchFamily="34" charset="-122"/>
              </a:rPr>
              <a:t>正则化项的含义是，平均每个样本需要为参数支付的代价，代价以参数平方的形式体现。数据集中原本有</a:t>
            </a:r>
            <a:r>
              <a:rPr lang="en-US" altLang="zh-CN" dirty="0">
                <a:latin typeface="微软雅黑 Light" panose="020B0502040204020203" pitchFamily="34" charset="-122"/>
                <a:ea typeface="微软雅黑 Light" panose="020B0502040204020203" pitchFamily="34" charset="-122"/>
              </a:rPr>
              <a:t>n</a:t>
            </a:r>
            <a:r>
              <a:rPr lang="zh-CN" altLang="en-US" dirty="0">
                <a:latin typeface="微软雅黑 Light" panose="020B0502040204020203" pitchFamily="34" charset="-122"/>
                <a:ea typeface="微软雅黑 Light" panose="020B0502040204020203" pitchFamily="34" charset="-122"/>
              </a:rPr>
              <a:t>个特征，加入一列全为</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的常数项后一共有</a:t>
            </a:r>
            <a:r>
              <a:rPr lang="en-US" altLang="zh-CN" dirty="0">
                <a:latin typeface="微软雅黑 Light" panose="020B0502040204020203" pitchFamily="34" charset="-122"/>
                <a:ea typeface="微软雅黑 Light" panose="020B0502040204020203" pitchFamily="34" charset="-122"/>
              </a:rPr>
              <a:t>n+1</a:t>
            </a:r>
            <a:r>
              <a:rPr lang="zh-CN" altLang="en-US" dirty="0">
                <a:latin typeface="微软雅黑 Light" panose="020B0502040204020203" pitchFamily="34" charset="-122"/>
                <a:ea typeface="微软雅黑 Light" panose="020B0502040204020203" pitchFamily="34" charset="-122"/>
              </a:rPr>
              <a:t>个特征，对应</a:t>
            </a:r>
            <a:r>
              <a:rPr lang="en-US" altLang="zh-CN" dirty="0">
                <a:latin typeface="微软雅黑 Light" panose="020B0502040204020203" pitchFamily="34" charset="-122"/>
                <a:ea typeface="微软雅黑 Light" panose="020B0502040204020203" pitchFamily="34" charset="-122"/>
              </a:rPr>
              <a:t>n+1</a:t>
            </a:r>
            <a:r>
              <a:rPr lang="zh-CN" altLang="en-US" dirty="0">
                <a:latin typeface="微软雅黑 Light" panose="020B0502040204020203" pitchFamily="34" charset="-122"/>
                <a:ea typeface="微软雅黑 Light" panose="020B0502040204020203" pitchFamily="34" charset="-122"/>
              </a:rPr>
              <a:t>个参数。</a:t>
            </a:r>
          </a:p>
          <a:p>
            <a:br>
              <a:rPr lang="zh-CN" altLang="en-US" dirty="0"/>
            </a:br>
            <a:endParaRPr lang="zh-CN" altLang="en-US" dirty="0"/>
          </a:p>
        </p:txBody>
      </p:sp>
    </p:spTree>
    <p:extLst>
      <p:ext uri="{BB962C8B-B14F-4D97-AF65-F5344CB8AC3E}">
        <p14:creationId xmlns:p14="http://schemas.microsoft.com/office/powerpoint/2010/main" val="2451110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preview">
            <a:extLst>
              <a:ext uri="{FF2B5EF4-FFF2-40B4-BE49-F238E27FC236}">
                <a16:creationId xmlns:a16="http://schemas.microsoft.com/office/drawing/2014/main" id="{C9DD1B21-6924-4E7B-B9ED-BB4794291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369" y="2275883"/>
            <a:ext cx="8327254" cy="340897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3196C56-5796-4C23-8CAF-2E292D9BB170}"/>
              </a:ext>
            </a:extLst>
          </p:cNvPr>
          <p:cNvSpPr txBox="1"/>
          <p:nvPr/>
        </p:nvSpPr>
        <p:spPr>
          <a:xfrm>
            <a:off x="1242873" y="914400"/>
            <a:ext cx="9306757" cy="1200329"/>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下图为特征相同的情况下，当正则项参数不同时模型的变化。随着正则项参数增大，需要为参数所支付的代价增大。为了最小化代价函数，必须降低特征的权重，进而简化了模型。</a:t>
            </a:r>
          </a:p>
          <a:p>
            <a:br>
              <a:rPr lang="zh-CN" altLang="en-US" dirty="0"/>
            </a:br>
            <a:endParaRPr lang="zh-CN" altLang="en-US" dirty="0"/>
          </a:p>
        </p:txBody>
      </p:sp>
    </p:spTree>
    <p:extLst>
      <p:ext uri="{BB962C8B-B14F-4D97-AF65-F5344CB8AC3E}">
        <p14:creationId xmlns:p14="http://schemas.microsoft.com/office/powerpoint/2010/main" val="5613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review">
            <a:extLst>
              <a:ext uri="{FF2B5EF4-FFF2-40B4-BE49-F238E27FC236}">
                <a16:creationId xmlns:a16="http://schemas.microsoft.com/office/drawing/2014/main" id="{032B9CF5-F3D6-464A-938F-3EBE5DF97950}"/>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753027" y="1704513"/>
            <a:ext cx="8685945" cy="4012707"/>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4A63B5C1-BA16-42D9-BC25-C361BCBBE6E0}"/>
              </a:ext>
            </a:extLst>
          </p:cNvPr>
          <p:cNvSpPr txBox="1"/>
          <p:nvPr/>
        </p:nvSpPr>
        <p:spPr>
          <a:xfrm>
            <a:off x="1225118" y="719091"/>
            <a:ext cx="3053919" cy="369332"/>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Dropout</a:t>
            </a:r>
            <a:r>
              <a:rPr lang="zh-CN" altLang="en-US" dirty="0">
                <a:latin typeface="微软雅黑 Light" panose="020B0502040204020203" pitchFamily="34" charset="-122"/>
                <a:ea typeface="微软雅黑 Light" panose="020B0502040204020203" pitchFamily="34" charset="-122"/>
              </a:rPr>
              <a:t>正则化理解</a:t>
            </a:r>
          </a:p>
        </p:txBody>
      </p:sp>
    </p:spTree>
    <p:extLst>
      <p:ext uri="{BB962C8B-B14F-4D97-AF65-F5344CB8AC3E}">
        <p14:creationId xmlns:p14="http://schemas.microsoft.com/office/powerpoint/2010/main" val="1429187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30D74B9-1331-4C6B-AB35-97132A4A4CD2}"/>
              </a:ext>
            </a:extLst>
          </p:cNvPr>
          <p:cNvPicPr>
            <a:picLocks noGrp="1" noChangeAspect="1"/>
          </p:cNvPicPr>
          <p:nvPr>
            <p:ph sz="quarter" idx="13"/>
          </p:nvPr>
        </p:nvPicPr>
        <p:blipFill>
          <a:blip r:embed="rId2"/>
          <a:stretch>
            <a:fillRect/>
          </a:stretch>
        </p:blipFill>
        <p:spPr>
          <a:xfrm>
            <a:off x="4289903" y="1078741"/>
            <a:ext cx="3612193" cy="1135478"/>
          </a:xfrm>
          <a:prstGeom prst="rect">
            <a:avLst/>
          </a:prstGeom>
        </p:spPr>
      </p:pic>
      <p:pic>
        <p:nvPicPr>
          <p:cNvPr id="5" name="图片 4">
            <a:extLst>
              <a:ext uri="{FF2B5EF4-FFF2-40B4-BE49-F238E27FC236}">
                <a16:creationId xmlns:a16="http://schemas.microsoft.com/office/drawing/2014/main" id="{F368C5CF-DCA9-45A0-9F7E-27B9ABF28E45}"/>
              </a:ext>
            </a:extLst>
          </p:cNvPr>
          <p:cNvPicPr>
            <a:picLocks noChangeAspect="1"/>
          </p:cNvPicPr>
          <p:nvPr/>
        </p:nvPicPr>
        <p:blipFill>
          <a:blip r:embed="rId3"/>
          <a:stretch>
            <a:fillRect/>
          </a:stretch>
        </p:blipFill>
        <p:spPr>
          <a:xfrm>
            <a:off x="4335626" y="2813953"/>
            <a:ext cx="3520745" cy="1935648"/>
          </a:xfrm>
          <a:prstGeom prst="rect">
            <a:avLst/>
          </a:prstGeom>
        </p:spPr>
      </p:pic>
      <p:sp>
        <p:nvSpPr>
          <p:cNvPr id="6" name="文本框 5">
            <a:extLst>
              <a:ext uri="{FF2B5EF4-FFF2-40B4-BE49-F238E27FC236}">
                <a16:creationId xmlns:a16="http://schemas.microsoft.com/office/drawing/2014/main" id="{352CB333-B589-4209-B685-0E6C10F0A0A6}"/>
              </a:ext>
            </a:extLst>
          </p:cNvPr>
          <p:cNvSpPr txBox="1"/>
          <p:nvPr/>
        </p:nvSpPr>
        <p:spPr>
          <a:xfrm>
            <a:off x="1269506" y="618517"/>
            <a:ext cx="4155719" cy="923330"/>
          </a:xfrm>
          <a:prstGeom prst="rect">
            <a:avLst/>
          </a:prstGeom>
          <a:noFill/>
        </p:spPr>
        <p:txBody>
          <a:bodyPr wrap="square" rtlCol="0">
            <a:spAutoFit/>
          </a:bodyPr>
          <a:lstStyle/>
          <a:p>
            <a:r>
              <a:rPr lang="zh-CN" altLang="en-US" dirty="0"/>
              <a:t>没有</a:t>
            </a:r>
            <a:r>
              <a:rPr lang="en-US" altLang="zh-CN" dirty="0"/>
              <a:t>Dropout</a:t>
            </a:r>
            <a:r>
              <a:rPr lang="zh-CN" altLang="en-US" dirty="0"/>
              <a:t>的网络计算公式：</a:t>
            </a:r>
          </a:p>
          <a:p>
            <a:br>
              <a:rPr lang="zh-CN" altLang="en-US" dirty="0"/>
            </a:br>
            <a:endParaRPr lang="zh-CN" altLang="en-US" dirty="0"/>
          </a:p>
        </p:txBody>
      </p:sp>
      <p:sp>
        <p:nvSpPr>
          <p:cNvPr id="7" name="文本框 6">
            <a:extLst>
              <a:ext uri="{FF2B5EF4-FFF2-40B4-BE49-F238E27FC236}">
                <a16:creationId xmlns:a16="http://schemas.microsoft.com/office/drawing/2014/main" id="{B6BEFD8D-2F61-415C-BEED-F1C18C36D9F7}"/>
              </a:ext>
            </a:extLst>
          </p:cNvPr>
          <p:cNvSpPr txBox="1"/>
          <p:nvPr/>
        </p:nvSpPr>
        <p:spPr>
          <a:xfrm>
            <a:off x="1269506" y="2329420"/>
            <a:ext cx="4155719" cy="369332"/>
          </a:xfrm>
          <a:prstGeom prst="rect">
            <a:avLst/>
          </a:prstGeom>
          <a:noFill/>
        </p:spPr>
        <p:txBody>
          <a:bodyPr wrap="square" rtlCol="0">
            <a:spAutoFit/>
          </a:bodyPr>
          <a:lstStyle/>
          <a:p>
            <a:r>
              <a:rPr lang="zh-CN" altLang="en-US" dirty="0"/>
              <a:t>采用</a:t>
            </a:r>
            <a:r>
              <a:rPr lang="en-US" altLang="zh-CN" dirty="0"/>
              <a:t>Dropout</a:t>
            </a:r>
            <a:r>
              <a:rPr lang="zh-CN" altLang="en-US" dirty="0"/>
              <a:t>的网络计算公式：</a:t>
            </a:r>
          </a:p>
        </p:txBody>
      </p:sp>
      <p:sp>
        <p:nvSpPr>
          <p:cNvPr id="8" name="文本框 7">
            <a:extLst>
              <a:ext uri="{FF2B5EF4-FFF2-40B4-BE49-F238E27FC236}">
                <a16:creationId xmlns:a16="http://schemas.microsoft.com/office/drawing/2014/main" id="{09B214B5-3E45-4A9C-8295-2AC761504D99}"/>
              </a:ext>
            </a:extLst>
          </p:cNvPr>
          <p:cNvSpPr txBox="1"/>
          <p:nvPr/>
        </p:nvSpPr>
        <p:spPr>
          <a:xfrm>
            <a:off x="1358283" y="4864802"/>
            <a:ext cx="9712171" cy="1754326"/>
          </a:xfrm>
          <a:prstGeom prst="rect">
            <a:avLst/>
          </a:prstGeom>
          <a:noFill/>
        </p:spPr>
        <p:txBody>
          <a:bodyPr wrap="square" rtlCol="0">
            <a:spAutoFit/>
          </a:bodyPr>
          <a:lstStyle/>
          <a:p>
            <a:r>
              <a:rPr lang="zh-CN" altLang="en-US" dirty="0"/>
              <a:t>上面公式中</a:t>
            </a:r>
            <a:r>
              <a:rPr lang="en-US" altLang="zh-CN" dirty="0"/>
              <a:t>Bernoulli</a:t>
            </a:r>
            <a:r>
              <a:rPr lang="zh-CN" altLang="en-US" dirty="0"/>
              <a:t>函数是为了生成概率</a:t>
            </a:r>
            <a:r>
              <a:rPr lang="en-US" altLang="zh-CN" dirty="0"/>
              <a:t>r</a:t>
            </a:r>
            <a:r>
              <a:rPr lang="zh-CN" altLang="en-US" dirty="0"/>
              <a:t>向量，也就是随机生成一个</a:t>
            </a:r>
            <a:r>
              <a:rPr lang="en-US" altLang="zh-CN" dirty="0"/>
              <a:t>0</a:t>
            </a:r>
            <a:r>
              <a:rPr lang="zh-CN" altLang="en-US" dirty="0"/>
              <a:t>、</a:t>
            </a:r>
            <a:r>
              <a:rPr lang="en-US" altLang="zh-CN" dirty="0"/>
              <a:t>1</a:t>
            </a:r>
            <a:r>
              <a:rPr lang="zh-CN" altLang="en-US" dirty="0"/>
              <a:t>的向量。</a:t>
            </a:r>
          </a:p>
          <a:p>
            <a:r>
              <a:rPr lang="zh-CN" altLang="en-US" dirty="0"/>
              <a:t>代码层面实现让某个神经元以概率</a:t>
            </a:r>
            <a:r>
              <a:rPr lang="en-US" altLang="zh-CN" dirty="0"/>
              <a:t>p</a:t>
            </a:r>
            <a:r>
              <a:rPr lang="zh-CN" altLang="en-US" dirty="0"/>
              <a:t>停止工作，其实就是让它的激活函数值以概率</a:t>
            </a:r>
            <a:r>
              <a:rPr lang="en-US" altLang="zh-CN" dirty="0"/>
              <a:t>p</a:t>
            </a:r>
            <a:r>
              <a:rPr lang="zh-CN" altLang="en-US" dirty="0"/>
              <a:t>变为</a:t>
            </a:r>
            <a:r>
              <a:rPr lang="en-US" altLang="zh-CN" dirty="0"/>
              <a:t>0</a:t>
            </a:r>
            <a:r>
              <a:rPr lang="zh-CN" altLang="en-US" dirty="0"/>
              <a:t>。比如我们某一层网络神经元的个数为</a:t>
            </a:r>
            <a:r>
              <a:rPr lang="en-US" altLang="zh-CN" dirty="0"/>
              <a:t>1000</a:t>
            </a:r>
            <a:r>
              <a:rPr lang="zh-CN" altLang="en-US" dirty="0"/>
              <a:t>个，其激活函数输出值为</a:t>
            </a:r>
            <a:r>
              <a:rPr lang="en-US" altLang="zh-CN" dirty="0"/>
              <a:t>y1</a:t>
            </a:r>
            <a:r>
              <a:rPr lang="zh-CN" altLang="en-US" dirty="0"/>
              <a:t>、</a:t>
            </a:r>
            <a:r>
              <a:rPr lang="en-US" altLang="zh-CN" dirty="0"/>
              <a:t>y2</a:t>
            </a:r>
            <a:r>
              <a:rPr lang="zh-CN" altLang="en-US" dirty="0"/>
              <a:t>、</a:t>
            </a:r>
            <a:r>
              <a:rPr lang="en-US" altLang="zh-CN" dirty="0"/>
              <a:t>y3</a:t>
            </a:r>
            <a:r>
              <a:rPr lang="zh-CN" altLang="en-US" dirty="0"/>
              <a:t>、</a:t>
            </a:r>
            <a:r>
              <a:rPr lang="en-US" altLang="zh-CN" dirty="0"/>
              <a:t>......</a:t>
            </a:r>
            <a:r>
              <a:rPr lang="zh-CN" altLang="en-US" dirty="0"/>
              <a:t>、</a:t>
            </a:r>
            <a:r>
              <a:rPr lang="en-US" altLang="zh-CN" dirty="0"/>
              <a:t>y1000</a:t>
            </a:r>
            <a:r>
              <a:rPr lang="zh-CN" altLang="en-US" dirty="0"/>
              <a:t>，我们</a:t>
            </a:r>
            <a:r>
              <a:rPr lang="en-US" altLang="zh-CN" dirty="0"/>
              <a:t>dropout</a:t>
            </a:r>
            <a:r>
              <a:rPr lang="zh-CN" altLang="en-US" dirty="0"/>
              <a:t>比率选择</a:t>
            </a:r>
            <a:r>
              <a:rPr lang="en-US" altLang="zh-CN" dirty="0"/>
              <a:t>0.4</a:t>
            </a:r>
            <a:r>
              <a:rPr lang="zh-CN" altLang="en-US" dirty="0"/>
              <a:t>，那么这一层神经元经过</a:t>
            </a:r>
            <a:r>
              <a:rPr lang="en-US" altLang="zh-CN" dirty="0"/>
              <a:t>dropout</a:t>
            </a:r>
            <a:r>
              <a:rPr lang="zh-CN" altLang="en-US" dirty="0"/>
              <a:t>后，</a:t>
            </a:r>
            <a:r>
              <a:rPr lang="en-US" altLang="zh-CN" dirty="0"/>
              <a:t>1000</a:t>
            </a:r>
            <a:r>
              <a:rPr lang="zh-CN" altLang="en-US" dirty="0"/>
              <a:t>个神经元中会有大约</a:t>
            </a:r>
            <a:r>
              <a:rPr lang="en-US" altLang="zh-CN" dirty="0"/>
              <a:t>400</a:t>
            </a:r>
            <a:r>
              <a:rPr lang="zh-CN" altLang="en-US" dirty="0"/>
              <a:t>个的值被置为</a:t>
            </a:r>
            <a:r>
              <a:rPr lang="en-US" altLang="zh-CN" dirty="0"/>
              <a:t>0</a:t>
            </a:r>
            <a:r>
              <a:rPr lang="zh-CN" altLang="en-US" dirty="0"/>
              <a:t>。</a:t>
            </a:r>
          </a:p>
          <a:p>
            <a:endParaRPr lang="zh-CN" altLang="en-US" dirty="0"/>
          </a:p>
        </p:txBody>
      </p:sp>
    </p:spTree>
    <p:extLst>
      <p:ext uri="{BB962C8B-B14F-4D97-AF65-F5344CB8AC3E}">
        <p14:creationId xmlns:p14="http://schemas.microsoft.com/office/powerpoint/2010/main" val="186326915"/>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2515</TotalTime>
  <Words>1201</Words>
  <Application>Microsoft Office PowerPoint</Application>
  <PresentationFormat>宽屏</PresentationFormat>
  <Paragraphs>76</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FangSong</vt:lpstr>
      <vt:lpstr>微软雅黑 Light</vt:lpstr>
      <vt:lpstr>Arial</vt:lpstr>
      <vt:lpstr>Lucida Fax</vt:lpstr>
      <vt:lpstr>Tw Cen MT</vt:lpstr>
      <vt:lpstr>水滴</vt:lpstr>
      <vt:lpstr>深度学习的实践层面(Practical aspects of Deep Learning) </vt:lpstr>
      <vt:lpstr>PowerPoint 演示文稿</vt:lpstr>
      <vt:lpstr>偏差，方差（Bias /Variance）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深度学习的实践层面(Practical aspects of Deep Learning)</dc:title>
  <dc:creator>朱 槿</dc:creator>
  <cp:lastModifiedBy>朱 槿</cp:lastModifiedBy>
  <cp:revision>34</cp:revision>
  <dcterms:created xsi:type="dcterms:W3CDTF">2019-12-02T09:52:20Z</dcterms:created>
  <dcterms:modified xsi:type="dcterms:W3CDTF">2019-12-04T04:33:51Z</dcterms:modified>
</cp:coreProperties>
</file>