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6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9309A-8417-4EEA-9647-5812A213CE96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4D18-A650-4DF5-A879-3A2E4156F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577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9309A-8417-4EEA-9647-5812A213CE96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4D18-A650-4DF5-A879-3A2E4156F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893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9309A-8417-4EEA-9647-5812A213CE96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4D18-A650-4DF5-A879-3A2E4156F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133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9309A-8417-4EEA-9647-5812A213CE96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4D18-A650-4DF5-A879-3A2E4156F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857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9309A-8417-4EEA-9647-5812A213CE96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4D18-A650-4DF5-A879-3A2E4156F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084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9309A-8417-4EEA-9647-5812A213CE96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4D18-A650-4DF5-A879-3A2E4156F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186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9309A-8417-4EEA-9647-5812A213CE96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4D18-A650-4DF5-A879-3A2E4156F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0588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9309A-8417-4EEA-9647-5812A213CE96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4D18-A650-4DF5-A879-3A2E4156F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478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9309A-8417-4EEA-9647-5812A213CE96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4D18-A650-4DF5-A879-3A2E4156F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289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9309A-8417-4EEA-9647-5812A213CE96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C504D18-A650-4DF5-A879-3A2E4156F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145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9309A-8417-4EEA-9647-5812A213CE96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4D18-A650-4DF5-A879-3A2E4156F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69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9309A-8417-4EEA-9647-5812A213CE96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4D18-A650-4DF5-A879-3A2E4156F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653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9309A-8417-4EEA-9647-5812A213CE96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4D18-A650-4DF5-A879-3A2E4156F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2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9309A-8417-4EEA-9647-5812A213CE96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4D18-A650-4DF5-A879-3A2E4156F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93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9309A-8417-4EEA-9647-5812A213CE96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4D18-A650-4DF5-A879-3A2E4156F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550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9309A-8417-4EEA-9647-5812A213CE96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4D18-A650-4DF5-A879-3A2E4156F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799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9309A-8417-4EEA-9647-5812A213CE96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4D18-A650-4DF5-A879-3A2E4156F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321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209309A-8417-4EEA-9647-5812A213CE96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504D18-A650-4DF5-A879-3A2E4156F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8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  <p:sldLayoutId id="2147484140" r:id="rId12"/>
    <p:sldLayoutId id="2147484141" r:id="rId13"/>
    <p:sldLayoutId id="2147484142" r:id="rId14"/>
    <p:sldLayoutId id="2147484143" r:id="rId15"/>
    <p:sldLayoutId id="2147484144" r:id="rId16"/>
    <p:sldLayoutId id="214748414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191090"/>
            <a:ext cx="11135360" cy="2387600"/>
          </a:xfrm>
        </p:spPr>
        <p:txBody>
          <a:bodyPr/>
          <a:lstStyle/>
          <a:p>
            <a:r>
              <a:rPr lang="zh-CN" altLang="en-US" smtClean="0"/>
              <a:t>逻辑回归（</a:t>
            </a:r>
            <a:r>
              <a:rPr lang="en-US" altLang="zh-CN" smtClean="0"/>
              <a:t>Logistic regression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210696" y="5371636"/>
            <a:ext cx="4659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/>
              <a:t>汇报时间：</a:t>
            </a:r>
            <a:r>
              <a:rPr lang="en-US" altLang="zh-CN" sz="2800" smtClean="0"/>
              <a:t>2019/10/16</a:t>
            </a:r>
            <a:endParaRPr lang="zh-CN" altLang="en-US" sz="2800"/>
          </a:p>
        </p:txBody>
      </p:sp>
      <p:pic>
        <p:nvPicPr>
          <p:cNvPr id="5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2" cstate="print"/>
          <a:srcRect b="7246"/>
          <a:stretch>
            <a:fillRect/>
          </a:stretch>
        </p:blipFill>
        <p:spPr bwMode="auto">
          <a:xfrm>
            <a:off x="8991600" y="0"/>
            <a:ext cx="3200400" cy="3657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70889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mtClean="0"/>
              <a:t>过拟合、欠拟合</a:t>
            </a:r>
            <a:endParaRPr lang="zh-CN" altLang="en-US"/>
          </a:p>
        </p:txBody>
      </p:sp>
      <p:sp>
        <p:nvSpPr>
          <p:cNvPr id="4" name="AutoShape 1" descr="C://Users/lyj/AppData/Local/YNote/data/luyj19980426@163.com/becb387398ad496ab7dfd2da6b7746c2/1570172776%281%29.png"/>
          <p:cNvSpPr>
            <a:spLocks noChangeAspect="1" noChangeArrowheads="1"/>
          </p:cNvSpPr>
          <p:nvPr/>
        </p:nvSpPr>
        <p:spPr bwMode="auto">
          <a:xfrm>
            <a:off x="0" y="0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2" descr="C://Users/lyj/AppData/Local/YNote/data/luyj19980426@163.com/becb387398ad496ab7dfd2da6b7746c2/1570172776%281%29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484310" y="2000793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mtClean="0"/>
              <a:t>欠拟合：                                                                                           过拟合：</a:t>
            </a: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                                                                                                                </a:t>
            </a:r>
            <a:endParaRPr lang="en-US" altLang="zh-CN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09" y="2542557"/>
            <a:ext cx="5163271" cy="3000794"/>
          </a:xfrm>
          <a:prstGeom prst="rect">
            <a:avLst/>
          </a:prstGeom>
        </p:spPr>
      </p:pic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729" y="2552083"/>
            <a:ext cx="5344271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833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237307"/>
            <a:ext cx="10018713" cy="3124201"/>
          </a:xfrm>
        </p:spPr>
        <p:txBody>
          <a:bodyPr/>
          <a:lstStyle/>
          <a:p>
            <a:r>
              <a:rPr lang="zh-CN" altLang="en-US" b="1"/>
              <a:t>过拟合：</a:t>
            </a:r>
            <a:r>
              <a:rPr lang="zh-CN" altLang="en-US"/>
              <a:t>一个假设在训练数据上能够获得比其他假设更好的拟合， 但是在训练数据外的数据集上却不能很好地拟合数据，此时认为这个假设出现了过拟合的现象。</a:t>
            </a:r>
            <a:r>
              <a:rPr lang="en-US" altLang="zh-CN"/>
              <a:t>(</a:t>
            </a:r>
            <a:r>
              <a:rPr lang="zh-CN" altLang="en-US"/>
              <a:t>模型过于复杂</a:t>
            </a:r>
            <a:r>
              <a:rPr lang="en-US" altLang="zh-CN"/>
              <a:t>)</a:t>
            </a:r>
          </a:p>
          <a:p>
            <a:r>
              <a:rPr lang="zh-CN" altLang="en-US" b="1"/>
              <a:t>欠拟合：</a:t>
            </a:r>
            <a:r>
              <a:rPr lang="zh-CN" altLang="en-US"/>
              <a:t>一个假设在训练数据上不能获得更好的拟合， 但是在训练数据外的数据集上也不能很好地拟合数据，此时认为这个假设出现了欠拟合的现象。</a:t>
            </a:r>
            <a:r>
              <a:rPr lang="en-US" altLang="zh-CN"/>
              <a:t>(</a:t>
            </a:r>
            <a:r>
              <a:rPr lang="zh-CN" altLang="en-US"/>
              <a:t>模型过于简单</a:t>
            </a:r>
            <a:r>
              <a:rPr lang="en-US" altLang="zh-CN"/>
              <a:t>)</a:t>
            </a:r>
          </a:p>
          <a:p>
            <a:pPr marL="0" indent="0">
              <a:buNone/>
            </a:pPr>
            <a:r>
              <a:rPr lang="zh-CN" altLang="en-US" smtClean="0"/>
              <a:t>此情况在</a:t>
            </a:r>
            <a:r>
              <a:rPr lang="en-US" altLang="zh-CN" smtClean="0"/>
              <a:t>LR</a:t>
            </a:r>
            <a:r>
              <a:rPr lang="zh-CN" altLang="en-US" smtClean="0"/>
              <a:t>中也存在：</a:t>
            </a:r>
            <a:endParaRPr lang="en-US" altLang="zh-CN" smtClean="0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318" y="3361508"/>
            <a:ext cx="7668695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833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mtClean="0"/>
              <a:t>正则化逻辑回归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1" y="1160778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mtClean="0"/>
              <a:t>对于逻辑回归损失函数加入正则项得：</a:t>
            </a: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762" y="2443976"/>
            <a:ext cx="10846238" cy="12684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733550" y="4057650"/>
                <a:ext cx="9582150" cy="977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zh-CN"/>
                  <a:t>那为什么增加的一项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altLang="zh-CN"/>
                  <a:t> </a:t>
                </a:r>
                <a:r>
                  <a:rPr lang="zh-CN" altLang="zh-CN"/>
                  <a:t>可以使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zh-CN"/>
                  <a:t>的值减小呢？ </a:t>
                </a:r>
              </a:p>
              <a:p>
                <a:r>
                  <a:rPr lang="zh-CN" altLang="zh-CN"/>
                  <a:t>因为如果我们令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zh-CN"/>
                  <a:t>的值很大的话，为了使</a:t>
                </a:r>
                <a:r>
                  <a:rPr lang="en-US" altLang="zh-CN" b="1"/>
                  <a:t>Cost Function</a:t>
                </a:r>
                <a:r>
                  <a:rPr lang="en-US" altLang="zh-CN"/>
                  <a:t> </a:t>
                </a:r>
                <a:r>
                  <a:rPr lang="zh-CN" altLang="zh-CN"/>
                  <a:t>尽可能的小，所有的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zh-CN"/>
                  <a:t>的值（不包括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zh-CN"/>
                  <a:t>）都会在一定程度上减小。 </a:t>
                </a:r>
                <a:r>
                  <a:rPr lang="zh-CN" altLang="en-US" smtClean="0"/>
                  <a:t>削弱某个特征的影响。</a:t>
                </a:r>
                <a:endParaRPr lang="zh-CN" altLang="zh-CN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550" y="4057650"/>
                <a:ext cx="9582150" cy="977191"/>
              </a:xfrm>
              <a:prstGeom prst="rect">
                <a:avLst/>
              </a:prstGeom>
              <a:blipFill>
                <a:blip r:embed="rId3"/>
                <a:stretch>
                  <a:fillRect l="-509" t="-43125" r="-2926" b="-10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3800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mtClean="0"/>
              <a:t>代码函数模块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Sigmod</a:t>
            </a:r>
            <a:r>
              <a:rPr lang="zh-CN" altLang="en-US" smtClean="0"/>
              <a:t>：映射到概率的函数</a:t>
            </a:r>
            <a:endParaRPr lang="en-US" altLang="zh-CN" smtClean="0"/>
          </a:p>
          <a:p>
            <a:r>
              <a:rPr lang="en-US" altLang="zh-CN" smtClean="0"/>
              <a:t>Model:</a:t>
            </a:r>
            <a:r>
              <a:rPr lang="zh-CN" altLang="en-US" smtClean="0"/>
              <a:t>返回预测结果值</a:t>
            </a:r>
            <a:endParaRPr lang="en-US" altLang="zh-CN" smtClean="0"/>
          </a:p>
          <a:p>
            <a:r>
              <a:rPr lang="en-US" altLang="zh-CN" smtClean="0"/>
              <a:t>Cost:</a:t>
            </a:r>
            <a:r>
              <a:rPr lang="zh-CN" altLang="en-US" smtClean="0"/>
              <a:t>根据参数计算损失</a:t>
            </a:r>
            <a:endParaRPr lang="en-US" altLang="zh-CN" smtClean="0"/>
          </a:p>
          <a:p>
            <a:r>
              <a:rPr lang="en-US" altLang="zh-CN" smtClean="0"/>
              <a:t>Gradient</a:t>
            </a:r>
            <a:r>
              <a:rPr lang="zh-CN" altLang="en-US" smtClean="0"/>
              <a:t>：计算每个参数的梯度方向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769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65260" y="0"/>
            <a:ext cx="10018713" cy="3124201"/>
          </a:xfrm>
        </p:spPr>
        <p:txBody>
          <a:bodyPr/>
          <a:lstStyle/>
          <a:p>
            <a:r>
              <a:rPr lang="en-US" altLang="zh-CN" smtClean="0"/>
              <a:t>Sigmoid</a:t>
            </a:r>
            <a:r>
              <a:rPr lang="zh-CN" altLang="en-US" smtClean="0"/>
              <a:t>函数：                                                                                              </a:t>
            </a:r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r>
              <a:rPr lang="zh-CN" altLang="en-US"/>
              <a:t>模</a:t>
            </a:r>
            <a:r>
              <a:rPr lang="zh-CN" altLang="en-US" smtClean="0"/>
              <a:t>型函数：</a:t>
            </a:r>
            <a:endParaRPr lang="zh-CN" altLang="en-US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269" y="804756"/>
            <a:ext cx="7866174" cy="2033693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269" y="3124201"/>
            <a:ext cx="7992823" cy="124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703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60510" y="209549"/>
            <a:ext cx="10018713" cy="6115051"/>
          </a:xfrm>
        </p:spPr>
        <p:txBody>
          <a:bodyPr>
            <a:normAutofit/>
          </a:bodyPr>
          <a:lstStyle/>
          <a:p>
            <a:r>
              <a:rPr lang="zh-CN" altLang="en-US" smtClean="0"/>
              <a:t>损失函数：</a:t>
            </a:r>
            <a:endParaRPr lang="en-US" altLang="zh-CN" smtClean="0"/>
          </a:p>
          <a:p>
            <a:endParaRPr lang="en-US" altLang="zh-CN"/>
          </a:p>
          <a:p>
            <a:pPr marL="0" indent="0">
              <a:buNone/>
            </a:pPr>
            <a:endParaRPr lang="en-US" altLang="zh-CN" smtClean="0"/>
          </a:p>
          <a:p>
            <a:endParaRPr lang="en-US" altLang="zh-CN" smtClean="0"/>
          </a:p>
          <a:p>
            <a:endParaRPr lang="en-US" altLang="zh-CN"/>
          </a:p>
          <a:p>
            <a:pPr marL="0" indent="0">
              <a:buNone/>
            </a:pP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计算梯度：</a:t>
            </a:r>
            <a:endParaRPr lang="zh-CN" altLang="en-US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505" y="1033282"/>
            <a:ext cx="6725589" cy="2581635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79" y="4314470"/>
            <a:ext cx="6735115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664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14500" y="381000"/>
            <a:ext cx="302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逻辑回归对癌症分类：</a:t>
            </a:r>
            <a:endParaRPr lang="zh-CN" altLang="en-US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228" y="1664732"/>
            <a:ext cx="10450383" cy="379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605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940024" cy="6557609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263" y="1175657"/>
            <a:ext cx="6628618" cy="538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204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143" y="130629"/>
            <a:ext cx="6496957" cy="4810796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144" y="4941425"/>
            <a:ext cx="6475984" cy="121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706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mtClean="0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应用：广告点击率、是否患病、金融诈骗、是否为虚假账号</a:t>
            </a:r>
            <a:endParaRPr lang="en-US" altLang="zh-CN" smtClean="0"/>
          </a:p>
          <a:p>
            <a:r>
              <a:rPr lang="zh-CN" altLang="en-US"/>
              <a:t>优</a:t>
            </a:r>
            <a:r>
              <a:rPr lang="zh-CN" altLang="en-US" smtClean="0"/>
              <a:t>点：适合需要得到一个分类概率的场景、简单、速度快</a:t>
            </a:r>
            <a:endParaRPr lang="en-US" altLang="zh-CN" smtClean="0"/>
          </a:p>
          <a:p>
            <a:r>
              <a:rPr lang="zh-CN" altLang="en-US"/>
              <a:t>缺</a:t>
            </a:r>
            <a:r>
              <a:rPr lang="zh-CN" altLang="en-US" smtClean="0"/>
              <a:t>点：不好处理多分类问题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339813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mtClean="0"/>
              <a:t>导言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1828801"/>
            <a:ext cx="10018713" cy="3962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r>
              <a:rPr lang="zh-CN" altLang="en-US"/>
              <a:t>对</a:t>
            </a:r>
            <a:r>
              <a:rPr lang="zh-CN" altLang="en-US" smtClean="0"/>
              <a:t>于我们来说，比如去菜市场里挑选芒果，从一堆芒果里拿出来一个，根据果皮颜色、大小、软硬等属性叫做特征，我们就会知道是甜还是不甜。类似机器学习就是把这些属性信息量化后输入到计算机，从而让机器自动判断一个芒果是甜还是不甜。</a:t>
            </a:r>
            <a:r>
              <a:rPr lang="zh-CN" altLang="en-US"/>
              <a:t>这实</a:t>
            </a:r>
            <a:r>
              <a:rPr lang="zh-CN" altLang="en-US" smtClean="0"/>
              <a:t>际上就是分类问题。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分类和回归是机器学习可以解决的两大主要问题。</a:t>
            </a:r>
            <a:endParaRPr lang="en-US" altLang="zh-CN"/>
          </a:p>
          <a:p>
            <a:pPr marL="0" indent="0">
              <a:buNone/>
            </a:pPr>
            <a:r>
              <a:rPr lang="zh-CN" altLang="en-US" smtClean="0"/>
              <a:t>从预测值类型上看</a:t>
            </a:r>
            <a:endParaRPr lang="en-US" altLang="zh-CN" smtClean="0"/>
          </a:p>
          <a:p>
            <a:r>
              <a:rPr lang="zh-CN" altLang="en-US"/>
              <a:t>连</a:t>
            </a:r>
            <a:r>
              <a:rPr lang="zh-CN" altLang="en-US" smtClean="0"/>
              <a:t>续变量预测的定量输出即为回归</a:t>
            </a:r>
            <a:endParaRPr lang="en-US" altLang="zh-CN" smtClean="0"/>
          </a:p>
          <a:p>
            <a:r>
              <a:rPr lang="zh-CN" altLang="en-US" smtClean="0"/>
              <a:t>离散变量预测的定性输出即为分类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例：明天多少度，是一个回归问题，而明天是阴天还是晴天就是一个分类问题</a:t>
            </a:r>
            <a:endParaRPr lang="en-US" altLang="zh-CN" smtClean="0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587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mtClean="0"/>
              <a:t>线性回归（</a:t>
            </a:r>
            <a:r>
              <a:rPr lang="en-US" altLang="zh-CN" smtClean="0"/>
              <a:t>Linear Regression</a:t>
            </a:r>
            <a:r>
              <a:rPr lang="zh-CN" altLang="en-US" smtClean="0"/>
              <a:t>）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484310" y="2666999"/>
                <a:ext cx="10350639" cy="41910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/>
                  <a:t>线</a:t>
                </a:r>
                <a:r>
                  <a:rPr lang="zh-CN" altLang="en-US" smtClean="0"/>
                  <a:t>性模型：试图学得一个通过属性的线性组合来进行预测的函数：</a:t>
                </a:r>
                <a:endParaRPr lang="en-US" altLang="zh-CN" smtClean="0"/>
              </a:p>
              <a:p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kumimoji="1" lang="en-US" altLang="zh-CN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kumimoji="1" lang="mr-I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mr-I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kumimoji="1" lang="mr-I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1" lang="mr-I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>
                        <a:latin typeface="Cambria Math" charset="0"/>
                      </a:rPr>
                      <m:t>+…+</m:t>
                    </m:r>
                    <m:sSub>
                      <m:sSubPr>
                        <m:ctrlPr>
                          <a:rPr kumimoji="1" lang="mr-I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kumimoji="1" lang="mr-I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𝑑</m:t>
                        </m:r>
                      </m:sub>
                    </m:sSub>
                    <m:r>
                      <a:rPr kumimoji="1" lang="en-US" altLang="zh-CN" i="1">
                        <a:latin typeface="Cambria Math" charset="0"/>
                      </a:rPr>
                      <m:t>+</m:t>
                    </m:r>
                    <m:r>
                      <a:rPr kumimoji="1" lang="en-US" altLang="zh-CN" i="1">
                        <a:latin typeface="Cambria Math" charset="0"/>
                      </a:rPr>
                      <m:t>𝑏</m:t>
                    </m:r>
                  </m:oMath>
                </a14:m>
                <a:endParaRPr kumimoji="1" lang="en-US" altLang="zh-CN"/>
              </a:p>
              <a:p>
                <a:r>
                  <a:rPr kumimoji="1" lang="en-US" altLang="zh-CN"/>
                  <a:t>w</a:t>
                </a:r>
                <a:r>
                  <a:rPr kumimoji="1" lang="zh-CN" altLang="en-US"/>
                  <a:t>为权重，</a:t>
                </a:r>
                <a:r>
                  <a:rPr kumimoji="1" lang="en-US" altLang="zh-CN"/>
                  <a:t>b</a:t>
                </a:r>
                <a:r>
                  <a:rPr kumimoji="1" lang="zh-CN" altLang="en-US"/>
                  <a:t>称为偏置项，可以理解为：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mr-I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×1</m:t>
                    </m:r>
                  </m:oMath>
                </a14:m>
                <a:endParaRPr kumimoji="1" lang="en-US" altLang="zh-CN" smtClean="0"/>
              </a:p>
              <a:p>
                <a:pPr marL="0" indent="0">
                  <a:buNone/>
                </a:pPr>
                <a:r>
                  <a:rPr kumimoji="1" lang="zh-CN" altLang="en-US"/>
                  <a:t>一</a:t>
                </a:r>
                <a:r>
                  <a:rPr kumimoji="1" lang="zh-CN" altLang="en-US" smtClean="0"/>
                  <a:t>元线性回归：涉及到的变量只有一个</a:t>
                </a:r>
                <a:endParaRPr kumimoji="1" lang="en-US" altLang="zh-CN" smtClean="0"/>
              </a:p>
              <a:p>
                <a:pPr marL="0" indent="0">
                  <a:buNone/>
                </a:pPr>
                <a:r>
                  <a:rPr kumimoji="1" lang="zh-CN" altLang="en-US" smtClean="0"/>
                  <a:t>多元线性回归：涉及到的变量两个或两个以上</a:t>
                </a:r>
                <a:endParaRPr kumimoji="1" lang="en-US" altLang="zh-CN" smtClean="0"/>
              </a:p>
              <a:p>
                <a:pPr marL="0" indent="0">
                  <a:buNone/>
                </a:pPr>
                <a:r>
                  <a:rPr kumimoji="1" lang="zh-CN" altLang="en-US" smtClean="0"/>
                  <a:t>例：在一维特征空间，线性回归时通过学习一条直线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zh-CN" smtClean="0"/>
                  <a:t>，</a:t>
                </a:r>
                <a:endParaRPr lang="en-US" altLang="zh-CN" smtClean="0"/>
              </a:p>
              <a:p>
                <a:pPr marL="0" indent="0">
                  <a:buNone/>
                </a:pPr>
                <a:r>
                  <a:rPr lang="zh-CN" altLang="en-US"/>
                  <a:t>使</a:t>
                </a:r>
                <a:r>
                  <a:rPr lang="zh-CN" altLang="en-US" smtClean="0"/>
                  <a:t>得这条直线尽可能拟合我们已有的看到的点，并希望预测值也尽可能落在这条线上。</a:t>
                </a:r>
                <a:endParaRPr lang="zh-CN" altLang="en-US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2666999"/>
                <a:ext cx="10350639" cy="4191001"/>
              </a:xfrm>
              <a:blipFill>
                <a:blip r:embed="rId2"/>
                <a:stretch>
                  <a:fillRect l="-14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397" y="3148330"/>
            <a:ext cx="2873101" cy="220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981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mtClean="0"/>
              <a:t>逻辑回归不是回归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 smtClean="0"/>
              <a:t>从</a:t>
            </a:r>
            <a:r>
              <a:rPr lang="zh-CN" altLang="en-US"/>
              <a:t>名</a:t>
            </a:r>
            <a:r>
              <a:rPr lang="zh-CN" altLang="en-US" smtClean="0"/>
              <a:t>字上来理解逻辑回归，一般而言我们对于逻辑回归的初印象应该重点也在后两个字回归，从而也是用来解决回归问题的。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 smtClean="0"/>
              <a:t>但实际上逻辑回归虽然名字叫做回归，却是一种分类的学习方法。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那</a:t>
            </a:r>
            <a:r>
              <a:rPr lang="zh-CN" altLang="en-US"/>
              <a:t>为什</a:t>
            </a:r>
            <a:r>
              <a:rPr lang="zh-CN" altLang="en-US" smtClean="0"/>
              <a:t>么叫做回归呢？是不是可以假设，逻辑回归就是用回归的办法来做分类的任务呢！</a:t>
            </a:r>
            <a:endParaRPr lang="en-US" altLang="zh-CN" smtClean="0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539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20800" y="953589"/>
            <a:ext cx="10690223" cy="14543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smtClean="0"/>
              <a:t>我们可以先对任务进行线性回归，学习出这个事情结果的规律，比如根据人的饮食，作息，工作和生存环境等条件预测一个人有没有得恶性肿瘤，可以先通过线性回归来进行拟合，取一个平均值作为阈值，大于等于阈值即为恶性，小于阈值即为非恶性，这就很好地完成了一个二分类的任务。</a:t>
            </a:r>
            <a:endParaRPr lang="zh-CN" altLang="en-US" sz="1800"/>
          </a:p>
        </p:txBody>
      </p:sp>
      <p:pic>
        <p:nvPicPr>
          <p:cNvPr id="5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8322944" y="2103120"/>
            <a:ext cx="3289935" cy="169817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905828" y="2776138"/>
                <a:ext cx="35201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zh-CN"/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&gt;=0.5</m:t>
                    </m:r>
                  </m:oMath>
                </a14:m>
                <a:r>
                  <a:rPr lang="zh-CN" altLang="zh-CN"/>
                  <a:t>时，预测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zh-CN" altLang="zh-CN"/>
              </a:p>
              <a:p>
                <a:r>
                  <a:rPr lang="zh-CN" altLang="zh-CN"/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&lt;0.5</m:t>
                    </m:r>
                  </m:oMath>
                </a14:m>
                <a:r>
                  <a:rPr lang="zh-CN" altLang="zh-CN"/>
                  <a:t>时，预测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/>
                  <a:t> </a:t>
                </a:r>
                <a:endParaRPr lang="zh-CN" altLang="en-US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828" y="2776138"/>
                <a:ext cx="3520166" cy="646331"/>
              </a:xfrm>
              <a:prstGeom prst="rect">
                <a:avLst/>
              </a:prstGeom>
              <a:blipFill>
                <a:blip r:embed="rId3"/>
                <a:stretch>
                  <a:fillRect l="-1560" t="-7547" b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1162594" y="3997234"/>
            <a:ext cx="10450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通过上面的假设仿佛成功的将回归问题转换为了分类问题，但是这样做依然存在一个问题。</a:t>
            </a:r>
            <a:endParaRPr lang="en-US" altLang="zh-CN" smtClean="0"/>
          </a:p>
          <a:p>
            <a:r>
              <a:rPr lang="zh-CN" altLang="en-US"/>
              <a:t>如</a:t>
            </a:r>
            <a:r>
              <a:rPr lang="zh-CN" altLang="en-US" smtClean="0"/>
              <a:t>果我们观测到了一个非常大尺寸的恶心肿瘤，将其作为实例加入到我们的训练集，那么我们将通过线性回归得到一条新的直线，若依然取平均大小作为阈值，则会出现下面的情况</a:t>
            </a:r>
            <a:endParaRPr lang="zh-CN" altLang="en-US"/>
          </a:p>
        </p:txBody>
      </p:sp>
      <p:pic>
        <p:nvPicPr>
          <p:cNvPr id="9" name="Picture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8046720" y="4920564"/>
            <a:ext cx="3964303" cy="166769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0" name="文本框 9"/>
          <p:cNvSpPr txBox="1"/>
          <p:nvPr/>
        </p:nvSpPr>
        <p:spPr>
          <a:xfrm>
            <a:off x="2481943" y="5495329"/>
            <a:ext cx="5408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由此可以看出，使用线性的函数来拟合规律后取阈值的办法行不通，异常值对结果影响过大。且预测值可能超过</a:t>
            </a:r>
            <a:r>
              <a:rPr lang="en-US" altLang="zh-CN" smtClean="0"/>
              <a:t>[0,1]</a:t>
            </a:r>
            <a:r>
              <a:rPr lang="zh-CN" altLang="en-US"/>
              <a:t>范</a:t>
            </a:r>
            <a:r>
              <a:rPr lang="zh-CN" altLang="en-US" smtClean="0"/>
              <a:t>围。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272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mtClean="0"/>
              <a:t>Sigmoid</a:t>
            </a:r>
            <a:r>
              <a:rPr lang="zh-CN" altLang="en-US" smtClean="0"/>
              <a:t>函数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366983" y="2295472"/>
                <a:ext cx="10018713" cy="312420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zh-CN" altLang="en-US" smtClean="0"/>
                  <a:t>公式：</a:t>
                </a:r>
                <a:r>
                  <a:rPr lang="en-US" altLang="zh-CN" smtClean="0"/>
                  <a:t>g(z)=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mtClean="0"/>
              </a:p>
              <a:p>
                <a:pPr marL="0" indent="0">
                  <a:buNone/>
                </a:pPr>
                <a:r>
                  <a:rPr lang="zh-CN" altLang="en-US"/>
                  <a:t>其中</a:t>
                </a:r>
                <a:r>
                  <a:rPr lang="en-US" altLang="zh-CN"/>
                  <a:t>z=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mr-I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mr-I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kumimoji="1" lang="mr-I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1" lang="mr-I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>
                        <a:latin typeface="Cambria Math" charset="0"/>
                      </a:rPr>
                      <m:t>+…+</m:t>
                    </m:r>
                    <m:sSub>
                      <m:sSubPr>
                        <m:ctrlPr>
                          <a:rPr kumimoji="1" lang="mr-I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kumimoji="1" lang="mr-I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𝑑</m:t>
                        </m:r>
                      </m:sub>
                    </m:sSub>
                    <m:r>
                      <a:rPr kumimoji="1" lang="en-US" altLang="zh-CN" i="1">
                        <a:latin typeface="Cambria Math" charset="0"/>
                      </a:rPr>
                      <m:t>+</m:t>
                    </m:r>
                    <m:r>
                      <a:rPr kumimoji="1" lang="en-US" altLang="zh-CN" i="1">
                        <a:latin typeface="Cambria Math" charset="0"/>
                      </a:rPr>
                      <m:t>𝑏</m:t>
                    </m:r>
                  </m:oMath>
                </a14:m>
                <a:endParaRPr kumimoji="1" lang="en-US" altLang="zh-CN"/>
              </a:p>
              <a:p>
                <a:endParaRPr lang="en-US" altLang="zh-CN" smtClean="0"/>
              </a:p>
              <a:p>
                <a:r>
                  <a:rPr lang="zh-CN" altLang="en-US"/>
                  <a:t>自变</a:t>
                </a:r>
                <a:r>
                  <a:rPr lang="zh-CN" altLang="en-US" smtClean="0"/>
                  <a:t>量取值为任意实数，值域</a:t>
                </a:r>
                <a:r>
                  <a:rPr lang="en-US" altLang="zh-CN" smtClean="0"/>
                  <a:t>[0,1]</a:t>
                </a:r>
              </a:p>
              <a:p>
                <a:r>
                  <a:rPr lang="zh-CN" altLang="en-US"/>
                  <a:t>解</a:t>
                </a:r>
                <a:r>
                  <a:rPr lang="zh-CN" altLang="en-US" smtClean="0"/>
                  <a:t>释：将任意的输入映射到了</a:t>
                </a:r>
                <a:r>
                  <a:rPr lang="en-US" altLang="zh-CN" smtClean="0"/>
                  <a:t>[0,1]</a:t>
                </a:r>
                <a:r>
                  <a:rPr lang="zh-CN" altLang="en-US" smtClean="0"/>
                  <a:t>区间，我们在线性回归中可以得到一个预测值，再将该值映射到</a:t>
                </a:r>
                <a:r>
                  <a:rPr lang="en-US" altLang="zh-CN" smtClean="0"/>
                  <a:t>Sigmoid</a:t>
                </a:r>
                <a:r>
                  <a:rPr lang="zh-CN" altLang="en-US" smtClean="0"/>
                  <a:t>函数中就完成了由值到概率的转换，也就是分类任务</a:t>
                </a:r>
                <a:endParaRPr lang="en-US" altLang="zh-CN" smtClean="0"/>
              </a:p>
              <a:p>
                <a:r>
                  <a:rPr lang="zh-CN" altLang="en-US" smtClean="0"/>
                  <a:t>对于二分类任务：</a:t>
                </a:r>
                <a:endParaRPr kumimoji="1" lang="en-US" altLang="zh-CN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6983" y="2295472"/>
                <a:ext cx="10018713" cy="3124201"/>
              </a:xfrm>
              <a:blipFill>
                <a:blip r:embed="rId2"/>
                <a:stretch>
                  <a:fillRect l="-1338" t="-4688" r="-61" b="-58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7355841" y="685800"/>
            <a:ext cx="4147182" cy="291083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725" y="4890666"/>
            <a:ext cx="2429214" cy="74305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355841" y="5172055"/>
            <a:ext cx="3917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/>
              <a:t>整合：</a:t>
            </a:r>
            <a:endParaRPr kumimoji="1" lang="en-US" altLang="zh-CN" sz="2400" smtClean="0"/>
          </a:p>
        </p:txBody>
      </p:sp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597" y="5132030"/>
            <a:ext cx="3229426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208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mtClean="0"/>
              <a:t>代价函数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1971040"/>
            <a:ext cx="10018713" cy="217424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mtClean="0"/>
              <a:t>对于线性回归模型，我们定义的代价函数是所有模型误差的平方和。理论上来说我们也可以对逻辑回归模型沿用这个定义，但是问题在于，不是凸函数，有很多局部最下值，很难进行优化。</a:t>
            </a:r>
            <a:endParaRPr lang="en-US" altLang="zh-CN" smtClean="0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056" y="3432019"/>
            <a:ext cx="6773220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786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1463040"/>
          </a:xfrm>
        </p:spPr>
        <p:txBody>
          <a:bodyPr/>
          <a:lstStyle/>
          <a:p>
            <a:pPr algn="l"/>
            <a:r>
              <a:rPr lang="zh-CN" altLang="en-US" smtClean="0"/>
              <a:t>似然函数：</a:t>
            </a:r>
            <a:endParaRPr lang="zh-CN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706880" y="506257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" name="内容占位符 9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040" y="504496"/>
            <a:ext cx="6405154" cy="743605"/>
          </a:xfrm>
        </p:spPr>
      </p:pic>
      <p:sp>
        <p:nvSpPr>
          <p:cNvPr id="11" name="文本框 10"/>
          <p:cNvSpPr txBox="1"/>
          <p:nvPr/>
        </p:nvSpPr>
        <p:spPr>
          <a:xfrm>
            <a:off x="1484309" y="1625600"/>
            <a:ext cx="104232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smtClean="0"/>
              <a:t>对数似然：</a:t>
            </a:r>
            <a:endParaRPr lang="zh-CN" altLang="en-US"/>
          </a:p>
        </p:txBody>
      </p:sp>
      <p:pic>
        <p:nvPicPr>
          <p:cNvPr id="13" name="图片 1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919" y="1625600"/>
            <a:ext cx="6655396" cy="7124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1484308" y="2804160"/>
                <a:ext cx="10707692" cy="2998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smtClean="0"/>
                  <a:t>若想让预测出的结果全部正确的概率最大，根据最大似然估计就是所有样本预测正确的概率相乘得到的</a:t>
                </a:r>
                <a:r>
                  <a:rPr lang="en-US" altLang="zh-CN" sz="2800" smtClean="0"/>
                  <a:t>p</a:t>
                </a:r>
                <a:r>
                  <a:rPr lang="zh-CN" altLang="en-US" sz="2800" smtClean="0"/>
                  <a:t>（总体正确）最大。</a:t>
                </a:r>
                <a:endParaRPr lang="en-US" altLang="zh-CN" sz="2800" smtClean="0"/>
              </a:p>
              <a:p>
                <a:r>
                  <a:rPr lang="zh-CN" altLang="en-US" sz="2800"/>
                  <a:t>通</a:t>
                </a:r>
                <a:r>
                  <a:rPr lang="zh-CN" altLang="en-US" sz="2800" smtClean="0"/>
                  <a:t>过取</a:t>
                </a:r>
                <a:r>
                  <a:rPr lang="en-US" altLang="zh-CN" sz="2800" smtClean="0"/>
                  <a:t>Log</a:t>
                </a:r>
                <a:r>
                  <a:rPr lang="zh-CN" altLang="en-US" sz="2800" smtClean="0"/>
                  <a:t>，我们知道这个函数越大则正确率越高，得到的</a:t>
                </a:r>
                <a:r>
                  <a:rPr lang="en-US" altLang="zh-CN" sz="2800" smtClean="0"/>
                  <a:t>w</a:t>
                </a:r>
                <a:r>
                  <a:rPr lang="zh-CN" altLang="en-US" sz="2800" smtClean="0"/>
                  <a:t>就越好。因为函数最优化的时候习惯让一个函数越小越好，所以在前面加一个负号。</a:t>
                </a:r>
                <a:endParaRPr lang="en-US" altLang="zh-CN" sz="280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zh-CN" altLang="en-US" sz="280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308" y="2804160"/>
                <a:ext cx="10707692" cy="2998834"/>
              </a:xfrm>
              <a:prstGeom prst="rect">
                <a:avLst/>
              </a:prstGeom>
              <a:blipFill>
                <a:blip r:embed="rId4"/>
                <a:stretch>
                  <a:fillRect l="-1138" t="-2033" r="-34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6115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111035"/>
            <a:ext cx="10018713" cy="960120"/>
          </a:xfrm>
        </p:spPr>
        <p:txBody>
          <a:bodyPr/>
          <a:lstStyle/>
          <a:p>
            <a:pPr algn="l"/>
            <a:r>
              <a:rPr lang="zh-CN" altLang="en-US" smtClean="0"/>
              <a:t>梯度下降优化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1" y="891092"/>
            <a:ext cx="10018713" cy="1105077"/>
          </a:xfrm>
        </p:spPr>
        <p:txBody>
          <a:bodyPr/>
          <a:lstStyle/>
          <a:p>
            <a:pPr marL="0" indent="0">
              <a:buNone/>
            </a:pPr>
            <a:r>
              <a:rPr lang="zh-CN" altLang="en-US" smtClean="0"/>
              <a:t>与线性回归类似，利用梯度下降法更新参数</a:t>
            </a:r>
            <a:endParaRPr lang="en-US" altLang="zh-CN" smtClean="0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890" y="1630409"/>
            <a:ext cx="6954220" cy="502990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73135" y="1602732"/>
            <a:ext cx="264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梯度：对于一个多元函数求偏导，会得到多个偏导函数，这些导函数组成的向量即为梯度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10343" y="3108960"/>
            <a:ext cx="25245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如何更新参数：</a:t>
            </a:r>
            <a:endParaRPr lang="en-US" altLang="zh-CN" smtClean="0"/>
          </a:p>
          <a:p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）找到正确的方向</a:t>
            </a:r>
            <a:endParaRPr lang="en-US" altLang="zh-CN" smtClean="0"/>
          </a:p>
          <a:p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）确定学习率，类似于步长</a:t>
            </a:r>
            <a:endParaRPr lang="en-US" altLang="zh-CN" smtClean="0"/>
          </a:p>
          <a:p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）按照方向和步伐更新参数，找到最优的参数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9461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742</TotalTime>
  <Words>1290</Words>
  <Application>Microsoft Office PowerPoint</Application>
  <PresentationFormat>宽屏</PresentationFormat>
  <Paragraphs>87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Mangal</vt:lpstr>
      <vt:lpstr>华文楷体</vt:lpstr>
      <vt:lpstr>Arial</vt:lpstr>
      <vt:lpstr>Cambria Math</vt:lpstr>
      <vt:lpstr>Corbel</vt:lpstr>
      <vt:lpstr>视差</vt:lpstr>
      <vt:lpstr>逻辑回归（Logistic regression）</vt:lpstr>
      <vt:lpstr>导言</vt:lpstr>
      <vt:lpstr>线性回归（Linear Regression）</vt:lpstr>
      <vt:lpstr>逻辑回归不是回归</vt:lpstr>
      <vt:lpstr>PowerPoint 演示文稿</vt:lpstr>
      <vt:lpstr>Sigmoid函数</vt:lpstr>
      <vt:lpstr>代价函数</vt:lpstr>
      <vt:lpstr>似然函数：</vt:lpstr>
      <vt:lpstr>梯度下降优化</vt:lpstr>
      <vt:lpstr>过拟合、欠拟合</vt:lpstr>
      <vt:lpstr>PowerPoint 演示文稿</vt:lpstr>
      <vt:lpstr>正则化逻辑回归</vt:lpstr>
      <vt:lpstr>代码函数模块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逻辑回归（Logistic regression）</dc:title>
  <dc:creator>不 再</dc:creator>
  <cp:lastModifiedBy>不 再</cp:lastModifiedBy>
  <cp:revision>38</cp:revision>
  <dcterms:created xsi:type="dcterms:W3CDTF">2019-10-16T07:21:51Z</dcterms:created>
  <dcterms:modified xsi:type="dcterms:W3CDTF">2019-10-17T05:03:20Z</dcterms:modified>
</cp:coreProperties>
</file>